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revisionInfo.xml" ContentType="application/vnd.ms-powerpoint.revisioninfo+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229" r:id="rId1"/>
  </p:sldMasterIdLst>
  <p:notesMasterIdLst>
    <p:notesMasterId r:id="rId47"/>
  </p:notesMasterIdLst>
  <p:handoutMasterIdLst>
    <p:handoutMasterId r:id="rId48"/>
  </p:handoutMasterIdLst>
  <p:sldIdLst>
    <p:sldId id="1719" r:id="rId2"/>
    <p:sldId id="2253" r:id="rId3"/>
    <p:sldId id="1865" r:id="rId4"/>
    <p:sldId id="1905" r:id="rId5"/>
    <p:sldId id="1922" r:id="rId6"/>
    <p:sldId id="2473" r:id="rId7"/>
    <p:sldId id="2480" r:id="rId8"/>
    <p:sldId id="2482" r:id="rId9"/>
    <p:sldId id="2489" r:id="rId10"/>
    <p:sldId id="2476" r:id="rId11"/>
    <p:sldId id="2481" r:id="rId12"/>
    <p:sldId id="2472" r:id="rId13"/>
    <p:sldId id="2477" r:id="rId14"/>
    <p:sldId id="1923" r:id="rId15"/>
    <p:sldId id="2479" r:id="rId16"/>
    <p:sldId id="1926" r:id="rId17"/>
    <p:sldId id="1946" r:id="rId18"/>
    <p:sldId id="2483" r:id="rId19"/>
    <p:sldId id="1862" r:id="rId20"/>
    <p:sldId id="2478" r:id="rId21"/>
    <p:sldId id="2490" r:id="rId22"/>
    <p:sldId id="2485" r:id="rId23"/>
    <p:sldId id="2492" r:id="rId24"/>
    <p:sldId id="2501" r:id="rId25"/>
    <p:sldId id="2516" r:id="rId26"/>
    <p:sldId id="1972" r:id="rId27"/>
    <p:sldId id="2510" r:id="rId28"/>
    <p:sldId id="2508" r:id="rId29"/>
    <p:sldId id="2509" r:id="rId30"/>
    <p:sldId id="2511" r:id="rId31"/>
    <p:sldId id="2517" r:id="rId32"/>
    <p:sldId id="2512" r:id="rId33"/>
    <p:sldId id="2514" r:id="rId34"/>
    <p:sldId id="2498" r:id="rId35"/>
    <p:sldId id="2515" r:id="rId36"/>
    <p:sldId id="2494" r:id="rId37"/>
    <p:sldId id="2500" r:id="rId38"/>
    <p:sldId id="2503" r:id="rId39"/>
    <p:sldId id="1964" r:id="rId40"/>
    <p:sldId id="1897" r:id="rId41"/>
    <p:sldId id="2469" r:id="rId42"/>
    <p:sldId id="2470" r:id="rId43"/>
    <p:sldId id="2504" r:id="rId44"/>
    <p:sldId id="2505" r:id="rId45"/>
    <p:sldId id="2471" r:id="rId4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hite Template" id="{A073DAE3-B461-442F-A3D3-6642BD875E45}">
          <p14:sldIdLst>
            <p14:sldId id="1719"/>
            <p14:sldId id="2253"/>
            <p14:sldId id="1865"/>
            <p14:sldId id="1905"/>
            <p14:sldId id="1922"/>
            <p14:sldId id="2473"/>
            <p14:sldId id="2480"/>
            <p14:sldId id="2482"/>
            <p14:sldId id="2489"/>
            <p14:sldId id="2476"/>
            <p14:sldId id="2481"/>
            <p14:sldId id="2472"/>
            <p14:sldId id="2477"/>
            <p14:sldId id="1923"/>
            <p14:sldId id="2479"/>
            <p14:sldId id="1926"/>
            <p14:sldId id="1946"/>
            <p14:sldId id="2483"/>
            <p14:sldId id="1862"/>
            <p14:sldId id="2478"/>
            <p14:sldId id="2490"/>
            <p14:sldId id="2485"/>
            <p14:sldId id="2492"/>
            <p14:sldId id="2501"/>
            <p14:sldId id="2516"/>
            <p14:sldId id="1972"/>
            <p14:sldId id="2510"/>
            <p14:sldId id="2508"/>
            <p14:sldId id="2509"/>
            <p14:sldId id="2511"/>
            <p14:sldId id="2517"/>
            <p14:sldId id="2512"/>
            <p14:sldId id="2514"/>
            <p14:sldId id="2498"/>
            <p14:sldId id="2515"/>
            <p14:sldId id="2494"/>
            <p14:sldId id="2500"/>
            <p14:sldId id="2503"/>
            <p14:sldId id="1964"/>
            <p14:sldId id="1897"/>
            <p14:sldId id="2469"/>
            <p14:sldId id="2470"/>
            <p14:sldId id="2504"/>
            <p14:sldId id="2505"/>
            <p14:sldId id="247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F7BD"/>
    <a:srgbClr val="0078D4"/>
    <a:srgbClr val="01BCF3"/>
    <a:srgbClr val="FFB901"/>
    <a:srgbClr val="008272"/>
    <a:srgbClr val="FFFFFF"/>
    <a:srgbClr val="DE3900"/>
    <a:srgbClr val="E7ECF7"/>
    <a:srgbClr val="CBD6EF"/>
    <a:srgbClr val="1A1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F88AAB-8854-49A7-85BE-BA0693B3FA4B}" v="2" dt="2020-01-30T16:12:10.978"/>
    <p1510:client id="{1FDD2F64-F28B-42BA-B404-E80C1D762E85}" v="61" dt="2020-02-15T13:53:05.750"/>
    <p1510:client id="{26CF213F-76B0-454A-B0B2-6BBDEC6A0DD8}" v="11" dt="2020-03-16T00:38:32.200"/>
    <p1510:client id="{28314B03-CA06-4D11-891B-F45CBF638308}" v="3" dt="2020-03-16T00:52:00.211"/>
    <p1510:client id="{462884D3-5008-4955-83FE-FF29ED00C8CF}" v="266" dt="2020-01-30T17:15:27.059"/>
    <p1510:client id="{4F6B727F-7262-4BC8-ADC2-D8365AE4E89D}" v="603" dt="2020-02-14T20:39:49.928"/>
    <p1510:client id="{4F8AB99B-5C83-4844-8DA0-3774C3A1D579}" v="20" dt="2020-01-31T13:55:54.395"/>
    <p1510:client id="{534B81D5-9A79-4047-BD75-F8811209F392}" v="4" dt="2020-01-24T21:20:22.129"/>
    <p1510:client id="{546B10AD-C1DC-4D31-8BEC-59A0F21B5C80}" v="15" dt="2020-01-30T17:26:09.036"/>
    <p1510:client id="{5E6199C4-8167-4B08-B1A6-059053080E06}" v="188" dt="2020-01-29T21:00:53.398"/>
    <p1510:client id="{79BFA1BC-8FCC-478E-BF1F-04889FD93E58}" v="9" dt="2020-02-18T19:47:39.708"/>
    <p1510:client id="{7CA8729B-1E5F-40C7-B476-7BF57D432BC3}" v="10" dt="2020-01-30T23:02:02.118"/>
    <p1510:client id="{84AD6C8E-560C-4CD3-BD8B-098411D2231E}" v="2" dt="2020-02-18T21:12:47.213"/>
    <p1510:client id="{864D54F2-A228-4CA6-8EA9-CB78DB13F4D8}" v="94" dt="2020-01-30T14:33:43.953"/>
    <p1510:client id="{872397EE-D309-4179-A6DB-820841CFBBEE}" v="13" dt="2020-02-19T00:44:59.037"/>
    <p1510:client id="{87256473-F4D6-45AA-8304-DC3CD76DDD6A}" v="1" dt="2020-01-30T02:35:49.712"/>
    <p1510:client id="{934655C9-290E-4EFC-AEAC-80BD86DB72EA}" v="1359" dt="2020-01-30T02:32:35.875"/>
    <p1510:client id="{99B1F6AA-5EAE-4127-8F7B-A00D0D8632CC}" v="129" dt="2020-02-13T17:34:10.585"/>
    <p1510:client id="{AC388474-D4E0-47EE-BCFE-6DAF83B11829}" v="5" dt="2020-02-18T18:22:04.894"/>
    <p1510:client id="{AE00D44C-7ACC-4441-8C57-FA0FE539A9D6}" v="88" dt="2020-03-15T19:02:30.829"/>
    <p1510:client id="{B422D2E3-9B0F-4C23-8B20-947A3961BF82}" v="906" dt="2020-01-24T05:43:16.834"/>
    <p1510:client id="{B6024DFB-2F6D-43DF-A0A5-DE102C44EE82}" v="763" dt="2020-02-14T21:13:53.848"/>
    <p1510:client id="{C5492485-F6D9-49E8-9976-1C02E76F4CD5}" v="69" dt="2020-01-29T03:02:30.788"/>
    <p1510:client id="{CB3DB71E-E99E-426E-BCA2-12F5C4372921}" v="60" dt="2020-02-18T22:10:18.382"/>
    <p1510:client id="{D3173F2C-A001-4B7F-A12B-9234A7E71105}" v="1" dt="2020-03-16T00:42:43.272"/>
    <p1510:client id="{D889E709-8FE2-47FB-9FA1-2151280EA8BB}" v="348" dt="2020-02-14T18:19:54.749"/>
    <p1510:client id="{E88346A1-1D95-4E2E-8E83-4414D436E8DA}" v="139" dt="2020-01-29T20:41:57.944"/>
    <p1510:client id="{F787A8CA-0698-418B-ADAD-1F97389BB5C3}" v="43" dt="2020-02-19T01:06:58.225"/>
    <p1510:client id="{FBDD5B49-6EE7-40AF-AC3F-8A9739493F05}" v="201" dt="2020-01-30T22:33:41.9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66" autoAdjust="0"/>
    <p:restoredTop sz="93146" autoAdjust="0"/>
  </p:normalViewPr>
  <p:slideViewPr>
    <p:cSldViewPr snapToGrid="0">
      <p:cViewPr varScale="1">
        <p:scale>
          <a:sx n="115" d="100"/>
          <a:sy n="115" d="100"/>
        </p:scale>
        <p:origin x="120" y="198"/>
      </p:cViewPr>
      <p:guideLst/>
    </p:cSldViewPr>
  </p:slideViewPr>
  <p:notesTextViewPr>
    <p:cViewPr>
      <p:scale>
        <a:sx n="1" d="1"/>
        <a:sy n="1" d="1"/>
      </p:scale>
      <p:origin x="0" y="0"/>
    </p:cViewPr>
  </p:notesTextViewPr>
  <p:sorterViewPr>
    <p:cViewPr>
      <p:scale>
        <a:sx n="100" d="100"/>
        <a:sy n="100" d="100"/>
      </p:scale>
      <p:origin x="0" y="-8694"/>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presProps" Target="presProps.xml"/><Relationship Id="rId55"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8" Type="http://schemas.openxmlformats.org/officeDocument/2006/relationships/customXml" Target="../customXml/item3.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56"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commentAuthors" Target="commentAuthors.xml"/><Relationship Id="rId57" Type="http://schemas.openxmlformats.org/officeDocument/2006/relationships/customXml" Target="../customXml/item2.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5/11/2020 7:45 AM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5/11/2020 7:44 AM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ocs.microsoft.com/en-us/azure/aks/concepts-clusters-workloads"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5/11/2020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Each App Service plan mode supports a different number of deployment slots. To find out the number of slots your app's mode supports, see App Service Limits. </a:t>
            </a:r>
          </a:p>
          <a:p>
            <a:endParaRPr lang="en-US" dirty="0"/>
          </a:p>
          <a:p>
            <a:r>
              <a:rPr lang="en-US" dirty="0"/>
              <a:t>Set up staging environments - https://docs.microsoft.com/en-us/azure/app-service/web-sites-staged-publishing?toc=%2Fazure%2Fapp-service%2Ftoc.json#add-a-deployment-slot</a:t>
            </a:r>
          </a:p>
          <a:p>
            <a:r>
              <a:rPr lang="en-US" dirty="0"/>
              <a:t>App Service Web App – block web access to non-production deployment slots - http://ruslany.net/2014/04/azure-web-sites-block-web-access-to-non-production-deployment-slots/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0117581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kern="1200" dirty="0">
                <a:solidFill>
                  <a:schemeClr val="tx1"/>
                </a:solidFill>
                <a:effectLst/>
                <a:latin typeface="Segoe UI Light" pitchFamily="34" charset="0"/>
                <a:ea typeface="+mn-ea"/>
                <a:cs typeface="+mn-cs"/>
              </a:rPr>
              <a:t>✔ You can configure app settings and connections to stick to a slot and not be swapped. This done in the App Settings blade. A developer can create new settings for the web app. </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4457469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22486057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 up your App in Azure - https://docs.microsoft.com/en-us/azure/app-service/web-sites-backup</a:t>
            </a:r>
          </a:p>
          <a:p>
            <a:r>
              <a:rPr lang="en-US" dirty="0"/>
              <a:t>Configure partial backups - https://docs.microsoft.com/en-us/azure/app-service/web-sites-backup</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3647943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5/11/2020 7:44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2032952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50" dirty="0">
              <a:cs typeface="Segoe UI Light"/>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0950975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5/11/2020 7:44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1969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50" b="0" i="0" kern="1200" dirty="0">
              <a:solidFill>
                <a:schemeClr val="tx1"/>
              </a:solidFill>
              <a:effectLst/>
              <a:latin typeface="Segoe UI Light" pitchFamily="34" charset="0"/>
              <a:cs typeface="Segoe UI Light"/>
            </a:endParaRPr>
          </a:p>
          <a:p>
            <a:endParaRPr lang="en-US" b="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5/11/2020 7:44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343043605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1583936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5/11/2020 7:44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3936961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Module overview</a:t>
            </a:r>
          </a:p>
          <a:p>
            <a:endParaRPr lang="en-US" dirty="0"/>
          </a:p>
        </p:txBody>
      </p:sp>
      <p:sp>
        <p:nvSpPr>
          <p:cNvPr id="4" name="Slide Number Placeholder 3"/>
          <p:cNvSpPr>
            <a:spLocks noGrp="1"/>
          </p:cNvSpPr>
          <p:nvPr>
            <p:ph type="sldNum" sz="quarter" idx="5"/>
          </p:nvPr>
        </p:nvSpPr>
        <p:spPr/>
        <p:txBody>
          <a:bodyPr/>
          <a:lstStyle/>
          <a:p>
            <a:fld id="{8507DC7E-BC41-4478-BA30-CBCC3A644F0A}" type="slidenum">
              <a:rPr lang="en-US" smtClean="0"/>
              <a:t>2</a:t>
            </a:fld>
            <a:endParaRPr lang="en-US" dirty="0"/>
          </a:p>
        </p:txBody>
      </p:sp>
    </p:spTree>
    <p:extLst>
      <p:ext uri="{BB962C8B-B14F-4D97-AF65-F5344CB8AC3E}">
        <p14:creationId xmlns:p14="http://schemas.microsoft.com/office/powerpoint/2010/main" val="7420882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b="1" i="0" dirty="0">
                <a:solidFill>
                  <a:srgbClr val="171717"/>
                </a:solidFill>
                <a:effectLst/>
                <a:latin typeface="Segoe UI" panose="020B0502040204020203" pitchFamily="34" charset="0"/>
              </a:rPr>
              <a:t>Kubernetes core concepts for Azure Kubernetes Service (AKS) - </a:t>
            </a:r>
            <a:r>
              <a:rPr lang="en-US" dirty="0">
                <a:hlinkClick r:id="rId3"/>
              </a:rPr>
              <a:t>https://docs.microsoft.com/en-us/azure/aks/concepts-clusters-workloads</a:t>
            </a:r>
            <a:endParaRPr lang="en-US" b="1" i="0" dirty="0">
              <a:solidFill>
                <a:srgbClr val="171717"/>
              </a:solidFill>
              <a:effectLst/>
              <a:latin typeface="Segoe UI" panose="020B0502040204020203" pitchFamily="34" charset="0"/>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5/11/2020 7:44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31</a:t>
            </a:fld>
            <a:endParaRPr lang="en-US" dirty="0"/>
          </a:p>
        </p:txBody>
      </p:sp>
    </p:spTree>
    <p:extLst>
      <p:ext uri="{BB962C8B-B14F-4D97-AF65-F5344CB8AC3E}">
        <p14:creationId xmlns:p14="http://schemas.microsoft.com/office/powerpoint/2010/main" val="2341768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50" b="0" dirty="0">
              <a:cs typeface="Segoe UI Light"/>
            </a:endParaRP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5/11/2020 7:44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39</a:t>
            </a:fld>
            <a:endParaRPr lang="en-US" dirty="0"/>
          </a:p>
        </p:txBody>
      </p:sp>
    </p:spTree>
    <p:extLst>
      <p:ext uri="{BB962C8B-B14F-4D97-AF65-F5344CB8AC3E}">
        <p14:creationId xmlns:p14="http://schemas.microsoft.com/office/powerpoint/2010/main" val="37083719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 Always consider having students walk-through the demonstrations themselves. Also, consider the overlap with the  formal labs and your best use of time. </a:t>
            </a:r>
          </a:p>
          <a:p>
            <a:endParaRPr lang="en-US" b="0" dirty="0"/>
          </a:p>
          <a:p>
            <a:r>
              <a:rPr lang="en-US" b="0" dirty="0"/>
              <a:t>QuickStart: </a:t>
            </a:r>
            <a:r>
              <a:rPr lang="en-US" sz="882" b="0" i="0" u="none" strike="noStrike" kern="1200" dirty="0">
                <a:solidFill>
                  <a:schemeClr val="tx1"/>
                </a:solidFill>
                <a:effectLst/>
                <a:latin typeface="Segoe UI Light" pitchFamily="34" charset="0"/>
                <a:ea typeface="+mn-ea"/>
                <a:cs typeface="+mn-cs"/>
              </a:rPr>
              <a:t>Deploy an Azure Kubernetes Service (AKS) cluster using the Azure portal</a:t>
            </a:r>
            <a:r>
              <a:rPr lang="en-US" b="0" dirty="0"/>
              <a:t> - https://docs.microsoft.com/en-us/azure/aks/kubernetes-walkthrough-portal</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5/11/2020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108760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5/11/2020 7:44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42</a:t>
            </a:fld>
            <a:endParaRPr lang="en-US" dirty="0"/>
          </a:p>
        </p:txBody>
      </p:sp>
    </p:spTree>
    <p:extLst>
      <p:ext uri="{BB962C8B-B14F-4D97-AF65-F5344CB8AC3E}">
        <p14:creationId xmlns:p14="http://schemas.microsoft.com/office/powerpoint/2010/main" val="12828928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https://docs.microsoft.com/en-us/learn/modules</a:t>
            </a:r>
          </a:p>
        </p:txBody>
      </p:sp>
      <p:sp>
        <p:nvSpPr>
          <p:cNvPr id="4" name="Slide Number Placeholder 3"/>
          <p:cNvSpPr>
            <a:spLocks noGrp="1"/>
          </p:cNvSpPr>
          <p:nvPr>
            <p:ph type="sldNum" sz="quarter" idx="5"/>
          </p:nvPr>
        </p:nvSpPr>
        <p:spPr/>
        <p:txBody>
          <a:bodyPr/>
          <a:lstStyle/>
          <a:p>
            <a:fld id="{8507DC7E-BC41-4478-BA30-CBCC3A644F0A}" type="slidenum">
              <a:rPr lang="en-US" smtClean="0"/>
              <a:t>45</a:t>
            </a:fld>
            <a:endParaRPr lang="en-US" dirty="0"/>
          </a:p>
        </p:txBody>
      </p:sp>
    </p:spTree>
    <p:extLst>
      <p:ext uri="{BB962C8B-B14F-4D97-AF65-F5344CB8AC3E}">
        <p14:creationId xmlns:p14="http://schemas.microsoft.com/office/powerpoint/2010/main" val="2952623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613201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33140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72960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Always consider having students walk-through the demonstrations themselves. Also, consider the overlap with the  formal labs and your best use of time. </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5/11/2020 7:44 AM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3712227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Light"/>
                <a:cs typeface="Segoe UI Light"/>
              </a:rPr>
              <a:t> </a:t>
            </a:r>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2374840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 Service - https://azure.microsoft.com/en-us/services/app-service/</a:t>
            </a: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25347251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Continuous deployment - https://github.com/projectkudu/kudu/wiki/Continuous-deployment#setting-up-continuous-deployment-using-manual-steps</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5/11/2020 7:44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7492548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2" name="Picture 11">
            <a:extLst>
              <a:ext uri="{FF2B5EF4-FFF2-40B4-BE49-F238E27FC236}">
                <a16:creationId xmlns:a16="http://schemas.microsoft.com/office/drawing/2014/main" id="{99F328AE-26F0-42B9-988D-535B1145C96D}"/>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9" name="Picture 8">
            <a:extLst>
              <a:ext uri="{FF2B5EF4-FFF2-40B4-BE49-F238E27FC236}">
                <a16:creationId xmlns:a16="http://schemas.microsoft.com/office/drawing/2014/main" id="{E631573B-58F8-43B4-8E3E-6F895442CB9B}"/>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6" name="Picture 5">
            <a:extLst>
              <a:ext uri="{FF2B5EF4-FFF2-40B4-BE49-F238E27FC236}">
                <a16:creationId xmlns:a16="http://schemas.microsoft.com/office/drawing/2014/main" id="{C381C0FB-0396-463F-9527-BACCE968684E}"/>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6" name="Picture 5">
            <a:extLst>
              <a:ext uri="{FF2B5EF4-FFF2-40B4-BE49-F238E27FC236}">
                <a16:creationId xmlns:a16="http://schemas.microsoft.com/office/drawing/2014/main" id="{869F059F-BD0F-4211-86F6-E960C3EC183D}"/>
              </a:ext>
            </a:extLst>
          </p:cNvPr>
          <p:cNvPicPr>
            <a:picLocks noChangeAspect="1"/>
          </p:cNvPicPr>
          <p:nvPr userDrawn="1"/>
        </p:nvPicPr>
        <p:blipFill>
          <a:blip r:embed="rId2"/>
          <a:stretch>
            <a:fillRect/>
          </a:stretch>
        </p:blipFill>
        <p:spPr>
          <a:xfrm>
            <a:off x="9344025" y="3898483"/>
            <a:ext cx="2265363" cy="2370555"/>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10" name="Picture 9">
            <a:extLst>
              <a:ext uri="{FF2B5EF4-FFF2-40B4-BE49-F238E27FC236}">
                <a16:creationId xmlns:a16="http://schemas.microsoft.com/office/drawing/2014/main" id="{95964678-FE6C-4226-A11B-8D452DA7808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249" r:id="rId12"/>
    <p:sldLayoutId id="2147484640" r:id="rId13"/>
    <p:sldLayoutId id="2147484582" r:id="rId14"/>
    <p:sldLayoutId id="2147484641" r:id="rId15"/>
    <p:sldLayoutId id="2147484584" r:id="rId16"/>
    <p:sldLayoutId id="2147484583" r:id="rId17"/>
    <p:sldLayoutId id="2147484256" r:id="rId18"/>
    <p:sldLayoutId id="2147484257" r:id="rId19"/>
    <p:sldLayoutId id="2147484585" r:id="rId20"/>
    <p:sldLayoutId id="2147484299" r:id="rId21"/>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image" Target="../media/image20.svg"/><Relationship Id="rId5" Type="http://schemas.openxmlformats.org/officeDocument/2006/relationships/image" Target="../media/image19.png"/><Relationship Id="rId10" Type="http://schemas.openxmlformats.org/officeDocument/2006/relationships/image" Target="../media/image24.svg"/><Relationship Id="rId4" Type="http://schemas.openxmlformats.org/officeDocument/2006/relationships/image" Target="../media/image18.svg"/><Relationship Id="rId9"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93928" y="2315238"/>
            <a:ext cx="4445000" cy="1661993"/>
          </a:xfrm>
        </p:spPr>
        <p:txBody>
          <a:bodyPr anchor="ctr" anchorCtr="0"/>
          <a:lstStyle/>
          <a:p>
            <a:r>
              <a:rPr lang="en-US" dirty="0">
                <a:cs typeface="Segoe UI"/>
              </a:rPr>
              <a:t>AZ-104T00A</a:t>
            </a:r>
            <a:br>
              <a:rPr lang="en-US" dirty="0"/>
            </a:br>
            <a:r>
              <a:rPr lang="en-US" dirty="0">
                <a:cs typeface="Segoe UI"/>
              </a:rPr>
              <a:t>Module 09: </a:t>
            </a:r>
            <a:br>
              <a:rPr lang="en-US" dirty="0"/>
            </a:br>
            <a:r>
              <a:rPr lang="en-US" dirty="0">
                <a:cs typeface="Segoe UI"/>
              </a:rPr>
              <a:t>Serverless Computing</a:t>
            </a:r>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9144000" cy="498598"/>
          </a:xfrm>
        </p:spPr>
        <p:txBody>
          <a:bodyPr/>
          <a:lstStyle/>
          <a:p>
            <a:r>
              <a:rPr lang="en-US" dirty="0">
                <a:cs typeface="Segoe UI"/>
              </a:rPr>
              <a:t>Lesson 02: </a:t>
            </a:r>
            <a:r>
              <a:rPr lang="en-US" dirty="0">
                <a:solidFill>
                  <a:schemeClr val="tx1"/>
                </a:solidFill>
                <a:ea typeface="+mj-lt"/>
                <a:cs typeface="+mj-lt"/>
              </a:rPr>
              <a:t>Azure App Services</a:t>
            </a:r>
            <a:endParaRPr lang="en-US" dirty="0">
              <a:solidFill>
                <a:schemeClr val="tx1"/>
              </a:solidFill>
            </a:endParaRPr>
          </a:p>
        </p:txBody>
      </p:sp>
    </p:spTree>
    <p:extLst>
      <p:ext uri="{BB962C8B-B14F-4D97-AF65-F5344CB8AC3E}">
        <p14:creationId xmlns:p14="http://schemas.microsoft.com/office/powerpoint/2010/main" val="345368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cs typeface="Segoe UI"/>
              </a:rPr>
              <a:t>Managing App Services Overview</a:t>
            </a:r>
          </a:p>
        </p:txBody>
      </p:sp>
      <p:sp>
        <p:nvSpPr>
          <p:cNvPr id="3" name="Text Placeholder 2">
            <a:extLst>
              <a:ext uri="{FF2B5EF4-FFF2-40B4-BE49-F238E27FC236}">
                <a16:creationId xmlns:a16="http://schemas.microsoft.com/office/drawing/2014/main" id="{23E7DE06-8A62-45C6-B8EC-436FED8E5612}"/>
              </a:ext>
            </a:extLst>
          </p:cNvPr>
          <p:cNvSpPr>
            <a:spLocks noGrp="1"/>
          </p:cNvSpPr>
          <p:nvPr>
            <p:ph type="body" sz="quarter" idx="10"/>
          </p:nvPr>
        </p:nvSpPr>
        <p:spPr>
          <a:xfrm>
            <a:off x="584200" y="1435497"/>
            <a:ext cx="11018520" cy="4721292"/>
          </a:xfrm>
        </p:spPr>
        <p:txBody>
          <a:bodyPr vert="horz" wrap="square" lIns="0" tIns="0" rIns="0" bIns="0" rtlCol="0" anchor="t">
            <a:spAutoFit/>
          </a:bodyPr>
          <a:lstStyle/>
          <a:p>
            <a:r>
              <a:rPr lang="en-US" sz="2600" dirty="0">
                <a:solidFill>
                  <a:schemeClr val="tx1"/>
                </a:solidFill>
                <a:latin typeface="Segoe UI Semilight"/>
                <a:cs typeface="Segoe UI Semilight"/>
              </a:rPr>
              <a:t>Azure App Service</a:t>
            </a:r>
          </a:p>
          <a:p>
            <a:r>
              <a:rPr lang="en-US" sz="2600" dirty="0">
                <a:solidFill>
                  <a:schemeClr val="tx1"/>
                </a:solidFill>
                <a:latin typeface="Segoe UI Semilight"/>
                <a:cs typeface="Segoe UI Semilight"/>
              </a:rPr>
              <a:t>Creating an App Service</a:t>
            </a:r>
          </a:p>
          <a:p>
            <a:r>
              <a:rPr lang="en-US" sz="2600" dirty="0">
                <a:solidFill>
                  <a:schemeClr val="tx1"/>
                </a:solidFill>
                <a:latin typeface="Segoe UI Semilight"/>
                <a:cs typeface="Segoe UI Semilight"/>
              </a:rPr>
              <a:t>Continuous Deployment</a:t>
            </a:r>
          </a:p>
          <a:p>
            <a:r>
              <a:rPr lang="en-US" sz="2600" dirty="0">
                <a:solidFill>
                  <a:schemeClr val="tx1"/>
                </a:solidFill>
                <a:latin typeface="Segoe UI Semilight"/>
                <a:cs typeface="Segoe UI Semilight"/>
              </a:rPr>
              <a:t>Deployment Slots</a:t>
            </a:r>
          </a:p>
          <a:p>
            <a:r>
              <a:rPr lang="en-US" sz="2600" dirty="0">
                <a:solidFill>
                  <a:schemeClr val="tx1"/>
                </a:solidFill>
                <a:latin typeface="Segoe UI Semilight"/>
                <a:cs typeface="Segoe UI Semilight"/>
              </a:rPr>
              <a:t>Creating Deployment Slots</a:t>
            </a:r>
          </a:p>
          <a:p>
            <a:r>
              <a:rPr lang="en-US" sz="2600" dirty="0">
                <a:solidFill>
                  <a:schemeClr val="tx1"/>
                </a:solidFill>
                <a:latin typeface="Segoe UI Semilight"/>
                <a:cs typeface="Segoe UI Semilight"/>
              </a:rPr>
              <a:t>Securing an App Service</a:t>
            </a:r>
          </a:p>
          <a:p>
            <a:r>
              <a:rPr lang="en-US" sz="2600" dirty="0">
                <a:solidFill>
                  <a:schemeClr val="tx1"/>
                </a:solidFill>
                <a:latin typeface="Segoe UI Semilight"/>
                <a:cs typeface="Segoe UI Semilight"/>
              </a:rPr>
              <a:t>Custom Domain Names</a:t>
            </a:r>
          </a:p>
          <a:p>
            <a:r>
              <a:rPr lang="en-US" sz="2600" dirty="0">
                <a:solidFill>
                  <a:schemeClr val="tx1"/>
                </a:solidFill>
                <a:latin typeface="Segoe UI Semilight"/>
                <a:cs typeface="Segoe UI Semilight"/>
              </a:rPr>
              <a:t>Backup an App Service</a:t>
            </a:r>
          </a:p>
          <a:p>
            <a:r>
              <a:rPr lang="en-US" sz="2600" dirty="0">
                <a:solidFill>
                  <a:schemeClr val="tx1"/>
                </a:solidFill>
                <a:latin typeface="Segoe UI Semilight"/>
                <a:cs typeface="Segoe UI Semilight"/>
              </a:rPr>
              <a:t>Application Insights</a:t>
            </a:r>
          </a:p>
          <a:p>
            <a:r>
              <a:rPr lang="en-US" sz="2600" dirty="0">
                <a:solidFill>
                  <a:schemeClr val="tx1"/>
                </a:solidFill>
                <a:latin typeface="Segoe UI Semilight"/>
                <a:cs typeface="Segoe UI Semilight"/>
              </a:rPr>
              <a:t>Demonstration – Create an App Service</a:t>
            </a:r>
          </a:p>
        </p:txBody>
      </p:sp>
    </p:spTree>
    <p:extLst>
      <p:ext uri="{BB962C8B-B14F-4D97-AF65-F5344CB8AC3E}">
        <p14:creationId xmlns:p14="http://schemas.microsoft.com/office/powerpoint/2010/main" val="414774743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Azure App Service</a:t>
            </a:r>
          </a:p>
        </p:txBody>
      </p:sp>
      <p:sp>
        <p:nvSpPr>
          <p:cNvPr id="3" name="Text Placeholder 2">
            <a:extLst>
              <a:ext uri="{FF2B5EF4-FFF2-40B4-BE49-F238E27FC236}">
                <a16:creationId xmlns:a16="http://schemas.microsoft.com/office/drawing/2014/main" id="{49E96FD9-D2B5-45E6-B748-89565A6A7D95}"/>
              </a:ext>
            </a:extLst>
          </p:cNvPr>
          <p:cNvSpPr>
            <a:spLocks noGrp="1"/>
          </p:cNvSpPr>
          <p:nvPr>
            <p:ph type="body" sz="quarter" idx="10"/>
          </p:nvPr>
        </p:nvSpPr>
        <p:spPr>
          <a:xfrm>
            <a:off x="588263" y="2991826"/>
            <a:ext cx="11234906" cy="2954655"/>
          </a:xfrm>
        </p:spPr>
        <p:txBody>
          <a:bodyPr vert="horz" wrap="square" lIns="0" tIns="0" rIns="0" bIns="0" rtlCol="0" anchor="t">
            <a:spAutoFit/>
          </a:bodyPr>
          <a:lstStyle/>
          <a:p>
            <a:r>
              <a:rPr lang="en-US" sz="2400" dirty="0">
                <a:latin typeface="Segoe UI Semilight"/>
                <a:cs typeface="Segoe UI Semilight"/>
              </a:rPr>
              <a:t>Includes Web Apps API Apps, Mobile Apps, and Function apps</a:t>
            </a:r>
            <a:endParaRPr lang="en-US" dirty="0"/>
          </a:p>
          <a:p>
            <a:r>
              <a:rPr lang="en-US" sz="2400" dirty="0">
                <a:latin typeface="Segoe UI Semilight"/>
                <a:cs typeface="Segoe UI Semilight"/>
              </a:rPr>
              <a:t>Fully managed environment enabling high productivity development</a:t>
            </a:r>
            <a:endParaRPr lang="en-US" dirty="0"/>
          </a:p>
          <a:p>
            <a:r>
              <a:rPr lang="en-US" sz="2400" dirty="0">
                <a:latin typeface="Segoe UI Semilight"/>
                <a:cs typeface="Segoe UI Semilight"/>
              </a:rPr>
              <a:t>Platform-as-a-service (PaaS) offering for building and deploying highly available cloud apps for web and mobile</a:t>
            </a:r>
          </a:p>
          <a:p>
            <a:r>
              <a:rPr lang="en-US" sz="2400" dirty="0"/>
              <a:t>Platform handles infrastructure so developers focus on core web apps and services</a:t>
            </a:r>
          </a:p>
          <a:p>
            <a:r>
              <a:rPr lang="en-US" sz="2400" dirty="0">
                <a:latin typeface="Segoe UI Semilight" panose="020B0402040204020203" pitchFamily="34" charset="0"/>
                <a:cs typeface="Segoe UI Semilight" panose="020B0402040204020203" pitchFamily="34" charset="0"/>
              </a:rPr>
              <a:t>Developer productivity using .NET, .NET Core, Java, Python and a host of others</a:t>
            </a:r>
          </a:p>
          <a:p>
            <a:r>
              <a:rPr lang="en-US" sz="2400" dirty="0">
                <a:latin typeface="Segoe UI Semilight" panose="020B0402040204020203" pitchFamily="34" charset="0"/>
                <a:cs typeface="Segoe UI Semilight" panose="020B0402040204020203" pitchFamily="34" charset="0"/>
              </a:rPr>
              <a:t>Provides enterprise-grade security and compliance</a:t>
            </a:r>
          </a:p>
        </p:txBody>
      </p:sp>
      <p:pic>
        <p:nvPicPr>
          <p:cNvPr id="2" name="Picture 3" descr="Development tools : .NET, Node.js, PHP, Java, Python, HTML and Windows Container.  ">
            <a:extLst>
              <a:ext uri="{FF2B5EF4-FFF2-40B4-BE49-F238E27FC236}">
                <a16:creationId xmlns:a16="http://schemas.microsoft.com/office/drawing/2014/main" id="{704F79FD-DB87-4943-ADF9-17D639AADA3D}"/>
              </a:ext>
            </a:extLst>
          </p:cNvPr>
          <p:cNvPicPr>
            <a:picLocks noChangeAspect="1"/>
          </p:cNvPicPr>
          <p:nvPr/>
        </p:nvPicPr>
        <p:blipFill>
          <a:blip r:embed="rId3"/>
          <a:stretch>
            <a:fillRect/>
          </a:stretch>
        </p:blipFill>
        <p:spPr>
          <a:xfrm>
            <a:off x="1039318" y="1499317"/>
            <a:ext cx="10107118" cy="1148644"/>
          </a:xfrm>
          <a:prstGeom prst="rect">
            <a:avLst/>
          </a:prstGeom>
        </p:spPr>
      </p:pic>
    </p:spTree>
    <p:extLst>
      <p:ext uri="{BB962C8B-B14F-4D97-AF65-F5344CB8AC3E}">
        <p14:creationId xmlns:p14="http://schemas.microsoft.com/office/powerpoint/2010/main" val="9467316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6F7D4-A10D-4CEB-8507-7729B45F09AC}"/>
              </a:ext>
            </a:extLst>
          </p:cNvPr>
          <p:cNvSpPr>
            <a:spLocks noGrp="1"/>
          </p:cNvSpPr>
          <p:nvPr>
            <p:ph type="title"/>
          </p:nvPr>
        </p:nvSpPr>
        <p:spPr/>
        <p:txBody>
          <a:bodyPr/>
          <a:lstStyle/>
          <a:p>
            <a:r>
              <a:rPr lang="en-US" dirty="0">
                <a:cs typeface="Segoe UI"/>
              </a:rPr>
              <a:t>Creating an App Service</a:t>
            </a:r>
          </a:p>
        </p:txBody>
      </p:sp>
      <p:sp>
        <p:nvSpPr>
          <p:cNvPr id="3" name="Text Placeholder 2">
            <a:extLst>
              <a:ext uri="{FF2B5EF4-FFF2-40B4-BE49-F238E27FC236}">
                <a16:creationId xmlns:a16="http://schemas.microsoft.com/office/drawing/2014/main" id="{34415DF7-C580-424F-8617-7C6D075DAE55}"/>
              </a:ext>
            </a:extLst>
          </p:cNvPr>
          <p:cNvSpPr>
            <a:spLocks noGrp="1"/>
          </p:cNvSpPr>
          <p:nvPr>
            <p:ph type="body" sz="quarter" idx="10"/>
          </p:nvPr>
        </p:nvSpPr>
        <p:spPr>
          <a:xfrm>
            <a:off x="584199" y="1435497"/>
            <a:ext cx="5420743" cy="4481227"/>
          </a:xfrm>
        </p:spPr>
        <p:txBody>
          <a:bodyPr vert="horz" wrap="square" lIns="0" tIns="0" rIns="0" bIns="0" rtlCol="0" anchor="t">
            <a:spAutoFit/>
          </a:bodyPr>
          <a:lstStyle/>
          <a:p>
            <a:r>
              <a:rPr lang="en-US" dirty="0">
                <a:latin typeface="Segoe UI Semilight"/>
                <a:cs typeface="Segoe UI Semilight"/>
              </a:rPr>
              <a:t>Name must be unique</a:t>
            </a:r>
          </a:p>
          <a:p>
            <a:r>
              <a:rPr lang="en-US" dirty="0">
                <a:latin typeface="Segoe UI Semilight"/>
                <a:cs typeface="Segoe UI Semilight"/>
              </a:rPr>
              <a:t>Access using </a:t>
            </a:r>
            <a:r>
              <a:rPr lang="en-US" i="1" dirty="0">
                <a:latin typeface="Segoe UI Semilight"/>
                <a:cs typeface="Segoe UI Semilight"/>
              </a:rPr>
              <a:t>azurewebsites.net – </a:t>
            </a:r>
            <a:r>
              <a:rPr lang="en-US" dirty="0">
                <a:latin typeface="Segoe UI Semilight"/>
                <a:cs typeface="Segoe UI Semilight"/>
              </a:rPr>
              <a:t>can map to a custom domain</a:t>
            </a:r>
          </a:p>
          <a:p>
            <a:r>
              <a:rPr lang="en-US" dirty="0">
                <a:latin typeface="Segoe UI Semilight"/>
                <a:cs typeface="Segoe UI Semilight"/>
              </a:rPr>
              <a:t>Publish Code (Runtime Stack) </a:t>
            </a:r>
          </a:p>
          <a:p>
            <a:r>
              <a:rPr lang="en-US" dirty="0">
                <a:latin typeface="Segoe UI Semilight"/>
                <a:cs typeface="Segoe UI Semilight"/>
              </a:rPr>
              <a:t>Publish Docker Container </a:t>
            </a:r>
          </a:p>
          <a:p>
            <a:r>
              <a:rPr lang="en-US" dirty="0">
                <a:latin typeface="Segoe UI Semilight"/>
                <a:cs typeface="Segoe UI Semilight"/>
              </a:rPr>
              <a:t>Linux or Windows</a:t>
            </a:r>
          </a:p>
          <a:p>
            <a:r>
              <a:rPr lang="en-US" dirty="0">
                <a:latin typeface="Segoe UI Semilight"/>
                <a:cs typeface="Segoe UI Semilight"/>
              </a:rPr>
              <a:t>Region closest to your users</a:t>
            </a:r>
          </a:p>
          <a:p>
            <a:r>
              <a:rPr lang="en-US" dirty="0">
                <a:latin typeface="Segoe UI Semilight"/>
                <a:cs typeface="Segoe UI Semilight"/>
              </a:rPr>
              <a:t>App Service Plan </a:t>
            </a:r>
          </a:p>
          <a:p>
            <a:endParaRPr lang="en-US" dirty="0"/>
          </a:p>
        </p:txBody>
      </p:sp>
      <p:pic>
        <p:nvPicPr>
          <p:cNvPr id="1026" name="Picture 2" descr="Screenshot of the Create Web App configuration page including the Publish radio button for Code or Docker Image. ">
            <a:extLst>
              <a:ext uri="{FF2B5EF4-FFF2-40B4-BE49-F238E27FC236}">
                <a16:creationId xmlns:a16="http://schemas.microsoft.com/office/drawing/2014/main" id="{7F26193F-08B3-455A-9BA8-2BCEDE56A4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87059" y="1231784"/>
            <a:ext cx="5507635" cy="5169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50852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Continuous Deployment</a:t>
            </a:r>
          </a:p>
        </p:txBody>
      </p:sp>
      <p:sp>
        <p:nvSpPr>
          <p:cNvPr id="3" name="Text Placeholder 2">
            <a:extLst>
              <a:ext uri="{FF2B5EF4-FFF2-40B4-BE49-F238E27FC236}">
                <a16:creationId xmlns:a16="http://schemas.microsoft.com/office/drawing/2014/main" id="{0BCAFA04-374D-4A52-8E23-50D688C740FB}"/>
              </a:ext>
            </a:extLst>
          </p:cNvPr>
          <p:cNvSpPr>
            <a:spLocks noGrp="1"/>
          </p:cNvSpPr>
          <p:nvPr>
            <p:ph type="body" sz="quarter" idx="10"/>
          </p:nvPr>
        </p:nvSpPr>
        <p:spPr>
          <a:xfrm>
            <a:off x="589053" y="1235640"/>
            <a:ext cx="5961426" cy="4998291"/>
          </a:xfrm>
        </p:spPr>
        <p:txBody>
          <a:bodyPr/>
          <a:lstStyle/>
          <a:p>
            <a:r>
              <a:rPr lang="en-US" dirty="0"/>
              <a:t>Work in a single source control</a:t>
            </a:r>
          </a:p>
          <a:p>
            <a:r>
              <a:rPr lang="en-US" dirty="0"/>
              <a:t>Whenever code updates are pushed to the source control, then the website or web app will automatically pick up the updates</a:t>
            </a:r>
          </a:p>
          <a:p>
            <a:r>
              <a:rPr lang="en-US" dirty="0"/>
              <a:t>A continuous deployment workflow publishes the most recent updates from a project</a:t>
            </a:r>
          </a:p>
          <a:p>
            <a:r>
              <a:rPr lang="en-US" dirty="0"/>
              <a:t>Use the portal for continuous deployments from GitHub, Bitbucket, or Azure DevOps</a:t>
            </a:r>
          </a:p>
        </p:txBody>
      </p:sp>
      <p:pic>
        <p:nvPicPr>
          <p:cNvPr id="11" name="Picture 10" descr="Diagram illustrating that two developers are sending information to GitHub and GitHub is providing the information to a website. ">
            <a:extLst>
              <a:ext uri="{FF2B5EF4-FFF2-40B4-BE49-F238E27FC236}">
                <a16:creationId xmlns:a16="http://schemas.microsoft.com/office/drawing/2014/main" id="{836FFF81-E4D1-49EC-9B96-CE1E3BED4A4D}"/>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9331" y="1906684"/>
            <a:ext cx="5171815" cy="3044711"/>
          </a:xfrm>
          <a:prstGeom prst="rect">
            <a:avLst/>
          </a:prstGeom>
          <a:noFill/>
          <a:ln>
            <a:noFill/>
          </a:ln>
        </p:spPr>
      </p:pic>
    </p:spTree>
    <p:extLst>
      <p:ext uri="{BB962C8B-B14F-4D97-AF65-F5344CB8AC3E}">
        <p14:creationId xmlns:p14="http://schemas.microsoft.com/office/powerpoint/2010/main" val="3694689391"/>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cs typeface="Segoe UI"/>
              </a:rPr>
              <a:t>Deployment Slots</a:t>
            </a:r>
            <a:endParaRPr lang="en-US" dirty="0">
              <a:solidFill>
                <a:schemeClr val="tx1"/>
              </a:solidFill>
            </a:endParaRPr>
          </a:p>
        </p:txBody>
      </p:sp>
      <p:sp>
        <p:nvSpPr>
          <p:cNvPr id="3" name="Text Placeholder 2">
            <a:extLst>
              <a:ext uri="{FF2B5EF4-FFF2-40B4-BE49-F238E27FC236}">
                <a16:creationId xmlns:a16="http://schemas.microsoft.com/office/drawing/2014/main" id="{AB41FDED-8937-40C9-B1D5-18A4C15B4B7B}"/>
              </a:ext>
            </a:extLst>
          </p:cNvPr>
          <p:cNvSpPr>
            <a:spLocks noGrp="1"/>
          </p:cNvSpPr>
          <p:nvPr>
            <p:ph type="body" sz="quarter" idx="10"/>
          </p:nvPr>
        </p:nvSpPr>
        <p:spPr>
          <a:xfrm>
            <a:off x="588263" y="3924166"/>
            <a:ext cx="11018520" cy="2585323"/>
          </a:xfrm>
        </p:spPr>
        <p:txBody>
          <a:bodyPr/>
          <a:lstStyle/>
          <a:p>
            <a:pPr lvl="0"/>
            <a:r>
              <a:rPr lang="en-US" sz="2400" dirty="0"/>
              <a:t>Deploy to a different deployment slots (depends on service plan)</a:t>
            </a:r>
          </a:p>
          <a:p>
            <a:r>
              <a:rPr lang="en-US" sz="2400" dirty="0"/>
              <a:t>Validate changes before sending to production</a:t>
            </a:r>
          </a:p>
          <a:p>
            <a:pPr lvl="0"/>
            <a:r>
              <a:rPr lang="en-US" sz="2400" dirty="0"/>
              <a:t>Deployment slots are live apps with their own hostnames</a:t>
            </a:r>
          </a:p>
          <a:p>
            <a:pPr lvl="0"/>
            <a:r>
              <a:rPr lang="en-US" sz="2400" dirty="0"/>
              <a:t>Avoids a cold start – eliminates downtime</a:t>
            </a:r>
          </a:p>
          <a:p>
            <a:r>
              <a:rPr lang="en-US" sz="2400" dirty="0"/>
              <a:t>Fallback to a last known good site</a:t>
            </a:r>
          </a:p>
          <a:p>
            <a:r>
              <a:rPr lang="en-US" sz="2400" dirty="0"/>
              <a:t>Auto Swap when pre-swap validation is not needed</a:t>
            </a:r>
          </a:p>
        </p:txBody>
      </p:sp>
      <p:pic>
        <p:nvPicPr>
          <p:cNvPr id="8" name="Picture 7" descr="Graphic showing that two developers are sending information to GitHub. GitHub is sending information to the Staging slot. A production slot is shown which can swap information with the staging slot. ">
            <a:extLst>
              <a:ext uri="{FF2B5EF4-FFF2-40B4-BE49-F238E27FC236}">
                <a16:creationId xmlns:a16="http://schemas.microsoft.com/office/drawing/2014/main" id="{BEA0328E-C084-43F1-ABCB-6EEAA13E3F7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97116" y="1323344"/>
            <a:ext cx="5097870" cy="2291329"/>
          </a:xfrm>
          <a:prstGeom prst="rect">
            <a:avLst/>
          </a:prstGeom>
          <a:noFill/>
          <a:ln>
            <a:solidFill>
              <a:schemeClr val="tx1"/>
            </a:solidFill>
          </a:ln>
        </p:spPr>
      </p:pic>
      <p:graphicFrame>
        <p:nvGraphicFramePr>
          <p:cNvPr id="4" name="Table 4">
            <a:extLst>
              <a:ext uri="{FF2B5EF4-FFF2-40B4-BE49-F238E27FC236}">
                <a16:creationId xmlns:a16="http://schemas.microsoft.com/office/drawing/2014/main" id="{66D32344-10DA-4391-8E49-3052DB0015F0}"/>
              </a:ext>
            </a:extLst>
          </p:cNvPr>
          <p:cNvGraphicFramePr>
            <a:graphicFrameLocks noGrp="1"/>
          </p:cNvGraphicFramePr>
          <p:nvPr>
            <p:extLst>
              <p:ext uri="{D42A27DB-BD31-4B8C-83A1-F6EECF244321}">
                <p14:modId xmlns:p14="http://schemas.microsoft.com/office/powerpoint/2010/main" val="502106417"/>
              </p:ext>
            </p:extLst>
          </p:nvPr>
        </p:nvGraphicFramePr>
        <p:xfrm>
          <a:off x="7508672" y="1439362"/>
          <a:ext cx="3969966" cy="1884960"/>
        </p:xfrm>
        <a:graphic>
          <a:graphicData uri="http://schemas.openxmlformats.org/drawingml/2006/table">
            <a:tbl>
              <a:tblPr firstRow="1" bandRow="1">
                <a:tableStyleId>{5C22544A-7EE6-4342-B048-85BDC9FD1C3A}</a:tableStyleId>
              </a:tblPr>
              <a:tblGrid>
                <a:gridCol w="2413541">
                  <a:extLst>
                    <a:ext uri="{9D8B030D-6E8A-4147-A177-3AD203B41FA5}">
                      <a16:colId xmlns:a16="http://schemas.microsoft.com/office/drawing/2014/main" val="2957870045"/>
                    </a:ext>
                  </a:extLst>
                </a:gridCol>
                <a:gridCol w="1556425">
                  <a:extLst>
                    <a:ext uri="{9D8B030D-6E8A-4147-A177-3AD203B41FA5}">
                      <a16:colId xmlns:a16="http://schemas.microsoft.com/office/drawing/2014/main" val="3998404170"/>
                    </a:ext>
                  </a:extLst>
                </a:gridCol>
              </a:tblGrid>
              <a:tr h="376992">
                <a:tc>
                  <a:txBody>
                    <a:bodyPr/>
                    <a:lstStyle/>
                    <a:p>
                      <a:pPr algn="ctr"/>
                      <a:r>
                        <a:rPr lang="en-US" b="0" dirty="0"/>
                        <a:t>Service Plan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b="0" dirty="0"/>
                        <a:t>Slots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0482907"/>
                  </a:ext>
                </a:extLst>
              </a:tr>
              <a:tr h="376992">
                <a:tc>
                  <a:txBody>
                    <a:bodyPr/>
                    <a:lstStyle/>
                    <a:p>
                      <a:r>
                        <a:rPr lang="en-US" dirty="0"/>
                        <a:t>Free, Shared, Basic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7511895"/>
                  </a:ext>
                </a:extLst>
              </a:tr>
              <a:tr h="376992">
                <a:tc>
                  <a:txBody>
                    <a:bodyPr/>
                    <a:lstStyle/>
                    <a:p>
                      <a:r>
                        <a:rPr lang="en-US" dirty="0"/>
                        <a:t>Standard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Up to 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07635844"/>
                  </a:ext>
                </a:extLst>
              </a:tr>
              <a:tr h="376992">
                <a:tc>
                  <a:txBody>
                    <a:bodyPr/>
                    <a:lstStyle/>
                    <a:p>
                      <a:r>
                        <a:rPr lang="en-US" dirty="0"/>
                        <a:t>Premium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Up to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2101673"/>
                  </a:ext>
                </a:extLst>
              </a:tr>
              <a:tr h="376992">
                <a:tc>
                  <a:txBody>
                    <a:bodyPr/>
                    <a:lstStyle/>
                    <a:p>
                      <a:r>
                        <a:rPr lang="en-US" dirty="0"/>
                        <a:t>Isolated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Up to 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5640440"/>
                  </a:ext>
                </a:extLst>
              </a:tr>
            </a:tbl>
          </a:graphicData>
        </a:graphic>
      </p:graphicFrame>
    </p:spTree>
    <p:extLst>
      <p:ext uri="{BB962C8B-B14F-4D97-AF65-F5344CB8AC3E}">
        <p14:creationId xmlns:p14="http://schemas.microsoft.com/office/powerpoint/2010/main" val="298442917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b="1" dirty="0">
                <a:cs typeface="Segoe UI"/>
              </a:rPr>
              <a:t>Creating Deployment Slots</a:t>
            </a:r>
          </a:p>
        </p:txBody>
      </p:sp>
      <p:sp>
        <p:nvSpPr>
          <p:cNvPr id="2" name="Text Placeholder 1">
            <a:extLst>
              <a:ext uri="{FF2B5EF4-FFF2-40B4-BE49-F238E27FC236}">
                <a16:creationId xmlns:a16="http://schemas.microsoft.com/office/drawing/2014/main" id="{4EF6F136-0B31-4A53-B71A-9092E8EFD007}"/>
              </a:ext>
            </a:extLst>
          </p:cNvPr>
          <p:cNvSpPr>
            <a:spLocks noGrp="1"/>
          </p:cNvSpPr>
          <p:nvPr>
            <p:ph type="body" sz="quarter" idx="10"/>
          </p:nvPr>
        </p:nvSpPr>
        <p:spPr>
          <a:xfrm>
            <a:off x="586016" y="1288707"/>
            <a:ext cx="6045213" cy="5404556"/>
          </a:xfrm>
        </p:spPr>
        <p:txBody>
          <a:bodyPr vert="horz" wrap="square" lIns="0" tIns="0" rIns="0" bIns="0" rtlCol="0" anchor="t">
            <a:spAutoFit/>
          </a:bodyPr>
          <a:lstStyle/>
          <a:p>
            <a:r>
              <a:rPr lang="en-US" dirty="0">
                <a:latin typeface="Segoe UI Semilight"/>
                <a:cs typeface="Segoe UI Semilight"/>
              </a:rPr>
              <a:t>A new slot can be empty or cloned</a:t>
            </a:r>
          </a:p>
          <a:p>
            <a:r>
              <a:rPr lang="en-US" dirty="0">
                <a:latin typeface="Segoe UI Semilight"/>
                <a:cs typeface="Segoe UI Semilight"/>
              </a:rPr>
              <a:t>When you clone, pay attention to the settings</a:t>
            </a:r>
          </a:p>
          <a:p>
            <a:pPr lvl="1"/>
            <a:r>
              <a:rPr lang="en-US" sz="2400" dirty="0"/>
              <a:t>Slot-specific app settings and connection strings</a:t>
            </a:r>
          </a:p>
          <a:p>
            <a:pPr lvl="1"/>
            <a:r>
              <a:rPr lang="en-US" sz="2400" dirty="0"/>
              <a:t>Continuous deployment settings</a:t>
            </a:r>
            <a:endParaRPr lang="en-US" sz="2400" dirty="0">
              <a:cs typeface="Segoe UI"/>
            </a:endParaRPr>
          </a:p>
          <a:p>
            <a:pPr lvl="1"/>
            <a:r>
              <a:rPr lang="en-US" sz="2400" dirty="0"/>
              <a:t>App Service authentication settings</a:t>
            </a:r>
            <a:endParaRPr lang="en-US" sz="2400" dirty="0">
              <a:cs typeface="Segoe UI"/>
            </a:endParaRPr>
          </a:p>
          <a:p>
            <a:r>
              <a:rPr lang="en-US" dirty="0">
                <a:latin typeface="Segoe UI Semilight"/>
                <a:cs typeface="Segoe UI Semilight"/>
              </a:rPr>
              <a:t>Not all settings are sticky (endpoints, custom domain names, SSL certificates, scaling)</a:t>
            </a:r>
          </a:p>
          <a:p>
            <a:r>
              <a:rPr lang="en-US" dirty="0">
                <a:latin typeface="Segoe UI Semilight"/>
                <a:cs typeface="Segoe UI Semilight"/>
              </a:rPr>
              <a:t>Review and edit your settings before swapping</a:t>
            </a:r>
          </a:p>
        </p:txBody>
      </p:sp>
      <p:pic>
        <p:nvPicPr>
          <p:cNvPr id="6" name="Picture 6" descr="A screen shot of the Add a slot screen for an App Service.  The name of the slot is preproduction, and settings are cloned from appservice09">
            <a:extLst>
              <a:ext uri="{FF2B5EF4-FFF2-40B4-BE49-F238E27FC236}">
                <a16:creationId xmlns:a16="http://schemas.microsoft.com/office/drawing/2014/main" id="{6E504792-7939-4E45-9E29-DC7EB2A6D6E8}"/>
              </a:ext>
            </a:extLst>
          </p:cNvPr>
          <p:cNvPicPr>
            <a:picLocks noChangeAspect="1"/>
          </p:cNvPicPr>
          <p:nvPr/>
        </p:nvPicPr>
        <p:blipFill>
          <a:blip r:embed="rId3"/>
          <a:stretch>
            <a:fillRect/>
          </a:stretch>
        </p:blipFill>
        <p:spPr>
          <a:xfrm>
            <a:off x="6767725" y="2350149"/>
            <a:ext cx="5150537" cy="2012096"/>
          </a:xfrm>
          <a:prstGeom prst="rect">
            <a:avLst/>
          </a:prstGeom>
          <a:ln>
            <a:solidFill>
              <a:schemeClr val="tx1"/>
            </a:solidFill>
          </a:ln>
        </p:spPr>
      </p:pic>
    </p:spTree>
    <p:extLst>
      <p:ext uri="{BB962C8B-B14F-4D97-AF65-F5344CB8AC3E}">
        <p14:creationId xmlns:p14="http://schemas.microsoft.com/office/powerpoint/2010/main" val="279694342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cs typeface="Segoe UI"/>
              </a:rPr>
              <a:t>Securing an App Service</a:t>
            </a:r>
          </a:p>
        </p:txBody>
      </p:sp>
      <p:sp>
        <p:nvSpPr>
          <p:cNvPr id="4" name="Text Placeholder 3">
            <a:extLst>
              <a:ext uri="{FF2B5EF4-FFF2-40B4-BE49-F238E27FC236}">
                <a16:creationId xmlns:a16="http://schemas.microsoft.com/office/drawing/2014/main" id="{B7FAF4D9-E321-4E22-B05C-84AD7F927843}"/>
              </a:ext>
            </a:extLst>
          </p:cNvPr>
          <p:cNvSpPr>
            <a:spLocks noGrp="1"/>
          </p:cNvSpPr>
          <p:nvPr>
            <p:ph type="body" sz="quarter" idx="10"/>
          </p:nvPr>
        </p:nvSpPr>
        <p:spPr>
          <a:xfrm>
            <a:off x="588262" y="1396586"/>
            <a:ext cx="6549957" cy="5232202"/>
          </a:xfrm>
        </p:spPr>
        <p:txBody>
          <a:bodyPr/>
          <a:lstStyle/>
          <a:p>
            <a:r>
              <a:rPr lang="en-US" b="1" dirty="0"/>
              <a:t>Authentication</a:t>
            </a:r>
          </a:p>
          <a:p>
            <a:pPr lvl="1"/>
            <a:r>
              <a:rPr lang="en-US" sz="2400" dirty="0"/>
              <a:t>Enable authentication – default anonymous</a:t>
            </a:r>
          </a:p>
          <a:p>
            <a:pPr lvl="1"/>
            <a:r>
              <a:rPr lang="en-US" sz="2400" dirty="0"/>
              <a:t>Log in with a third-party identity provider</a:t>
            </a:r>
          </a:p>
          <a:p>
            <a:r>
              <a:rPr lang="en-US" b="1" dirty="0"/>
              <a:t>Security</a:t>
            </a:r>
          </a:p>
          <a:p>
            <a:pPr lvl="1"/>
            <a:r>
              <a:rPr lang="en-US" sz="2400" dirty="0"/>
              <a:t>Troubleshoot with Diagnostic Logs – failed requests, app logging</a:t>
            </a:r>
          </a:p>
          <a:p>
            <a:pPr lvl="1"/>
            <a:r>
              <a:rPr lang="en-US" sz="2400" dirty="0"/>
              <a:t>Add an SSL certificate – HTTPS</a:t>
            </a:r>
          </a:p>
          <a:p>
            <a:pPr lvl="1"/>
            <a:r>
              <a:rPr lang="en-US" sz="2400" dirty="0"/>
              <a:t>Define a priority ordered allow/deny list to control network access to the app</a:t>
            </a:r>
          </a:p>
          <a:p>
            <a:pPr lvl="1"/>
            <a:r>
              <a:rPr lang="en-US" sz="2400" dirty="0"/>
              <a:t>Store secrets in the Azure Key Vault</a:t>
            </a:r>
          </a:p>
          <a:p>
            <a:pPr lvl="1"/>
            <a:endParaRPr lang="en-US" dirty="0"/>
          </a:p>
          <a:p>
            <a:endParaRPr lang="en-US" dirty="0"/>
          </a:p>
        </p:txBody>
      </p:sp>
      <p:pic>
        <p:nvPicPr>
          <p:cNvPr id="2" name="Picture 4" descr="A screen shot of App Service Authentiation. Log in with Azure Active Directory is set as the default.">
            <a:extLst>
              <a:ext uri="{FF2B5EF4-FFF2-40B4-BE49-F238E27FC236}">
                <a16:creationId xmlns:a16="http://schemas.microsoft.com/office/drawing/2014/main" id="{C5F05D65-CABC-4518-AB94-457C06C38BF9}"/>
              </a:ext>
            </a:extLst>
          </p:cNvPr>
          <p:cNvPicPr>
            <a:picLocks noChangeAspect="1"/>
          </p:cNvPicPr>
          <p:nvPr/>
        </p:nvPicPr>
        <p:blipFill>
          <a:blip r:embed="rId3"/>
          <a:stretch>
            <a:fillRect/>
          </a:stretch>
        </p:blipFill>
        <p:spPr>
          <a:xfrm>
            <a:off x="7316171" y="633071"/>
            <a:ext cx="4490461" cy="2340011"/>
          </a:xfrm>
          <a:prstGeom prst="rect">
            <a:avLst/>
          </a:prstGeom>
          <a:ln>
            <a:solidFill>
              <a:schemeClr val="tx1"/>
            </a:solidFill>
          </a:ln>
        </p:spPr>
      </p:pic>
      <p:pic>
        <p:nvPicPr>
          <p:cNvPr id="6" name="Picture 7" descr="A screen shot of Protocol Settings and TLS/SSL bindings. HTTPS Only is enabled. TLS is set to 1.2.">
            <a:extLst>
              <a:ext uri="{FF2B5EF4-FFF2-40B4-BE49-F238E27FC236}">
                <a16:creationId xmlns:a16="http://schemas.microsoft.com/office/drawing/2014/main" id="{01C72936-E3EF-474D-83DD-23E447D4B323}"/>
              </a:ext>
            </a:extLst>
          </p:cNvPr>
          <p:cNvPicPr>
            <a:picLocks noChangeAspect="1"/>
          </p:cNvPicPr>
          <p:nvPr/>
        </p:nvPicPr>
        <p:blipFill>
          <a:blip r:embed="rId4"/>
          <a:stretch>
            <a:fillRect/>
          </a:stretch>
        </p:blipFill>
        <p:spPr>
          <a:xfrm>
            <a:off x="7316171" y="3169720"/>
            <a:ext cx="4490461" cy="3309324"/>
          </a:xfrm>
          <a:prstGeom prst="rect">
            <a:avLst/>
          </a:prstGeom>
          <a:ln>
            <a:solidFill>
              <a:schemeClr val="tx1"/>
            </a:solidFill>
          </a:ln>
        </p:spPr>
      </p:pic>
    </p:spTree>
    <p:extLst>
      <p:ext uri="{BB962C8B-B14F-4D97-AF65-F5344CB8AC3E}">
        <p14:creationId xmlns:p14="http://schemas.microsoft.com/office/powerpoint/2010/main" val="44512109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F1AA-5B25-48F9-B79E-EF9D69FDA458}"/>
              </a:ext>
            </a:extLst>
          </p:cNvPr>
          <p:cNvSpPr>
            <a:spLocks noGrp="1"/>
          </p:cNvSpPr>
          <p:nvPr>
            <p:ph type="title"/>
          </p:nvPr>
        </p:nvSpPr>
        <p:spPr/>
        <p:txBody>
          <a:bodyPr/>
          <a:lstStyle/>
          <a:p>
            <a:r>
              <a:rPr lang="en-US" dirty="0"/>
              <a:t>Custom Domain Names</a:t>
            </a:r>
          </a:p>
        </p:txBody>
      </p:sp>
      <p:pic>
        <p:nvPicPr>
          <p:cNvPr id="4" name="Picture 5" descr="Screenshot of the Custom Domains blade selection.">
            <a:extLst>
              <a:ext uri="{FF2B5EF4-FFF2-40B4-BE49-F238E27FC236}">
                <a16:creationId xmlns:a16="http://schemas.microsoft.com/office/drawing/2014/main" id="{FA81897B-0615-4BDB-AFD1-0BB61A84D5F5}"/>
              </a:ext>
            </a:extLst>
          </p:cNvPr>
          <p:cNvPicPr>
            <a:picLocks noChangeAspect="1"/>
          </p:cNvPicPr>
          <p:nvPr/>
        </p:nvPicPr>
        <p:blipFill>
          <a:blip r:embed="rId2"/>
          <a:stretch>
            <a:fillRect/>
          </a:stretch>
        </p:blipFill>
        <p:spPr>
          <a:xfrm>
            <a:off x="1990347" y="1303651"/>
            <a:ext cx="1595981" cy="2585947"/>
          </a:xfrm>
          <a:prstGeom prst="rect">
            <a:avLst/>
          </a:prstGeom>
          <a:ln>
            <a:solidFill>
              <a:schemeClr val="tx1"/>
            </a:solidFill>
          </a:ln>
        </p:spPr>
      </p:pic>
      <p:cxnSp>
        <p:nvCxnSpPr>
          <p:cNvPr id="10" name="Connector: Elbow 9">
            <a:extLst>
              <a:ext uri="{FF2B5EF4-FFF2-40B4-BE49-F238E27FC236}">
                <a16:creationId xmlns:a16="http://schemas.microsoft.com/office/drawing/2014/main" id="{0032FEA6-FC33-41D2-87F9-431467C4F423}"/>
              </a:ext>
              <a:ext uri="{C183D7F6-B498-43B3-948B-1728B52AA6E4}">
                <adec:decorative xmlns:adec="http://schemas.microsoft.com/office/drawing/2017/decorative" val="1"/>
              </a:ext>
            </a:extLst>
          </p:cNvPr>
          <p:cNvCxnSpPr>
            <a:cxnSpLocks/>
          </p:cNvCxnSpPr>
          <p:nvPr/>
        </p:nvCxnSpPr>
        <p:spPr>
          <a:xfrm flipV="1">
            <a:off x="3585665" y="2595728"/>
            <a:ext cx="1352143" cy="3188"/>
          </a:xfrm>
          <a:prstGeom prst="bentConnector3">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pic>
        <p:nvPicPr>
          <p:cNvPr id="5" name="Picture 4" descr="Welcome to Contoso web page. The contoso.com URL is highlighted.">
            <a:extLst>
              <a:ext uri="{FF2B5EF4-FFF2-40B4-BE49-F238E27FC236}">
                <a16:creationId xmlns:a16="http://schemas.microsoft.com/office/drawing/2014/main" id="{8966799C-A3FF-4235-9E7B-1045D2E78ED1}"/>
              </a:ext>
            </a:extLst>
          </p:cNvPr>
          <p:cNvPicPr>
            <a:picLocks noChangeAspect="1"/>
          </p:cNvPicPr>
          <p:nvPr/>
        </p:nvPicPr>
        <p:blipFill>
          <a:blip r:embed="rId3"/>
          <a:stretch>
            <a:fillRect/>
          </a:stretch>
        </p:blipFill>
        <p:spPr>
          <a:xfrm>
            <a:off x="4932955" y="1292955"/>
            <a:ext cx="4470670" cy="2615254"/>
          </a:xfrm>
          <a:prstGeom prst="rect">
            <a:avLst/>
          </a:prstGeom>
        </p:spPr>
      </p:pic>
      <p:sp>
        <p:nvSpPr>
          <p:cNvPr id="3" name="Text Placeholder 2">
            <a:extLst>
              <a:ext uri="{FF2B5EF4-FFF2-40B4-BE49-F238E27FC236}">
                <a16:creationId xmlns:a16="http://schemas.microsoft.com/office/drawing/2014/main" id="{FA676DB0-816E-407B-A4A2-FC524E0F85AC}"/>
              </a:ext>
            </a:extLst>
          </p:cNvPr>
          <p:cNvSpPr>
            <a:spLocks noGrp="1"/>
          </p:cNvSpPr>
          <p:nvPr>
            <p:ph type="body" sz="quarter" idx="10"/>
          </p:nvPr>
        </p:nvSpPr>
        <p:spPr>
          <a:xfrm>
            <a:off x="429908" y="4176927"/>
            <a:ext cx="11332183" cy="2240613"/>
          </a:xfrm>
        </p:spPr>
        <p:txBody>
          <a:bodyPr/>
          <a:lstStyle/>
          <a:p>
            <a:r>
              <a:rPr lang="en-US" sz="2600" dirty="0"/>
              <a:t>Redirect the default web app URL</a:t>
            </a:r>
          </a:p>
          <a:p>
            <a:r>
              <a:rPr lang="en-US" sz="2600" dirty="0"/>
              <a:t>Validate the custom domain in Azure</a:t>
            </a:r>
          </a:p>
          <a:p>
            <a:r>
              <a:rPr lang="en-US" sz="2600" dirty="0"/>
              <a:t>Use the DNS registry for your domain provider – create a CNAME or A record with the mapping</a:t>
            </a:r>
          </a:p>
          <a:p>
            <a:r>
              <a:rPr lang="en-US" sz="2600" dirty="0"/>
              <a:t>Ensure App Service plan supports custom domains</a:t>
            </a:r>
          </a:p>
        </p:txBody>
      </p:sp>
    </p:spTree>
    <p:extLst>
      <p:ext uri="{BB962C8B-B14F-4D97-AF65-F5344CB8AC3E}">
        <p14:creationId xmlns:p14="http://schemas.microsoft.com/office/powerpoint/2010/main" val="125341676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cs typeface="Segoe UI"/>
              </a:rPr>
              <a:t>Backup an App Service</a:t>
            </a:r>
          </a:p>
        </p:txBody>
      </p:sp>
      <p:sp>
        <p:nvSpPr>
          <p:cNvPr id="3" name="Text Placeholder 2">
            <a:extLst>
              <a:ext uri="{FF2B5EF4-FFF2-40B4-BE49-F238E27FC236}">
                <a16:creationId xmlns:a16="http://schemas.microsoft.com/office/drawing/2014/main" id="{52652957-6274-4C35-B048-407771A26CD1}"/>
              </a:ext>
            </a:extLst>
          </p:cNvPr>
          <p:cNvSpPr>
            <a:spLocks noGrp="1"/>
          </p:cNvSpPr>
          <p:nvPr>
            <p:ph type="body" sz="quarter" idx="10"/>
          </p:nvPr>
        </p:nvSpPr>
        <p:spPr>
          <a:xfrm>
            <a:off x="588263" y="1302087"/>
            <a:ext cx="7390611" cy="5170646"/>
          </a:xfrm>
        </p:spPr>
        <p:txBody>
          <a:bodyPr/>
          <a:lstStyle/>
          <a:p>
            <a:pPr lvl="0"/>
            <a:r>
              <a:rPr lang="en-US" dirty="0"/>
              <a:t>Create app backups manually or on a schedule</a:t>
            </a:r>
          </a:p>
          <a:p>
            <a:r>
              <a:rPr lang="en-US" dirty="0"/>
              <a:t>Backup the configuration, file content, and database connected to the app</a:t>
            </a:r>
          </a:p>
          <a:p>
            <a:pPr lvl="0"/>
            <a:r>
              <a:rPr lang="en-US" dirty="0"/>
              <a:t>Requires Standard or Premium plan</a:t>
            </a:r>
          </a:p>
          <a:p>
            <a:pPr lvl="0"/>
            <a:r>
              <a:rPr lang="en-US" dirty="0"/>
              <a:t>Backups can be up to 10 GB of app and database content</a:t>
            </a:r>
          </a:p>
          <a:p>
            <a:pPr lvl="0"/>
            <a:r>
              <a:rPr lang="en-US" dirty="0"/>
              <a:t>Configure partial backups and exclude items from the backup</a:t>
            </a:r>
          </a:p>
          <a:p>
            <a:pPr lvl="0"/>
            <a:r>
              <a:rPr lang="en-US" dirty="0"/>
              <a:t>Restore your app on-demand to a previous state, or create a new app</a:t>
            </a:r>
          </a:p>
        </p:txBody>
      </p:sp>
      <p:pic>
        <p:nvPicPr>
          <p:cNvPr id="2" name="Picture 3" descr="Screenshot of the Backups blade selection.">
            <a:extLst>
              <a:ext uri="{FF2B5EF4-FFF2-40B4-BE49-F238E27FC236}">
                <a16:creationId xmlns:a16="http://schemas.microsoft.com/office/drawing/2014/main" id="{4284CBAE-D54A-4E32-8B32-7E148013809E}"/>
              </a:ext>
            </a:extLst>
          </p:cNvPr>
          <p:cNvPicPr>
            <a:picLocks noChangeAspect="1"/>
          </p:cNvPicPr>
          <p:nvPr/>
        </p:nvPicPr>
        <p:blipFill>
          <a:blip r:embed="rId3"/>
          <a:stretch>
            <a:fillRect/>
          </a:stretch>
        </p:blipFill>
        <p:spPr>
          <a:xfrm>
            <a:off x="8660668" y="1011198"/>
            <a:ext cx="3091906" cy="4881653"/>
          </a:xfrm>
          <a:prstGeom prst="rect">
            <a:avLst/>
          </a:prstGeom>
          <a:ln>
            <a:solidFill>
              <a:schemeClr val="tx1"/>
            </a:solidFill>
          </a:ln>
        </p:spPr>
      </p:pic>
    </p:spTree>
    <p:extLst>
      <p:ext uri="{BB962C8B-B14F-4D97-AF65-F5344CB8AC3E}">
        <p14:creationId xmlns:p14="http://schemas.microsoft.com/office/powerpoint/2010/main" val="1167573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36BC-719D-45C5-872C-A705A220D04C}"/>
              </a:ext>
            </a:extLst>
          </p:cNvPr>
          <p:cNvSpPr>
            <a:spLocks noGrp="1"/>
          </p:cNvSpPr>
          <p:nvPr>
            <p:ph type="title"/>
          </p:nvPr>
        </p:nvSpPr>
        <p:spPr/>
        <p:txBody>
          <a:bodyPr/>
          <a:lstStyle/>
          <a:p>
            <a:r>
              <a:rPr lang="en-US" dirty="0">
                <a:solidFill>
                  <a:schemeClr val="tx1"/>
                </a:solidFill>
                <a:cs typeface="Segoe UI"/>
              </a:rPr>
              <a:t>Module Overview</a:t>
            </a:r>
          </a:p>
        </p:txBody>
      </p:sp>
      <p:sp>
        <p:nvSpPr>
          <p:cNvPr id="3" name="Text Placeholder 2">
            <a:extLst>
              <a:ext uri="{FF2B5EF4-FFF2-40B4-BE49-F238E27FC236}">
                <a16:creationId xmlns:a16="http://schemas.microsoft.com/office/drawing/2014/main" id="{0D930D4C-EC3A-4732-80A6-D0D7CF4EFDE2}"/>
              </a:ext>
            </a:extLst>
          </p:cNvPr>
          <p:cNvSpPr>
            <a:spLocks noGrp="1"/>
          </p:cNvSpPr>
          <p:nvPr>
            <p:ph type="body" sz="quarter" idx="10"/>
          </p:nvPr>
        </p:nvSpPr>
        <p:spPr>
          <a:xfrm>
            <a:off x="584200" y="1435497"/>
            <a:ext cx="11018520" cy="2499146"/>
          </a:xfrm>
        </p:spPr>
        <p:txBody>
          <a:bodyPr vert="horz" wrap="square" lIns="0" tIns="0" rIns="0" bIns="0" rtlCol="0" anchor="t">
            <a:spAutoFit/>
          </a:bodyPr>
          <a:lstStyle/>
          <a:p>
            <a:r>
              <a:rPr lang="en-US" dirty="0">
                <a:solidFill>
                  <a:schemeClr val="tx1"/>
                </a:solidFill>
                <a:latin typeface="Segoe UI Semilight"/>
                <a:cs typeface="Segoe UI Semilight"/>
              </a:rPr>
              <a:t>Lesson 01: Azure App Service Plans</a:t>
            </a:r>
            <a:endParaRPr lang="en-US" dirty="0">
              <a:solidFill>
                <a:schemeClr val="tx1"/>
              </a:solidFill>
            </a:endParaRPr>
          </a:p>
          <a:p>
            <a:r>
              <a:rPr lang="en-US" dirty="0">
                <a:solidFill>
                  <a:schemeClr val="tx1"/>
                </a:solidFill>
                <a:latin typeface="Segoe UI Semilight"/>
                <a:cs typeface="Segoe UI Semilight"/>
              </a:rPr>
              <a:t>Lesson 02: Azure App Services</a:t>
            </a:r>
            <a:endParaRPr lang="en-US" dirty="0">
              <a:solidFill>
                <a:schemeClr val="tx1"/>
              </a:solidFill>
            </a:endParaRPr>
          </a:p>
          <a:p>
            <a:r>
              <a:rPr lang="en-US" dirty="0">
                <a:solidFill>
                  <a:schemeClr val="tx1"/>
                </a:solidFill>
                <a:latin typeface="Segoe UI Semilight"/>
                <a:cs typeface="Segoe UI Semilight"/>
              </a:rPr>
              <a:t>Lesson 03: Container Services</a:t>
            </a:r>
          </a:p>
          <a:p>
            <a:r>
              <a:rPr lang="en-US" dirty="0">
                <a:solidFill>
                  <a:schemeClr val="tx1"/>
                </a:solidFill>
                <a:latin typeface="Segoe UI Semilight"/>
                <a:cs typeface="Segoe UI Semilight"/>
              </a:rPr>
              <a:t>Lesson 04: Azure Kubernetes Service</a:t>
            </a:r>
            <a:endParaRPr lang="en-US" dirty="0">
              <a:solidFill>
                <a:schemeClr val="tx1"/>
              </a:solidFill>
            </a:endParaRPr>
          </a:p>
          <a:p>
            <a:r>
              <a:rPr lang="en-US" dirty="0">
                <a:latin typeface="Segoe UI Semilight"/>
                <a:cs typeface="Segoe UI Semilight"/>
              </a:rPr>
              <a:t>Lesson 05: Module 09 Lab and Review </a:t>
            </a:r>
            <a:endParaRPr lang="en-US" dirty="0"/>
          </a:p>
        </p:txBody>
      </p:sp>
    </p:spTree>
    <p:extLst>
      <p:ext uri="{BB962C8B-B14F-4D97-AF65-F5344CB8AC3E}">
        <p14:creationId xmlns:p14="http://schemas.microsoft.com/office/powerpoint/2010/main" val="305894311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6F1AA-5B25-48F9-B79E-EF9D69FDA458}"/>
              </a:ext>
            </a:extLst>
          </p:cNvPr>
          <p:cNvSpPr>
            <a:spLocks noGrp="1"/>
          </p:cNvSpPr>
          <p:nvPr>
            <p:ph type="title"/>
          </p:nvPr>
        </p:nvSpPr>
        <p:spPr>
          <a:xfrm>
            <a:off x="588263" y="457200"/>
            <a:ext cx="11018520" cy="553998"/>
          </a:xfrm>
        </p:spPr>
        <p:txBody>
          <a:bodyPr/>
          <a:lstStyle/>
          <a:p>
            <a:r>
              <a:rPr lang="en-US" dirty="0"/>
              <a:t>Application Insights</a:t>
            </a:r>
          </a:p>
        </p:txBody>
      </p:sp>
      <p:sp>
        <p:nvSpPr>
          <p:cNvPr id="3" name="Text Placeholder 2">
            <a:extLst>
              <a:ext uri="{FF2B5EF4-FFF2-40B4-BE49-F238E27FC236}">
                <a16:creationId xmlns:a16="http://schemas.microsoft.com/office/drawing/2014/main" id="{FA676DB0-816E-407B-A4A2-FC524E0F85AC}"/>
              </a:ext>
            </a:extLst>
          </p:cNvPr>
          <p:cNvSpPr>
            <a:spLocks noGrp="1"/>
          </p:cNvSpPr>
          <p:nvPr>
            <p:ph type="body" sz="quarter" idx="10"/>
          </p:nvPr>
        </p:nvSpPr>
        <p:spPr>
          <a:xfrm>
            <a:off x="588963" y="1386462"/>
            <a:ext cx="5149612" cy="4308872"/>
          </a:xfrm>
        </p:spPr>
        <p:txBody>
          <a:bodyPr vert="horz" wrap="square" lIns="0" tIns="0" rIns="0" bIns="0" rtlCol="0" anchor="t">
            <a:spAutoFit/>
          </a:bodyPr>
          <a:lstStyle/>
          <a:p>
            <a:r>
              <a:rPr lang="en-US" dirty="0">
                <a:latin typeface="Segoe UI Semilight"/>
                <a:cs typeface="Segoe UI Semilight"/>
              </a:rPr>
              <a:t>Request rates, response times, and failure rates </a:t>
            </a:r>
            <a:endParaRPr lang="en-US" dirty="0"/>
          </a:p>
          <a:p>
            <a:r>
              <a:rPr lang="en-US" dirty="0">
                <a:latin typeface="Segoe UI Semilight"/>
                <a:cs typeface="Segoe UI Semilight"/>
              </a:rPr>
              <a:t>Dependency rates, response times, and failure rates </a:t>
            </a:r>
            <a:endParaRPr lang="en-US" dirty="0"/>
          </a:p>
          <a:p>
            <a:r>
              <a:rPr lang="en-US" dirty="0">
                <a:latin typeface="Segoe UI Semilight"/>
                <a:cs typeface="Segoe UI Semilight"/>
              </a:rPr>
              <a:t>Page views and load performance</a:t>
            </a:r>
            <a:endParaRPr lang="en-US" dirty="0"/>
          </a:p>
          <a:p>
            <a:r>
              <a:rPr lang="en-US" dirty="0">
                <a:latin typeface="Segoe UI Semilight"/>
                <a:cs typeface="Segoe UI Semilight"/>
              </a:rPr>
              <a:t>User and session counts</a:t>
            </a:r>
            <a:endParaRPr lang="en-US" dirty="0"/>
          </a:p>
          <a:p>
            <a:r>
              <a:rPr lang="en-US" dirty="0">
                <a:latin typeface="Segoe UI Semilight"/>
                <a:cs typeface="Segoe UI Semilight"/>
              </a:rPr>
              <a:t>Performance counters </a:t>
            </a:r>
            <a:endParaRPr lang="en-US" dirty="0"/>
          </a:p>
          <a:p>
            <a:r>
              <a:rPr lang="en-US" dirty="0">
                <a:latin typeface="Segoe UI Semilight"/>
                <a:cs typeface="Segoe UI Semilight"/>
              </a:rPr>
              <a:t>Diagnostics and Exceptions</a:t>
            </a:r>
            <a:endParaRPr lang="en-US" dirty="0"/>
          </a:p>
        </p:txBody>
      </p:sp>
      <p:pic>
        <p:nvPicPr>
          <p:cNvPr id="6" name="Picture 6" descr="Application Insights is receiving web apps, client apps, web service, and background services data. Application Insights is presenting data with alerts, Power BI, Visual Studio, Rest API, and continuous export. ">
            <a:extLst>
              <a:ext uri="{FF2B5EF4-FFF2-40B4-BE49-F238E27FC236}">
                <a16:creationId xmlns:a16="http://schemas.microsoft.com/office/drawing/2014/main" id="{BCCE685A-F000-4C47-B6B8-2BF72209DD49}"/>
              </a:ext>
            </a:extLst>
          </p:cNvPr>
          <p:cNvPicPr>
            <a:picLocks noChangeAspect="1"/>
          </p:cNvPicPr>
          <p:nvPr/>
        </p:nvPicPr>
        <p:blipFill>
          <a:blip r:embed="rId2"/>
          <a:stretch>
            <a:fillRect/>
          </a:stretch>
        </p:blipFill>
        <p:spPr>
          <a:xfrm>
            <a:off x="5447523" y="1488375"/>
            <a:ext cx="6514322" cy="3819047"/>
          </a:xfrm>
          <a:prstGeom prst="rect">
            <a:avLst/>
          </a:prstGeom>
        </p:spPr>
      </p:pic>
    </p:spTree>
    <p:extLst>
      <p:ext uri="{BB962C8B-B14F-4D97-AF65-F5344CB8AC3E}">
        <p14:creationId xmlns:p14="http://schemas.microsoft.com/office/powerpoint/2010/main" val="146550366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1B59-5A29-4ADD-9D90-235AA0014A02}"/>
              </a:ext>
            </a:extLst>
          </p:cNvPr>
          <p:cNvSpPr>
            <a:spLocks noGrp="1"/>
          </p:cNvSpPr>
          <p:nvPr>
            <p:ph type="title"/>
          </p:nvPr>
        </p:nvSpPr>
        <p:spPr>
          <a:xfrm>
            <a:off x="588263" y="457200"/>
            <a:ext cx="11018520" cy="553998"/>
          </a:xfrm>
        </p:spPr>
        <p:txBody>
          <a:bodyPr/>
          <a:lstStyle/>
          <a:p>
            <a:r>
              <a:rPr lang="en-US" dirty="0">
                <a:ea typeface="+mj-lt"/>
                <a:cs typeface="+mj-lt"/>
              </a:rPr>
              <a:t>Demonstration – Create an App Service</a:t>
            </a:r>
          </a:p>
        </p:txBody>
      </p:sp>
      <p:sp>
        <p:nvSpPr>
          <p:cNvPr id="3" name="Text Placeholder 2">
            <a:extLst>
              <a:ext uri="{FF2B5EF4-FFF2-40B4-BE49-F238E27FC236}">
                <a16:creationId xmlns:a16="http://schemas.microsoft.com/office/drawing/2014/main" id="{F307B325-9064-4737-BC95-91C044F3C691}"/>
              </a:ext>
            </a:extLst>
          </p:cNvPr>
          <p:cNvSpPr>
            <a:spLocks noGrp="1"/>
          </p:cNvSpPr>
          <p:nvPr>
            <p:ph type="body" sz="quarter" idx="10"/>
          </p:nvPr>
        </p:nvSpPr>
        <p:spPr>
          <a:xfrm>
            <a:off x="584200" y="1435497"/>
            <a:ext cx="11018520" cy="1982081"/>
          </a:xfrm>
        </p:spPr>
        <p:txBody>
          <a:bodyPr vert="horz" wrap="square" lIns="0" tIns="0" rIns="0" bIns="0" rtlCol="0" anchor="t">
            <a:spAutoFit/>
          </a:bodyPr>
          <a:lstStyle/>
          <a:p>
            <a:r>
              <a:rPr lang="en-US" dirty="0">
                <a:latin typeface="Segoe UI Semilight"/>
                <a:cs typeface="Segoe UI Semilight"/>
              </a:rPr>
              <a:t>Create a Web App in the Azure Portal</a:t>
            </a:r>
            <a:endParaRPr lang="en-US" dirty="0"/>
          </a:p>
          <a:p>
            <a:r>
              <a:rPr lang="en-US" dirty="0">
                <a:latin typeface="Segoe UI Semilight"/>
                <a:cs typeface="Segoe UI Semilight"/>
              </a:rPr>
              <a:t>Test the Web App</a:t>
            </a:r>
            <a:endParaRPr lang="en-US" dirty="0"/>
          </a:p>
          <a:p>
            <a:r>
              <a:rPr lang="en-US" dirty="0">
                <a:latin typeface="Segoe UI Semilight"/>
                <a:cs typeface="Segoe UI Semilight"/>
              </a:rPr>
              <a:t>Configure Deployment Slots</a:t>
            </a:r>
          </a:p>
          <a:p>
            <a:r>
              <a:rPr lang="en-US" dirty="0">
                <a:latin typeface="Segoe UI Semilight"/>
                <a:cs typeface="Segoe UI Semilight"/>
              </a:rPr>
              <a:t>Configure Backup</a:t>
            </a:r>
          </a:p>
        </p:txBody>
      </p:sp>
    </p:spTree>
    <p:extLst>
      <p:ext uri="{BB962C8B-B14F-4D97-AF65-F5344CB8AC3E}">
        <p14:creationId xmlns:p14="http://schemas.microsoft.com/office/powerpoint/2010/main" val="1861915591"/>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cs typeface="Segoe UI"/>
              </a:rPr>
              <a:t>Lesson 03: </a:t>
            </a:r>
            <a:r>
              <a:rPr lang="en-US" dirty="0">
                <a:solidFill>
                  <a:schemeClr val="tx1"/>
                </a:solidFill>
                <a:cs typeface="Segoe UI"/>
              </a:rPr>
              <a:t>Container Services</a:t>
            </a:r>
            <a:endParaRPr lang="en-US" strike="sngStrike" dirty="0">
              <a:solidFill>
                <a:schemeClr val="tx1"/>
              </a:solidFill>
              <a:cs typeface="Segoe UI"/>
            </a:endParaRPr>
          </a:p>
        </p:txBody>
      </p:sp>
    </p:spTree>
    <p:extLst>
      <p:ext uri="{BB962C8B-B14F-4D97-AF65-F5344CB8AC3E}">
        <p14:creationId xmlns:p14="http://schemas.microsoft.com/office/powerpoint/2010/main" val="1597754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cs typeface="Segoe UI"/>
              </a:rPr>
              <a:t>Container Services Overview</a:t>
            </a:r>
          </a:p>
        </p:txBody>
      </p:sp>
      <p:sp>
        <p:nvSpPr>
          <p:cNvPr id="10" name="Text Placeholder 5">
            <a:extLst>
              <a:ext uri="{FF2B5EF4-FFF2-40B4-BE49-F238E27FC236}">
                <a16:creationId xmlns:a16="http://schemas.microsoft.com/office/drawing/2014/main" id="{D6B86ACE-7EB3-48D6-BB84-628A9CF9B6C4}"/>
              </a:ext>
            </a:extLst>
          </p:cNvPr>
          <p:cNvSpPr>
            <a:spLocks noGrp="1"/>
          </p:cNvSpPr>
          <p:nvPr>
            <p:ph type="body" sz="quarter" idx="10"/>
          </p:nvPr>
        </p:nvSpPr>
        <p:spPr>
          <a:xfrm>
            <a:off x="586740" y="1446919"/>
            <a:ext cx="11018520" cy="1982081"/>
          </a:xfrm>
        </p:spPr>
        <p:txBody>
          <a:bodyPr vert="horz" wrap="square" lIns="0" tIns="0" rIns="0" bIns="0" rtlCol="0" anchor="t">
            <a:spAutoFit/>
          </a:bodyPr>
          <a:lstStyle/>
          <a:p>
            <a:r>
              <a:rPr lang="en-US" dirty="0">
                <a:solidFill>
                  <a:schemeClr val="tx1"/>
                </a:solidFill>
                <a:latin typeface="Segoe UI Semilight"/>
                <a:cs typeface="Segoe UI Semilight"/>
              </a:rPr>
              <a:t>Containers vs. Virtual Machines</a:t>
            </a:r>
          </a:p>
          <a:p>
            <a:r>
              <a:rPr lang="en-US" dirty="0">
                <a:solidFill>
                  <a:schemeClr val="tx1"/>
                </a:solidFill>
                <a:latin typeface="Segoe UI Semilight"/>
                <a:cs typeface="Segoe UI Semilight"/>
              </a:rPr>
              <a:t>Azure Container Instances</a:t>
            </a:r>
            <a:endParaRPr lang="en-US" dirty="0">
              <a:solidFill>
                <a:schemeClr val="tx1"/>
              </a:solidFill>
            </a:endParaRPr>
          </a:p>
          <a:p>
            <a:r>
              <a:rPr lang="en-US" dirty="0">
                <a:solidFill>
                  <a:schemeClr val="tx1"/>
                </a:solidFill>
                <a:latin typeface="Segoe UI Semilight"/>
                <a:cs typeface="Segoe UI Semilight"/>
              </a:rPr>
              <a:t>Container Groups</a:t>
            </a:r>
          </a:p>
          <a:p>
            <a:r>
              <a:rPr lang="en-US" dirty="0">
                <a:solidFill>
                  <a:schemeClr val="tx1"/>
                </a:solidFill>
                <a:latin typeface="Segoe UI Semilight"/>
                <a:cs typeface="Segoe UI Semilight"/>
              </a:rPr>
              <a:t>Docker</a:t>
            </a:r>
          </a:p>
        </p:txBody>
      </p:sp>
    </p:spTree>
    <p:extLst>
      <p:ext uri="{BB962C8B-B14F-4D97-AF65-F5344CB8AC3E}">
        <p14:creationId xmlns:p14="http://schemas.microsoft.com/office/powerpoint/2010/main" val="283502798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42561-0DB7-48F5-966B-108D1337790E}"/>
              </a:ext>
            </a:extLst>
          </p:cNvPr>
          <p:cNvSpPr>
            <a:spLocks noGrp="1"/>
          </p:cNvSpPr>
          <p:nvPr>
            <p:ph type="title"/>
          </p:nvPr>
        </p:nvSpPr>
        <p:spPr/>
        <p:txBody>
          <a:bodyPr/>
          <a:lstStyle/>
          <a:p>
            <a:r>
              <a:rPr lang="en-US" dirty="0">
                <a:solidFill>
                  <a:schemeClr val="tx1"/>
                </a:solidFill>
                <a:cs typeface="Segoe UI"/>
              </a:rPr>
              <a:t>Containers vs Virtual Machines</a:t>
            </a:r>
            <a:endParaRPr lang="en-US" dirty="0">
              <a:solidFill>
                <a:schemeClr val="tx1"/>
              </a:solidFill>
            </a:endParaRPr>
          </a:p>
        </p:txBody>
      </p:sp>
      <p:graphicFrame>
        <p:nvGraphicFramePr>
          <p:cNvPr id="7" name="Table 6">
            <a:extLst>
              <a:ext uri="{FF2B5EF4-FFF2-40B4-BE49-F238E27FC236}">
                <a16:creationId xmlns:a16="http://schemas.microsoft.com/office/drawing/2014/main" id="{CE691ADB-98BF-46B8-B0C8-D5CDC104AAD6}"/>
              </a:ext>
            </a:extLst>
          </p:cNvPr>
          <p:cNvGraphicFramePr>
            <a:graphicFrameLocks noGrp="1"/>
          </p:cNvGraphicFramePr>
          <p:nvPr>
            <p:extLst>
              <p:ext uri="{D42A27DB-BD31-4B8C-83A1-F6EECF244321}">
                <p14:modId xmlns:p14="http://schemas.microsoft.com/office/powerpoint/2010/main" val="2928493455"/>
              </p:ext>
            </p:extLst>
          </p:nvPr>
        </p:nvGraphicFramePr>
        <p:xfrm>
          <a:off x="604410" y="1269597"/>
          <a:ext cx="11281002" cy="5154261"/>
        </p:xfrm>
        <a:graphic>
          <a:graphicData uri="http://schemas.openxmlformats.org/drawingml/2006/table">
            <a:tbl>
              <a:tblPr firstRow="1" bandRow="1">
                <a:tableStyleId>{5C22544A-7EE6-4342-B048-85BDC9FD1C3A}</a:tableStyleId>
              </a:tblPr>
              <a:tblGrid>
                <a:gridCol w="1697288">
                  <a:extLst>
                    <a:ext uri="{9D8B030D-6E8A-4147-A177-3AD203B41FA5}">
                      <a16:colId xmlns:a16="http://schemas.microsoft.com/office/drawing/2014/main" val="3804130694"/>
                    </a:ext>
                  </a:extLst>
                </a:gridCol>
                <a:gridCol w="4523542">
                  <a:extLst>
                    <a:ext uri="{9D8B030D-6E8A-4147-A177-3AD203B41FA5}">
                      <a16:colId xmlns:a16="http://schemas.microsoft.com/office/drawing/2014/main" val="2431624879"/>
                    </a:ext>
                  </a:extLst>
                </a:gridCol>
                <a:gridCol w="5060172">
                  <a:extLst>
                    <a:ext uri="{9D8B030D-6E8A-4147-A177-3AD203B41FA5}">
                      <a16:colId xmlns:a16="http://schemas.microsoft.com/office/drawing/2014/main" val="1455098687"/>
                    </a:ext>
                  </a:extLst>
                </a:gridCol>
              </a:tblGrid>
              <a:tr h="421566">
                <a:tc>
                  <a:txBody>
                    <a:bodyPr/>
                    <a:lstStyle/>
                    <a:p>
                      <a:pPr algn="ctr"/>
                      <a:r>
                        <a:rPr lang="en-US" sz="1400" dirty="0">
                          <a:effectLst/>
                        </a:rPr>
                        <a:t>Feature</a:t>
                      </a:r>
                    </a:p>
                  </a:txBody>
                  <a:tcPr marL="104775" marR="104775" marT="123825" marB="12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effectLst/>
                        </a:rPr>
                        <a:t>Containers</a:t>
                      </a:r>
                    </a:p>
                  </a:txBody>
                  <a:tcPr marL="104775" marR="104775" marT="123825" marB="12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effectLst/>
                        </a:rPr>
                        <a:t>Virtual Machines</a:t>
                      </a:r>
                    </a:p>
                  </a:txBody>
                  <a:tcPr marL="104775" marR="104775" marT="123825" marB="1238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69143402"/>
                  </a:ext>
                </a:extLst>
              </a:tr>
              <a:tr h="1204473">
                <a:tc>
                  <a:txBody>
                    <a:bodyPr/>
                    <a:lstStyle/>
                    <a:p>
                      <a:r>
                        <a:rPr lang="en-US" sz="1400" dirty="0">
                          <a:effectLst/>
                        </a:rPr>
                        <a:t>Isolation</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0" i="0" u="none" strike="noStrike" noProof="0" dirty="0">
                          <a:effectLst/>
                          <a:latin typeface="Segoe UI"/>
                        </a:rPr>
                        <a:t>Typically provides lightweight isolation from the host and other containers but doesn't provide as strong a security boundary as a virtual machine.</a:t>
                      </a:r>
                      <a:endParaRPr lang="en-US" sz="1400" dirty="0">
                        <a:effectLst/>
                      </a:endParaRP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0000"/>
                        </a:lnSpc>
                        <a:spcBef>
                          <a:spcPts val="0"/>
                        </a:spcBef>
                        <a:spcAft>
                          <a:spcPts val="0"/>
                        </a:spcAft>
                        <a:buNone/>
                      </a:pPr>
                      <a:r>
                        <a:rPr lang="en-US" sz="1400" b="0" i="0" u="none" strike="noStrike" noProof="0" dirty="0">
                          <a:effectLst/>
                          <a:latin typeface="Segoe UI"/>
                        </a:rPr>
                        <a:t>Provides complete isolation from the host operating system and other VMs. This is useful when a strong security boundary is critical, such as hosting apps from competing companies on the same server or cluster.</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1269658"/>
                  </a:ext>
                </a:extLst>
              </a:tr>
              <a:tr h="789603">
                <a:tc>
                  <a:txBody>
                    <a:bodyPr/>
                    <a:lstStyle/>
                    <a:p>
                      <a:r>
                        <a:rPr lang="en-US" sz="1400" dirty="0">
                          <a:effectLst/>
                        </a:rPr>
                        <a:t>Operating system</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0" i="0" u="none" strike="noStrike" noProof="0" dirty="0">
                          <a:effectLst/>
                          <a:latin typeface="Segoe UI"/>
                        </a:rPr>
                        <a:t>Runs the user mode portion of an operating system and can be tailored to contain just the needed services for your app, using fewer system resources.</a:t>
                      </a:r>
                      <a:endParaRPr lang="en-US" sz="1400" dirty="0">
                        <a:effectLst/>
                      </a:endParaRP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0000"/>
                        </a:lnSpc>
                        <a:spcBef>
                          <a:spcPts val="0"/>
                        </a:spcBef>
                        <a:spcAft>
                          <a:spcPts val="0"/>
                        </a:spcAft>
                        <a:buNone/>
                      </a:pPr>
                      <a:r>
                        <a:rPr lang="en-US" sz="1400" b="0" i="0" u="none" strike="noStrike" noProof="0" dirty="0">
                          <a:effectLst/>
                          <a:latin typeface="Segoe UI"/>
                        </a:rPr>
                        <a:t>Runs a complete operating system including the kernel, thus requiring more system resources (CPU, memory, and storage).</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318631"/>
                  </a:ext>
                </a:extLst>
              </a:tr>
              <a:tr h="997038">
                <a:tc>
                  <a:txBody>
                    <a:bodyPr/>
                    <a:lstStyle/>
                    <a:p>
                      <a:r>
                        <a:rPr lang="en-US" sz="1400" dirty="0">
                          <a:effectLst/>
                        </a:rPr>
                        <a:t>Deployment</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0" i="0" u="none" strike="noStrike" noProof="0" dirty="0">
                          <a:effectLst/>
                          <a:latin typeface="Segoe UI"/>
                        </a:rPr>
                        <a:t>Deploy individual containers by using Docker via command line; deploy multiple containers by using an orchestrator such as Azure Kubernetes Service.</a:t>
                      </a:r>
                      <a:endParaRPr lang="en-US" sz="1400" dirty="0">
                        <a:effectLst/>
                      </a:endParaRP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0000"/>
                        </a:lnSpc>
                        <a:spcBef>
                          <a:spcPts val="0"/>
                        </a:spcBef>
                        <a:spcAft>
                          <a:spcPts val="0"/>
                        </a:spcAft>
                        <a:buNone/>
                      </a:pPr>
                      <a:r>
                        <a:rPr lang="en-US" sz="1400" b="0" i="0" u="none" strike="noStrike" noProof="0" dirty="0">
                          <a:effectLst/>
                          <a:latin typeface="Segoe UI"/>
                        </a:rPr>
                        <a:t>Deploy individual VMs by using Windows Admin Center or Hyper-V Manager; deploy multiple VMs by using PowerShell or System Center Virtual Machine Manager.</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52893384"/>
                  </a:ext>
                </a:extLst>
              </a:tr>
              <a:tr h="789603">
                <a:tc>
                  <a:txBody>
                    <a:bodyPr/>
                    <a:lstStyle/>
                    <a:p>
                      <a:r>
                        <a:rPr lang="en-US" sz="1400" dirty="0">
                          <a:effectLst/>
                        </a:rPr>
                        <a:t>Persistent storage</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0" i="0" u="none" strike="noStrike" noProof="0" dirty="0">
                          <a:effectLst/>
                          <a:latin typeface="Segoe UI"/>
                        </a:rPr>
                        <a:t>Use Azure Disks for local storage for a single node, or Azure Files (SMB shares) for storage shared by multiple nodes or servers.</a:t>
                      </a:r>
                      <a:endParaRPr lang="en-US" sz="1400" dirty="0">
                        <a:effectLst/>
                      </a:endParaRP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lgn="l">
                        <a:lnSpc>
                          <a:spcPct val="100000"/>
                        </a:lnSpc>
                        <a:spcBef>
                          <a:spcPts val="0"/>
                        </a:spcBef>
                        <a:spcAft>
                          <a:spcPts val="0"/>
                        </a:spcAft>
                        <a:buNone/>
                      </a:pPr>
                      <a:r>
                        <a:rPr lang="en-US" sz="1400" b="0" i="0" u="none" strike="noStrike" noProof="0" dirty="0">
                          <a:effectLst/>
                          <a:latin typeface="Segoe UI"/>
                        </a:rPr>
                        <a:t>Use a virtual hard disk (VHD) for local storage for a single VM, or an SMB file share for storage shared by multiple servers.</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065973"/>
                  </a:ext>
                </a:extLst>
              </a:tr>
              <a:tr h="789603">
                <a:tc>
                  <a:txBody>
                    <a:bodyPr/>
                    <a:lstStyle/>
                    <a:p>
                      <a:r>
                        <a:rPr lang="en-US" sz="1400" dirty="0">
                          <a:effectLst/>
                        </a:rPr>
                        <a:t>Fault tolerance</a:t>
                      </a: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0" i="0" u="none" strike="noStrike" noProof="0" dirty="0">
                          <a:effectLst/>
                          <a:latin typeface="Segoe UI"/>
                        </a:rPr>
                        <a:t>If a cluster node fails, any containers running on it are rapidly recreated by the orchestrator on another cluster node.</a:t>
                      </a:r>
                      <a:endParaRPr lang="en-US" sz="1400" dirty="0">
                        <a:effectLst/>
                      </a:endParaRPr>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lvl="0">
                        <a:buNone/>
                      </a:pPr>
                      <a:r>
                        <a:rPr lang="en-US" sz="1400" b="0" i="0" u="none" strike="noStrike" noProof="0" dirty="0">
                          <a:effectLst/>
                          <a:latin typeface="Segoe UI"/>
                        </a:rPr>
                        <a:t>VMs can fail over to another server in a cluster, with the VM's operating system restarting on the new server.</a:t>
                      </a:r>
                      <a:endParaRPr lang="en-US" dirty="0"/>
                    </a:p>
                  </a:txBody>
                  <a:tcPr marL="123825" marR="123825"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5900378"/>
                  </a:ext>
                </a:extLst>
              </a:tr>
            </a:tbl>
          </a:graphicData>
        </a:graphic>
      </p:graphicFrame>
    </p:spTree>
    <p:extLst>
      <p:ext uri="{BB962C8B-B14F-4D97-AF65-F5344CB8AC3E}">
        <p14:creationId xmlns:p14="http://schemas.microsoft.com/office/powerpoint/2010/main" val="1793828111"/>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B2681-88E2-4075-AA78-4FEACD3FFE20}"/>
              </a:ext>
            </a:extLst>
          </p:cNvPr>
          <p:cNvSpPr>
            <a:spLocks noGrp="1"/>
          </p:cNvSpPr>
          <p:nvPr>
            <p:ph type="title"/>
          </p:nvPr>
        </p:nvSpPr>
        <p:spPr/>
        <p:txBody>
          <a:bodyPr/>
          <a:lstStyle/>
          <a:p>
            <a:r>
              <a:rPr lang="en-US" dirty="0"/>
              <a:t>Azure Container Instances</a:t>
            </a:r>
          </a:p>
        </p:txBody>
      </p:sp>
      <p:sp>
        <p:nvSpPr>
          <p:cNvPr id="3" name="Text Placeholder 2">
            <a:extLst>
              <a:ext uri="{FF2B5EF4-FFF2-40B4-BE49-F238E27FC236}">
                <a16:creationId xmlns:a16="http://schemas.microsoft.com/office/drawing/2014/main" id="{1AD86A7B-4641-4C14-AE95-D093CB4F97FC}"/>
              </a:ext>
            </a:extLst>
          </p:cNvPr>
          <p:cNvSpPr>
            <a:spLocks noGrp="1"/>
          </p:cNvSpPr>
          <p:nvPr>
            <p:ph type="body" sz="quarter" idx="10"/>
          </p:nvPr>
        </p:nvSpPr>
        <p:spPr>
          <a:xfrm>
            <a:off x="588263" y="1316331"/>
            <a:ext cx="6645940" cy="4431983"/>
          </a:xfrm>
        </p:spPr>
        <p:txBody>
          <a:bodyPr/>
          <a:lstStyle/>
          <a:p>
            <a:pPr fontAlgn="t"/>
            <a:r>
              <a:rPr lang="en-US" sz="2400" dirty="0"/>
              <a:t>PaaS Service</a:t>
            </a:r>
          </a:p>
          <a:p>
            <a:pPr fontAlgn="t"/>
            <a:r>
              <a:rPr lang="en-US" sz="2400" dirty="0"/>
              <a:t>Fast startup times</a:t>
            </a:r>
          </a:p>
          <a:p>
            <a:pPr fontAlgn="t"/>
            <a:r>
              <a:rPr lang="en-US" sz="2400" dirty="0"/>
              <a:t>Public IP connectivity and DNS name</a:t>
            </a:r>
          </a:p>
          <a:p>
            <a:pPr fontAlgn="t"/>
            <a:r>
              <a:rPr lang="en-US" sz="2400" dirty="0"/>
              <a:t>Hypervisor-level security</a:t>
            </a:r>
          </a:p>
          <a:p>
            <a:pPr fontAlgn="t"/>
            <a:r>
              <a:rPr lang="en-US" sz="2400" dirty="0"/>
              <a:t>Isolation features</a:t>
            </a:r>
          </a:p>
          <a:p>
            <a:pPr fontAlgn="t"/>
            <a:r>
              <a:rPr lang="en-US" sz="2400" dirty="0"/>
              <a:t>Custom sizes</a:t>
            </a:r>
          </a:p>
          <a:p>
            <a:pPr fontAlgn="t"/>
            <a:r>
              <a:rPr lang="en-US" sz="2400" dirty="0"/>
              <a:t>Persistent storage</a:t>
            </a:r>
          </a:p>
          <a:p>
            <a:pPr fontAlgn="t"/>
            <a:r>
              <a:rPr lang="en-US" sz="2400" dirty="0"/>
              <a:t>Linux and Windows Containers</a:t>
            </a:r>
          </a:p>
          <a:p>
            <a:pPr fontAlgn="t"/>
            <a:r>
              <a:rPr lang="en-US" sz="2400" dirty="0"/>
              <a:t>Co-scheduled Groups</a:t>
            </a:r>
          </a:p>
          <a:p>
            <a:pPr fontAlgn="t"/>
            <a:r>
              <a:rPr lang="en-US" sz="2400" dirty="0"/>
              <a:t>Virtual network Deployment</a:t>
            </a:r>
          </a:p>
        </p:txBody>
      </p:sp>
      <p:pic>
        <p:nvPicPr>
          <p:cNvPr id="6" name="Picture 5" descr="A container (web server) is on a virtual machine in a virtual network. ">
            <a:extLst>
              <a:ext uri="{FF2B5EF4-FFF2-40B4-BE49-F238E27FC236}">
                <a16:creationId xmlns:a16="http://schemas.microsoft.com/office/drawing/2014/main" id="{14B8F9F9-75BF-417C-9D6A-B0405A5FB873}"/>
              </a:ext>
            </a:extLst>
          </p:cNvPr>
          <p:cNvPicPr>
            <a:picLocks noChangeAspect="1"/>
          </p:cNvPicPr>
          <p:nvPr/>
        </p:nvPicPr>
        <p:blipFill>
          <a:blip r:embed="rId2"/>
          <a:stretch>
            <a:fillRect/>
          </a:stretch>
        </p:blipFill>
        <p:spPr>
          <a:xfrm>
            <a:off x="7439775" y="931011"/>
            <a:ext cx="3414401" cy="4038095"/>
          </a:xfrm>
          <a:prstGeom prst="rect">
            <a:avLst/>
          </a:prstGeom>
        </p:spPr>
      </p:pic>
      <p:sp>
        <p:nvSpPr>
          <p:cNvPr id="5" name="Rectangle 4">
            <a:extLst>
              <a:ext uri="{FF2B5EF4-FFF2-40B4-BE49-F238E27FC236}">
                <a16:creationId xmlns:a16="http://schemas.microsoft.com/office/drawing/2014/main" id="{A0EF2BD2-D768-4D99-B343-091BFBE70CB6}"/>
              </a:ext>
            </a:extLst>
          </p:cNvPr>
          <p:cNvSpPr/>
          <p:nvPr/>
        </p:nvSpPr>
        <p:spPr>
          <a:xfrm>
            <a:off x="6542639" y="5249266"/>
            <a:ext cx="5061098" cy="769441"/>
          </a:xfrm>
          <a:prstGeom prst="rect">
            <a:avLst/>
          </a:prstGeom>
        </p:spPr>
        <p:txBody>
          <a:bodyPr wrap="square">
            <a:spAutoFit/>
          </a:bodyPr>
          <a:lstStyle/>
          <a:p>
            <a:pPr algn="ctr"/>
            <a:r>
              <a:rPr lang="en-US" sz="2200" dirty="0">
                <a:latin typeface="Segoe UI Semilight"/>
                <a:cs typeface="Segoe UI Semilight"/>
              </a:rPr>
              <a:t>Fastest way to run a container in Azure without provisioning a VM</a:t>
            </a:r>
          </a:p>
        </p:txBody>
      </p:sp>
    </p:spTree>
    <p:extLst>
      <p:ext uri="{BB962C8B-B14F-4D97-AF65-F5344CB8AC3E}">
        <p14:creationId xmlns:p14="http://schemas.microsoft.com/office/powerpoint/2010/main" val="398672212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A3E-0F89-455C-B171-E3177C08C3F0}"/>
              </a:ext>
            </a:extLst>
          </p:cNvPr>
          <p:cNvSpPr>
            <a:spLocks noGrp="1"/>
          </p:cNvSpPr>
          <p:nvPr>
            <p:ph type="title"/>
          </p:nvPr>
        </p:nvSpPr>
        <p:spPr/>
        <p:txBody>
          <a:bodyPr/>
          <a:lstStyle/>
          <a:p>
            <a:r>
              <a:rPr lang="en-US" dirty="0">
                <a:cs typeface="Segoe UI"/>
              </a:rPr>
              <a:t>Container Groups</a:t>
            </a:r>
            <a:endParaRPr lang="en-US" dirty="0"/>
          </a:p>
        </p:txBody>
      </p:sp>
      <p:sp>
        <p:nvSpPr>
          <p:cNvPr id="11" name="TextBox 10">
            <a:extLst>
              <a:ext uri="{FF2B5EF4-FFF2-40B4-BE49-F238E27FC236}">
                <a16:creationId xmlns:a16="http://schemas.microsoft.com/office/drawing/2014/main" id="{7AB8A667-0896-4E77-B0B9-10FE9CA8DDBE}"/>
              </a:ext>
            </a:extLst>
          </p:cNvPr>
          <p:cNvSpPr txBox="1"/>
          <p:nvPr/>
        </p:nvSpPr>
        <p:spPr>
          <a:xfrm>
            <a:off x="586628" y="5333440"/>
            <a:ext cx="10699376" cy="1231106"/>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342900" indent="-342900">
              <a:buFont typeface="Arial"/>
              <a:buChar char="•"/>
            </a:pPr>
            <a:r>
              <a:rPr lang="en-US" sz="2000" dirty="0">
                <a:cs typeface="Segoe UI"/>
              </a:rPr>
              <a:t>Top-level resource in Azure Container Instances</a:t>
            </a:r>
            <a:endParaRPr lang="en-US" dirty="0"/>
          </a:p>
          <a:p>
            <a:pPr marL="342900" indent="-342900">
              <a:buFont typeface="Arial"/>
              <a:buChar char="•"/>
            </a:pPr>
            <a:r>
              <a:rPr lang="en-US" sz="2000" dirty="0">
                <a:cs typeface="Segoe UI"/>
              </a:rPr>
              <a:t>A collection of containers that get scheduled on the same host</a:t>
            </a:r>
          </a:p>
          <a:p>
            <a:pPr marL="342900" indent="-342900">
              <a:buFont typeface="Arial"/>
              <a:buChar char="•"/>
            </a:pPr>
            <a:r>
              <a:rPr lang="en-US" sz="2000" dirty="0">
                <a:cs typeface="Segoe UI"/>
              </a:rPr>
              <a:t>The containers in the group share a lifecycle, resources, local network, and storage volumes</a:t>
            </a:r>
          </a:p>
          <a:p>
            <a:pPr marL="342900" indent="-342900">
              <a:buFont typeface="Arial"/>
              <a:buChar char="•"/>
            </a:pPr>
            <a:endParaRPr lang="en-US" sz="2000" dirty="0">
              <a:cs typeface="Segoe UI"/>
            </a:endParaRPr>
          </a:p>
        </p:txBody>
      </p:sp>
      <p:sp>
        <p:nvSpPr>
          <p:cNvPr id="4" name="TextBox 3">
            <a:extLst>
              <a:ext uri="{FF2B5EF4-FFF2-40B4-BE49-F238E27FC236}">
                <a16:creationId xmlns:a16="http://schemas.microsoft.com/office/drawing/2014/main" id="{A28E37A4-3BA8-4A7A-A595-2BE9C8EA01E9}"/>
              </a:ext>
              <a:ext uri="{C183D7F6-B498-43B3-948B-1728B52AA6E4}">
                <adec:decorative xmlns:adec="http://schemas.microsoft.com/office/drawing/2017/decorative" val="1"/>
              </a:ext>
            </a:extLst>
          </p:cNvPr>
          <p:cNvSpPr txBox="1"/>
          <p:nvPr/>
        </p:nvSpPr>
        <p:spPr>
          <a:xfrm>
            <a:off x="7837072" y="3310894"/>
            <a:ext cx="1402353" cy="49244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r>
              <a:rPr lang="en-US" sz="1600" dirty="0">
                <a:gradFill>
                  <a:gsLst>
                    <a:gs pos="2917">
                      <a:schemeClr val="tx1"/>
                    </a:gs>
                    <a:gs pos="30000">
                      <a:schemeClr val="tx1"/>
                    </a:gs>
                  </a:gsLst>
                  <a:lin ang="5400000" scaled="0"/>
                </a:gradFill>
                <a:latin typeface="Segoe UI Semibold"/>
                <a:cs typeface="Segoe UI Semibold"/>
              </a:rPr>
              <a:t>DNS Name &amp; </a:t>
            </a:r>
            <a:r>
              <a:rPr lang="en-US" sz="1600" dirty="0">
                <a:gradFill>
                  <a:gsLst>
                    <a:gs pos="2917">
                      <a:schemeClr val="tx1"/>
                    </a:gs>
                    <a:gs pos="30000">
                      <a:schemeClr val="tx1"/>
                    </a:gs>
                  </a:gsLst>
                  <a:lin ang="5400000" scaled="0"/>
                </a:gradFill>
                <a:latin typeface="Segoe UI Semibold"/>
                <a:cs typeface="Segoe UI"/>
              </a:rPr>
              <a:t>IP Address</a:t>
            </a:r>
          </a:p>
        </p:txBody>
      </p:sp>
      <p:grpSp>
        <p:nvGrpSpPr>
          <p:cNvPr id="32" name="Group 31">
            <a:extLst>
              <a:ext uri="{FF2B5EF4-FFF2-40B4-BE49-F238E27FC236}">
                <a16:creationId xmlns:a16="http://schemas.microsoft.com/office/drawing/2014/main" id="{0D56584B-2F7A-412F-AAF5-D7A75997F7AF}"/>
              </a:ext>
              <a:ext uri="{C183D7F6-B498-43B3-948B-1728B52AA6E4}">
                <adec:decorative xmlns:adec="http://schemas.microsoft.com/office/drawing/2017/decorative" val="1"/>
              </a:ext>
            </a:extLst>
          </p:cNvPr>
          <p:cNvGrpSpPr/>
          <p:nvPr/>
        </p:nvGrpSpPr>
        <p:grpSpPr>
          <a:xfrm>
            <a:off x="1923816" y="1505210"/>
            <a:ext cx="7063949" cy="3334217"/>
            <a:chOff x="1923816" y="1505210"/>
            <a:chExt cx="7063949" cy="3334217"/>
          </a:xfrm>
        </p:grpSpPr>
        <p:sp>
          <p:nvSpPr>
            <p:cNvPr id="5" name="Rectangle 4">
              <a:extLst>
                <a:ext uri="{FF2B5EF4-FFF2-40B4-BE49-F238E27FC236}">
                  <a16:creationId xmlns:a16="http://schemas.microsoft.com/office/drawing/2014/main" id="{3A11271D-CAD9-466E-BEDC-CB6764A30803}"/>
                </a:ext>
              </a:extLst>
            </p:cNvPr>
            <p:cNvSpPr/>
            <p:nvPr/>
          </p:nvSpPr>
          <p:spPr bwMode="auto">
            <a:xfrm>
              <a:off x="1923816" y="1505210"/>
              <a:ext cx="5181249" cy="3334217"/>
            </a:xfrm>
            <a:prstGeom prst="rect">
              <a:avLst/>
            </a:prstGeom>
            <a:solidFill>
              <a:schemeClr val="bg1"/>
            </a:solidFill>
            <a:ln w="3810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1200" dirty="0">
                  <a:solidFill>
                    <a:schemeClr val="tx1"/>
                  </a:solidFill>
                  <a:latin typeface="+mj-lt"/>
                </a:rPr>
                <a:t>Container Group</a:t>
              </a:r>
              <a:endParaRPr lang="en-IN" sz="1200" dirty="0">
                <a:solidFill>
                  <a:schemeClr val="tx1"/>
                </a:solidFill>
                <a:latin typeface="+mj-lt"/>
                <a:ea typeface="Segoe UI" pitchFamily="34" charset="0"/>
                <a:cs typeface="Segoe UI" pitchFamily="34" charset="0"/>
              </a:endParaRPr>
            </a:p>
          </p:txBody>
        </p:sp>
        <p:cxnSp>
          <p:nvCxnSpPr>
            <p:cNvPr id="15" name="Straight Connector 14">
              <a:extLst>
                <a:ext uri="{FF2B5EF4-FFF2-40B4-BE49-F238E27FC236}">
                  <a16:creationId xmlns:a16="http://schemas.microsoft.com/office/drawing/2014/main" id="{C01C6848-0B5F-4D53-967E-38EE78CE072C}"/>
                </a:ext>
              </a:extLst>
            </p:cNvPr>
            <p:cNvCxnSpPr>
              <a:cxnSpLocks/>
              <a:stCxn id="6" idx="3"/>
            </p:cNvCxnSpPr>
            <p:nvPr/>
          </p:nvCxnSpPr>
          <p:spPr>
            <a:xfrm>
              <a:off x="6104162" y="2605857"/>
              <a:ext cx="1000903" cy="252355"/>
            </a:xfrm>
            <a:prstGeom prst="line">
              <a:avLst/>
            </a:prstGeom>
            <a:ln w="76200">
              <a:solidFill>
                <a:srgbClr val="D73B02"/>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36D7178-BA09-4864-BA10-BA4C9FF7DF03}"/>
                </a:ext>
              </a:extLst>
            </p:cNvPr>
            <p:cNvCxnSpPr>
              <a:cxnSpLocks/>
            </p:cNvCxnSpPr>
            <p:nvPr/>
          </p:nvCxnSpPr>
          <p:spPr>
            <a:xfrm>
              <a:off x="7105065" y="2863791"/>
              <a:ext cx="1070413" cy="5578"/>
            </a:xfrm>
            <a:prstGeom prst="line">
              <a:avLst/>
            </a:prstGeom>
            <a:ln w="76200">
              <a:solidFill>
                <a:srgbClr val="D73B02"/>
              </a:solidFill>
              <a:prstDash val="solid"/>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A5A76107-B812-4D80-9648-613A8652EB72}"/>
                </a:ext>
              </a:extLst>
            </p:cNvPr>
            <p:cNvSpPr txBox="1"/>
            <p:nvPr/>
          </p:nvSpPr>
          <p:spPr>
            <a:xfrm>
              <a:off x="7273504" y="2535284"/>
              <a:ext cx="197959" cy="205373"/>
            </a:xfrm>
            <a:prstGeom prst="rect">
              <a:avLst/>
            </a:prstGeom>
            <a:noFill/>
          </p:spPr>
          <p:txBody>
            <a:bodyPr wrap="none" lIns="0" tIns="0" rIns="0" bIns="0" rtlCol="0" anchor="t">
              <a:spAutoFit/>
            </a:bodyPr>
            <a:lstStyle/>
            <a:p>
              <a:r>
                <a:rPr lang="en-US" sz="1200" dirty="0">
                  <a:latin typeface="Segoe UI Semibold"/>
                  <a:cs typeface="Segoe UI Semibold"/>
                </a:rPr>
                <a:t>80</a:t>
              </a:r>
              <a:endParaRPr lang="en-IN" sz="1200" dirty="0">
                <a:gradFill>
                  <a:gsLst>
                    <a:gs pos="2917">
                      <a:schemeClr val="tx1"/>
                    </a:gs>
                    <a:gs pos="30000">
                      <a:schemeClr val="tx1"/>
                    </a:gs>
                  </a:gsLst>
                  <a:lin ang="5400000" scaled="0"/>
                </a:gradFill>
                <a:latin typeface="Segoe UI Semibold"/>
                <a:cs typeface="Segoe UI Semibold"/>
              </a:endParaRPr>
            </a:p>
          </p:txBody>
        </p:sp>
        <p:sp>
          <p:nvSpPr>
            <p:cNvPr id="21" name="TextBox 20">
              <a:extLst>
                <a:ext uri="{FF2B5EF4-FFF2-40B4-BE49-F238E27FC236}">
                  <a16:creationId xmlns:a16="http://schemas.microsoft.com/office/drawing/2014/main" id="{8EE022EF-F32A-4BB1-8D63-024D7285E2FB}"/>
                </a:ext>
              </a:extLst>
            </p:cNvPr>
            <p:cNvSpPr txBox="1"/>
            <p:nvPr/>
          </p:nvSpPr>
          <p:spPr>
            <a:xfrm>
              <a:off x="6239488" y="3548930"/>
              <a:ext cx="373508" cy="205373"/>
            </a:xfrm>
            <a:prstGeom prst="rect">
              <a:avLst/>
            </a:prstGeom>
            <a:noFill/>
          </p:spPr>
          <p:txBody>
            <a:bodyPr wrap="none" lIns="0" tIns="0" rIns="0" bIns="0" rtlCol="0" anchor="t">
              <a:spAutoFit/>
            </a:bodyPr>
            <a:lstStyle/>
            <a:p>
              <a:r>
                <a:rPr lang="en-US" sz="1200" dirty="0">
                  <a:latin typeface="Segoe UI Semibold"/>
                  <a:cs typeface="Segoe UI Semibold"/>
                </a:rPr>
                <a:t>1433</a:t>
              </a:r>
              <a:endParaRPr lang="en-IN" sz="1200" dirty="0">
                <a:gradFill>
                  <a:gsLst>
                    <a:gs pos="2917">
                      <a:schemeClr val="tx1"/>
                    </a:gs>
                    <a:gs pos="30000">
                      <a:schemeClr val="tx1"/>
                    </a:gs>
                  </a:gsLst>
                  <a:lin ang="5400000" scaled="0"/>
                </a:gradFill>
                <a:latin typeface="Segoe UI Semibold"/>
                <a:cs typeface="Segoe UI Semibold"/>
              </a:endParaRPr>
            </a:p>
          </p:txBody>
        </p:sp>
        <p:cxnSp>
          <p:nvCxnSpPr>
            <p:cNvPr id="27" name="Straight Connector 26">
              <a:extLst>
                <a:ext uri="{FF2B5EF4-FFF2-40B4-BE49-F238E27FC236}">
                  <a16:creationId xmlns:a16="http://schemas.microsoft.com/office/drawing/2014/main" id="{93920F6B-528F-499B-9BAB-665E07264A5E}"/>
                </a:ext>
              </a:extLst>
            </p:cNvPr>
            <p:cNvCxnSpPr>
              <a:cxnSpLocks/>
              <a:stCxn id="36" idx="3"/>
            </p:cNvCxnSpPr>
            <p:nvPr/>
          </p:nvCxnSpPr>
          <p:spPr>
            <a:xfrm flipV="1">
              <a:off x="4062375" y="3942471"/>
              <a:ext cx="2252255" cy="5579"/>
            </a:xfrm>
            <a:prstGeom prst="line">
              <a:avLst/>
            </a:prstGeom>
            <a:ln w="76200">
              <a:solidFill>
                <a:srgbClr val="D73B02"/>
              </a:solidFill>
              <a:prstDash val="solid"/>
              <a:headEnd type="none" w="med" len="med"/>
              <a:tailEnd type="oval" w="med" len="med"/>
            </a:ln>
          </p:spPr>
          <p:style>
            <a:lnRef idx="1">
              <a:schemeClr val="accent1"/>
            </a:lnRef>
            <a:fillRef idx="0">
              <a:schemeClr val="accent1"/>
            </a:fillRef>
            <a:effectRef idx="0">
              <a:schemeClr val="accent1"/>
            </a:effectRef>
            <a:fontRef idx="minor">
              <a:schemeClr val="tx1"/>
            </a:fontRef>
          </p:style>
        </p:cxnSp>
        <p:sp>
          <p:nvSpPr>
            <p:cNvPr id="7" name="Rectangle: Rounded Corners 6">
              <a:extLst>
                <a:ext uri="{FF2B5EF4-FFF2-40B4-BE49-F238E27FC236}">
                  <a16:creationId xmlns:a16="http://schemas.microsoft.com/office/drawing/2014/main" id="{C333ED83-056F-4878-B1E2-A1389BA88CC5}"/>
                </a:ext>
              </a:extLst>
            </p:cNvPr>
            <p:cNvSpPr/>
            <p:nvPr/>
          </p:nvSpPr>
          <p:spPr bwMode="auto">
            <a:xfrm>
              <a:off x="4341280" y="3452080"/>
              <a:ext cx="1779505" cy="1174122"/>
            </a:xfrm>
            <a:prstGeom prst="roundRect">
              <a:avLst>
                <a:gd name="adj" fmla="val 8305"/>
              </a:avLst>
            </a:prstGeom>
            <a:solidFill>
              <a:schemeClr val="bg1"/>
            </a:solid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solidFill>
                  <a:schemeClr val="bg1"/>
                </a:solidFill>
                <a:ea typeface="Segoe UI" pitchFamily="34" charset="0"/>
                <a:cs typeface="Segoe UI" pitchFamily="34" charset="0"/>
              </a:endParaRPr>
            </a:p>
          </p:txBody>
        </p:sp>
        <p:sp>
          <p:nvSpPr>
            <p:cNvPr id="10" name="TextBox 9">
              <a:extLst>
                <a:ext uri="{FF2B5EF4-FFF2-40B4-BE49-F238E27FC236}">
                  <a16:creationId xmlns:a16="http://schemas.microsoft.com/office/drawing/2014/main" id="{B88C46CB-0616-4CC7-9A92-0D78B34DC11A}"/>
                </a:ext>
              </a:extLst>
            </p:cNvPr>
            <p:cNvSpPr txBox="1"/>
            <p:nvPr/>
          </p:nvSpPr>
          <p:spPr>
            <a:xfrm>
              <a:off x="4826527" y="4180165"/>
              <a:ext cx="795571" cy="205373"/>
            </a:xfrm>
            <a:prstGeom prst="rect">
              <a:avLst/>
            </a:prstGeom>
            <a:noFill/>
          </p:spPr>
          <p:txBody>
            <a:bodyPr wrap="none" lIns="0" tIns="0" rIns="0" bIns="0" rtlCol="0" anchor="t">
              <a:spAutoFit/>
            </a:bodyPr>
            <a:lstStyle/>
            <a:p>
              <a:r>
                <a:rPr lang="en-US" sz="1200" dirty="0">
                  <a:latin typeface="+mj-lt"/>
                </a:rPr>
                <a:t>Container</a:t>
              </a:r>
              <a:endParaRPr lang="en-IN" sz="1200" dirty="0">
                <a:latin typeface="+mj-lt"/>
                <a:cs typeface="Segoe UI Semibold"/>
              </a:endParaRPr>
            </a:p>
          </p:txBody>
        </p:sp>
        <p:pic>
          <p:nvPicPr>
            <p:cNvPr id="36" name="Picture 35">
              <a:extLst>
                <a:ext uri="{FF2B5EF4-FFF2-40B4-BE49-F238E27FC236}">
                  <a16:creationId xmlns:a16="http://schemas.microsoft.com/office/drawing/2014/main" id="{EB7DD4B0-1E44-4BFE-8597-F6B46877F76E}"/>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3209467" y="3538893"/>
              <a:ext cx="852908" cy="818314"/>
            </a:xfrm>
            <a:prstGeom prst="rect">
              <a:avLst/>
            </a:prstGeom>
          </p:spPr>
        </p:pic>
        <p:sp>
          <p:nvSpPr>
            <p:cNvPr id="37" name="TextBox 36">
              <a:extLst>
                <a:ext uri="{FF2B5EF4-FFF2-40B4-BE49-F238E27FC236}">
                  <a16:creationId xmlns:a16="http://schemas.microsoft.com/office/drawing/2014/main" id="{303DDDC2-B69D-4C6A-B329-581F777F66C0}"/>
                </a:ext>
              </a:extLst>
            </p:cNvPr>
            <p:cNvSpPr txBox="1"/>
            <p:nvPr/>
          </p:nvSpPr>
          <p:spPr>
            <a:xfrm>
              <a:off x="3191741" y="4414190"/>
              <a:ext cx="920995" cy="205373"/>
            </a:xfrm>
            <a:prstGeom prst="rect">
              <a:avLst/>
            </a:prstGeom>
            <a:noFill/>
          </p:spPr>
          <p:txBody>
            <a:bodyPr wrap="none" lIns="0" tIns="0" rIns="0" bIns="0" rtlCol="0" anchor="t">
              <a:spAutoFit/>
            </a:bodyPr>
            <a:lstStyle/>
            <a:p>
              <a:r>
                <a:rPr lang="en-US" sz="1200" dirty="0">
                  <a:latin typeface="Segoe UI Semibold"/>
                  <a:cs typeface="Segoe UI Semibold"/>
                </a:rPr>
                <a:t>Azure Files </a:t>
              </a:r>
              <a:endParaRPr lang="en-IN" sz="1200" dirty="0">
                <a:gradFill>
                  <a:gsLst>
                    <a:gs pos="0">
                      <a:srgbClr val="FFFFFF"/>
                    </a:gs>
                    <a:gs pos="100000">
                      <a:srgbClr val="FFFFFF"/>
                    </a:gs>
                  </a:gsLst>
                  <a:lin ang="5400000" scaled="0"/>
                </a:gradFill>
                <a:latin typeface="Segoe UI Semibold"/>
                <a:ea typeface="Segoe UI" pitchFamily="34" charset="0"/>
                <a:cs typeface="Segoe UI Semibold"/>
              </a:endParaRPr>
            </a:p>
          </p:txBody>
        </p:sp>
        <p:pic>
          <p:nvPicPr>
            <p:cNvPr id="13" name="Graphic 12">
              <a:extLst>
                <a:ext uri="{FF2B5EF4-FFF2-40B4-BE49-F238E27FC236}">
                  <a16:creationId xmlns:a16="http://schemas.microsoft.com/office/drawing/2014/main" id="{06F354B8-8B44-4BF0-BD1F-4E6F0491E896}"/>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8108186" y="2422266"/>
              <a:ext cx="879579" cy="843903"/>
            </a:xfrm>
            <a:prstGeom prst="rect">
              <a:avLst/>
            </a:prstGeom>
          </p:spPr>
        </p:pic>
        <p:sp>
          <p:nvSpPr>
            <p:cNvPr id="6" name="Rectangle: Rounded Corners 5">
              <a:extLst>
                <a:ext uri="{FF2B5EF4-FFF2-40B4-BE49-F238E27FC236}">
                  <a16:creationId xmlns:a16="http://schemas.microsoft.com/office/drawing/2014/main" id="{41D71DD0-20EA-472C-970D-E9AFA349AA33}"/>
                </a:ext>
              </a:extLst>
            </p:cNvPr>
            <p:cNvSpPr/>
            <p:nvPr/>
          </p:nvSpPr>
          <p:spPr bwMode="auto">
            <a:xfrm>
              <a:off x="3744740" y="1945546"/>
              <a:ext cx="2359422" cy="1320621"/>
            </a:xfrm>
            <a:prstGeom prst="roundRect">
              <a:avLst>
                <a:gd name="adj" fmla="val 8305"/>
              </a:avLst>
            </a:prstGeom>
            <a:solidFill>
              <a:schemeClr val="bg1"/>
            </a:solidFill>
            <a:ln w="38100">
              <a:solidFill>
                <a:srgbClr val="00188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N" sz="2000" dirty="0">
                <a:gradFill>
                  <a:gsLst>
                    <a:gs pos="0">
                      <a:srgbClr val="FFFFFF"/>
                    </a:gs>
                    <a:gs pos="100000">
                      <a:srgbClr val="FFFFFF"/>
                    </a:gs>
                  </a:gsLst>
                  <a:lin ang="5400000" scaled="0"/>
                </a:gradFill>
                <a:ea typeface="Segoe UI" pitchFamily="34" charset="0"/>
                <a:cs typeface="Segoe UI" pitchFamily="34" charset="0"/>
              </a:endParaRPr>
            </a:p>
          </p:txBody>
        </p:sp>
        <p:sp>
          <p:nvSpPr>
            <p:cNvPr id="8" name="TextBox 7">
              <a:extLst>
                <a:ext uri="{FF2B5EF4-FFF2-40B4-BE49-F238E27FC236}">
                  <a16:creationId xmlns:a16="http://schemas.microsoft.com/office/drawing/2014/main" id="{5FA122FC-F259-4EF8-8BCF-450A7C066877}"/>
                </a:ext>
              </a:extLst>
            </p:cNvPr>
            <p:cNvSpPr txBox="1"/>
            <p:nvPr/>
          </p:nvSpPr>
          <p:spPr>
            <a:xfrm>
              <a:off x="3989194" y="2938926"/>
              <a:ext cx="795571" cy="205373"/>
            </a:xfrm>
            <a:prstGeom prst="rect">
              <a:avLst/>
            </a:prstGeom>
            <a:noFill/>
          </p:spPr>
          <p:txBody>
            <a:bodyPr wrap="none" lIns="0" tIns="0" rIns="0" bIns="0" rtlCol="0" anchor="t">
              <a:spAutoFit/>
            </a:bodyPr>
            <a:lstStyle/>
            <a:p>
              <a:r>
                <a:rPr lang="en-US" sz="1200" dirty="0">
                  <a:latin typeface="+mj-lt"/>
                </a:rPr>
                <a:t>Container</a:t>
              </a:r>
              <a:endParaRPr lang="en-IN" sz="1200" dirty="0">
                <a:gradFill>
                  <a:gsLst>
                    <a:gs pos="2917">
                      <a:schemeClr val="tx1"/>
                    </a:gs>
                    <a:gs pos="30000">
                      <a:schemeClr val="tx1"/>
                    </a:gs>
                  </a:gsLst>
                  <a:lin ang="5400000" scaled="0"/>
                </a:gradFill>
                <a:latin typeface="+mj-lt"/>
                <a:cs typeface="Segoe UI Semibold"/>
              </a:endParaRPr>
            </a:p>
          </p:txBody>
        </p:sp>
        <p:sp>
          <p:nvSpPr>
            <p:cNvPr id="9" name="TextBox 8">
              <a:extLst>
                <a:ext uri="{FF2B5EF4-FFF2-40B4-BE49-F238E27FC236}">
                  <a16:creationId xmlns:a16="http://schemas.microsoft.com/office/drawing/2014/main" id="{29544089-7F6E-46BF-BE31-5CC9381D1831}"/>
                </a:ext>
              </a:extLst>
            </p:cNvPr>
            <p:cNvSpPr txBox="1"/>
            <p:nvPr/>
          </p:nvSpPr>
          <p:spPr>
            <a:xfrm>
              <a:off x="5324859" y="2952129"/>
              <a:ext cx="376387" cy="205373"/>
            </a:xfrm>
            <a:prstGeom prst="rect">
              <a:avLst/>
            </a:prstGeom>
            <a:noFill/>
          </p:spPr>
          <p:txBody>
            <a:bodyPr wrap="square" lIns="0" tIns="0" rIns="0" bIns="0" rtlCol="0" anchor="t">
              <a:spAutoFit/>
            </a:bodyPr>
            <a:lstStyle/>
            <a:p>
              <a:r>
                <a:rPr lang="en-US" sz="1200" dirty="0">
                  <a:latin typeface="+mj-lt"/>
                </a:rPr>
                <a:t>Web</a:t>
              </a:r>
              <a:endParaRPr lang="en-IN" sz="1200" dirty="0">
                <a:gradFill>
                  <a:gsLst>
                    <a:gs pos="2917">
                      <a:schemeClr val="tx1"/>
                    </a:gs>
                    <a:gs pos="30000">
                      <a:schemeClr val="tx1"/>
                    </a:gs>
                  </a:gsLst>
                  <a:lin ang="5400000" scaled="0"/>
                </a:gradFill>
                <a:latin typeface="+mj-lt"/>
                <a:cs typeface="Segoe UI Semibold"/>
              </a:endParaRPr>
            </a:p>
          </p:txBody>
        </p:sp>
        <p:pic>
          <p:nvPicPr>
            <p:cNvPr id="22" name="Picture 21">
              <a:extLst>
                <a:ext uri="{FF2B5EF4-FFF2-40B4-BE49-F238E27FC236}">
                  <a16:creationId xmlns:a16="http://schemas.microsoft.com/office/drawing/2014/main" id="{F39AC7EA-10A4-46E7-A061-CB73A8E111D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5174477" y="2209380"/>
              <a:ext cx="636447" cy="610632"/>
            </a:xfrm>
            <a:prstGeom prst="rect">
              <a:avLst/>
            </a:prstGeom>
          </p:spPr>
        </p:pic>
        <p:pic>
          <p:nvPicPr>
            <p:cNvPr id="38" name="Picture 37">
              <a:extLst>
                <a:ext uri="{FF2B5EF4-FFF2-40B4-BE49-F238E27FC236}">
                  <a16:creationId xmlns:a16="http://schemas.microsoft.com/office/drawing/2014/main" id="{1C2F5C51-9AAC-433A-A6F6-678DCCF851AE}"/>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3990140" y="2112513"/>
              <a:ext cx="747561" cy="717240"/>
            </a:xfrm>
            <a:prstGeom prst="rect">
              <a:avLst/>
            </a:prstGeom>
          </p:spPr>
        </p:pic>
        <p:pic>
          <p:nvPicPr>
            <p:cNvPr id="42" name="Picture 41">
              <a:extLst>
                <a:ext uri="{FF2B5EF4-FFF2-40B4-BE49-F238E27FC236}">
                  <a16:creationId xmlns:a16="http://schemas.microsoft.com/office/drawing/2014/main" id="{58FDC314-86AC-4683-811C-A2650E86A389}"/>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4925929" y="3569680"/>
              <a:ext cx="610206" cy="585456"/>
            </a:xfrm>
            <a:prstGeom prst="rect">
              <a:avLst/>
            </a:prstGeom>
          </p:spPr>
        </p:pic>
        <p:cxnSp>
          <p:nvCxnSpPr>
            <p:cNvPr id="18" name="Straight Connector 17">
              <a:extLst>
                <a:ext uri="{FF2B5EF4-FFF2-40B4-BE49-F238E27FC236}">
                  <a16:creationId xmlns:a16="http://schemas.microsoft.com/office/drawing/2014/main" id="{F0F8DD11-661C-4C76-8524-97DF52C3803D}"/>
                </a:ext>
              </a:extLst>
            </p:cNvPr>
            <p:cNvCxnSpPr>
              <a:cxnSpLocks/>
              <a:stCxn id="19" idx="3"/>
              <a:endCxn id="6" idx="1"/>
            </p:cNvCxnSpPr>
            <p:nvPr/>
          </p:nvCxnSpPr>
          <p:spPr>
            <a:xfrm>
              <a:off x="3244224" y="2597188"/>
              <a:ext cx="500516" cy="8669"/>
            </a:xfrm>
            <a:prstGeom prst="line">
              <a:avLst/>
            </a:prstGeom>
            <a:ln w="76200">
              <a:solidFill>
                <a:srgbClr val="D73B02"/>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9" name="Picture 35">
              <a:extLst>
                <a:ext uri="{FF2B5EF4-FFF2-40B4-BE49-F238E27FC236}">
                  <a16:creationId xmlns:a16="http://schemas.microsoft.com/office/drawing/2014/main" id="{17BDE563-76F2-4C21-99D1-5D3BC020B37C}"/>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391316" y="2188031"/>
              <a:ext cx="852908" cy="818314"/>
            </a:xfrm>
            <a:prstGeom prst="rect">
              <a:avLst/>
            </a:prstGeom>
          </p:spPr>
        </p:pic>
        <p:sp>
          <p:nvSpPr>
            <p:cNvPr id="23" name="TextBox 22">
              <a:extLst>
                <a:ext uri="{FF2B5EF4-FFF2-40B4-BE49-F238E27FC236}">
                  <a16:creationId xmlns:a16="http://schemas.microsoft.com/office/drawing/2014/main" id="{6BE76B31-C945-4BF1-9A11-CD005346C904}"/>
                </a:ext>
              </a:extLst>
            </p:cNvPr>
            <p:cNvSpPr txBox="1"/>
            <p:nvPr/>
          </p:nvSpPr>
          <p:spPr>
            <a:xfrm>
              <a:off x="2373590" y="3063328"/>
              <a:ext cx="920995" cy="184666"/>
            </a:xfrm>
            <a:prstGeom prst="rect">
              <a:avLst/>
            </a:prstGeom>
            <a:noFill/>
          </p:spPr>
          <p:txBody>
            <a:bodyPr wrap="square" lIns="0" tIns="0" rIns="0" bIns="0" rtlCol="0" anchor="t">
              <a:spAutoFit/>
            </a:bodyPr>
            <a:lstStyle/>
            <a:p>
              <a:r>
                <a:rPr lang="en-US" sz="1200" dirty="0">
                  <a:latin typeface="Segoe UI Semibold"/>
                  <a:cs typeface="Segoe UI Semibold"/>
                </a:rPr>
                <a:t>Azure Files </a:t>
              </a:r>
              <a:endParaRPr lang="en-IN" sz="1200" dirty="0">
                <a:gradFill>
                  <a:gsLst>
                    <a:gs pos="0">
                      <a:srgbClr val="FFFFFF"/>
                    </a:gs>
                    <a:gs pos="100000">
                      <a:srgbClr val="FFFFFF"/>
                    </a:gs>
                  </a:gsLst>
                  <a:lin ang="5400000" scaled="0"/>
                </a:gradFill>
                <a:latin typeface="Segoe UI Semibold"/>
                <a:ea typeface="Segoe UI" pitchFamily="34" charset="0"/>
                <a:cs typeface="Segoe UI Semibold"/>
              </a:endParaRPr>
            </a:p>
          </p:txBody>
        </p:sp>
      </p:grpSp>
    </p:spTree>
    <p:extLst>
      <p:ext uri="{BB962C8B-B14F-4D97-AF65-F5344CB8AC3E}">
        <p14:creationId xmlns:p14="http://schemas.microsoft.com/office/powerpoint/2010/main" val="378084270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3AE1D-860B-4A7C-804F-D565C801C79A}"/>
              </a:ext>
            </a:extLst>
          </p:cNvPr>
          <p:cNvSpPr>
            <a:spLocks noGrp="1"/>
          </p:cNvSpPr>
          <p:nvPr>
            <p:ph type="title"/>
          </p:nvPr>
        </p:nvSpPr>
        <p:spPr>
          <a:xfrm>
            <a:off x="588263" y="457200"/>
            <a:ext cx="11018520" cy="553998"/>
          </a:xfrm>
        </p:spPr>
        <p:txBody>
          <a:bodyPr/>
          <a:lstStyle/>
          <a:p>
            <a:r>
              <a:rPr lang="en-US" dirty="0">
                <a:cs typeface="Segoe UI"/>
              </a:rPr>
              <a:t>Docker</a:t>
            </a:r>
          </a:p>
        </p:txBody>
      </p:sp>
      <p:sp>
        <p:nvSpPr>
          <p:cNvPr id="3" name="Text Placeholder 2">
            <a:extLst>
              <a:ext uri="{FF2B5EF4-FFF2-40B4-BE49-F238E27FC236}">
                <a16:creationId xmlns:a16="http://schemas.microsoft.com/office/drawing/2014/main" id="{FD28A938-6ACB-4BDC-8048-8A876C01B22F}"/>
              </a:ext>
            </a:extLst>
          </p:cNvPr>
          <p:cNvSpPr>
            <a:spLocks noGrp="1"/>
          </p:cNvSpPr>
          <p:nvPr>
            <p:ph type="body" sz="quarter" idx="10"/>
          </p:nvPr>
        </p:nvSpPr>
        <p:spPr>
          <a:xfrm>
            <a:off x="584200" y="4892105"/>
            <a:ext cx="11018520" cy="1625060"/>
          </a:xfrm>
        </p:spPr>
        <p:txBody>
          <a:bodyPr vert="horz" wrap="square" lIns="0" tIns="0" rIns="0" bIns="0" rtlCol="0" anchor="t">
            <a:spAutoFit/>
          </a:bodyPr>
          <a:lstStyle/>
          <a:p>
            <a:r>
              <a:rPr lang="en-US" sz="2400" dirty="0">
                <a:latin typeface="Segoe UI Semilight"/>
                <a:cs typeface="Segoe UI Semilight"/>
              </a:rPr>
              <a:t>Enables developers to host applications within a container</a:t>
            </a:r>
            <a:endParaRPr lang="en-US" dirty="0"/>
          </a:p>
          <a:p>
            <a:r>
              <a:rPr lang="en-US" sz="2400" dirty="0">
                <a:latin typeface="Segoe UI Semilight"/>
                <a:cs typeface="Segoe UI Semilight"/>
              </a:rPr>
              <a:t>A container is a standardized "unit of software" that contains everything required for an application to run</a:t>
            </a:r>
          </a:p>
          <a:p>
            <a:r>
              <a:rPr lang="en-US" sz="2400" dirty="0">
                <a:latin typeface="Segoe UI Semilight"/>
                <a:cs typeface="Segoe UI Semilight"/>
              </a:rPr>
              <a:t>Available on both Linux and Windows and can be hosted on Azure</a:t>
            </a:r>
            <a:endParaRPr lang="en-US" dirty="0">
              <a:cs typeface="Segoe UI Semilight" panose="020B0402040204020203" pitchFamily="34" charset="0"/>
            </a:endParaRPr>
          </a:p>
        </p:txBody>
      </p:sp>
      <p:pic>
        <p:nvPicPr>
          <p:cNvPr id="5" name="Picture 5" descr="A docker hub and docker host are working together. The docker hub has ubuntu linux, windows, and nginx. The Docker host has a docker engine and containers. ">
            <a:extLst>
              <a:ext uri="{FF2B5EF4-FFF2-40B4-BE49-F238E27FC236}">
                <a16:creationId xmlns:a16="http://schemas.microsoft.com/office/drawing/2014/main" id="{7D298B6C-CFA6-4935-A042-BD61E83FF918}"/>
              </a:ext>
            </a:extLst>
          </p:cNvPr>
          <p:cNvPicPr>
            <a:picLocks noChangeAspect="1"/>
          </p:cNvPicPr>
          <p:nvPr/>
        </p:nvPicPr>
        <p:blipFill>
          <a:blip r:embed="rId3"/>
          <a:stretch>
            <a:fillRect/>
          </a:stretch>
        </p:blipFill>
        <p:spPr>
          <a:xfrm>
            <a:off x="1157356" y="1192361"/>
            <a:ext cx="9203633" cy="3368930"/>
          </a:xfrm>
          <a:prstGeom prst="rect">
            <a:avLst/>
          </a:prstGeom>
        </p:spPr>
      </p:pic>
    </p:spTree>
    <p:extLst>
      <p:ext uri="{BB962C8B-B14F-4D97-AF65-F5344CB8AC3E}">
        <p14:creationId xmlns:p14="http://schemas.microsoft.com/office/powerpoint/2010/main" val="2331565653"/>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solidFill>
                  <a:schemeClr val="tx1"/>
                </a:solidFill>
                <a:cs typeface="Segoe UI"/>
              </a:rPr>
              <a:t>Lesson 04: Azure Kubernetes Service</a:t>
            </a:r>
            <a:endParaRPr lang="en-US" strike="sngStrike" dirty="0">
              <a:solidFill>
                <a:schemeClr val="tx1"/>
              </a:solidFill>
              <a:cs typeface="Segoe UI"/>
            </a:endParaRPr>
          </a:p>
        </p:txBody>
      </p:sp>
    </p:spTree>
    <p:extLst>
      <p:ext uri="{BB962C8B-B14F-4D97-AF65-F5344CB8AC3E}">
        <p14:creationId xmlns:p14="http://schemas.microsoft.com/office/powerpoint/2010/main" val="4170648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cs typeface="Segoe UI"/>
              </a:rPr>
              <a:t>Azure Kubernetes Services Overview</a:t>
            </a:r>
          </a:p>
        </p:txBody>
      </p:sp>
      <p:sp>
        <p:nvSpPr>
          <p:cNvPr id="7" name="Text Placeholder 5">
            <a:extLst>
              <a:ext uri="{FF2B5EF4-FFF2-40B4-BE49-F238E27FC236}">
                <a16:creationId xmlns:a16="http://schemas.microsoft.com/office/drawing/2014/main" id="{05CB8F14-7991-4EB7-B018-32D03830635F}"/>
              </a:ext>
            </a:extLst>
          </p:cNvPr>
          <p:cNvSpPr txBox="1">
            <a:spLocks/>
          </p:cNvSpPr>
          <p:nvPr/>
        </p:nvSpPr>
        <p:spPr>
          <a:xfrm>
            <a:off x="588263" y="1219613"/>
            <a:ext cx="10188548" cy="4875181"/>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chemeClr val="tx1"/>
                </a:solidFill>
                <a:latin typeface="Segoe UI Semilight"/>
                <a:cs typeface="Segoe UI Semilight"/>
              </a:rPr>
              <a:t>Azure Kubernetes Services (AKS)</a:t>
            </a:r>
          </a:p>
          <a:p>
            <a:r>
              <a:rPr lang="en-US" sz="2400" dirty="0">
                <a:solidFill>
                  <a:schemeClr val="tx1"/>
                </a:solidFill>
                <a:latin typeface="Segoe UI Semilight"/>
                <a:cs typeface="Segoe UI Semilight"/>
              </a:rPr>
              <a:t>AKS Terminology</a:t>
            </a:r>
          </a:p>
          <a:p>
            <a:r>
              <a:rPr lang="en-US" sz="2400" dirty="0">
                <a:solidFill>
                  <a:schemeClr val="tx1"/>
                </a:solidFill>
                <a:latin typeface="Segoe UI Semilight"/>
                <a:cs typeface="Segoe UI Semilight"/>
              </a:rPr>
              <a:t>AKS Clusters and Nodes</a:t>
            </a:r>
          </a:p>
          <a:p>
            <a:r>
              <a:rPr lang="en-US" sz="2400" dirty="0">
                <a:solidFill>
                  <a:schemeClr val="tx1"/>
                </a:solidFill>
                <a:latin typeface="Segoe UI Semilight"/>
                <a:cs typeface="Segoe UI Semilight"/>
              </a:rPr>
              <a:t>AKS Networking</a:t>
            </a:r>
          </a:p>
          <a:p>
            <a:r>
              <a:rPr lang="en-US" sz="2400" dirty="0">
                <a:solidFill>
                  <a:schemeClr val="tx1"/>
                </a:solidFill>
                <a:latin typeface="Segoe UI Semilight"/>
                <a:cs typeface="Segoe UI Semilight"/>
              </a:rPr>
              <a:t>AKS Storage</a:t>
            </a:r>
          </a:p>
          <a:p>
            <a:r>
              <a:rPr lang="en-US" sz="2400" dirty="0">
                <a:solidFill>
                  <a:schemeClr val="tx1"/>
                </a:solidFill>
                <a:latin typeface="Segoe UI Semilight"/>
                <a:cs typeface="Segoe UI Semilight"/>
              </a:rPr>
              <a:t>AKS Security</a:t>
            </a:r>
          </a:p>
          <a:p>
            <a:r>
              <a:rPr lang="en-US" sz="2400" dirty="0">
                <a:solidFill>
                  <a:schemeClr val="tx1"/>
                </a:solidFill>
                <a:latin typeface="Segoe UI Semilight"/>
                <a:cs typeface="Segoe UI Semilight"/>
              </a:rPr>
              <a:t>AKS and Azure Active Directory</a:t>
            </a:r>
          </a:p>
          <a:p>
            <a:r>
              <a:rPr lang="en-US" sz="2400" dirty="0">
                <a:solidFill>
                  <a:schemeClr val="tx1"/>
                </a:solidFill>
                <a:latin typeface="Segoe UI Semilight"/>
                <a:cs typeface="Segoe UI Semilight"/>
              </a:rPr>
              <a:t>AKS Scaling</a:t>
            </a:r>
          </a:p>
          <a:p>
            <a:r>
              <a:rPr lang="en-US" sz="2400" dirty="0">
                <a:solidFill>
                  <a:schemeClr val="tx1"/>
                </a:solidFill>
                <a:latin typeface="Segoe UI Semilight"/>
                <a:cs typeface="Segoe UI Semilight"/>
              </a:rPr>
              <a:t>AKS Scaling to ACI</a:t>
            </a:r>
          </a:p>
          <a:p>
            <a:r>
              <a:rPr lang="en-US" sz="2400" dirty="0">
                <a:solidFill>
                  <a:schemeClr val="tx1"/>
                </a:solidFill>
                <a:latin typeface="Segoe UI Semilight"/>
                <a:cs typeface="Segoe UI Semilight"/>
              </a:rPr>
              <a:t>Virtual Kubelet</a:t>
            </a:r>
          </a:p>
          <a:p>
            <a:r>
              <a:rPr lang="en-US" sz="2400" dirty="0">
                <a:solidFill>
                  <a:schemeClr val="tx1"/>
                </a:solidFill>
                <a:latin typeface="Segoe UI Semilight"/>
                <a:cs typeface="Segoe UI Semilight"/>
              </a:rPr>
              <a:t>Demonstration – Deploy Azure Kubernetes Service</a:t>
            </a:r>
          </a:p>
        </p:txBody>
      </p:sp>
    </p:spTree>
    <p:extLst>
      <p:ext uri="{BB962C8B-B14F-4D97-AF65-F5344CB8AC3E}">
        <p14:creationId xmlns:p14="http://schemas.microsoft.com/office/powerpoint/2010/main" val="16986001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2537210"/>
            <a:ext cx="9144000" cy="997196"/>
          </a:xfrm>
        </p:spPr>
        <p:txBody>
          <a:bodyPr/>
          <a:lstStyle/>
          <a:p>
            <a:br>
              <a:rPr lang="en-US" dirty="0"/>
            </a:br>
            <a:r>
              <a:rPr lang="en-US" dirty="0">
                <a:cs typeface="Segoe UI"/>
              </a:rPr>
              <a:t>Lesson 01: </a:t>
            </a:r>
            <a:r>
              <a:rPr lang="en-US" b="1" dirty="0">
                <a:cs typeface="Segoe UI"/>
              </a:rPr>
              <a:t>Azure App Service </a:t>
            </a:r>
            <a:r>
              <a:rPr lang="en-US" b="1" dirty="0">
                <a:solidFill>
                  <a:schemeClr val="tx1"/>
                </a:solidFill>
                <a:cs typeface="Segoe UI"/>
              </a:rPr>
              <a:t>Plans</a:t>
            </a:r>
            <a:endParaRPr lang="en-US" dirty="0">
              <a:solidFill>
                <a:schemeClr val="tx1"/>
              </a:solidFill>
            </a:endParaRPr>
          </a:p>
        </p:txBody>
      </p:sp>
    </p:spTree>
    <p:extLst>
      <p:ext uri="{BB962C8B-B14F-4D97-AF65-F5344CB8AC3E}">
        <p14:creationId xmlns:p14="http://schemas.microsoft.com/office/powerpoint/2010/main" val="374676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6BF85-4ED3-4AFD-B587-E5F678455ACC}"/>
              </a:ext>
            </a:extLst>
          </p:cNvPr>
          <p:cNvSpPr>
            <a:spLocks noGrp="1"/>
          </p:cNvSpPr>
          <p:nvPr>
            <p:ph type="title"/>
          </p:nvPr>
        </p:nvSpPr>
        <p:spPr/>
        <p:txBody>
          <a:bodyPr/>
          <a:lstStyle/>
          <a:p>
            <a:r>
              <a:rPr lang="en-US" dirty="0"/>
              <a:t>Azure Kubernetes Service</a:t>
            </a:r>
          </a:p>
        </p:txBody>
      </p:sp>
      <p:sp>
        <p:nvSpPr>
          <p:cNvPr id="3" name="Text Placeholder 2">
            <a:extLst>
              <a:ext uri="{FF2B5EF4-FFF2-40B4-BE49-F238E27FC236}">
                <a16:creationId xmlns:a16="http://schemas.microsoft.com/office/drawing/2014/main" id="{6D3EB580-D35D-425E-AA6B-5F0F0DF7D760}"/>
              </a:ext>
            </a:extLst>
          </p:cNvPr>
          <p:cNvSpPr>
            <a:spLocks noGrp="1"/>
          </p:cNvSpPr>
          <p:nvPr>
            <p:ph type="body" sz="quarter" idx="10"/>
          </p:nvPr>
        </p:nvSpPr>
        <p:spPr>
          <a:xfrm>
            <a:off x="588263" y="4519850"/>
            <a:ext cx="11018520" cy="1785104"/>
          </a:xfrm>
        </p:spPr>
        <p:txBody>
          <a:bodyPr/>
          <a:lstStyle/>
          <a:p>
            <a:pPr lvl="1">
              <a:buFont typeface="Arial" panose="020B0604020202020204" pitchFamily="34" charset="0"/>
              <a:buChar char="•"/>
            </a:pPr>
            <a:r>
              <a:rPr lang="en-US" dirty="0"/>
              <a:t>Manages health monitoring and maintenance</a:t>
            </a:r>
          </a:p>
          <a:p>
            <a:pPr lvl="1">
              <a:buFont typeface="Arial" panose="020B0604020202020204" pitchFamily="34" charset="0"/>
              <a:buChar char="•"/>
            </a:pPr>
            <a:r>
              <a:rPr lang="en-US" dirty="0"/>
              <a:t>Performs simple cluster scaling</a:t>
            </a:r>
          </a:p>
          <a:p>
            <a:pPr lvl="1">
              <a:buFont typeface="Arial" panose="020B0604020202020204" pitchFamily="34" charset="0"/>
              <a:buChar char="•"/>
            </a:pPr>
            <a:r>
              <a:rPr lang="en-US" dirty="0"/>
              <a:t>Enables master nodes to be fully managed by Microsoft</a:t>
            </a:r>
          </a:p>
          <a:p>
            <a:pPr lvl="1">
              <a:buFont typeface="Arial" panose="020B0604020202020204" pitchFamily="34" charset="0"/>
              <a:buChar char="•"/>
            </a:pPr>
            <a:r>
              <a:rPr lang="en-US" dirty="0"/>
              <a:t>You’re responsible only for managing the agent nodes</a:t>
            </a:r>
          </a:p>
          <a:p>
            <a:pPr lvl="1">
              <a:buFont typeface="Arial" panose="020B0604020202020204" pitchFamily="34" charset="0"/>
              <a:buChar char="•"/>
            </a:pPr>
            <a:r>
              <a:rPr lang="en-US" dirty="0"/>
              <a:t>Master nodes are free, and you pay only for running agent nodes</a:t>
            </a:r>
          </a:p>
        </p:txBody>
      </p:sp>
      <p:pic>
        <p:nvPicPr>
          <p:cNvPr id="5" name="Picture 4" descr="Source control is using DevSpaces. and pipelines to access and manage containers. An Azure production cluster is using containers and Azure monitor. ">
            <a:extLst>
              <a:ext uri="{FF2B5EF4-FFF2-40B4-BE49-F238E27FC236}">
                <a16:creationId xmlns:a16="http://schemas.microsoft.com/office/drawing/2014/main" id="{9A1F0B6E-DF63-4989-B66C-049EF893C948}"/>
              </a:ext>
            </a:extLst>
          </p:cNvPr>
          <p:cNvPicPr>
            <a:picLocks noChangeAspect="1"/>
          </p:cNvPicPr>
          <p:nvPr/>
        </p:nvPicPr>
        <p:blipFill>
          <a:blip r:embed="rId3"/>
          <a:stretch>
            <a:fillRect/>
          </a:stretch>
        </p:blipFill>
        <p:spPr>
          <a:xfrm>
            <a:off x="2232837" y="1268728"/>
            <a:ext cx="7846828" cy="2993592"/>
          </a:xfrm>
          <a:prstGeom prst="rect">
            <a:avLst/>
          </a:prstGeom>
        </p:spPr>
      </p:pic>
    </p:spTree>
    <p:extLst>
      <p:ext uri="{BB962C8B-B14F-4D97-AF65-F5344CB8AC3E}">
        <p14:creationId xmlns:p14="http://schemas.microsoft.com/office/powerpoint/2010/main" val="1976808470"/>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C4685-49CE-4948-93FC-C6962E7A20CF}"/>
              </a:ext>
            </a:extLst>
          </p:cNvPr>
          <p:cNvSpPr>
            <a:spLocks noGrp="1"/>
          </p:cNvSpPr>
          <p:nvPr>
            <p:ph type="title"/>
          </p:nvPr>
        </p:nvSpPr>
        <p:spPr/>
        <p:txBody>
          <a:bodyPr/>
          <a:lstStyle/>
          <a:p>
            <a:r>
              <a:rPr lang="en-US" dirty="0"/>
              <a:t>AKS Terminology</a:t>
            </a:r>
          </a:p>
        </p:txBody>
      </p:sp>
      <p:graphicFrame>
        <p:nvGraphicFramePr>
          <p:cNvPr id="4" name="Table 4">
            <a:extLst>
              <a:ext uri="{FF2B5EF4-FFF2-40B4-BE49-F238E27FC236}">
                <a16:creationId xmlns:a16="http://schemas.microsoft.com/office/drawing/2014/main" id="{478DF13F-90AD-4624-A6BB-165A00D16342}"/>
              </a:ext>
            </a:extLst>
          </p:cNvPr>
          <p:cNvGraphicFramePr>
            <a:graphicFrameLocks noGrp="1"/>
          </p:cNvGraphicFramePr>
          <p:nvPr>
            <p:extLst>
              <p:ext uri="{D42A27DB-BD31-4B8C-83A1-F6EECF244321}">
                <p14:modId xmlns:p14="http://schemas.microsoft.com/office/powerpoint/2010/main" val="1369944876"/>
              </p:ext>
            </p:extLst>
          </p:nvPr>
        </p:nvGraphicFramePr>
        <p:xfrm>
          <a:off x="605618" y="1506220"/>
          <a:ext cx="5562426" cy="3296920"/>
        </p:xfrm>
        <a:graphic>
          <a:graphicData uri="http://schemas.openxmlformats.org/drawingml/2006/table">
            <a:tbl>
              <a:tblPr firstRow="1" bandRow="1">
                <a:tableStyleId>{5C22544A-7EE6-4342-B048-85BDC9FD1C3A}</a:tableStyleId>
              </a:tblPr>
              <a:tblGrid>
                <a:gridCol w="1520767">
                  <a:extLst>
                    <a:ext uri="{9D8B030D-6E8A-4147-A177-3AD203B41FA5}">
                      <a16:colId xmlns:a16="http://schemas.microsoft.com/office/drawing/2014/main" val="1664254559"/>
                    </a:ext>
                  </a:extLst>
                </a:gridCol>
                <a:gridCol w="4041659">
                  <a:extLst>
                    <a:ext uri="{9D8B030D-6E8A-4147-A177-3AD203B41FA5}">
                      <a16:colId xmlns:a16="http://schemas.microsoft.com/office/drawing/2014/main" val="3612277378"/>
                    </a:ext>
                  </a:extLst>
                </a:gridCol>
              </a:tblGrid>
              <a:tr h="0">
                <a:tc>
                  <a:txBody>
                    <a:bodyPr/>
                    <a:lstStyle/>
                    <a:p>
                      <a:pPr algn="ctr"/>
                      <a:r>
                        <a:rPr lang="en-US" b="0" dirty="0"/>
                        <a:t>Term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0" dirty="0"/>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1051302"/>
                  </a:ext>
                </a:extLst>
              </a:tr>
              <a:tr h="370840">
                <a:tc>
                  <a:txBody>
                    <a:bodyPr/>
                    <a:lstStyle/>
                    <a:p>
                      <a:r>
                        <a:rPr lang="en-US" dirty="0"/>
                        <a:t>Pools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i="0" u="none" strike="noStrike" dirty="0">
                          <a:solidFill>
                            <a:srgbClr val="1A1A1A"/>
                          </a:solidFill>
                          <a:effectLst/>
                          <a:latin typeface="Segoe UI" panose="020B0502040204020203" pitchFamily="34" charset="0"/>
                        </a:rPr>
                        <a:t>Groups of nodes with identical configurations.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90753565"/>
                  </a:ext>
                </a:extLst>
              </a:tr>
              <a:tr h="370840">
                <a:tc>
                  <a:txBody>
                    <a:bodyPr/>
                    <a:lstStyle/>
                    <a:p>
                      <a:r>
                        <a:rPr lang="en-US" dirty="0"/>
                        <a:t>Nodes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i="0" u="none" strike="noStrike" dirty="0">
                          <a:solidFill>
                            <a:srgbClr val="1A1A1A"/>
                          </a:solidFill>
                          <a:effectLst/>
                          <a:latin typeface="Segoe UI" panose="020B0502040204020203" pitchFamily="34" charset="0"/>
                        </a:rPr>
                        <a:t>Individual VM running containerized applications.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23595419"/>
                  </a:ext>
                </a:extLst>
              </a:tr>
              <a:tr h="370840">
                <a:tc>
                  <a:txBody>
                    <a:bodyPr/>
                    <a:lstStyle/>
                    <a:p>
                      <a:r>
                        <a:rPr lang="en-US" dirty="0"/>
                        <a:t>Pods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b="0" i="0" u="none" strike="noStrike" dirty="0">
                          <a:solidFill>
                            <a:srgbClr val="1A1A1A"/>
                          </a:solidFill>
                          <a:effectLst/>
                          <a:latin typeface="Segoe UI" panose="020B0502040204020203" pitchFamily="34" charset="0"/>
                        </a:rPr>
                        <a:t>Single instance of an application. A pod can contain multiple containers.</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1761511"/>
                  </a:ext>
                </a:extLst>
              </a:tr>
              <a:tr h="370840">
                <a:tc>
                  <a:txBody>
                    <a:bodyPr/>
                    <a:lstStyle/>
                    <a:p>
                      <a:r>
                        <a:rPr lang="en-US" dirty="0"/>
                        <a:t>Deployment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lang="en-US" b="0" i="0" u="none" strike="noStrike" dirty="0">
                          <a:solidFill>
                            <a:srgbClr val="1A1A1A"/>
                          </a:solidFill>
                          <a:effectLst/>
                          <a:latin typeface="Segoe UI" panose="020B0502040204020203" pitchFamily="34" charset="0"/>
                        </a:rPr>
                        <a:t>One or more identical pods managed by Kubernetes</a:t>
                      </a:r>
                      <a:r>
                        <a:rPr lang="en-US" b="0" i="0" dirty="0">
                          <a:solidFill>
                            <a:srgbClr val="1A1A1A"/>
                          </a:solidFill>
                          <a:effectLst/>
                          <a:latin typeface="Segoe UI" panose="020B0502040204020203" pitchFamily="34" charset="0"/>
                        </a:rPr>
                        <a:t>​.</a:t>
                      </a:r>
                      <a:endParaRPr lang="en-US" b="0" i="0" dirty="0">
                        <a:solidFill>
                          <a:srgbClr val="1A1A1A"/>
                        </a:solidFill>
                        <a:effectLst/>
                        <a:latin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1700199"/>
                  </a:ext>
                </a:extLst>
              </a:tr>
              <a:tr h="370840">
                <a:tc>
                  <a:txBody>
                    <a:bodyPr/>
                    <a:lstStyle/>
                    <a:p>
                      <a:r>
                        <a:rPr lang="en-US" dirty="0"/>
                        <a:t>Manifest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0" i="0" u="none" strike="noStrike" dirty="0">
                          <a:solidFill>
                            <a:srgbClr val="1A1A1A"/>
                          </a:solidFill>
                          <a:effectLst/>
                          <a:latin typeface="Segoe UI" panose="020B0502040204020203" pitchFamily="34" charset="0"/>
                        </a:rPr>
                        <a:t>YAML file describing a deployment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69788113"/>
                  </a:ext>
                </a:extLst>
              </a:tr>
            </a:tbl>
          </a:graphicData>
        </a:graphic>
      </p:graphicFrame>
      <p:grpSp>
        <p:nvGrpSpPr>
          <p:cNvPr id="44" name="Group 43" descr="A Pool contains Nodes. Nodes are deployed with a YAML file and contain Pods. Pods have Containers. ">
            <a:extLst>
              <a:ext uri="{FF2B5EF4-FFF2-40B4-BE49-F238E27FC236}">
                <a16:creationId xmlns:a16="http://schemas.microsoft.com/office/drawing/2014/main" id="{4469A256-C487-4E08-9849-F1E27F438652}"/>
              </a:ext>
            </a:extLst>
          </p:cNvPr>
          <p:cNvGrpSpPr/>
          <p:nvPr/>
        </p:nvGrpSpPr>
        <p:grpSpPr>
          <a:xfrm>
            <a:off x="6506788" y="1304555"/>
            <a:ext cx="5119484" cy="3832710"/>
            <a:chOff x="6506788" y="1304555"/>
            <a:chExt cx="5119484" cy="3832710"/>
          </a:xfrm>
        </p:grpSpPr>
        <p:pic>
          <p:nvPicPr>
            <p:cNvPr id="8" name="Picture 7">
              <a:extLst>
                <a:ext uri="{FF2B5EF4-FFF2-40B4-BE49-F238E27FC236}">
                  <a16:creationId xmlns:a16="http://schemas.microsoft.com/office/drawing/2014/main" id="{EC4D5782-3060-4026-9869-6F87F8FD3FAD}"/>
                </a:ext>
              </a:extLst>
            </p:cNvPr>
            <p:cNvPicPr>
              <a:picLocks noChangeAspect="1"/>
            </p:cNvPicPr>
            <p:nvPr/>
          </p:nvPicPr>
          <p:blipFill>
            <a:blip r:embed="rId3"/>
            <a:stretch>
              <a:fillRect/>
            </a:stretch>
          </p:blipFill>
          <p:spPr>
            <a:xfrm>
              <a:off x="7230340" y="2902094"/>
              <a:ext cx="1638300" cy="638175"/>
            </a:xfrm>
            <a:prstGeom prst="rect">
              <a:avLst/>
            </a:prstGeom>
          </p:spPr>
        </p:pic>
        <p:pic>
          <p:nvPicPr>
            <p:cNvPr id="10" name="Picture 9">
              <a:extLst>
                <a:ext uri="{FF2B5EF4-FFF2-40B4-BE49-F238E27FC236}">
                  <a16:creationId xmlns:a16="http://schemas.microsoft.com/office/drawing/2014/main" id="{4C627D08-AF1F-4A74-8A97-3A8DA45E93B8}"/>
                </a:ext>
              </a:extLst>
            </p:cNvPr>
            <p:cNvPicPr>
              <a:picLocks noChangeAspect="1"/>
            </p:cNvPicPr>
            <p:nvPr/>
          </p:nvPicPr>
          <p:blipFill>
            <a:blip r:embed="rId3"/>
            <a:stretch>
              <a:fillRect/>
            </a:stretch>
          </p:blipFill>
          <p:spPr>
            <a:xfrm>
              <a:off x="9242020" y="2881312"/>
              <a:ext cx="1638300" cy="638175"/>
            </a:xfrm>
            <a:prstGeom prst="rect">
              <a:avLst/>
            </a:prstGeom>
          </p:spPr>
        </p:pic>
        <p:sp>
          <p:nvSpPr>
            <p:cNvPr id="11" name="Rectangle 10">
              <a:extLst>
                <a:ext uri="{FF2B5EF4-FFF2-40B4-BE49-F238E27FC236}">
                  <a16:creationId xmlns:a16="http://schemas.microsoft.com/office/drawing/2014/main" id="{94ED3D62-BA7C-454B-9714-741690973076}"/>
                </a:ext>
              </a:extLst>
            </p:cNvPr>
            <p:cNvSpPr/>
            <p:nvPr/>
          </p:nvSpPr>
          <p:spPr bwMode="auto">
            <a:xfrm>
              <a:off x="7065818" y="2618509"/>
              <a:ext cx="2011680" cy="1080654"/>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26938A64-DBA4-4B76-820C-4943802BE3B4}"/>
                </a:ext>
              </a:extLst>
            </p:cNvPr>
            <p:cNvSpPr/>
            <p:nvPr/>
          </p:nvSpPr>
          <p:spPr bwMode="auto">
            <a:xfrm>
              <a:off x="9169748" y="2629593"/>
              <a:ext cx="2011680" cy="1080654"/>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5" name="TextBox 14">
              <a:extLst>
                <a:ext uri="{FF2B5EF4-FFF2-40B4-BE49-F238E27FC236}">
                  <a16:creationId xmlns:a16="http://schemas.microsoft.com/office/drawing/2014/main" id="{8C440FC9-7EDB-47DD-8EA2-883F8AB7CE1F}"/>
                </a:ext>
              </a:extLst>
            </p:cNvPr>
            <p:cNvSpPr txBox="1"/>
            <p:nvPr/>
          </p:nvSpPr>
          <p:spPr>
            <a:xfrm>
              <a:off x="7811885" y="2396356"/>
              <a:ext cx="608907" cy="363946"/>
            </a:xfrm>
            <a:prstGeom prst="rect">
              <a:avLst/>
            </a:prstGeom>
            <a:solidFill>
              <a:schemeClr val="bg1"/>
            </a:solidFill>
          </p:spPr>
          <p:txBody>
            <a:bodyPr wrap="square">
              <a:spAutoFit/>
            </a:bodyPr>
            <a:lstStyle/>
            <a:p>
              <a:r>
                <a:rPr lang="en-US" dirty="0"/>
                <a:t>Pod</a:t>
              </a:r>
            </a:p>
          </p:txBody>
        </p:sp>
        <p:sp>
          <p:nvSpPr>
            <p:cNvPr id="17" name="TextBox 16">
              <a:extLst>
                <a:ext uri="{FF2B5EF4-FFF2-40B4-BE49-F238E27FC236}">
                  <a16:creationId xmlns:a16="http://schemas.microsoft.com/office/drawing/2014/main" id="{ADD3A111-2A5D-40F6-B69C-76686773C68E}"/>
                </a:ext>
              </a:extLst>
            </p:cNvPr>
            <p:cNvSpPr txBox="1"/>
            <p:nvPr/>
          </p:nvSpPr>
          <p:spPr>
            <a:xfrm>
              <a:off x="9871134" y="2432213"/>
              <a:ext cx="608907" cy="363946"/>
            </a:xfrm>
            <a:prstGeom prst="rect">
              <a:avLst/>
            </a:prstGeom>
            <a:solidFill>
              <a:schemeClr val="bg1"/>
            </a:solidFill>
          </p:spPr>
          <p:txBody>
            <a:bodyPr wrap="square">
              <a:spAutoFit/>
            </a:bodyPr>
            <a:lstStyle/>
            <a:p>
              <a:r>
                <a:rPr lang="en-US" dirty="0"/>
                <a:t>Pod</a:t>
              </a:r>
            </a:p>
          </p:txBody>
        </p:sp>
        <p:sp>
          <p:nvSpPr>
            <p:cNvPr id="19" name="Rectangle 18">
              <a:extLst>
                <a:ext uri="{FF2B5EF4-FFF2-40B4-BE49-F238E27FC236}">
                  <a16:creationId xmlns:a16="http://schemas.microsoft.com/office/drawing/2014/main" id="{602D313F-4C99-4FA9-B1BE-1055F7ACBFEA}"/>
                </a:ext>
              </a:extLst>
            </p:cNvPr>
            <p:cNvSpPr/>
            <p:nvPr/>
          </p:nvSpPr>
          <p:spPr bwMode="auto">
            <a:xfrm>
              <a:off x="6856960" y="2293953"/>
              <a:ext cx="4440036" cy="1613489"/>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TextBox 20">
              <a:extLst>
                <a:ext uri="{FF2B5EF4-FFF2-40B4-BE49-F238E27FC236}">
                  <a16:creationId xmlns:a16="http://schemas.microsoft.com/office/drawing/2014/main" id="{938DF20D-07E3-40A0-8FB7-AC4658ABA7F5}"/>
                </a:ext>
              </a:extLst>
            </p:cNvPr>
            <p:cNvSpPr txBox="1"/>
            <p:nvPr/>
          </p:nvSpPr>
          <p:spPr>
            <a:xfrm>
              <a:off x="7880714" y="2059541"/>
              <a:ext cx="2172469" cy="363946"/>
            </a:xfrm>
            <a:prstGeom prst="rect">
              <a:avLst/>
            </a:prstGeom>
            <a:solidFill>
              <a:schemeClr val="bg1"/>
            </a:solidFill>
          </p:spPr>
          <p:txBody>
            <a:bodyPr wrap="square">
              <a:spAutoFit/>
            </a:bodyPr>
            <a:lstStyle/>
            <a:p>
              <a:r>
                <a:rPr lang="en-US" dirty="0"/>
                <a:t>Deployment (YAML)</a:t>
              </a:r>
            </a:p>
          </p:txBody>
        </p:sp>
        <p:sp>
          <p:nvSpPr>
            <p:cNvPr id="23" name="Rectangle 22">
              <a:extLst>
                <a:ext uri="{FF2B5EF4-FFF2-40B4-BE49-F238E27FC236}">
                  <a16:creationId xmlns:a16="http://schemas.microsoft.com/office/drawing/2014/main" id="{03278518-2F60-4D8C-AC38-53BDAE7B1A89}"/>
                </a:ext>
              </a:extLst>
            </p:cNvPr>
            <p:cNvSpPr/>
            <p:nvPr/>
          </p:nvSpPr>
          <p:spPr bwMode="auto">
            <a:xfrm>
              <a:off x="6648622" y="1980210"/>
              <a:ext cx="4831254" cy="2101339"/>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TextBox 24">
              <a:extLst>
                <a:ext uri="{FF2B5EF4-FFF2-40B4-BE49-F238E27FC236}">
                  <a16:creationId xmlns:a16="http://schemas.microsoft.com/office/drawing/2014/main" id="{E64F6A15-93B0-44A2-9E0A-F88B985805EB}"/>
                </a:ext>
              </a:extLst>
            </p:cNvPr>
            <p:cNvSpPr txBox="1"/>
            <p:nvPr/>
          </p:nvSpPr>
          <p:spPr>
            <a:xfrm>
              <a:off x="7036722" y="1759055"/>
              <a:ext cx="775164" cy="363946"/>
            </a:xfrm>
            <a:prstGeom prst="rect">
              <a:avLst/>
            </a:prstGeom>
            <a:solidFill>
              <a:schemeClr val="bg1"/>
            </a:solidFill>
          </p:spPr>
          <p:txBody>
            <a:bodyPr wrap="square">
              <a:spAutoFit/>
            </a:bodyPr>
            <a:lstStyle/>
            <a:p>
              <a:r>
                <a:rPr lang="en-US" dirty="0"/>
                <a:t>Node</a:t>
              </a:r>
            </a:p>
          </p:txBody>
        </p:sp>
        <p:sp>
          <p:nvSpPr>
            <p:cNvPr id="27" name="Rectangle 26">
              <a:extLst>
                <a:ext uri="{FF2B5EF4-FFF2-40B4-BE49-F238E27FC236}">
                  <a16:creationId xmlns:a16="http://schemas.microsoft.com/office/drawing/2014/main" id="{95559A04-2FAA-417D-A8E3-8D9EDBB64FE9}"/>
                </a:ext>
              </a:extLst>
            </p:cNvPr>
            <p:cNvSpPr/>
            <p:nvPr/>
          </p:nvSpPr>
          <p:spPr bwMode="auto">
            <a:xfrm>
              <a:off x="6656821" y="4303064"/>
              <a:ext cx="2310128" cy="633372"/>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TextBox 28">
              <a:extLst>
                <a:ext uri="{FF2B5EF4-FFF2-40B4-BE49-F238E27FC236}">
                  <a16:creationId xmlns:a16="http://schemas.microsoft.com/office/drawing/2014/main" id="{1E6394F8-39FD-48AA-BF27-69EAE385555D}"/>
                </a:ext>
              </a:extLst>
            </p:cNvPr>
            <p:cNvSpPr txBox="1"/>
            <p:nvPr/>
          </p:nvSpPr>
          <p:spPr>
            <a:xfrm>
              <a:off x="7424304" y="4437778"/>
              <a:ext cx="775164" cy="363946"/>
            </a:xfrm>
            <a:prstGeom prst="rect">
              <a:avLst/>
            </a:prstGeom>
            <a:solidFill>
              <a:schemeClr val="bg1"/>
            </a:solidFill>
          </p:spPr>
          <p:txBody>
            <a:bodyPr wrap="square">
              <a:spAutoFit/>
            </a:bodyPr>
            <a:lstStyle/>
            <a:p>
              <a:r>
                <a:rPr lang="en-US" dirty="0"/>
                <a:t>Node</a:t>
              </a:r>
            </a:p>
          </p:txBody>
        </p:sp>
        <p:sp>
          <p:nvSpPr>
            <p:cNvPr id="31" name="Rectangle 30">
              <a:extLst>
                <a:ext uri="{FF2B5EF4-FFF2-40B4-BE49-F238E27FC236}">
                  <a16:creationId xmlns:a16="http://schemas.microsoft.com/office/drawing/2014/main" id="{76E5B472-ACC8-4443-A201-A4E5519AF071}"/>
                </a:ext>
              </a:extLst>
            </p:cNvPr>
            <p:cNvSpPr/>
            <p:nvPr/>
          </p:nvSpPr>
          <p:spPr bwMode="auto">
            <a:xfrm>
              <a:off x="9169748" y="4303064"/>
              <a:ext cx="2310128" cy="633372"/>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3" name="TextBox 32">
              <a:extLst>
                <a:ext uri="{FF2B5EF4-FFF2-40B4-BE49-F238E27FC236}">
                  <a16:creationId xmlns:a16="http://schemas.microsoft.com/office/drawing/2014/main" id="{9DE002D2-4E70-4A7B-BF37-E67BFFE0B644}"/>
                </a:ext>
              </a:extLst>
            </p:cNvPr>
            <p:cNvSpPr txBox="1"/>
            <p:nvPr/>
          </p:nvSpPr>
          <p:spPr>
            <a:xfrm>
              <a:off x="9945430" y="4437777"/>
              <a:ext cx="737266" cy="363946"/>
            </a:xfrm>
            <a:prstGeom prst="rect">
              <a:avLst/>
            </a:prstGeom>
            <a:solidFill>
              <a:schemeClr val="bg1"/>
            </a:solidFill>
          </p:spPr>
          <p:txBody>
            <a:bodyPr wrap="square">
              <a:spAutoFit/>
            </a:bodyPr>
            <a:lstStyle/>
            <a:p>
              <a:r>
                <a:rPr lang="en-US" dirty="0"/>
                <a:t>Node</a:t>
              </a:r>
            </a:p>
          </p:txBody>
        </p:sp>
        <p:sp>
          <p:nvSpPr>
            <p:cNvPr id="35" name="Rectangle 34">
              <a:extLst>
                <a:ext uri="{FF2B5EF4-FFF2-40B4-BE49-F238E27FC236}">
                  <a16:creationId xmlns:a16="http://schemas.microsoft.com/office/drawing/2014/main" id="{7877559F-AFF3-4E47-B6F0-787FD49A790E}"/>
                </a:ext>
              </a:extLst>
            </p:cNvPr>
            <p:cNvSpPr/>
            <p:nvPr/>
          </p:nvSpPr>
          <p:spPr bwMode="auto">
            <a:xfrm>
              <a:off x="6506788" y="1525710"/>
              <a:ext cx="5119484" cy="3611555"/>
            </a:xfrm>
            <a:prstGeom prst="rect">
              <a:avLst/>
            </a:prstGeom>
            <a:noFill/>
            <a:ln>
              <a:solidFill>
                <a:schemeClr val="tx1"/>
              </a:solidFill>
              <a:prstDash val="sys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7" name="TextBox 36">
              <a:extLst>
                <a:ext uri="{FF2B5EF4-FFF2-40B4-BE49-F238E27FC236}">
                  <a16:creationId xmlns:a16="http://schemas.microsoft.com/office/drawing/2014/main" id="{D0E25113-BAE9-49F0-BCB7-ADF0DF0E7DD5}"/>
                </a:ext>
              </a:extLst>
            </p:cNvPr>
            <p:cNvSpPr txBox="1"/>
            <p:nvPr/>
          </p:nvSpPr>
          <p:spPr>
            <a:xfrm>
              <a:off x="6894888" y="1304555"/>
              <a:ext cx="821410" cy="363946"/>
            </a:xfrm>
            <a:prstGeom prst="rect">
              <a:avLst/>
            </a:prstGeom>
            <a:solidFill>
              <a:schemeClr val="bg1"/>
            </a:solidFill>
          </p:spPr>
          <p:txBody>
            <a:bodyPr wrap="square">
              <a:spAutoFit/>
            </a:bodyPr>
            <a:lstStyle/>
            <a:p>
              <a:r>
                <a:rPr lang="en-US" dirty="0"/>
                <a:t>Pool</a:t>
              </a:r>
            </a:p>
          </p:txBody>
        </p:sp>
        <p:pic>
          <p:nvPicPr>
            <p:cNvPr id="39" name="Picture 38">
              <a:extLst>
                <a:ext uri="{FF2B5EF4-FFF2-40B4-BE49-F238E27FC236}">
                  <a16:creationId xmlns:a16="http://schemas.microsoft.com/office/drawing/2014/main" id="{53BE25D8-A19E-4935-B33D-A4C67FDE6D8A}"/>
                </a:ext>
              </a:extLst>
            </p:cNvPr>
            <p:cNvPicPr>
              <a:picLocks noChangeAspect="1"/>
            </p:cNvPicPr>
            <p:nvPr/>
          </p:nvPicPr>
          <p:blipFill>
            <a:blip r:embed="rId4"/>
            <a:stretch>
              <a:fillRect/>
            </a:stretch>
          </p:blipFill>
          <p:spPr>
            <a:xfrm>
              <a:off x="10742706" y="1698980"/>
              <a:ext cx="615675" cy="491920"/>
            </a:xfrm>
            <a:prstGeom prst="rect">
              <a:avLst/>
            </a:prstGeom>
          </p:spPr>
        </p:pic>
        <p:pic>
          <p:nvPicPr>
            <p:cNvPr id="41" name="Picture 40">
              <a:extLst>
                <a:ext uri="{FF2B5EF4-FFF2-40B4-BE49-F238E27FC236}">
                  <a16:creationId xmlns:a16="http://schemas.microsoft.com/office/drawing/2014/main" id="{DFFCC3FC-3513-4464-BA75-ADFBDD2F4B12}"/>
                </a:ext>
              </a:extLst>
            </p:cNvPr>
            <p:cNvPicPr>
              <a:picLocks noChangeAspect="1"/>
            </p:cNvPicPr>
            <p:nvPr/>
          </p:nvPicPr>
          <p:blipFill>
            <a:blip r:embed="rId4"/>
            <a:stretch>
              <a:fillRect/>
            </a:stretch>
          </p:blipFill>
          <p:spPr>
            <a:xfrm>
              <a:off x="10742706" y="4116819"/>
              <a:ext cx="615675" cy="491920"/>
            </a:xfrm>
            <a:prstGeom prst="rect">
              <a:avLst/>
            </a:prstGeom>
          </p:spPr>
        </p:pic>
        <p:pic>
          <p:nvPicPr>
            <p:cNvPr id="43" name="Picture 42">
              <a:extLst>
                <a:ext uri="{FF2B5EF4-FFF2-40B4-BE49-F238E27FC236}">
                  <a16:creationId xmlns:a16="http://schemas.microsoft.com/office/drawing/2014/main" id="{A3BF5735-6CA7-44B2-B0D3-ADB8B23768B6}"/>
                </a:ext>
              </a:extLst>
            </p:cNvPr>
            <p:cNvPicPr>
              <a:picLocks noChangeAspect="1"/>
            </p:cNvPicPr>
            <p:nvPr/>
          </p:nvPicPr>
          <p:blipFill>
            <a:blip r:embed="rId4"/>
            <a:stretch>
              <a:fillRect/>
            </a:stretch>
          </p:blipFill>
          <p:spPr>
            <a:xfrm>
              <a:off x="6757980" y="4136672"/>
              <a:ext cx="615675" cy="491920"/>
            </a:xfrm>
            <a:prstGeom prst="rect">
              <a:avLst/>
            </a:prstGeom>
          </p:spPr>
        </p:pic>
      </p:grpSp>
    </p:spTree>
    <p:extLst>
      <p:ext uri="{BB962C8B-B14F-4D97-AF65-F5344CB8AC3E}">
        <p14:creationId xmlns:p14="http://schemas.microsoft.com/office/powerpoint/2010/main" val="101564599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78E2F-0528-420B-9A30-C34CBC4CC5BF}"/>
              </a:ext>
            </a:extLst>
          </p:cNvPr>
          <p:cNvSpPr>
            <a:spLocks noGrp="1"/>
          </p:cNvSpPr>
          <p:nvPr>
            <p:ph type="title"/>
          </p:nvPr>
        </p:nvSpPr>
        <p:spPr/>
        <p:txBody>
          <a:bodyPr/>
          <a:lstStyle/>
          <a:p>
            <a:r>
              <a:rPr lang="en-US" dirty="0"/>
              <a:t>AKS Clusters and Nodes</a:t>
            </a:r>
          </a:p>
        </p:txBody>
      </p:sp>
      <p:grpSp>
        <p:nvGrpSpPr>
          <p:cNvPr id="50" name="Group 49" descr="Graphic representing an Azure-managed cluster master, which is in a box. A second box within contains a scheduler, controller, API server, and storage. A separate customer-managed node box has boxes within containing container runtime, container, kubelet and kube-proxy. Kubelet container and the Node box have arrows pointing to scheduler in the Cluster master box.">
            <a:extLst>
              <a:ext uri="{FF2B5EF4-FFF2-40B4-BE49-F238E27FC236}">
                <a16:creationId xmlns:a16="http://schemas.microsoft.com/office/drawing/2014/main" id="{23899785-D1F8-4A83-BC54-2D4AFA0E5C33}"/>
              </a:ext>
            </a:extLst>
          </p:cNvPr>
          <p:cNvGrpSpPr/>
          <p:nvPr/>
        </p:nvGrpSpPr>
        <p:grpSpPr>
          <a:xfrm>
            <a:off x="1051558" y="1477355"/>
            <a:ext cx="10553700" cy="2740651"/>
            <a:chOff x="819148" y="1296602"/>
            <a:chExt cx="10553700" cy="2740651"/>
          </a:xfrm>
        </p:grpSpPr>
        <p:pic>
          <p:nvPicPr>
            <p:cNvPr id="42" name="Picture 41">
              <a:extLst>
                <a:ext uri="{FF2B5EF4-FFF2-40B4-BE49-F238E27FC236}">
                  <a16:creationId xmlns:a16="http://schemas.microsoft.com/office/drawing/2014/main" id="{222BF566-3A1E-42BD-A947-B29B1CCF2B14}"/>
                </a:ext>
              </a:extLst>
            </p:cNvPr>
            <p:cNvPicPr>
              <a:picLocks noChangeAspect="1"/>
            </p:cNvPicPr>
            <p:nvPr/>
          </p:nvPicPr>
          <p:blipFill>
            <a:blip r:embed="rId2"/>
            <a:stretch>
              <a:fillRect/>
            </a:stretch>
          </p:blipFill>
          <p:spPr>
            <a:xfrm>
              <a:off x="819148" y="1296602"/>
              <a:ext cx="10553700" cy="2486025"/>
            </a:xfrm>
            <a:prstGeom prst="rect">
              <a:avLst/>
            </a:prstGeom>
          </p:spPr>
        </p:pic>
        <p:sp>
          <p:nvSpPr>
            <p:cNvPr id="43" name="TextBox 42">
              <a:extLst>
                <a:ext uri="{FF2B5EF4-FFF2-40B4-BE49-F238E27FC236}">
                  <a16:creationId xmlns:a16="http://schemas.microsoft.com/office/drawing/2014/main" id="{0FA56BED-67D1-4D3E-8212-70D72C416489}"/>
                </a:ext>
              </a:extLst>
            </p:cNvPr>
            <p:cNvSpPr txBox="1"/>
            <p:nvPr/>
          </p:nvSpPr>
          <p:spPr>
            <a:xfrm>
              <a:off x="5775357" y="3760254"/>
              <a:ext cx="2165401" cy="276999"/>
            </a:xfrm>
            <a:prstGeom prst="rect">
              <a:avLst/>
            </a:prstGeom>
            <a:noFill/>
          </p:spPr>
          <p:txBody>
            <a:bodyPr wrap="none" lIns="0" tIns="0" rIns="0" bIns="0" rtlCol="0">
              <a:spAutoFit/>
            </a:bodyPr>
            <a:lstStyle/>
            <a:p>
              <a:pPr algn="l"/>
              <a:r>
                <a:rPr lang="en-US" sz="1800" dirty="0">
                  <a:gradFill>
                    <a:gsLst>
                      <a:gs pos="2917">
                        <a:schemeClr val="tx1"/>
                      </a:gs>
                      <a:gs pos="30000">
                        <a:schemeClr val="tx1"/>
                      </a:gs>
                    </a:gsLst>
                    <a:lin ang="5400000" scaled="0"/>
                  </a:gradFill>
                </a:rPr>
                <a:t>Azure virtual network</a:t>
              </a:r>
            </a:p>
          </p:txBody>
        </p:sp>
        <p:cxnSp>
          <p:nvCxnSpPr>
            <p:cNvPr id="45" name="Straight Arrow Connector 44">
              <a:extLst>
                <a:ext uri="{FF2B5EF4-FFF2-40B4-BE49-F238E27FC236}">
                  <a16:creationId xmlns:a16="http://schemas.microsoft.com/office/drawing/2014/main" id="{3EDB8C10-9A10-4B7A-B529-BBC6BE843CEC}"/>
                </a:ext>
              </a:extLst>
            </p:cNvPr>
            <p:cNvCxnSpPr>
              <a:cxnSpLocks/>
            </p:cNvCxnSpPr>
            <p:nvPr/>
          </p:nvCxnSpPr>
          <p:spPr>
            <a:xfrm>
              <a:off x="6763244" y="3163642"/>
              <a:ext cx="0" cy="618985"/>
            </a:xfrm>
            <a:prstGeom prst="straightConnector1">
              <a:avLst/>
            </a:prstGeom>
            <a:ln w="31750">
              <a:solidFill>
                <a:srgbClr val="DE3900"/>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49" name="Text Placeholder 48">
            <a:extLst>
              <a:ext uri="{FF2B5EF4-FFF2-40B4-BE49-F238E27FC236}">
                <a16:creationId xmlns:a16="http://schemas.microsoft.com/office/drawing/2014/main" id="{FFBFF645-4B68-49F2-9D88-9348838EFA51}"/>
              </a:ext>
            </a:extLst>
          </p:cNvPr>
          <p:cNvSpPr>
            <a:spLocks noGrp="1"/>
          </p:cNvSpPr>
          <p:nvPr>
            <p:ph type="body" sz="quarter" idx="10"/>
          </p:nvPr>
        </p:nvSpPr>
        <p:spPr>
          <a:xfrm>
            <a:off x="586738" y="4648137"/>
            <a:ext cx="11018520" cy="1465016"/>
          </a:xfrm>
        </p:spPr>
        <p:txBody>
          <a:bodyPr/>
          <a:lstStyle/>
          <a:p>
            <a:pPr marL="457200" indent="-457200"/>
            <a:r>
              <a:rPr lang="en-US" dirty="0">
                <a:latin typeface="Segoe UI Semilight"/>
                <a:cs typeface="Segoe UI Semilight"/>
              </a:rPr>
              <a:t>Cluster master provides core Kubernetes services and orchestration</a:t>
            </a:r>
          </a:p>
          <a:p>
            <a:pPr marL="457200" indent="-457200"/>
            <a:r>
              <a:rPr lang="en-US" dirty="0">
                <a:latin typeface="Segoe UI Semilight"/>
                <a:cs typeface="Segoe UI Semilight"/>
              </a:rPr>
              <a:t>Nodes run </a:t>
            </a:r>
            <a:r>
              <a:rPr lang="en-US" dirty="0"/>
              <a:t>applications and supporting services</a:t>
            </a:r>
          </a:p>
          <a:p>
            <a:pPr marL="457200" indent="-457200"/>
            <a:r>
              <a:rPr lang="en-US" dirty="0"/>
              <a:t>Each individual node is an Azure virtual machine</a:t>
            </a:r>
          </a:p>
        </p:txBody>
      </p:sp>
    </p:spTree>
    <p:extLst>
      <p:ext uri="{BB962C8B-B14F-4D97-AF65-F5344CB8AC3E}">
        <p14:creationId xmlns:p14="http://schemas.microsoft.com/office/powerpoint/2010/main" val="3859636960"/>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7FBC3-8C01-4ABD-880D-0EEDB9141489}"/>
              </a:ext>
            </a:extLst>
          </p:cNvPr>
          <p:cNvSpPr>
            <a:spLocks noGrp="1"/>
          </p:cNvSpPr>
          <p:nvPr>
            <p:ph type="title"/>
          </p:nvPr>
        </p:nvSpPr>
        <p:spPr/>
        <p:txBody>
          <a:bodyPr/>
          <a:lstStyle/>
          <a:p>
            <a:r>
              <a:rPr lang="en-US" dirty="0"/>
              <a:t>AKS Networking</a:t>
            </a:r>
          </a:p>
        </p:txBody>
      </p:sp>
      <p:sp>
        <p:nvSpPr>
          <p:cNvPr id="3" name="Text Placeholder 2">
            <a:extLst>
              <a:ext uri="{FF2B5EF4-FFF2-40B4-BE49-F238E27FC236}">
                <a16:creationId xmlns:a16="http://schemas.microsoft.com/office/drawing/2014/main" id="{542B4478-36C5-42D4-B9FF-4BC93DE9A210}"/>
              </a:ext>
            </a:extLst>
          </p:cNvPr>
          <p:cNvSpPr>
            <a:spLocks noGrp="1"/>
          </p:cNvSpPr>
          <p:nvPr>
            <p:ph type="body" sz="quarter" idx="10"/>
          </p:nvPr>
        </p:nvSpPr>
        <p:spPr>
          <a:xfrm>
            <a:off x="654523" y="4363140"/>
            <a:ext cx="11400133" cy="2142125"/>
          </a:xfrm>
        </p:spPr>
        <p:txBody>
          <a:bodyPr/>
          <a:lstStyle/>
          <a:p>
            <a:r>
              <a:rPr lang="en-US" sz="2400" dirty="0"/>
              <a:t>Pods run an instance of your application</a:t>
            </a:r>
          </a:p>
          <a:p>
            <a:r>
              <a:rPr lang="en-US" sz="2400" dirty="0">
                <a:latin typeface="Segoe UI Semilight"/>
                <a:cs typeface="Segoe UI Semilight"/>
              </a:rPr>
              <a:t>Services group pods together to provide network connectivity</a:t>
            </a:r>
          </a:p>
          <a:p>
            <a:r>
              <a:rPr lang="en-US" sz="2400" dirty="0"/>
              <a:t>Cluster IP provides internal traffic access</a:t>
            </a:r>
          </a:p>
          <a:p>
            <a:r>
              <a:rPr lang="en-US" sz="2400" dirty="0"/>
              <a:t>NodePort provides mapping for incoming direct traffic</a:t>
            </a:r>
          </a:p>
          <a:p>
            <a:r>
              <a:rPr lang="en-US" sz="2400" dirty="0"/>
              <a:t>Load balancer has external IP address for incoming non-direct traffic</a:t>
            </a:r>
          </a:p>
        </p:txBody>
      </p:sp>
      <p:grpSp>
        <p:nvGrpSpPr>
          <p:cNvPr id="6" name="Group 5" descr="Internal traffic is using ClusterIP to get to the pods. Incoming direct traffic is accessing an AKS node using NodePort to get to the pods. Incoming non-direct traffic is using a Load Balance to access the AKS nodes and pods. ">
            <a:extLst>
              <a:ext uri="{FF2B5EF4-FFF2-40B4-BE49-F238E27FC236}">
                <a16:creationId xmlns:a16="http://schemas.microsoft.com/office/drawing/2014/main" id="{C625F614-2F46-49C4-AFE4-C8E4A381B2EB}"/>
              </a:ext>
            </a:extLst>
          </p:cNvPr>
          <p:cNvGrpSpPr/>
          <p:nvPr/>
        </p:nvGrpSpPr>
        <p:grpSpPr>
          <a:xfrm>
            <a:off x="654523" y="1391673"/>
            <a:ext cx="10995590" cy="2568465"/>
            <a:chOff x="654523" y="1391673"/>
            <a:chExt cx="10995590" cy="2568465"/>
          </a:xfrm>
        </p:grpSpPr>
        <p:sp>
          <p:nvSpPr>
            <p:cNvPr id="4" name="Rectangle 3">
              <a:extLst>
                <a:ext uri="{FF2B5EF4-FFF2-40B4-BE49-F238E27FC236}">
                  <a16:creationId xmlns:a16="http://schemas.microsoft.com/office/drawing/2014/main" id="{095B5ACC-FDB6-46F7-85C0-B359DA000B7C}"/>
                </a:ext>
              </a:extLst>
            </p:cNvPr>
            <p:cNvSpPr/>
            <p:nvPr/>
          </p:nvSpPr>
          <p:spPr bwMode="auto">
            <a:xfrm>
              <a:off x="654523" y="1391673"/>
              <a:ext cx="3449644" cy="511621"/>
            </a:xfrm>
            <a:prstGeom prst="rect">
              <a:avLst/>
            </a:prstGeom>
            <a:solidFill>
              <a:srgbClr val="01BCF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Internal traffic</a:t>
              </a:r>
            </a:p>
          </p:txBody>
        </p:sp>
        <p:sp>
          <p:nvSpPr>
            <p:cNvPr id="5" name="Rectangle 4">
              <a:extLst>
                <a:ext uri="{FF2B5EF4-FFF2-40B4-BE49-F238E27FC236}">
                  <a16:creationId xmlns:a16="http://schemas.microsoft.com/office/drawing/2014/main" id="{B60611EC-AC0C-4CD3-A8F9-C0AB961FD372}"/>
                </a:ext>
              </a:extLst>
            </p:cNvPr>
            <p:cNvSpPr/>
            <p:nvPr/>
          </p:nvSpPr>
          <p:spPr bwMode="auto">
            <a:xfrm>
              <a:off x="7259128" y="1414388"/>
              <a:ext cx="1586647" cy="511621"/>
            </a:xfrm>
            <a:prstGeom prst="rect">
              <a:avLst/>
            </a:prstGeom>
            <a:solidFill>
              <a:srgbClr val="01BCF3"/>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Cluster IP</a:t>
              </a:r>
            </a:p>
          </p:txBody>
        </p:sp>
        <p:grpSp>
          <p:nvGrpSpPr>
            <p:cNvPr id="32" name="Group 31">
              <a:extLst>
                <a:ext uri="{FF2B5EF4-FFF2-40B4-BE49-F238E27FC236}">
                  <a16:creationId xmlns:a16="http://schemas.microsoft.com/office/drawing/2014/main" id="{B9B57801-B53C-4109-92EF-8745625C4463}"/>
                </a:ext>
              </a:extLst>
            </p:cNvPr>
            <p:cNvGrpSpPr/>
            <p:nvPr/>
          </p:nvGrpSpPr>
          <p:grpSpPr>
            <a:xfrm>
              <a:off x="9816042" y="2050584"/>
              <a:ext cx="1834071" cy="968821"/>
              <a:chOff x="10192519" y="1796964"/>
              <a:chExt cx="1834071" cy="968821"/>
            </a:xfrm>
          </p:grpSpPr>
          <p:sp>
            <p:nvSpPr>
              <p:cNvPr id="7" name="Rectangle 6">
                <a:extLst>
                  <a:ext uri="{FF2B5EF4-FFF2-40B4-BE49-F238E27FC236}">
                    <a16:creationId xmlns:a16="http://schemas.microsoft.com/office/drawing/2014/main" id="{975A1FDA-1212-40C6-A969-CE29F86AB86E}"/>
                  </a:ext>
                </a:extLst>
              </p:cNvPr>
              <p:cNvSpPr/>
              <p:nvPr/>
            </p:nvSpPr>
            <p:spPr bwMode="auto">
              <a:xfrm>
                <a:off x="10192519" y="1796964"/>
                <a:ext cx="1376871" cy="511621"/>
              </a:xfrm>
              <a:prstGeom prst="rect">
                <a:avLst/>
              </a:prstGeom>
              <a:solidFill>
                <a:srgbClr val="00827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Pod</a:t>
                </a:r>
              </a:p>
            </p:txBody>
          </p:sp>
          <p:sp>
            <p:nvSpPr>
              <p:cNvPr id="8" name="Rectangle 7">
                <a:extLst>
                  <a:ext uri="{FF2B5EF4-FFF2-40B4-BE49-F238E27FC236}">
                    <a16:creationId xmlns:a16="http://schemas.microsoft.com/office/drawing/2014/main" id="{61BE5993-91B1-4CF8-96A7-49031E0A1E85}"/>
                  </a:ext>
                </a:extLst>
              </p:cNvPr>
              <p:cNvSpPr/>
              <p:nvPr/>
            </p:nvSpPr>
            <p:spPr bwMode="auto">
              <a:xfrm>
                <a:off x="10344919" y="1949364"/>
                <a:ext cx="1376871" cy="511621"/>
              </a:xfrm>
              <a:prstGeom prst="rect">
                <a:avLst/>
              </a:prstGeom>
              <a:solidFill>
                <a:srgbClr val="00827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Pod</a:t>
                </a:r>
              </a:p>
            </p:txBody>
          </p:sp>
          <p:sp>
            <p:nvSpPr>
              <p:cNvPr id="9" name="Rectangle 8">
                <a:extLst>
                  <a:ext uri="{FF2B5EF4-FFF2-40B4-BE49-F238E27FC236}">
                    <a16:creationId xmlns:a16="http://schemas.microsoft.com/office/drawing/2014/main" id="{795FB2A0-DAF8-4E69-B03A-8732135F311C}"/>
                  </a:ext>
                </a:extLst>
              </p:cNvPr>
              <p:cNvSpPr/>
              <p:nvPr/>
            </p:nvSpPr>
            <p:spPr bwMode="auto">
              <a:xfrm>
                <a:off x="10497319" y="2101764"/>
                <a:ext cx="1376871" cy="511621"/>
              </a:xfrm>
              <a:prstGeom prst="rect">
                <a:avLst/>
              </a:prstGeom>
              <a:solidFill>
                <a:srgbClr val="00827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Pod</a:t>
                </a:r>
              </a:p>
            </p:txBody>
          </p:sp>
          <p:sp>
            <p:nvSpPr>
              <p:cNvPr id="10" name="Rectangle 9">
                <a:extLst>
                  <a:ext uri="{FF2B5EF4-FFF2-40B4-BE49-F238E27FC236}">
                    <a16:creationId xmlns:a16="http://schemas.microsoft.com/office/drawing/2014/main" id="{EDEA18E3-674C-4DFC-BD5B-944A8074A6F5}"/>
                  </a:ext>
                </a:extLst>
              </p:cNvPr>
              <p:cNvSpPr/>
              <p:nvPr/>
            </p:nvSpPr>
            <p:spPr bwMode="auto">
              <a:xfrm>
                <a:off x="10649719" y="2254164"/>
                <a:ext cx="1376871" cy="511621"/>
              </a:xfrm>
              <a:prstGeom prst="rect">
                <a:avLst/>
              </a:prstGeom>
              <a:solidFill>
                <a:srgbClr val="00827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Pod</a:t>
                </a:r>
              </a:p>
            </p:txBody>
          </p:sp>
        </p:grpSp>
        <p:sp>
          <p:nvSpPr>
            <p:cNvPr id="11" name="Rectangle 10">
              <a:extLst>
                <a:ext uri="{FF2B5EF4-FFF2-40B4-BE49-F238E27FC236}">
                  <a16:creationId xmlns:a16="http://schemas.microsoft.com/office/drawing/2014/main" id="{055F9DDC-0F79-489C-91F2-4D1CF648F8DD}"/>
                </a:ext>
              </a:extLst>
            </p:cNvPr>
            <p:cNvSpPr/>
            <p:nvPr/>
          </p:nvSpPr>
          <p:spPr bwMode="auto">
            <a:xfrm>
              <a:off x="654523" y="3142235"/>
              <a:ext cx="3449644" cy="511621"/>
            </a:xfrm>
            <a:prstGeom prst="rect">
              <a:avLst/>
            </a:prstGeom>
            <a:solidFill>
              <a:schemeClr val="accent3">
                <a:lumMod val="20000"/>
                <a:lumOff val="80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Incoming non-direct traffic</a:t>
              </a:r>
            </a:p>
          </p:txBody>
        </p:sp>
        <p:sp>
          <p:nvSpPr>
            <p:cNvPr id="12" name="Rectangle 11">
              <a:extLst>
                <a:ext uri="{FF2B5EF4-FFF2-40B4-BE49-F238E27FC236}">
                  <a16:creationId xmlns:a16="http://schemas.microsoft.com/office/drawing/2014/main" id="{21E0A884-25C2-40DB-8F66-B06B439482AA}"/>
                </a:ext>
              </a:extLst>
            </p:cNvPr>
            <p:cNvSpPr/>
            <p:nvPr/>
          </p:nvSpPr>
          <p:spPr bwMode="auto">
            <a:xfrm>
              <a:off x="7288271" y="2336748"/>
              <a:ext cx="1557504" cy="511621"/>
            </a:xfrm>
            <a:prstGeom prst="rect">
              <a:avLst/>
            </a:prstGeom>
            <a:solidFill>
              <a:srgbClr val="FFB90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NodePort</a:t>
              </a:r>
            </a:p>
          </p:txBody>
        </p:sp>
        <p:sp>
          <p:nvSpPr>
            <p:cNvPr id="13" name="Rectangle 12">
              <a:extLst>
                <a:ext uri="{FF2B5EF4-FFF2-40B4-BE49-F238E27FC236}">
                  <a16:creationId xmlns:a16="http://schemas.microsoft.com/office/drawing/2014/main" id="{C928C57A-9B6C-4791-9988-7E18A2934FA5}"/>
                </a:ext>
              </a:extLst>
            </p:cNvPr>
            <p:cNvSpPr/>
            <p:nvPr/>
          </p:nvSpPr>
          <p:spPr bwMode="auto">
            <a:xfrm>
              <a:off x="4788572" y="2341774"/>
              <a:ext cx="1586649" cy="511621"/>
            </a:xfrm>
            <a:prstGeom prst="rect">
              <a:avLst/>
            </a:prstGeom>
            <a:solidFill>
              <a:srgbClr val="FFB90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AKS node</a:t>
              </a:r>
            </a:p>
          </p:txBody>
        </p:sp>
        <p:sp>
          <p:nvSpPr>
            <p:cNvPr id="15" name="Rectangle 14">
              <a:extLst>
                <a:ext uri="{FF2B5EF4-FFF2-40B4-BE49-F238E27FC236}">
                  <a16:creationId xmlns:a16="http://schemas.microsoft.com/office/drawing/2014/main" id="{2ED9BB41-1006-46C3-A49C-45413980867F}"/>
                </a:ext>
              </a:extLst>
            </p:cNvPr>
            <p:cNvSpPr/>
            <p:nvPr/>
          </p:nvSpPr>
          <p:spPr bwMode="auto">
            <a:xfrm>
              <a:off x="654523" y="2336748"/>
              <a:ext cx="3449644" cy="511621"/>
            </a:xfrm>
            <a:prstGeom prst="rect">
              <a:avLst/>
            </a:prstGeom>
            <a:solidFill>
              <a:srgbClr val="FFB901"/>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Incoming direct traffic</a:t>
              </a:r>
            </a:p>
          </p:txBody>
        </p:sp>
        <p:pic>
          <p:nvPicPr>
            <p:cNvPr id="17" name="Picture 16" descr="Load balancer icon.">
              <a:extLst>
                <a:ext uri="{FF2B5EF4-FFF2-40B4-BE49-F238E27FC236}">
                  <a16:creationId xmlns:a16="http://schemas.microsoft.com/office/drawing/2014/main" id="{27242C66-C533-4F24-8978-BE35FB3C1B88}"/>
                </a:ext>
              </a:extLst>
            </p:cNvPr>
            <p:cNvPicPr>
              <a:picLocks noChangeAspect="1"/>
            </p:cNvPicPr>
            <p:nvPr/>
          </p:nvPicPr>
          <p:blipFill>
            <a:blip r:embed="rId2"/>
            <a:stretch>
              <a:fillRect/>
            </a:stretch>
          </p:blipFill>
          <p:spPr>
            <a:xfrm>
              <a:off x="5234544" y="3084414"/>
              <a:ext cx="586522" cy="623644"/>
            </a:xfrm>
            <a:prstGeom prst="rect">
              <a:avLst/>
            </a:prstGeom>
          </p:spPr>
        </p:pic>
        <p:sp>
          <p:nvSpPr>
            <p:cNvPr id="18" name="Rectangle 17">
              <a:extLst>
                <a:ext uri="{FF2B5EF4-FFF2-40B4-BE49-F238E27FC236}">
                  <a16:creationId xmlns:a16="http://schemas.microsoft.com/office/drawing/2014/main" id="{EA6241C1-BA05-4505-B6ED-08B9704AC2B0}"/>
                </a:ext>
              </a:extLst>
            </p:cNvPr>
            <p:cNvSpPr/>
            <p:nvPr/>
          </p:nvSpPr>
          <p:spPr bwMode="auto">
            <a:xfrm>
              <a:off x="7248495" y="3145142"/>
              <a:ext cx="1557504" cy="511621"/>
            </a:xfrm>
            <a:prstGeom prst="rect">
              <a:avLst/>
            </a:prstGeom>
            <a:solidFill>
              <a:srgbClr val="BDF7BD"/>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e</a:t>
              </a:r>
            </a:p>
          </p:txBody>
        </p:sp>
        <p:cxnSp>
          <p:nvCxnSpPr>
            <p:cNvPr id="20" name="Straight Arrow Connector 19">
              <a:extLst>
                <a:ext uri="{FF2B5EF4-FFF2-40B4-BE49-F238E27FC236}">
                  <a16:creationId xmlns:a16="http://schemas.microsoft.com/office/drawing/2014/main" id="{43B71CF6-09BF-43B0-A87D-AA79B06F56E7}"/>
                </a:ext>
              </a:extLst>
            </p:cNvPr>
            <p:cNvCxnSpPr>
              <a:stCxn id="4" idx="3"/>
              <a:endCxn id="5" idx="1"/>
            </p:cNvCxnSpPr>
            <p:nvPr/>
          </p:nvCxnSpPr>
          <p:spPr>
            <a:xfrm>
              <a:off x="4104167" y="1647484"/>
              <a:ext cx="3154961" cy="22715"/>
            </a:xfrm>
            <a:prstGeom prst="straightConnector1">
              <a:avLst/>
            </a:prstGeom>
            <a:ln w="28575">
              <a:headEnd type="none" w="lg" len="med"/>
              <a:tailEnd type="triangle"/>
            </a:ln>
          </p:spPr>
          <p:style>
            <a:lnRef idx="1">
              <a:schemeClr val="accent4"/>
            </a:lnRef>
            <a:fillRef idx="0">
              <a:schemeClr val="accent4"/>
            </a:fillRef>
            <a:effectRef idx="0">
              <a:schemeClr val="accent4"/>
            </a:effectRef>
            <a:fontRef idx="minor">
              <a:schemeClr val="tx1"/>
            </a:fontRef>
          </p:style>
        </p:cxnSp>
        <p:cxnSp>
          <p:nvCxnSpPr>
            <p:cNvPr id="21" name="Straight Arrow Connector 20">
              <a:extLst>
                <a:ext uri="{FF2B5EF4-FFF2-40B4-BE49-F238E27FC236}">
                  <a16:creationId xmlns:a16="http://schemas.microsoft.com/office/drawing/2014/main" id="{D3BB0A5D-0BCF-4F10-95C3-EB4431B2146A}"/>
                </a:ext>
              </a:extLst>
            </p:cNvPr>
            <p:cNvCxnSpPr>
              <a:cxnSpLocks/>
              <a:stCxn id="15" idx="3"/>
              <a:endCxn id="13" idx="1"/>
            </p:cNvCxnSpPr>
            <p:nvPr/>
          </p:nvCxnSpPr>
          <p:spPr>
            <a:xfrm>
              <a:off x="4104167" y="2592559"/>
              <a:ext cx="684405" cy="5026"/>
            </a:xfrm>
            <a:prstGeom prst="straightConnector1">
              <a:avLst/>
            </a:prstGeom>
            <a:ln w="28575">
              <a:headEnd type="none" w="lg" len="med"/>
              <a:tailEnd type="triangle"/>
            </a:ln>
          </p:spPr>
          <p:style>
            <a:lnRef idx="1">
              <a:schemeClr val="accent4"/>
            </a:lnRef>
            <a:fillRef idx="0">
              <a:schemeClr val="accent4"/>
            </a:fillRef>
            <a:effectRef idx="0">
              <a:schemeClr val="accent4"/>
            </a:effectRef>
            <a:fontRef idx="minor">
              <a:schemeClr val="tx1"/>
            </a:fontRef>
          </p:style>
        </p:cxnSp>
        <p:cxnSp>
          <p:nvCxnSpPr>
            <p:cNvPr id="22" name="Straight Arrow Connector 21">
              <a:extLst>
                <a:ext uri="{FF2B5EF4-FFF2-40B4-BE49-F238E27FC236}">
                  <a16:creationId xmlns:a16="http://schemas.microsoft.com/office/drawing/2014/main" id="{5105858D-66D4-4863-B888-91B9C341439C}"/>
                </a:ext>
              </a:extLst>
            </p:cNvPr>
            <p:cNvCxnSpPr>
              <a:cxnSpLocks/>
              <a:stCxn id="11" idx="3"/>
              <a:endCxn id="17" idx="1"/>
            </p:cNvCxnSpPr>
            <p:nvPr/>
          </p:nvCxnSpPr>
          <p:spPr>
            <a:xfrm flipV="1">
              <a:off x="4104167" y="3396236"/>
              <a:ext cx="1130377" cy="1810"/>
            </a:xfrm>
            <a:prstGeom prst="straightConnector1">
              <a:avLst/>
            </a:prstGeom>
            <a:ln w="28575">
              <a:headEnd type="none" w="lg" len="med"/>
              <a:tailEnd type="triangle"/>
            </a:ln>
          </p:spPr>
          <p:style>
            <a:lnRef idx="1">
              <a:schemeClr val="accent4"/>
            </a:lnRef>
            <a:fillRef idx="0">
              <a:schemeClr val="accent4"/>
            </a:fillRef>
            <a:effectRef idx="0">
              <a:schemeClr val="accent4"/>
            </a:effectRef>
            <a:fontRef idx="minor">
              <a:schemeClr val="tx1"/>
            </a:fontRef>
          </p:style>
        </p:cxnSp>
        <p:sp>
          <p:nvSpPr>
            <p:cNvPr id="31" name="Rectangle 30">
              <a:extLst>
                <a:ext uri="{FF2B5EF4-FFF2-40B4-BE49-F238E27FC236}">
                  <a16:creationId xmlns:a16="http://schemas.microsoft.com/office/drawing/2014/main" id="{8775AFD6-AFE1-4BAE-8C5A-D278B69844EC}"/>
                </a:ext>
              </a:extLst>
            </p:cNvPr>
            <p:cNvSpPr/>
            <p:nvPr/>
          </p:nvSpPr>
          <p:spPr>
            <a:xfrm>
              <a:off x="4794134" y="3621584"/>
              <a:ext cx="1443537" cy="338554"/>
            </a:xfrm>
            <a:prstGeom prst="rect">
              <a:avLst/>
            </a:prstGeom>
          </p:spPr>
          <p:txBody>
            <a:bodyPr wrap="none">
              <a:spAutoFit/>
            </a:bodyPr>
            <a:lstStyle/>
            <a:p>
              <a:r>
                <a:rPr lang="en-US" sz="1600" dirty="0">
                  <a:cs typeface="Segoe UI" pitchFamily="34" charset="0"/>
                </a:rPr>
                <a:t>Load Balancer</a:t>
              </a:r>
              <a:endParaRPr lang="en-US" dirty="0"/>
            </a:p>
          </p:txBody>
        </p:sp>
        <p:cxnSp>
          <p:nvCxnSpPr>
            <p:cNvPr id="34" name="Straight Arrow Connector 33">
              <a:extLst>
                <a:ext uri="{FF2B5EF4-FFF2-40B4-BE49-F238E27FC236}">
                  <a16:creationId xmlns:a16="http://schemas.microsoft.com/office/drawing/2014/main" id="{5E03AE3C-D345-4211-8076-D2DBCF54585E}"/>
                </a:ext>
              </a:extLst>
            </p:cNvPr>
            <p:cNvCxnSpPr>
              <a:cxnSpLocks/>
              <a:stCxn id="13" idx="3"/>
              <a:endCxn id="12" idx="1"/>
            </p:cNvCxnSpPr>
            <p:nvPr/>
          </p:nvCxnSpPr>
          <p:spPr>
            <a:xfrm flipV="1">
              <a:off x="6375221" y="2592559"/>
              <a:ext cx="913050" cy="5026"/>
            </a:xfrm>
            <a:prstGeom prst="straightConnector1">
              <a:avLst/>
            </a:prstGeom>
            <a:ln w="28575">
              <a:headEnd type="none" w="lg" len="med"/>
              <a:tailEnd type="triangle"/>
            </a:ln>
          </p:spPr>
          <p:style>
            <a:lnRef idx="1">
              <a:schemeClr val="accent4"/>
            </a:lnRef>
            <a:fillRef idx="0">
              <a:schemeClr val="accent4"/>
            </a:fillRef>
            <a:effectRef idx="0">
              <a:schemeClr val="accent4"/>
            </a:effectRef>
            <a:fontRef idx="minor">
              <a:schemeClr val="tx1"/>
            </a:fontRef>
          </p:style>
        </p:cxnSp>
        <p:sp>
          <p:nvSpPr>
            <p:cNvPr id="37" name="Rectangle 36">
              <a:extLst>
                <a:ext uri="{FF2B5EF4-FFF2-40B4-BE49-F238E27FC236}">
                  <a16:creationId xmlns:a16="http://schemas.microsoft.com/office/drawing/2014/main" id="{6C0F09C0-3D17-4F68-BDE9-A9349A420D47}"/>
                </a:ext>
              </a:extLst>
            </p:cNvPr>
            <p:cNvSpPr/>
            <p:nvPr/>
          </p:nvSpPr>
          <p:spPr bwMode="auto">
            <a:xfrm>
              <a:off x="7358363" y="3371973"/>
              <a:ext cx="1557504" cy="511621"/>
            </a:xfrm>
            <a:prstGeom prst="rect">
              <a:avLst/>
            </a:prstGeom>
            <a:solidFill>
              <a:srgbClr val="BDF7BD"/>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tx1"/>
                  </a:solidFill>
                  <a:ea typeface="Segoe UI" pitchFamily="34" charset="0"/>
                  <a:cs typeface="Segoe UI" pitchFamily="34" charset="0"/>
                </a:rPr>
                <a:t>AKS node</a:t>
              </a:r>
            </a:p>
          </p:txBody>
        </p:sp>
        <p:cxnSp>
          <p:nvCxnSpPr>
            <p:cNvPr id="42" name="Connector: Elbow 41">
              <a:extLst>
                <a:ext uri="{FF2B5EF4-FFF2-40B4-BE49-F238E27FC236}">
                  <a16:creationId xmlns:a16="http://schemas.microsoft.com/office/drawing/2014/main" id="{D6CC73D7-B617-479E-8B3B-9C57C010CB94}"/>
                </a:ext>
              </a:extLst>
            </p:cNvPr>
            <p:cNvCxnSpPr>
              <a:stCxn id="17" idx="3"/>
              <a:endCxn id="18" idx="1"/>
            </p:cNvCxnSpPr>
            <p:nvPr/>
          </p:nvCxnSpPr>
          <p:spPr>
            <a:xfrm>
              <a:off x="5821066" y="3396236"/>
              <a:ext cx="1427429" cy="4717"/>
            </a:xfrm>
            <a:prstGeom prst="bentConnector3">
              <a:avLst/>
            </a:prstGeom>
            <a:ln w="28575">
              <a:headEnd type="none" w="lg" len="med"/>
              <a:tailEnd type="triangle"/>
            </a:ln>
          </p:spPr>
          <p:style>
            <a:lnRef idx="1">
              <a:schemeClr val="accent4"/>
            </a:lnRef>
            <a:fillRef idx="0">
              <a:schemeClr val="accent4"/>
            </a:fillRef>
            <a:effectRef idx="0">
              <a:schemeClr val="accent4"/>
            </a:effectRef>
            <a:fontRef idx="minor">
              <a:schemeClr val="tx1"/>
            </a:fontRef>
          </p:style>
        </p:cxnSp>
        <p:cxnSp>
          <p:nvCxnSpPr>
            <p:cNvPr id="43" name="Connector: Elbow 42">
              <a:extLst>
                <a:ext uri="{FF2B5EF4-FFF2-40B4-BE49-F238E27FC236}">
                  <a16:creationId xmlns:a16="http://schemas.microsoft.com/office/drawing/2014/main" id="{59FDBD91-80E9-42D5-81D1-631D3E4593F0}"/>
                </a:ext>
              </a:extLst>
            </p:cNvPr>
            <p:cNvCxnSpPr>
              <a:cxnSpLocks/>
              <a:stCxn id="17" idx="3"/>
              <a:endCxn id="37" idx="1"/>
            </p:cNvCxnSpPr>
            <p:nvPr/>
          </p:nvCxnSpPr>
          <p:spPr>
            <a:xfrm>
              <a:off x="5821066" y="3396236"/>
              <a:ext cx="1537297" cy="231548"/>
            </a:xfrm>
            <a:prstGeom prst="bentConnector3">
              <a:avLst/>
            </a:prstGeom>
            <a:ln w="28575">
              <a:headEnd type="none" w="lg" len="med"/>
              <a:tailEnd type="triangle"/>
            </a:ln>
          </p:spPr>
          <p:style>
            <a:lnRef idx="1">
              <a:schemeClr val="accent4"/>
            </a:lnRef>
            <a:fillRef idx="0">
              <a:schemeClr val="accent4"/>
            </a:fillRef>
            <a:effectRef idx="0">
              <a:schemeClr val="accent4"/>
            </a:effectRef>
            <a:fontRef idx="minor">
              <a:schemeClr val="tx1"/>
            </a:fontRef>
          </p:style>
        </p:cxnSp>
        <p:cxnSp>
          <p:nvCxnSpPr>
            <p:cNvPr id="46" name="Connector: Elbow 45">
              <a:extLst>
                <a:ext uri="{FF2B5EF4-FFF2-40B4-BE49-F238E27FC236}">
                  <a16:creationId xmlns:a16="http://schemas.microsoft.com/office/drawing/2014/main" id="{1207F69A-A060-4365-829B-1C18E5D020A8}"/>
                </a:ext>
              </a:extLst>
            </p:cNvPr>
            <p:cNvCxnSpPr>
              <a:cxnSpLocks/>
              <a:stCxn id="5" idx="3"/>
            </p:cNvCxnSpPr>
            <p:nvPr/>
          </p:nvCxnSpPr>
          <p:spPr>
            <a:xfrm>
              <a:off x="8845775" y="1670199"/>
              <a:ext cx="526287" cy="897116"/>
            </a:xfrm>
            <a:prstGeom prst="bentConnector2">
              <a:avLst/>
            </a:prstGeom>
            <a:ln w="28575">
              <a:headEnd type="none" w="lg" len="med"/>
              <a:tailEnd type="none"/>
            </a:ln>
          </p:spPr>
          <p:style>
            <a:lnRef idx="1">
              <a:schemeClr val="accent4"/>
            </a:lnRef>
            <a:fillRef idx="0">
              <a:schemeClr val="accent4"/>
            </a:fillRef>
            <a:effectRef idx="0">
              <a:schemeClr val="accent4"/>
            </a:effectRef>
            <a:fontRef idx="minor">
              <a:schemeClr val="tx1"/>
            </a:fontRef>
          </p:style>
        </p:cxnSp>
        <p:cxnSp>
          <p:nvCxnSpPr>
            <p:cNvPr id="52" name="Connector: Elbow 51">
              <a:extLst>
                <a:ext uri="{FF2B5EF4-FFF2-40B4-BE49-F238E27FC236}">
                  <a16:creationId xmlns:a16="http://schemas.microsoft.com/office/drawing/2014/main" id="{EE5E26AA-4B87-4757-BD78-FCEB83BADDB9}"/>
                </a:ext>
              </a:extLst>
            </p:cNvPr>
            <p:cNvCxnSpPr>
              <a:cxnSpLocks/>
              <a:stCxn id="37" idx="3"/>
            </p:cNvCxnSpPr>
            <p:nvPr/>
          </p:nvCxnSpPr>
          <p:spPr>
            <a:xfrm flipV="1">
              <a:off x="8915867" y="2610561"/>
              <a:ext cx="456195" cy="1017223"/>
            </a:xfrm>
            <a:prstGeom prst="bentConnector2">
              <a:avLst/>
            </a:prstGeom>
            <a:ln w="28575">
              <a:headEnd type="none" w="lg" len="med"/>
              <a:tailEnd type="none"/>
            </a:ln>
          </p:spPr>
          <p:style>
            <a:lnRef idx="1">
              <a:schemeClr val="accent4"/>
            </a:lnRef>
            <a:fillRef idx="0">
              <a:schemeClr val="accent4"/>
            </a:fillRef>
            <a:effectRef idx="0">
              <a:schemeClr val="accent4"/>
            </a:effectRef>
            <a:fontRef idx="minor">
              <a:schemeClr val="tx1"/>
            </a:fontRef>
          </p:style>
        </p:cxnSp>
        <p:cxnSp>
          <p:nvCxnSpPr>
            <p:cNvPr id="67" name="Straight Connector 66">
              <a:extLst>
                <a:ext uri="{FF2B5EF4-FFF2-40B4-BE49-F238E27FC236}">
                  <a16:creationId xmlns:a16="http://schemas.microsoft.com/office/drawing/2014/main" id="{10BFE6AC-0B60-4E27-818A-C17FABDF110F}"/>
                </a:ext>
              </a:extLst>
            </p:cNvPr>
            <p:cNvCxnSpPr>
              <a:stCxn id="12" idx="3"/>
            </p:cNvCxnSpPr>
            <p:nvPr/>
          </p:nvCxnSpPr>
          <p:spPr>
            <a:xfrm>
              <a:off x="8845775" y="2592559"/>
              <a:ext cx="900175" cy="0"/>
            </a:xfrm>
            <a:prstGeom prst="line">
              <a:avLst/>
            </a:prstGeom>
            <a:ln w="31750">
              <a:headEnd type="none" w="lg" len="med"/>
              <a:tailEnd type="triangle" w="lg" len="med"/>
            </a:ln>
          </p:spPr>
          <p:style>
            <a:lnRef idx="1">
              <a:schemeClr val="accent4"/>
            </a:lnRef>
            <a:fillRef idx="0">
              <a:schemeClr val="accent4"/>
            </a:fillRef>
            <a:effectRef idx="0">
              <a:schemeClr val="accent4"/>
            </a:effectRef>
            <a:fontRef idx="minor">
              <a:schemeClr val="tx1"/>
            </a:fontRef>
          </p:style>
        </p:cxnSp>
      </p:grpSp>
    </p:spTree>
    <p:extLst>
      <p:ext uri="{BB962C8B-B14F-4D97-AF65-F5344CB8AC3E}">
        <p14:creationId xmlns:p14="http://schemas.microsoft.com/office/powerpoint/2010/main" val="3807702038"/>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3BC01-BBB4-4250-8EB3-EEC8E14B5424}"/>
              </a:ext>
            </a:extLst>
          </p:cNvPr>
          <p:cNvSpPr>
            <a:spLocks noGrp="1"/>
          </p:cNvSpPr>
          <p:nvPr>
            <p:ph type="title"/>
          </p:nvPr>
        </p:nvSpPr>
        <p:spPr/>
        <p:txBody>
          <a:bodyPr/>
          <a:lstStyle/>
          <a:p>
            <a:r>
              <a:rPr lang="en-US" dirty="0">
                <a:cs typeface="Segoe UI"/>
              </a:rPr>
              <a:t>AKS Storage</a:t>
            </a:r>
            <a:endParaRPr lang="en-US" dirty="0"/>
          </a:p>
        </p:txBody>
      </p:sp>
      <p:sp>
        <p:nvSpPr>
          <p:cNvPr id="3" name="Text Placeholder 2">
            <a:extLst>
              <a:ext uri="{FF2B5EF4-FFF2-40B4-BE49-F238E27FC236}">
                <a16:creationId xmlns:a16="http://schemas.microsoft.com/office/drawing/2014/main" id="{D5D69384-4824-4473-90B4-14848EE492C7}"/>
              </a:ext>
            </a:extLst>
          </p:cNvPr>
          <p:cNvSpPr>
            <a:spLocks noGrp="1"/>
          </p:cNvSpPr>
          <p:nvPr>
            <p:ph type="body" sz="quarter" idx="10"/>
          </p:nvPr>
        </p:nvSpPr>
        <p:spPr>
          <a:xfrm>
            <a:off x="584200" y="1435497"/>
            <a:ext cx="4810094" cy="4653582"/>
          </a:xfrm>
        </p:spPr>
        <p:txBody>
          <a:bodyPr vert="horz" wrap="square" lIns="0" tIns="0" rIns="0" bIns="0" rtlCol="0" anchor="t">
            <a:spAutoFit/>
          </a:bodyPr>
          <a:lstStyle/>
          <a:p>
            <a:r>
              <a:rPr lang="en-US" dirty="0">
                <a:latin typeface="Segoe UI Semilight"/>
                <a:cs typeface="Segoe UI Semilight"/>
              </a:rPr>
              <a:t>Local storage on the node is fast and simple to use</a:t>
            </a:r>
            <a:endParaRPr lang="en-US" dirty="0"/>
          </a:p>
          <a:p>
            <a:r>
              <a:rPr lang="en-US" dirty="0">
                <a:latin typeface="Segoe UI Semilight"/>
                <a:cs typeface="Segoe UI Semilight"/>
              </a:rPr>
              <a:t>Local storage might not be available after the pod is deleted</a:t>
            </a:r>
          </a:p>
          <a:p>
            <a:r>
              <a:rPr lang="en-US" dirty="0">
                <a:latin typeface="Segoe UI Semilight"/>
                <a:cs typeface="Segoe UI Semilight"/>
              </a:rPr>
              <a:t>Multiple pods may share data volumes</a:t>
            </a:r>
          </a:p>
          <a:p>
            <a:r>
              <a:rPr lang="en-US" dirty="0">
                <a:latin typeface="Segoe UI Semilight"/>
                <a:cs typeface="Segoe UI Semilight"/>
              </a:rPr>
              <a:t>Storage could potentially be reattached to another pod</a:t>
            </a:r>
          </a:p>
          <a:p>
            <a:pPr marL="0" indent="0">
              <a:buNone/>
            </a:pPr>
            <a:endParaRPr lang="en-US" dirty="0"/>
          </a:p>
        </p:txBody>
      </p:sp>
      <p:pic>
        <p:nvPicPr>
          <p:cNvPr id="4" name="Picture 4" descr="An AKS cluster has a cluster manager and a node with pod. Both are using a persistent volume to store managed disk premium storage and azure files standard storage. ">
            <a:extLst>
              <a:ext uri="{FF2B5EF4-FFF2-40B4-BE49-F238E27FC236}">
                <a16:creationId xmlns:a16="http://schemas.microsoft.com/office/drawing/2014/main" id="{B111F2A7-FAEA-4FF5-B09C-B25291D2D984}"/>
              </a:ext>
            </a:extLst>
          </p:cNvPr>
          <p:cNvPicPr>
            <a:picLocks noChangeAspect="1"/>
          </p:cNvPicPr>
          <p:nvPr/>
        </p:nvPicPr>
        <p:blipFill>
          <a:blip r:embed="rId2"/>
          <a:stretch>
            <a:fillRect/>
          </a:stretch>
        </p:blipFill>
        <p:spPr>
          <a:xfrm>
            <a:off x="5698761" y="1434472"/>
            <a:ext cx="6053527" cy="4576171"/>
          </a:xfrm>
          <a:prstGeom prst="rect">
            <a:avLst/>
          </a:prstGeom>
        </p:spPr>
      </p:pic>
    </p:spTree>
    <p:extLst>
      <p:ext uri="{BB962C8B-B14F-4D97-AF65-F5344CB8AC3E}">
        <p14:creationId xmlns:p14="http://schemas.microsoft.com/office/powerpoint/2010/main" val="17973276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871E3-A2DE-4FCA-AC95-21C6920840B6}"/>
              </a:ext>
            </a:extLst>
          </p:cNvPr>
          <p:cNvSpPr>
            <a:spLocks noGrp="1"/>
          </p:cNvSpPr>
          <p:nvPr>
            <p:ph type="title"/>
          </p:nvPr>
        </p:nvSpPr>
        <p:spPr/>
        <p:txBody>
          <a:bodyPr/>
          <a:lstStyle/>
          <a:p>
            <a:r>
              <a:rPr lang="en-US" dirty="0"/>
              <a:t>AKS Security</a:t>
            </a:r>
          </a:p>
        </p:txBody>
      </p:sp>
      <p:sp>
        <p:nvSpPr>
          <p:cNvPr id="3" name="Text Placeholder 2">
            <a:extLst>
              <a:ext uri="{FF2B5EF4-FFF2-40B4-BE49-F238E27FC236}">
                <a16:creationId xmlns:a16="http://schemas.microsoft.com/office/drawing/2014/main" id="{B1D2BBCA-5CD2-4465-8124-75EF18EEDA43}"/>
              </a:ext>
            </a:extLst>
          </p:cNvPr>
          <p:cNvSpPr>
            <a:spLocks noGrp="1"/>
          </p:cNvSpPr>
          <p:nvPr>
            <p:ph type="body" sz="quarter" idx="10"/>
          </p:nvPr>
        </p:nvSpPr>
        <p:spPr>
          <a:xfrm>
            <a:off x="584200" y="1435497"/>
            <a:ext cx="5976088" cy="4739759"/>
          </a:xfrm>
        </p:spPr>
        <p:txBody>
          <a:bodyPr/>
          <a:lstStyle/>
          <a:p>
            <a:r>
              <a:rPr lang="en-US" dirty="0"/>
              <a:t>AKS Cluster – Upgrade orchestration with node cordon and drain </a:t>
            </a:r>
          </a:p>
          <a:p>
            <a:r>
              <a:rPr lang="en-US" dirty="0"/>
              <a:t>Cluster Master – fully managed</a:t>
            </a:r>
          </a:p>
          <a:p>
            <a:r>
              <a:rPr lang="en-US" dirty="0"/>
              <a:t>Node – automatic OS security patches </a:t>
            </a:r>
          </a:p>
          <a:p>
            <a:r>
              <a:rPr lang="en-US" dirty="0"/>
              <a:t>Networks – private virtual networks and network security groups</a:t>
            </a:r>
          </a:p>
          <a:p>
            <a:r>
              <a:rPr lang="en-US" dirty="0"/>
              <a:t>Data - Kubernetes secrets for credentials and keys</a:t>
            </a:r>
          </a:p>
          <a:p>
            <a:endParaRPr lang="en-US" dirty="0"/>
          </a:p>
        </p:txBody>
      </p:sp>
      <p:grpSp>
        <p:nvGrpSpPr>
          <p:cNvPr id="20" name="Group 19" descr="An AKS Cluster has a cluster master and a node. The node has pods. ">
            <a:extLst>
              <a:ext uri="{FF2B5EF4-FFF2-40B4-BE49-F238E27FC236}">
                <a16:creationId xmlns:a16="http://schemas.microsoft.com/office/drawing/2014/main" id="{A7EDF3C9-1A3C-481D-82FF-8E217A474C46}"/>
              </a:ext>
            </a:extLst>
          </p:cNvPr>
          <p:cNvGrpSpPr/>
          <p:nvPr/>
        </p:nvGrpSpPr>
        <p:grpSpPr>
          <a:xfrm>
            <a:off x="7028129" y="1610708"/>
            <a:ext cx="4731488" cy="2738008"/>
            <a:chOff x="7028129" y="1610708"/>
            <a:chExt cx="4731488" cy="2738008"/>
          </a:xfrm>
        </p:grpSpPr>
        <p:grpSp>
          <p:nvGrpSpPr>
            <p:cNvPr id="5" name="Group 4">
              <a:extLst>
                <a:ext uri="{FF2B5EF4-FFF2-40B4-BE49-F238E27FC236}">
                  <a16:creationId xmlns:a16="http://schemas.microsoft.com/office/drawing/2014/main" id="{EB499D8B-680B-46D7-9426-FC521C9233F4}"/>
                </a:ext>
              </a:extLst>
            </p:cNvPr>
            <p:cNvGrpSpPr/>
            <p:nvPr/>
          </p:nvGrpSpPr>
          <p:grpSpPr>
            <a:xfrm>
              <a:off x="9645925" y="2922447"/>
              <a:ext cx="1834071" cy="968821"/>
              <a:chOff x="10192519" y="1796964"/>
              <a:chExt cx="1834071" cy="968821"/>
            </a:xfrm>
          </p:grpSpPr>
          <p:sp>
            <p:nvSpPr>
              <p:cNvPr id="6" name="Rectangle 5">
                <a:extLst>
                  <a:ext uri="{FF2B5EF4-FFF2-40B4-BE49-F238E27FC236}">
                    <a16:creationId xmlns:a16="http://schemas.microsoft.com/office/drawing/2014/main" id="{E58A955C-30C5-49E1-9609-54F422856CCB}"/>
                  </a:ext>
                </a:extLst>
              </p:cNvPr>
              <p:cNvSpPr/>
              <p:nvPr/>
            </p:nvSpPr>
            <p:spPr bwMode="auto">
              <a:xfrm>
                <a:off x="10192519" y="1796964"/>
                <a:ext cx="1376871" cy="511621"/>
              </a:xfrm>
              <a:prstGeom prst="rect">
                <a:avLst/>
              </a:prstGeom>
              <a:solidFill>
                <a:srgbClr val="00827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Pod</a:t>
                </a:r>
              </a:p>
            </p:txBody>
          </p:sp>
          <p:sp>
            <p:nvSpPr>
              <p:cNvPr id="7" name="Rectangle 6">
                <a:extLst>
                  <a:ext uri="{FF2B5EF4-FFF2-40B4-BE49-F238E27FC236}">
                    <a16:creationId xmlns:a16="http://schemas.microsoft.com/office/drawing/2014/main" id="{4F4977A1-864F-4218-A9A0-8ECB0C16EFAC}"/>
                  </a:ext>
                </a:extLst>
              </p:cNvPr>
              <p:cNvSpPr/>
              <p:nvPr/>
            </p:nvSpPr>
            <p:spPr bwMode="auto">
              <a:xfrm>
                <a:off x="10344919" y="1949364"/>
                <a:ext cx="1376871" cy="511621"/>
              </a:xfrm>
              <a:prstGeom prst="rect">
                <a:avLst/>
              </a:prstGeom>
              <a:solidFill>
                <a:srgbClr val="00827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Pod</a:t>
                </a:r>
              </a:p>
            </p:txBody>
          </p:sp>
          <p:sp>
            <p:nvSpPr>
              <p:cNvPr id="8" name="Rectangle 7">
                <a:extLst>
                  <a:ext uri="{FF2B5EF4-FFF2-40B4-BE49-F238E27FC236}">
                    <a16:creationId xmlns:a16="http://schemas.microsoft.com/office/drawing/2014/main" id="{15A26807-4A94-4487-95DB-EF23A9F50F98}"/>
                  </a:ext>
                </a:extLst>
              </p:cNvPr>
              <p:cNvSpPr/>
              <p:nvPr/>
            </p:nvSpPr>
            <p:spPr bwMode="auto">
              <a:xfrm>
                <a:off x="10497319" y="2101764"/>
                <a:ext cx="1376871" cy="511621"/>
              </a:xfrm>
              <a:prstGeom prst="rect">
                <a:avLst/>
              </a:prstGeom>
              <a:solidFill>
                <a:srgbClr val="00827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Pod</a:t>
                </a:r>
              </a:p>
            </p:txBody>
          </p:sp>
          <p:sp>
            <p:nvSpPr>
              <p:cNvPr id="9" name="Rectangle 8">
                <a:extLst>
                  <a:ext uri="{FF2B5EF4-FFF2-40B4-BE49-F238E27FC236}">
                    <a16:creationId xmlns:a16="http://schemas.microsoft.com/office/drawing/2014/main" id="{B5CA7321-235E-476A-8C44-8712180870BE}"/>
                  </a:ext>
                </a:extLst>
              </p:cNvPr>
              <p:cNvSpPr/>
              <p:nvPr/>
            </p:nvSpPr>
            <p:spPr bwMode="auto">
              <a:xfrm>
                <a:off x="10649719" y="2254164"/>
                <a:ext cx="1376871" cy="511621"/>
              </a:xfrm>
              <a:prstGeom prst="rect">
                <a:avLst/>
              </a:prstGeom>
              <a:solidFill>
                <a:srgbClr val="008272"/>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r>
                  <a:rPr lang="en-US" sz="2000" dirty="0">
                    <a:solidFill>
                      <a:schemeClr val="bg1"/>
                    </a:solidFill>
                    <a:ea typeface="Segoe UI" pitchFamily="34" charset="0"/>
                    <a:cs typeface="Segoe UI" pitchFamily="34" charset="0"/>
                  </a:rPr>
                  <a:t>Pod</a:t>
                </a:r>
              </a:p>
            </p:txBody>
          </p:sp>
        </p:grpSp>
        <p:sp>
          <p:nvSpPr>
            <p:cNvPr id="10" name="TextBox 9">
              <a:extLst>
                <a:ext uri="{FF2B5EF4-FFF2-40B4-BE49-F238E27FC236}">
                  <a16:creationId xmlns:a16="http://schemas.microsoft.com/office/drawing/2014/main" id="{06E8C47D-ECCB-4F50-B84C-179C5055D503}"/>
                </a:ext>
              </a:extLst>
            </p:cNvPr>
            <p:cNvSpPr txBox="1"/>
            <p:nvPr/>
          </p:nvSpPr>
          <p:spPr>
            <a:xfrm>
              <a:off x="7772775" y="2710366"/>
              <a:ext cx="914400" cy="615553"/>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Cluster</a:t>
              </a:r>
            </a:p>
            <a:p>
              <a:pPr algn="ctr"/>
              <a:r>
                <a:rPr lang="en-US" sz="2000" dirty="0">
                  <a:gradFill>
                    <a:gsLst>
                      <a:gs pos="2917">
                        <a:schemeClr val="tx1"/>
                      </a:gs>
                      <a:gs pos="30000">
                        <a:schemeClr val="tx1"/>
                      </a:gs>
                    </a:gsLst>
                    <a:lin ang="5400000" scaled="0"/>
                  </a:gradFill>
                </a:rPr>
                <a:t>Master</a:t>
              </a:r>
            </a:p>
          </p:txBody>
        </p:sp>
        <p:sp>
          <p:nvSpPr>
            <p:cNvPr id="11" name="TextBox 10">
              <a:extLst>
                <a:ext uri="{FF2B5EF4-FFF2-40B4-BE49-F238E27FC236}">
                  <a16:creationId xmlns:a16="http://schemas.microsoft.com/office/drawing/2014/main" id="{C2C772BA-E51D-4B94-B2A6-0CED21AF6EE6}"/>
                </a:ext>
              </a:extLst>
            </p:cNvPr>
            <p:cNvSpPr txBox="1"/>
            <p:nvPr/>
          </p:nvSpPr>
          <p:spPr>
            <a:xfrm>
              <a:off x="10160694" y="2402589"/>
              <a:ext cx="914400"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Node</a:t>
              </a:r>
            </a:p>
          </p:txBody>
        </p:sp>
        <p:sp>
          <p:nvSpPr>
            <p:cNvPr id="13" name="Rectangle 12">
              <a:extLst>
                <a:ext uri="{FF2B5EF4-FFF2-40B4-BE49-F238E27FC236}">
                  <a16:creationId xmlns:a16="http://schemas.microsoft.com/office/drawing/2014/main" id="{DC139C07-4346-4A84-BE74-3EB79921E1D2}"/>
                </a:ext>
              </a:extLst>
            </p:cNvPr>
            <p:cNvSpPr/>
            <p:nvPr/>
          </p:nvSpPr>
          <p:spPr bwMode="auto">
            <a:xfrm>
              <a:off x="9452349" y="2169048"/>
              <a:ext cx="2105247" cy="1913861"/>
            </a:xfrm>
            <a:prstGeom prst="rect">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7DD947A2-8B4F-40FD-AF8C-FDCB2A574207}"/>
                </a:ext>
              </a:extLst>
            </p:cNvPr>
            <p:cNvSpPr/>
            <p:nvPr/>
          </p:nvSpPr>
          <p:spPr bwMode="auto">
            <a:xfrm>
              <a:off x="7177352" y="2169048"/>
              <a:ext cx="2105247" cy="1913861"/>
            </a:xfrm>
            <a:prstGeom prst="rect">
              <a:avLst/>
            </a:prstGeom>
            <a:noFill/>
            <a:ln w="28575">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Rounded Corners 15">
              <a:extLst>
                <a:ext uri="{FF2B5EF4-FFF2-40B4-BE49-F238E27FC236}">
                  <a16:creationId xmlns:a16="http://schemas.microsoft.com/office/drawing/2014/main" id="{2F33EE55-FC64-41A7-9B47-24A3BCF9866B}"/>
                </a:ext>
              </a:extLst>
            </p:cNvPr>
            <p:cNvSpPr/>
            <p:nvPr/>
          </p:nvSpPr>
          <p:spPr bwMode="auto">
            <a:xfrm>
              <a:off x="7028129" y="1967023"/>
              <a:ext cx="4731488" cy="2381693"/>
            </a:xfrm>
            <a:prstGeom prst="roundRect">
              <a:avLst/>
            </a:prstGeom>
            <a:noFill/>
            <a:ln w="28575">
              <a:solidFill>
                <a:schemeClr val="accent1"/>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a:extLst>
                <a:ext uri="{FF2B5EF4-FFF2-40B4-BE49-F238E27FC236}">
                  <a16:creationId xmlns:a16="http://schemas.microsoft.com/office/drawing/2014/main" id="{CC0B8B13-357E-4C1A-A638-E385081670D4}"/>
                </a:ext>
              </a:extLst>
            </p:cNvPr>
            <p:cNvSpPr txBox="1"/>
            <p:nvPr/>
          </p:nvSpPr>
          <p:spPr>
            <a:xfrm>
              <a:off x="8534775" y="1610708"/>
              <a:ext cx="1568350" cy="307777"/>
            </a:xfrm>
            <a:prstGeom prst="rect">
              <a:avLst/>
            </a:prstGeom>
            <a:noFill/>
          </p:spPr>
          <p:txBody>
            <a:bodyPr wrap="square" lIns="0" tIns="0" rIns="0" bIns="0" rtlCol="0">
              <a:spAutoFit/>
            </a:bodyPr>
            <a:lstStyle/>
            <a:p>
              <a:pPr algn="ctr"/>
              <a:r>
                <a:rPr lang="en-US" sz="2000" dirty="0">
                  <a:gradFill>
                    <a:gsLst>
                      <a:gs pos="2917">
                        <a:schemeClr val="tx1"/>
                      </a:gs>
                      <a:gs pos="30000">
                        <a:schemeClr val="tx1"/>
                      </a:gs>
                    </a:gsLst>
                    <a:lin ang="5400000" scaled="0"/>
                  </a:gradFill>
                </a:rPr>
                <a:t>AKS Cluster</a:t>
              </a:r>
            </a:p>
          </p:txBody>
        </p:sp>
      </p:grpSp>
      <p:sp>
        <p:nvSpPr>
          <p:cNvPr id="18" name="Rectangle 17">
            <a:extLst>
              <a:ext uri="{FF2B5EF4-FFF2-40B4-BE49-F238E27FC236}">
                <a16:creationId xmlns:a16="http://schemas.microsoft.com/office/drawing/2014/main" id="{85820274-1A29-4DE5-8427-460ECAD56BE5}"/>
              </a:ext>
            </a:extLst>
          </p:cNvPr>
          <p:cNvSpPr/>
          <p:nvPr/>
        </p:nvSpPr>
        <p:spPr>
          <a:xfrm>
            <a:off x="7581172" y="4612401"/>
            <a:ext cx="3898824" cy="369332"/>
          </a:xfrm>
          <a:prstGeom prst="rect">
            <a:avLst/>
          </a:prstGeom>
        </p:spPr>
        <p:txBody>
          <a:bodyPr wrap="none">
            <a:spAutoFit/>
          </a:bodyPr>
          <a:lstStyle/>
          <a:p>
            <a:r>
              <a:rPr lang="en-US" sz="1800" dirty="0">
                <a:gradFill>
                  <a:gsLst>
                    <a:gs pos="2917">
                      <a:schemeClr val="tx1"/>
                    </a:gs>
                    <a:gs pos="30000">
                      <a:schemeClr val="tx1"/>
                    </a:gs>
                  </a:gsLst>
                  <a:lin ang="5400000" scaled="0"/>
                </a:gradFill>
              </a:rPr>
              <a:t>Consider security for all components</a:t>
            </a:r>
            <a:endParaRPr lang="en-US" dirty="0"/>
          </a:p>
        </p:txBody>
      </p:sp>
    </p:spTree>
    <p:extLst>
      <p:ext uri="{BB962C8B-B14F-4D97-AF65-F5344CB8AC3E}">
        <p14:creationId xmlns:p14="http://schemas.microsoft.com/office/powerpoint/2010/main" val="1058570443"/>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130D8-35DF-4410-B574-D6016390962E}"/>
              </a:ext>
            </a:extLst>
          </p:cNvPr>
          <p:cNvSpPr>
            <a:spLocks noGrp="1"/>
          </p:cNvSpPr>
          <p:nvPr>
            <p:ph type="title"/>
          </p:nvPr>
        </p:nvSpPr>
        <p:spPr/>
        <p:txBody>
          <a:bodyPr/>
          <a:lstStyle/>
          <a:p>
            <a:r>
              <a:rPr lang="en-US" dirty="0">
                <a:ea typeface="+mj-lt"/>
                <a:cs typeface="+mj-lt"/>
              </a:rPr>
              <a:t>AKS and Azure Active Directory</a:t>
            </a:r>
            <a:endParaRPr lang="en-US" dirty="0"/>
          </a:p>
        </p:txBody>
      </p:sp>
      <p:sp>
        <p:nvSpPr>
          <p:cNvPr id="3" name="Text Placeholder 2">
            <a:extLst>
              <a:ext uri="{FF2B5EF4-FFF2-40B4-BE49-F238E27FC236}">
                <a16:creationId xmlns:a16="http://schemas.microsoft.com/office/drawing/2014/main" id="{1E10031D-5BCD-4289-9600-8B58CA014663}"/>
              </a:ext>
            </a:extLst>
          </p:cNvPr>
          <p:cNvSpPr>
            <a:spLocks noGrp="1"/>
          </p:cNvSpPr>
          <p:nvPr>
            <p:ph type="body" sz="quarter" idx="10"/>
          </p:nvPr>
        </p:nvSpPr>
        <p:spPr>
          <a:xfrm>
            <a:off x="584200" y="1435497"/>
            <a:ext cx="11018520" cy="1982081"/>
          </a:xfrm>
        </p:spPr>
        <p:txBody>
          <a:bodyPr vert="horz" wrap="square" lIns="0" tIns="0" rIns="0" bIns="0" rtlCol="0" anchor="t">
            <a:spAutoFit/>
          </a:bodyPr>
          <a:lstStyle/>
          <a:p>
            <a:r>
              <a:rPr lang="en-US" dirty="0">
                <a:latin typeface="Segoe UI Semilight"/>
                <a:cs typeface="Segoe UI Semilight"/>
              </a:rPr>
              <a:t>Use Azure AD as an integrated identity solution</a:t>
            </a:r>
          </a:p>
          <a:p>
            <a:r>
              <a:rPr lang="en-US" dirty="0">
                <a:latin typeface="Segoe UI Semilight"/>
                <a:cs typeface="Segoe UI Semilight"/>
              </a:rPr>
              <a:t>Use service accounts, user accounts, and role-based access control</a:t>
            </a:r>
          </a:p>
          <a:p>
            <a:endParaRPr lang="en-US" dirty="0">
              <a:latin typeface="Segoe UI Semilight"/>
              <a:cs typeface="Segoe UI Semilight"/>
            </a:endParaRPr>
          </a:p>
          <a:p>
            <a:endParaRPr lang="en-US" dirty="0"/>
          </a:p>
        </p:txBody>
      </p:sp>
      <p:pic>
        <p:nvPicPr>
          <p:cNvPr id="4" name="Picture 4" descr="Azure Active Directory integration with AKS clusters.">
            <a:extLst>
              <a:ext uri="{FF2B5EF4-FFF2-40B4-BE49-F238E27FC236}">
                <a16:creationId xmlns:a16="http://schemas.microsoft.com/office/drawing/2014/main" id="{3BD7D5C0-D8A4-4B46-B662-1DE3919AEBED}"/>
              </a:ext>
            </a:extLst>
          </p:cNvPr>
          <p:cNvPicPr>
            <a:picLocks noChangeAspect="1"/>
          </p:cNvPicPr>
          <p:nvPr/>
        </p:nvPicPr>
        <p:blipFill>
          <a:blip r:embed="rId2"/>
          <a:stretch>
            <a:fillRect/>
          </a:stretch>
        </p:blipFill>
        <p:spPr>
          <a:xfrm>
            <a:off x="822648" y="2830396"/>
            <a:ext cx="10063395" cy="3389497"/>
          </a:xfrm>
          <a:prstGeom prst="rect">
            <a:avLst/>
          </a:prstGeom>
        </p:spPr>
      </p:pic>
    </p:spTree>
    <p:extLst>
      <p:ext uri="{BB962C8B-B14F-4D97-AF65-F5344CB8AC3E}">
        <p14:creationId xmlns:p14="http://schemas.microsoft.com/office/powerpoint/2010/main" val="147961271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8CCD6-FF24-4CDF-815F-C9038830D64F}"/>
              </a:ext>
            </a:extLst>
          </p:cNvPr>
          <p:cNvSpPr>
            <a:spLocks noGrp="1"/>
          </p:cNvSpPr>
          <p:nvPr>
            <p:ph type="title"/>
          </p:nvPr>
        </p:nvSpPr>
        <p:spPr/>
        <p:txBody>
          <a:bodyPr/>
          <a:lstStyle/>
          <a:p>
            <a:r>
              <a:rPr lang="en-US" dirty="0">
                <a:cs typeface="Segoe UI"/>
              </a:rPr>
              <a:t>AKS Scaling</a:t>
            </a:r>
            <a:endParaRPr lang="en-US" dirty="0"/>
          </a:p>
        </p:txBody>
      </p:sp>
      <p:sp>
        <p:nvSpPr>
          <p:cNvPr id="3" name="Text Placeholder 2">
            <a:extLst>
              <a:ext uri="{FF2B5EF4-FFF2-40B4-BE49-F238E27FC236}">
                <a16:creationId xmlns:a16="http://schemas.microsoft.com/office/drawing/2014/main" id="{4FBA1CB7-E5DF-4BD8-9AA8-A2C62D4C47D6}"/>
              </a:ext>
            </a:extLst>
          </p:cNvPr>
          <p:cNvSpPr>
            <a:spLocks noGrp="1"/>
          </p:cNvSpPr>
          <p:nvPr>
            <p:ph type="body" sz="quarter" idx="10"/>
          </p:nvPr>
        </p:nvSpPr>
        <p:spPr>
          <a:xfrm>
            <a:off x="584200" y="1435497"/>
            <a:ext cx="5172357" cy="4136517"/>
          </a:xfrm>
        </p:spPr>
        <p:txBody>
          <a:bodyPr vert="horz" wrap="square" lIns="0" tIns="0" rIns="0" bIns="0" rtlCol="0" anchor="t">
            <a:spAutoFit/>
          </a:bodyPr>
          <a:lstStyle/>
          <a:p>
            <a:r>
              <a:rPr lang="en-US" dirty="0">
                <a:latin typeface="Segoe UI Semilight"/>
                <a:cs typeface="Segoe UI Semilight"/>
              </a:rPr>
              <a:t>Applications might grow beyond the capacity of a single pod</a:t>
            </a:r>
            <a:endParaRPr lang="en-US" dirty="0"/>
          </a:p>
          <a:p>
            <a:r>
              <a:rPr lang="en-US" dirty="0">
                <a:latin typeface="Segoe UI Semilight"/>
                <a:cs typeface="Segoe UI Semilight"/>
              </a:rPr>
              <a:t>Kubernetes has built-in autoscalers </a:t>
            </a:r>
          </a:p>
          <a:p>
            <a:r>
              <a:rPr lang="en-US" dirty="0">
                <a:latin typeface="Segoe UI Semilight"/>
                <a:cs typeface="Segoe UI Semilight"/>
              </a:rPr>
              <a:t>Cluster autoscaler scales based on compute resources</a:t>
            </a:r>
            <a:endParaRPr lang="en-US" dirty="0"/>
          </a:p>
          <a:p>
            <a:r>
              <a:rPr lang="en-US" dirty="0">
                <a:latin typeface="Segoe UI Semilight"/>
                <a:cs typeface="Segoe UI Semilight"/>
              </a:rPr>
              <a:t>Horizontal pod autoscaler scales based on metrics</a:t>
            </a:r>
          </a:p>
        </p:txBody>
      </p:sp>
      <p:pic>
        <p:nvPicPr>
          <p:cNvPr id="4" name="Picture 4" descr="Diagram showing cluster autoscaler and horizontal pod autoscaler.">
            <a:extLst>
              <a:ext uri="{FF2B5EF4-FFF2-40B4-BE49-F238E27FC236}">
                <a16:creationId xmlns:a16="http://schemas.microsoft.com/office/drawing/2014/main" id="{AF4F22D4-5E21-4802-BB22-7592E7BA1B88}"/>
              </a:ext>
            </a:extLst>
          </p:cNvPr>
          <p:cNvPicPr>
            <a:picLocks noChangeAspect="1"/>
          </p:cNvPicPr>
          <p:nvPr/>
        </p:nvPicPr>
        <p:blipFill>
          <a:blip r:embed="rId2"/>
          <a:stretch>
            <a:fillRect/>
          </a:stretch>
        </p:blipFill>
        <p:spPr>
          <a:xfrm>
            <a:off x="6098498" y="1526421"/>
            <a:ext cx="5710003" cy="4279846"/>
          </a:xfrm>
          <a:prstGeom prst="rect">
            <a:avLst/>
          </a:prstGeom>
        </p:spPr>
      </p:pic>
    </p:spTree>
    <p:extLst>
      <p:ext uri="{BB962C8B-B14F-4D97-AF65-F5344CB8AC3E}">
        <p14:creationId xmlns:p14="http://schemas.microsoft.com/office/powerpoint/2010/main" val="3077823016"/>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8CCD6-FF24-4CDF-815F-C9038830D64F}"/>
              </a:ext>
            </a:extLst>
          </p:cNvPr>
          <p:cNvSpPr>
            <a:spLocks noGrp="1"/>
          </p:cNvSpPr>
          <p:nvPr>
            <p:ph type="title"/>
          </p:nvPr>
        </p:nvSpPr>
        <p:spPr>
          <a:xfrm>
            <a:off x="588263" y="457200"/>
            <a:ext cx="11018520" cy="553998"/>
          </a:xfrm>
        </p:spPr>
        <p:txBody>
          <a:bodyPr/>
          <a:lstStyle/>
          <a:p>
            <a:r>
              <a:rPr lang="en-US" dirty="0">
                <a:ea typeface="+mj-lt"/>
                <a:cs typeface="+mj-lt"/>
              </a:rPr>
              <a:t>AKS Scaling to ACI</a:t>
            </a:r>
            <a:endParaRPr lang="en-US" dirty="0"/>
          </a:p>
        </p:txBody>
      </p:sp>
      <p:sp>
        <p:nvSpPr>
          <p:cNvPr id="3" name="Text Placeholder 2">
            <a:extLst>
              <a:ext uri="{FF2B5EF4-FFF2-40B4-BE49-F238E27FC236}">
                <a16:creationId xmlns:a16="http://schemas.microsoft.com/office/drawing/2014/main" id="{4FBA1CB7-E5DF-4BD8-9AA8-A2C62D4C47D6}"/>
              </a:ext>
            </a:extLst>
          </p:cNvPr>
          <p:cNvSpPr>
            <a:spLocks noGrp="1"/>
          </p:cNvSpPr>
          <p:nvPr>
            <p:ph type="body" sz="quarter" idx="10"/>
          </p:nvPr>
        </p:nvSpPr>
        <p:spPr>
          <a:xfrm>
            <a:off x="590446" y="1391776"/>
            <a:ext cx="10956061" cy="1895904"/>
          </a:xfrm>
        </p:spPr>
        <p:txBody>
          <a:bodyPr vert="horz" wrap="square" lIns="0" tIns="0" rIns="0" bIns="0" rtlCol="0" anchor="t">
            <a:spAutoFit/>
          </a:bodyPr>
          <a:lstStyle/>
          <a:p>
            <a:pPr>
              <a:buNone/>
            </a:pPr>
            <a:r>
              <a:rPr lang="en-US" dirty="0">
                <a:latin typeface="Segoe UI Semilight"/>
                <a:cs typeface="Segoe UI Semilight"/>
              </a:rPr>
              <a:t>If you need to rapidly grow your AKS cluster, you can create new pods in Azure Container Instances </a:t>
            </a:r>
            <a:endParaRPr lang="en-US" dirty="0"/>
          </a:p>
          <a:p>
            <a:pPr marL="0" indent="0">
              <a:buNone/>
            </a:pPr>
            <a:endParaRPr lang="en-US" dirty="0">
              <a:latin typeface="Segoe UI Semilight"/>
              <a:cs typeface="Segoe UI Semilight"/>
            </a:endParaRPr>
          </a:p>
          <a:p>
            <a:pPr marL="0" indent="0">
              <a:buNone/>
            </a:pPr>
            <a:endParaRPr lang="en-US" dirty="0"/>
          </a:p>
        </p:txBody>
      </p:sp>
      <p:pic>
        <p:nvPicPr>
          <p:cNvPr id="5" name="Picture 5" descr="An AKS cluster uses rapid burst scaling to create pods in an Azure container instance. ">
            <a:extLst>
              <a:ext uri="{FF2B5EF4-FFF2-40B4-BE49-F238E27FC236}">
                <a16:creationId xmlns:a16="http://schemas.microsoft.com/office/drawing/2014/main" id="{83E0179A-4462-4BEE-8562-C3012196DD1C}"/>
              </a:ext>
            </a:extLst>
          </p:cNvPr>
          <p:cNvPicPr>
            <a:picLocks noChangeAspect="1"/>
          </p:cNvPicPr>
          <p:nvPr/>
        </p:nvPicPr>
        <p:blipFill>
          <a:blip r:embed="rId2"/>
          <a:stretch>
            <a:fillRect/>
          </a:stretch>
        </p:blipFill>
        <p:spPr>
          <a:xfrm>
            <a:off x="589613" y="2698032"/>
            <a:ext cx="10912839" cy="3710460"/>
          </a:xfrm>
          <a:prstGeom prst="rect">
            <a:avLst/>
          </a:prstGeom>
        </p:spPr>
      </p:pic>
    </p:spTree>
    <p:extLst>
      <p:ext uri="{BB962C8B-B14F-4D97-AF65-F5344CB8AC3E}">
        <p14:creationId xmlns:p14="http://schemas.microsoft.com/office/powerpoint/2010/main" val="560284483"/>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BFA3E-0F89-455C-B171-E3177C08C3F0}"/>
              </a:ext>
            </a:extLst>
          </p:cNvPr>
          <p:cNvSpPr>
            <a:spLocks noGrp="1"/>
          </p:cNvSpPr>
          <p:nvPr>
            <p:ph type="title"/>
          </p:nvPr>
        </p:nvSpPr>
        <p:spPr/>
        <p:txBody>
          <a:bodyPr/>
          <a:lstStyle/>
          <a:p>
            <a:r>
              <a:rPr lang="en-US" dirty="0">
                <a:cs typeface="Segoe UI"/>
              </a:rPr>
              <a:t>Virtual Kubelet</a:t>
            </a:r>
            <a:endParaRPr lang="en-US" dirty="0"/>
          </a:p>
        </p:txBody>
      </p:sp>
      <p:sp>
        <p:nvSpPr>
          <p:cNvPr id="3" name="Text Placeholder 2">
            <a:extLst>
              <a:ext uri="{FF2B5EF4-FFF2-40B4-BE49-F238E27FC236}">
                <a16:creationId xmlns:a16="http://schemas.microsoft.com/office/drawing/2014/main" id="{57F3BAF7-A6DC-47FA-B086-A0AB50B66B84}"/>
              </a:ext>
            </a:extLst>
          </p:cNvPr>
          <p:cNvSpPr>
            <a:spLocks noGrp="1"/>
          </p:cNvSpPr>
          <p:nvPr>
            <p:ph type="body" sz="quarter" idx="10"/>
          </p:nvPr>
        </p:nvSpPr>
        <p:spPr>
          <a:xfrm>
            <a:off x="584200" y="4384105"/>
            <a:ext cx="11471302" cy="1895904"/>
          </a:xfrm>
        </p:spPr>
        <p:txBody>
          <a:bodyPr vert="horz" wrap="square" lIns="0" tIns="0" rIns="0" bIns="0" rtlCol="0" anchor="t">
            <a:spAutoFit/>
          </a:bodyPr>
          <a:lstStyle/>
          <a:p>
            <a:r>
              <a:rPr lang="en-US" dirty="0">
                <a:latin typeface="Segoe UI Semilight"/>
                <a:cs typeface="Segoe UI Semilight"/>
              </a:rPr>
              <a:t>Virtual kubelet is an open-source Kubernetes kubelet implementation </a:t>
            </a:r>
            <a:endParaRPr lang="en-US" dirty="0"/>
          </a:p>
          <a:p>
            <a:r>
              <a:rPr lang="en-US" dirty="0">
                <a:latin typeface="Segoe UI Semilight"/>
                <a:cs typeface="Segoe UI Semilight"/>
              </a:rPr>
              <a:t>The virtual kubelet registers itself as a node and allows developers to deploy pods and containers with their own APIs</a:t>
            </a:r>
          </a:p>
          <a:p>
            <a:r>
              <a:rPr lang="en-US" dirty="0">
                <a:latin typeface="Segoe UI Semilight"/>
                <a:cs typeface="Segoe UI Semilight"/>
              </a:rPr>
              <a:t>Supported by an ecosystem of providers</a:t>
            </a:r>
            <a:endParaRPr lang="en-US" dirty="0"/>
          </a:p>
        </p:txBody>
      </p:sp>
      <p:pic>
        <p:nvPicPr>
          <p:cNvPr id="4" name="Picture 4" descr="An AKS cluster has virtual kubelet connectingn to Azure Container Instances, Azure Batch, and Other providers.">
            <a:extLst>
              <a:ext uri="{FF2B5EF4-FFF2-40B4-BE49-F238E27FC236}">
                <a16:creationId xmlns:a16="http://schemas.microsoft.com/office/drawing/2014/main" id="{8123CA48-B594-4E7F-BCDA-B56B54AD18F7}"/>
              </a:ext>
            </a:extLst>
          </p:cNvPr>
          <p:cNvPicPr>
            <a:picLocks noChangeAspect="1"/>
          </p:cNvPicPr>
          <p:nvPr/>
        </p:nvPicPr>
        <p:blipFill>
          <a:blip r:embed="rId3"/>
          <a:stretch>
            <a:fillRect/>
          </a:stretch>
        </p:blipFill>
        <p:spPr>
          <a:xfrm>
            <a:off x="1179443" y="1015565"/>
            <a:ext cx="9269894" cy="3324957"/>
          </a:xfrm>
          <a:prstGeom prst="rect">
            <a:avLst/>
          </a:prstGeom>
        </p:spPr>
      </p:pic>
    </p:spTree>
    <p:extLst>
      <p:ext uri="{BB962C8B-B14F-4D97-AF65-F5344CB8AC3E}">
        <p14:creationId xmlns:p14="http://schemas.microsoft.com/office/powerpoint/2010/main" val="3055457989"/>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solidFill>
                  <a:schemeClr val="tx1"/>
                </a:solidFill>
              </a:rPr>
              <a:t>Azure App Service Overview</a:t>
            </a:r>
          </a:p>
        </p:txBody>
      </p:sp>
      <p:sp>
        <p:nvSpPr>
          <p:cNvPr id="10" name="Text Placeholder 5">
            <a:extLst>
              <a:ext uri="{FF2B5EF4-FFF2-40B4-BE49-F238E27FC236}">
                <a16:creationId xmlns:a16="http://schemas.microsoft.com/office/drawing/2014/main" id="{D6B86ACE-7EB3-48D6-BB84-628A9CF9B6C4}"/>
              </a:ext>
            </a:extLst>
          </p:cNvPr>
          <p:cNvSpPr>
            <a:spLocks noGrp="1"/>
          </p:cNvSpPr>
          <p:nvPr>
            <p:ph type="body" sz="quarter" idx="10"/>
          </p:nvPr>
        </p:nvSpPr>
        <p:spPr>
          <a:xfrm>
            <a:off x="584200" y="1435497"/>
            <a:ext cx="11018520" cy="430887"/>
          </a:xfrm>
        </p:spPr>
        <p:txBody>
          <a:bodyPr/>
          <a:lstStyle/>
          <a:p>
            <a:r>
              <a:rPr lang="en-US" dirty="0"/>
              <a:t> </a:t>
            </a:r>
          </a:p>
        </p:txBody>
      </p:sp>
      <p:sp>
        <p:nvSpPr>
          <p:cNvPr id="7" name="Text Placeholder 5">
            <a:extLst>
              <a:ext uri="{FF2B5EF4-FFF2-40B4-BE49-F238E27FC236}">
                <a16:creationId xmlns:a16="http://schemas.microsoft.com/office/drawing/2014/main" id="{05CB8F14-7991-4EB7-B018-32D03830635F}"/>
              </a:ext>
            </a:extLst>
          </p:cNvPr>
          <p:cNvSpPr txBox="1">
            <a:spLocks/>
          </p:cNvSpPr>
          <p:nvPr/>
        </p:nvSpPr>
        <p:spPr>
          <a:xfrm>
            <a:off x="586840" y="1442726"/>
            <a:ext cx="10188548" cy="2499146"/>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tx1"/>
                </a:solidFill>
                <a:latin typeface="Segoe UI Semilight"/>
                <a:cs typeface="Segoe UI Semilight"/>
              </a:rPr>
              <a:t>Azure App Service Plans</a:t>
            </a:r>
            <a:endParaRPr lang="en-US" dirty="0">
              <a:solidFill>
                <a:schemeClr val="tx1"/>
              </a:solidFill>
            </a:endParaRPr>
          </a:p>
          <a:p>
            <a:r>
              <a:rPr lang="en-US" dirty="0">
                <a:solidFill>
                  <a:schemeClr val="tx1"/>
                </a:solidFill>
                <a:latin typeface="Segoe UI Semilight"/>
                <a:cs typeface="Segoe UI Semilight"/>
              </a:rPr>
              <a:t>App Service Plan Pricing Tiers</a:t>
            </a:r>
          </a:p>
          <a:p>
            <a:r>
              <a:rPr lang="en-US" dirty="0">
                <a:solidFill>
                  <a:schemeClr val="tx1"/>
                </a:solidFill>
                <a:latin typeface="Segoe UI Semilight"/>
                <a:cs typeface="Segoe UI Semilight"/>
              </a:rPr>
              <a:t>App Service Plan Scaling</a:t>
            </a:r>
          </a:p>
          <a:p>
            <a:r>
              <a:rPr lang="en-US" dirty="0">
                <a:solidFill>
                  <a:schemeClr val="tx1"/>
                </a:solidFill>
                <a:latin typeface="Segoe UI Semilight"/>
                <a:cs typeface="Segoe UI Semilight"/>
              </a:rPr>
              <a:t>App Service Plan Scale Out</a:t>
            </a:r>
          </a:p>
          <a:p>
            <a:r>
              <a:rPr lang="en-US" dirty="0">
                <a:solidFill>
                  <a:schemeClr val="tx1"/>
                </a:solidFill>
                <a:latin typeface="Segoe UI Semilight"/>
                <a:cs typeface="Segoe UI Semilight"/>
              </a:rPr>
              <a:t>Demonstration - Create an App Service Plan</a:t>
            </a:r>
          </a:p>
        </p:txBody>
      </p:sp>
    </p:spTree>
    <p:extLst>
      <p:ext uri="{BB962C8B-B14F-4D97-AF65-F5344CB8AC3E}">
        <p14:creationId xmlns:p14="http://schemas.microsoft.com/office/powerpoint/2010/main" val="3287605724"/>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E" dirty="0">
                <a:cs typeface="Segoe UI"/>
              </a:rPr>
              <a:t>Demonstration - Deploy Azure Kubernetes Service</a:t>
            </a:r>
            <a:endParaRPr lang="en-US" dirty="0"/>
          </a:p>
        </p:txBody>
      </p:sp>
      <p:sp>
        <p:nvSpPr>
          <p:cNvPr id="5" name="Text Placeholder 4">
            <a:extLst>
              <a:ext uri="{FF2B5EF4-FFF2-40B4-BE49-F238E27FC236}">
                <a16:creationId xmlns:a16="http://schemas.microsoft.com/office/drawing/2014/main" id="{398DF2EF-17DF-43DF-B9B7-8541D3474679}"/>
              </a:ext>
            </a:extLst>
          </p:cNvPr>
          <p:cNvSpPr>
            <a:spLocks noGrp="1"/>
          </p:cNvSpPr>
          <p:nvPr>
            <p:ph type="body" sz="quarter" idx="10"/>
          </p:nvPr>
        </p:nvSpPr>
        <p:spPr>
          <a:xfrm>
            <a:off x="586390" y="1434370"/>
            <a:ext cx="11018520" cy="3016210"/>
          </a:xfrm>
        </p:spPr>
        <p:txBody>
          <a:bodyPr vert="horz" wrap="square" lIns="0" tIns="0" rIns="0" bIns="0" rtlCol="0" anchor="t">
            <a:spAutoFit/>
          </a:bodyPr>
          <a:lstStyle/>
          <a:p>
            <a:pPr marL="747395" indent="-514350">
              <a:buFont typeface="Arial" panose="020B0604020202020204" pitchFamily="34" charset="0"/>
              <a:buChar char="•"/>
              <a:tabLst>
                <a:tab pos="515938" algn="l"/>
              </a:tabLst>
            </a:pPr>
            <a:r>
              <a:rPr lang="en-US" dirty="0">
                <a:latin typeface="Segoe UI Semilight"/>
                <a:cs typeface="Segoe UI Semilight"/>
              </a:rPr>
              <a:t>Create a Kubernetes service</a:t>
            </a:r>
            <a:endParaRPr lang="en-US" dirty="0">
              <a:latin typeface="Segoe UI Semilight" panose="020B0402040204020203" pitchFamily="34" charset="0"/>
              <a:cs typeface="Segoe UI Semilight" panose="020B0402040204020203" pitchFamily="34" charset="0"/>
            </a:endParaRPr>
          </a:p>
          <a:p>
            <a:pPr marL="747395" indent="-514350">
              <a:buFont typeface="Arial" panose="020B0604020202020204" pitchFamily="34" charset="0"/>
              <a:buChar char="•"/>
              <a:tabLst>
                <a:tab pos="515938" algn="l"/>
              </a:tabLst>
            </a:pPr>
            <a:r>
              <a:rPr lang="en-US" dirty="0">
                <a:latin typeface="Segoe UI Semilight"/>
                <a:cs typeface="Segoe UI Semilight"/>
              </a:rPr>
              <a:t>Connect to the cluster.</a:t>
            </a:r>
          </a:p>
          <a:p>
            <a:pPr marL="747395" indent="-514350">
              <a:buFont typeface="Arial" panose="020B0604020202020204" pitchFamily="34" charset="0"/>
              <a:buChar char="•"/>
              <a:tabLst>
                <a:tab pos="515938" algn="l"/>
              </a:tabLst>
            </a:pPr>
            <a:r>
              <a:rPr lang="en-US" dirty="0">
                <a:latin typeface="Segoe UI Semilight"/>
                <a:cs typeface="Segoe UI Semilight"/>
              </a:rPr>
              <a:t>Test the applications.</a:t>
            </a:r>
          </a:p>
          <a:p>
            <a:pPr>
              <a:tabLst>
                <a:tab pos="515938" algn="l"/>
              </a:tabLst>
            </a:pPr>
            <a:endParaRPr lang="en-IE" dirty="0"/>
          </a:p>
          <a:p>
            <a:endParaRPr lang="en-IE" b="1" dirty="0"/>
          </a:p>
          <a:p>
            <a:endParaRPr lang="en-US" dirty="0"/>
          </a:p>
        </p:txBody>
      </p:sp>
      <p:pic>
        <p:nvPicPr>
          <p:cNvPr id="6" name="Picture 5" descr="Screenshot of the Azure Voting App created in the demonstration.">
            <a:extLst>
              <a:ext uri="{FF2B5EF4-FFF2-40B4-BE49-F238E27FC236}">
                <a16:creationId xmlns:a16="http://schemas.microsoft.com/office/drawing/2014/main" id="{FEB2B092-A5DC-4A58-A44D-426243EAB187}"/>
              </a:ext>
            </a:extLst>
          </p:cNvPr>
          <p:cNvPicPr>
            <a:picLocks noChangeAspect="1"/>
          </p:cNvPicPr>
          <p:nvPr/>
        </p:nvPicPr>
        <p:blipFill>
          <a:blip r:embed="rId3"/>
          <a:stretch>
            <a:fillRect/>
          </a:stretch>
        </p:blipFill>
        <p:spPr>
          <a:xfrm>
            <a:off x="6744335" y="1652311"/>
            <a:ext cx="3506184" cy="2798269"/>
          </a:xfrm>
          <a:prstGeom prst="rect">
            <a:avLst/>
          </a:prstGeom>
          <a:ln>
            <a:solidFill>
              <a:schemeClr val="tx1"/>
            </a:solidFill>
          </a:ln>
        </p:spPr>
      </p:pic>
    </p:spTree>
    <p:extLst>
      <p:ext uri="{BB962C8B-B14F-4D97-AF65-F5344CB8AC3E}">
        <p14:creationId xmlns:p14="http://schemas.microsoft.com/office/powerpoint/2010/main" val="371022023"/>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D8665D-5A50-4F07-9D33-48CCD3FD74C7}"/>
              </a:ext>
            </a:extLst>
          </p:cNvPr>
          <p:cNvSpPr>
            <a:spLocks noGrp="1"/>
          </p:cNvSpPr>
          <p:nvPr>
            <p:ph type="title"/>
          </p:nvPr>
        </p:nvSpPr>
        <p:spPr>
          <a:xfrm>
            <a:off x="585216" y="3035808"/>
            <a:ext cx="10764656" cy="498598"/>
          </a:xfrm>
        </p:spPr>
        <p:txBody>
          <a:bodyPr/>
          <a:lstStyle/>
          <a:p>
            <a:r>
              <a:rPr lang="en-US" dirty="0">
                <a:cs typeface="Segoe UI"/>
              </a:rPr>
              <a:t>Lesson 06: Module Labs and Review</a:t>
            </a:r>
            <a:endParaRPr lang="en-US" strike="sngStrike" dirty="0">
              <a:solidFill>
                <a:srgbClr val="FF0000"/>
              </a:solidFill>
              <a:cs typeface="Segoe UI"/>
            </a:endParaRPr>
          </a:p>
        </p:txBody>
      </p:sp>
    </p:spTree>
    <p:extLst>
      <p:ext uri="{BB962C8B-B14F-4D97-AF65-F5344CB8AC3E}">
        <p14:creationId xmlns:p14="http://schemas.microsoft.com/office/powerpoint/2010/main" val="2166021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2504-CD52-4530-95A0-64324BCD7B4B}"/>
              </a:ext>
            </a:extLst>
          </p:cNvPr>
          <p:cNvSpPr>
            <a:spLocks noGrp="1"/>
          </p:cNvSpPr>
          <p:nvPr>
            <p:ph type="title"/>
          </p:nvPr>
        </p:nvSpPr>
        <p:spPr/>
        <p:txBody>
          <a:bodyPr/>
          <a:lstStyle/>
          <a:p>
            <a:r>
              <a:rPr lang="en-US" b="1" dirty="0">
                <a:ea typeface="+mj-lt"/>
                <a:cs typeface="+mj-lt"/>
              </a:rPr>
              <a:t>Lab 09a - Implement Web Apps</a:t>
            </a:r>
            <a:endParaRPr lang="en-US" dirty="0"/>
          </a:p>
        </p:txBody>
      </p:sp>
      <p:sp>
        <p:nvSpPr>
          <p:cNvPr id="3" name="Text Placeholder 2">
            <a:extLst>
              <a:ext uri="{FF2B5EF4-FFF2-40B4-BE49-F238E27FC236}">
                <a16:creationId xmlns:a16="http://schemas.microsoft.com/office/drawing/2014/main" id="{D463C3F3-1C03-40AA-A1FF-C685CB71C05F}"/>
              </a:ext>
            </a:extLst>
          </p:cNvPr>
          <p:cNvSpPr>
            <a:spLocks noGrp="1"/>
          </p:cNvSpPr>
          <p:nvPr>
            <p:ph type="body" sz="quarter" idx="10"/>
          </p:nvPr>
        </p:nvSpPr>
        <p:spPr>
          <a:xfrm>
            <a:off x="586390" y="1434370"/>
            <a:ext cx="11018520" cy="5010602"/>
          </a:xfrm>
        </p:spPr>
        <p:txBody>
          <a:bodyPr vert="horz" wrap="square" lIns="0" tIns="0" rIns="0" bIns="0" rtlCol="0" anchor="t">
            <a:spAutoFit/>
          </a:bodyPr>
          <a:lstStyle/>
          <a:p>
            <a:r>
              <a:rPr lang="en-US" sz="2200" b="1" dirty="0">
                <a:latin typeface="Segoe UI Semilight"/>
                <a:cs typeface="Segoe UI Semilight"/>
              </a:rPr>
              <a:t>Lab scenario</a:t>
            </a:r>
            <a:endParaRPr lang="en-US" sz="2200" dirty="0"/>
          </a:p>
          <a:p>
            <a:r>
              <a:rPr lang="en-US" sz="2200" dirty="0">
                <a:latin typeface="Segoe UI Semilight"/>
                <a:cs typeface="Segoe UI Semilight"/>
              </a:rPr>
              <a:t>You need to evaluate the use of Azure Web apps for hosting Contoso's web sites, hosted currently in the company's on-premises data centers. The web sites are running on Windows servers using PHP runtime stack. You also need to determine how you can implement DevOps practices by leveraging Azure web apps deployment slots.</a:t>
            </a:r>
          </a:p>
          <a:p>
            <a:endParaRPr lang="en-US" sz="2200" dirty="0">
              <a:latin typeface="Segoe UI Semilight"/>
              <a:cs typeface="Segoe UI Semilight"/>
            </a:endParaRPr>
          </a:p>
          <a:p>
            <a:r>
              <a:rPr lang="en-US" sz="2200" b="1" dirty="0">
                <a:latin typeface="Segoe UI Semilight"/>
                <a:cs typeface="Segoe UI Semilight"/>
              </a:rPr>
              <a:t>Objectives</a:t>
            </a:r>
          </a:p>
          <a:p>
            <a:pPr marL="285750" indent="-285750">
              <a:buFont typeface="Arial"/>
              <a:buChar char="•"/>
            </a:pPr>
            <a:r>
              <a:rPr lang="en-US" sz="2200" dirty="0">
                <a:latin typeface="Segoe UI Semilight"/>
                <a:cs typeface="Segoe UI Semilight"/>
              </a:rPr>
              <a:t>Task 1: Create an Azure web app</a:t>
            </a:r>
          </a:p>
          <a:p>
            <a:pPr marL="285750" indent="-285750">
              <a:buFont typeface="Arial"/>
              <a:buChar char="•"/>
            </a:pPr>
            <a:r>
              <a:rPr lang="en-US" sz="2200" dirty="0">
                <a:latin typeface="Segoe UI Semilight"/>
                <a:cs typeface="Segoe UI Semilight"/>
              </a:rPr>
              <a:t>Task 2: Create a staging deployment slot</a:t>
            </a:r>
            <a:endParaRPr lang="en-US" sz="2200" dirty="0"/>
          </a:p>
          <a:p>
            <a:pPr marL="285750" indent="-285750">
              <a:buFont typeface="Arial"/>
              <a:buChar char="•"/>
            </a:pPr>
            <a:r>
              <a:rPr lang="en-US" sz="2200" dirty="0">
                <a:latin typeface="Segoe UI Semilight"/>
                <a:cs typeface="Segoe UI Semilight"/>
              </a:rPr>
              <a:t>Task 3: Configure web app deployment settings</a:t>
            </a:r>
            <a:endParaRPr lang="en-US" sz="2200" dirty="0"/>
          </a:p>
          <a:p>
            <a:pPr marL="285750" indent="-285750">
              <a:buFont typeface="Arial"/>
              <a:buChar char="•"/>
            </a:pPr>
            <a:r>
              <a:rPr lang="en-US" sz="2200" dirty="0">
                <a:latin typeface="Segoe UI Semilight"/>
                <a:cs typeface="Segoe UI Semilight"/>
              </a:rPr>
              <a:t>Task 4: Deploy code to the staging deployment slot</a:t>
            </a:r>
            <a:endParaRPr lang="en-US" sz="2200" dirty="0"/>
          </a:p>
          <a:p>
            <a:pPr marL="285750" indent="-285750">
              <a:buFont typeface="Arial"/>
              <a:buChar char="•"/>
            </a:pPr>
            <a:r>
              <a:rPr lang="en-US" sz="2200" dirty="0">
                <a:latin typeface="Segoe UI Semilight"/>
                <a:cs typeface="Segoe UI Semilight"/>
              </a:rPr>
              <a:t>Task 5: Swap the staging slots</a:t>
            </a:r>
            <a:endParaRPr lang="en-US" sz="2200" dirty="0"/>
          </a:p>
          <a:p>
            <a:pPr marL="285750" indent="-285750">
              <a:buFont typeface="Arial"/>
              <a:buChar char="•"/>
            </a:pPr>
            <a:r>
              <a:rPr lang="en-US" sz="2200" dirty="0">
                <a:latin typeface="Segoe UI Semilight"/>
                <a:cs typeface="Segoe UI Semilight"/>
              </a:rPr>
              <a:t>Task 6: Configure and test autoscaling of the Azure web app</a:t>
            </a:r>
            <a:endParaRPr lang="en-US" sz="2200" dirty="0"/>
          </a:p>
        </p:txBody>
      </p:sp>
    </p:spTree>
    <p:extLst>
      <p:ext uri="{BB962C8B-B14F-4D97-AF65-F5344CB8AC3E}">
        <p14:creationId xmlns:p14="http://schemas.microsoft.com/office/powerpoint/2010/main" val="1173144697"/>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FF64B-7715-4208-AD5E-FB08164F194B}"/>
              </a:ext>
            </a:extLst>
          </p:cNvPr>
          <p:cNvSpPr>
            <a:spLocks noGrp="1"/>
          </p:cNvSpPr>
          <p:nvPr>
            <p:ph type="title"/>
          </p:nvPr>
        </p:nvSpPr>
        <p:spPr>
          <a:xfrm>
            <a:off x="588263" y="457200"/>
            <a:ext cx="11018520" cy="553998"/>
          </a:xfrm>
        </p:spPr>
        <p:txBody>
          <a:bodyPr/>
          <a:lstStyle/>
          <a:p>
            <a:r>
              <a:rPr lang="en-US" dirty="0">
                <a:cs typeface="Segoe UI"/>
              </a:rPr>
              <a:t>Lab 09b - Implement Azure Container Instances</a:t>
            </a:r>
          </a:p>
        </p:txBody>
      </p:sp>
      <p:sp>
        <p:nvSpPr>
          <p:cNvPr id="3" name="Text Placeholder 2">
            <a:extLst>
              <a:ext uri="{FF2B5EF4-FFF2-40B4-BE49-F238E27FC236}">
                <a16:creationId xmlns:a16="http://schemas.microsoft.com/office/drawing/2014/main" id="{3C78EC1F-D96E-4BB2-A508-DBDE6C81BC92}"/>
              </a:ext>
            </a:extLst>
          </p:cNvPr>
          <p:cNvSpPr>
            <a:spLocks noGrp="1"/>
          </p:cNvSpPr>
          <p:nvPr>
            <p:ph type="body" sz="quarter" idx="10"/>
          </p:nvPr>
        </p:nvSpPr>
        <p:spPr>
          <a:xfrm>
            <a:off x="586390" y="1434370"/>
            <a:ext cx="11018520" cy="4136517"/>
          </a:xfrm>
        </p:spPr>
        <p:txBody>
          <a:bodyPr vert="horz" wrap="square" lIns="0" tIns="0" rIns="0" bIns="0" rtlCol="0" anchor="t">
            <a:spAutoFit/>
          </a:bodyPr>
          <a:lstStyle/>
          <a:p>
            <a:r>
              <a:rPr lang="en-US" sz="2400" b="1" dirty="0">
                <a:latin typeface="Segoe UI Semilight"/>
                <a:cs typeface="Segoe UI Semilight"/>
              </a:rPr>
              <a:t>Lab scenario</a:t>
            </a:r>
          </a:p>
          <a:p>
            <a:r>
              <a:rPr lang="en-US" sz="2400" dirty="0">
                <a:latin typeface="Segoe UI Semilight"/>
                <a:cs typeface="Segoe UI Semilight"/>
              </a:rPr>
              <a:t>Contoso wants to find a new platform for its virtualized workloads. You identified several container images that can be leveraged to accomplish this objective. Since you want to minimize container management, you plan to evaluate the use of Azure Container Instances for deployment of Docker images.</a:t>
            </a:r>
          </a:p>
          <a:p>
            <a:endParaRPr lang="en-US" sz="2400" dirty="0">
              <a:latin typeface="Segoe UI Semilight"/>
              <a:cs typeface="Segoe UI Semilight"/>
            </a:endParaRPr>
          </a:p>
          <a:p>
            <a:r>
              <a:rPr lang="en-US" sz="2400" b="1" dirty="0">
                <a:latin typeface="Segoe UI Semilight"/>
                <a:cs typeface="Segoe UI Semilight"/>
              </a:rPr>
              <a:t>Objectives</a:t>
            </a:r>
          </a:p>
          <a:p>
            <a:pPr marL="285750" indent="-285750">
              <a:buFont typeface="Arial"/>
              <a:buChar char="•"/>
            </a:pPr>
            <a:r>
              <a:rPr lang="en-US" sz="2400" dirty="0">
                <a:latin typeface="Segoe UI Semilight"/>
                <a:cs typeface="Segoe UI Semilight"/>
              </a:rPr>
              <a:t>Task 1: Deploy a Docker image by using the Azure Container Instance</a:t>
            </a:r>
          </a:p>
          <a:p>
            <a:pPr marL="285750" indent="-285750">
              <a:buFont typeface="Arial"/>
              <a:buChar char="•"/>
            </a:pPr>
            <a:r>
              <a:rPr lang="en-US" sz="2400" dirty="0">
                <a:latin typeface="Segoe UI Semilight"/>
                <a:cs typeface="Segoe UI Semilight"/>
              </a:rPr>
              <a:t>Task 2: Review the functionality of the Azure Container Instance</a:t>
            </a:r>
          </a:p>
          <a:p>
            <a:endParaRPr lang="en-US" sz="2400" dirty="0"/>
          </a:p>
        </p:txBody>
      </p:sp>
    </p:spTree>
    <p:extLst>
      <p:ext uri="{BB962C8B-B14F-4D97-AF65-F5344CB8AC3E}">
        <p14:creationId xmlns:p14="http://schemas.microsoft.com/office/powerpoint/2010/main" val="88807025"/>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DBE1B-174C-46D2-A19E-E0D084C91B6B}"/>
              </a:ext>
            </a:extLst>
          </p:cNvPr>
          <p:cNvSpPr>
            <a:spLocks noGrp="1"/>
          </p:cNvSpPr>
          <p:nvPr>
            <p:ph type="title"/>
          </p:nvPr>
        </p:nvSpPr>
        <p:spPr>
          <a:xfrm>
            <a:off x="588263" y="457200"/>
            <a:ext cx="11018520" cy="553998"/>
          </a:xfrm>
        </p:spPr>
        <p:txBody>
          <a:bodyPr/>
          <a:lstStyle/>
          <a:p>
            <a:r>
              <a:rPr lang="en-US" dirty="0">
                <a:cs typeface="Segoe UI"/>
              </a:rPr>
              <a:t>Lab 09c - Implement Azure Kubernetes Service</a:t>
            </a:r>
          </a:p>
        </p:txBody>
      </p:sp>
      <p:sp>
        <p:nvSpPr>
          <p:cNvPr id="3" name="Text Placeholder 2">
            <a:extLst>
              <a:ext uri="{FF2B5EF4-FFF2-40B4-BE49-F238E27FC236}">
                <a16:creationId xmlns:a16="http://schemas.microsoft.com/office/drawing/2014/main" id="{B8C4BA15-44CA-49DA-9A9B-7CDB66E28747}"/>
              </a:ext>
            </a:extLst>
          </p:cNvPr>
          <p:cNvSpPr>
            <a:spLocks noGrp="1"/>
          </p:cNvSpPr>
          <p:nvPr>
            <p:ph type="body" sz="quarter" idx="10"/>
          </p:nvPr>
        </p:nvSpPr>
        <p:spPr>
          <a:xfrm>
            <a:off x="586390" y="1434370"/>
            <a:ext cx="11018520" cy="4949047"/>
          </a:xfrm>
        </p:spPr>
        <p:txBody>
          <a:bodyPr vert="horz" wrap="square" lIns="0" tIns="0" rIns="0" bIns="0" rtlCol="0" anchor="t">
            <a:spAutoFit/>
          </a:bodyPr>
          <a:lstStyle/>
          <a:p>
            <a:r>
              <a:rPr lang="en-US" sz="2400" b="1" dirty="0">
                <a:latin typeface="Segoe UI Semilight"/>
                <a:cs typeface="Segoe UI Semilight"/>
              </a:rPr>
              <a:t>Lab scenario</a:t>
            </a:r>
          </a:p>
          <a:p>
            <a:r>
              <a:rPr lang="en-US" sz="2400" dirty="0">
                <a:latin typeface="Segoe UI Semilight"/>
                <a:cs typeface="Segoe UI Semilight"/>
              </a:rPr>
              <a:t>Contoso has several multi-tier applications that are not suitable to run by using Azure Container Instances. To determine whether they can be run as containerized workloads, you want to evaluate using Kubernetes as the container orchestrator. To minimize management overhead, you want to test Azure Kubernetes Service, including its simplified deployment experience and scaling.</a:t>
            </a:r>
          </a:p>
          <a:p>
            <a:endParaRPr lang="en-US" sz="2400" dirty="0">
              <a:latin typeface="Segoe UI Semilight"/>
              <a:cs typeface="Segoe UI Semilight"/>
            </a:endParaRPr>
          </a:p>
          <a:p>
            <a:r>
              <a:rPr lang="en-US" sz="2400" b="1" dirty="0">
                <a:latin typeface="Segoe UI Semilight"/>
                <a:cs typeface="Segoe UI Semilight"/>
              </a:rPr>
              <a:t>Objectives</a:t>
            </a:r>
          </a:p>
          <a:p>
            <a:pPr marL="285750" indent="-285750">
              <a:buFont typeface="Arial"/>
              <a:buChar char="•"/>
            </a:pPr>
            <a:r>
              <a:rPr lang="en-US" sz="2400" dirty="0"/>
              <a:t>Task 1: Deploy an Azure Kubernetes Service cluster</a:t>
            </a:r>
          </a:p>
          <a:p>
            <a:pPr marL="285750" indent="-285750">
              <a:buFont typeface="Arial"/>
              <a:buChar char="•"/>
            </a:pPr>
            <a:r>
              <a:rPr lang="en-US" sz="2400" dirty="0"/>
              <a:t>Task 2: Deploy pods into the Azure Kubernetes Service cluster</a:t>
            </a:r>
          </a:p>
          <a:p>
            <a:pPr marL="285750" indent="-285750">
              <a:buFont typeface="Arial"/>
              <a:buChar char="•"/>
            </a:pPr>
            <a:r>
              <a:rPr lang="en-US" sz="2400" dirty="0"/>
              <a:t>Task 3: Scale containerized workloads in the Azure Kubernetes service cluster</a:t>
            </a:r>
          </a:p>
          <a:p>
            <a:endParaRPr lang="en-US" sz="2400" dirty="0"/>
          </a:p>
        </p:txBody>
      </p:sp>
    </p:spTree>
    <p:extLst>
      <p:ext uri="{BB962C8B-B14F-4D97-AF65-F5344CB8AC3E}">
        <p14:creationId xmlns:p14="http://schemas.microsoft.com/office/powerpoint/2010/main" val="338850979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AEBD2-4AD6-4182-BF38-A3DE71D14CCF}"/>
              </a:ext>
            </a:extLst>
          </p:cNvPr>
          <p:cNvSpPr>
            <a:spLocks noGrp="1"/>
          </p:cNvSpPr>
          <p:nvPr>
            <p:ph type="title"/>
          </p:nvPr>
        </p:nvSpPr>
        <p:spPr/>
        <p:txBody>
          <a:bodyPr/>
          <a:lstStyle/>
          <a:p>
            <a:r>
              <a:rPr lang="en-US" dirty="0">
                <a:solidFill>
                  <a:schemeClr val="tx1"/>
                </a:solidFill>
                <a:cs typeface="Segoe UI"/>
              </a:rPr>
              <a:t>Module Review</a:t>
            </a:r>
          </a:p>
        </p:txBody>
      </p:sp>
      <p:sp>
        <p:nvSpPr>
          <p:cNvPr id="3" name="Text Placeholder 2">
            <a:extLst>
              <a:ext uri="{FF2B5EF4-FFF2-40B4-BE49-F238E27FC236}">
                <a16:creationId xmlns:a16="http://schemas.microsoft.com/office/drawing/2014/main" id="{4E573D8F-FF98-40B8-8F53-FA4CB8828267}"/>
              </a:ext>
            </a:extLst>
          </p:cNvPr>
          <p:cNvSpPr>
            <a:spLocks noGrp="1"/>
          </p:cNvSpPr>
          <p:nvPr>
            <p:ph type="body" sz="quarter" idx="10"/>
          </p:nvPr>
        </p:nvSpPr>
        <p:spPr>
          <a:xfrm>
            <a:off x="588263" y="1280461"/>
            <a:ext cx="11018520" cy="5416868"/>
          </a:xfrm>
        </p:spPr>
        <p:txBody>
          <a:bodyPr vert="horz" wrap="square" lIns="0" tIns="0" rIns="0" bIns="0" rtlCol="0" anchor="t">
            <a:spAutoFit/>
          </a:bodyPr>
          <a:lstStyle/>
          <a:p>
            <a:pPr marL="457200" indent="-457200">
              <a:buFont typeface="Arial" panose="020B0604020202020204" pitchFamily="34" charset="0"/>
              <a:buChar char="•"/>
            </a:pPr>
            <a:r>
              <a:rPr lang="en-US" sz="2200" dirty="0">
                <a:latin typeface="Segoe UI Semilight"/>
                <a:cs typeface="Segoe UI Semilight"/>
              </a:rPr>
              <a:t>Module Review Questions</a:t>
            </a:r>
          </a:p>
          <a:p>
            <a:pPr marL="457200" indent="-457200">
              <a:buFont typeface="Arial" panose="020B0604020202020204" pitchFamily="34" charset="0"/>
              <a:buChar char="•"/>
            </a:pPr>
            <a:r>
              <a:rPr lang="en-US" sz="2200" dirty="0">
                <a:latin typeface="Segoe UI Semilight"/>
                <a:cs typeface="Segoe UI Semilight"/>
              </a:rPr>
              <a:t>Microsoft Learn Modules (docs.microsoft.com/Learn)</a:t>
            </a:r>
          </a:p>
          <a:p>
            <a:pPr marL="685800" lvl="1" indent="-457200">
              <a:buFont typeface="Arial" panose="020B0604020202020204" pitchFamily="34" charset="0"/>
              <a:buChar char="•"/>
            </a:pPr>
            <a:r>
              <a:rPr lang="en-US" sz="2200" dirty="0"/>
              <a:t>Host a web application with Azure App service</a:t>
            </a:r>
            <a:endParaRPr lang="en-US" sz="2200" dirty="0">
              <a:cs typeface="Segoe UI"/>
            </a:endParaRPr>
          </a:p>
          <a:p>
            <a:pPr marL="685800" lvl="1" indent="-457200">
              <a:buFont typeface="Arial" panose="020B0604020202020204" pitchFamily="34" charset="0"/>
              <a:buChar char="•"/>
            </a:pPr>
            <a:r>
              <a:rPr lang="en-US" sz="2200" dirty="0"/>
              <a:t>Stage a web app deployment for testing and rollback by using App Service deployment slots</a:t>
            </a:r>
            <a:endParaRPr lang="en-US" sz="2200" dirty="0">
              <a:cs typeface="Segoe UI"/>
            </a:endParaRPr>
          </a:p>
          <a:p>
            <a:pPr marL="685800" lvl="1" indent="-457200">
              <a:buFont typeface="Arial" panose="020B0604020202020204" pitchFamily="34" charset="0"/>
              <a:buChar char="•"/>
            </a:pPr>
            <a:r>
              <a:rPr lang="en-US" sz="2200" dirty="0"/>
              <a:t>Scale an App Service web app to efficiently meet demand with App Service scale up and scale out</a:t>
            </a:r>
            <a:endParaRPr lang="en-US" sz="2200" dirty="0">
              <a:cs typeface="Segoe UI"/>
            </a:endParaRPr>
          </a:p>
          <a:p>
            <a:pPr marL="685800" lvl="1" indent="-457200">
              <a:buFont typeface="Arial" panose="020B0604020202020204" pitchFamily="34" charset="0"/>
              <a:buChar char="•"/>
            </a:pPr>
            <a:r>
              <a:rPr lang="en-US" sz="2200" dirty="0"/>
              <a:t>Dynamically meet changing web app performance requirements with autoscale rules</a:t>
            </a:r>
            <a:endParaRPr lang="en-US" sz="2200" dirty="0">
              <a:cs typeface="Segoe UI"/>
            </a:endParaRPr>
          </a:p>
          <a:p>
            <a:pPr marL="685800" lvl="1" indent="-457200">
              <a:buFont typeface="Arial" panose="020B0604020202020204" pitchFamily="34" charset="0"/>
              <a:buChar char="•"/>
            </a:pPr>
            <a:r>
              <a:rPr lang="en-US" sz="2200" dirty="0"/>
              <a:t>Capture and view page load times in your Azure web app with Application Insights</a:t>
            </a:r>
            <a:endParaRPr lang="en-US" sz="2200" dirty="0">
              <a:cs typeface="Segoe UI"/>
            </a:endParaRPr>
          </a:p>
          <a:p>
            <a:pPr marL="685800" lvl="1" indent="-457200">
              <a:buFont typeface="Arial" panose="020B0604020202020204" pitchFamily="34" charset="0"/>
              <a:buChar char="•"/>
            </a:pPr>
            <a:r>
              <a:rPr lang="en-US" sz="2200" dirty="0"/>
              <a:t>Build a containerized web application with Docker</a:t>
            </a:r>
          </a:p>
          <a:p>
            <a:pPr marL="685800" lvl="1" indent="-457200">
              <a:buFont typeface="Arial" panose="020B0604020202020204" pitchFamily="34" charset="0"/>
              <a:buChar char="•"/>
            </a:pPr>
            <a:r>
              <a:rPr lang="en-US" sz="2200" dirty="0"/>
              <a:t>Run Docker containers with Azure Container Instances</a:t>
            </a:r>
          </a:p>
          <a:p>
            <a:pPr marL="685800" lvl="1" indent="-457200">
              <a:buFont typeface="Arial" panose="020B0604020202020204" pitchFamily="34" charset="0"/>
              <a:buChar char="•"/>
            </a:pPr>
            <a:r>
              <a:rPr lang="en-US" sz="2200" dirty="0"/>
              <a:t>Introduction</a:t>
            </a:r>
            <a:r>
              <a:rPr lang="en-US" sz="2200" dirty="0">
                <a:ea typeface="+mn-lt"/>
                <a:cs typeface="+mn-lt"/>
              </a:rPr>
              <a:t> to the Azure Kubernetes Service</a:t>
            </a:r>
            <a:endParaRPr lang="en-US" sz="2200" dirty="0">
              <a:cs typeface="Segoe UI"/>
            </a:endParaRPr>
          </a:p>
          <a:p>
            <a:pPr marL="685800" lvl="1" indent="-457200">
              <a:buFont typeface="Arial" panose="020B0604020202020204" pitchFamily="34" charset="0"/>
              <a:buChar char="•"/>
            </a:pPr>
            <a:endParaRPr lang="en-US" sz="2200" dirty="0">
              <a:cs typeface="Segoe UI"/>
            </a:endParaRPr>
          </a:p>
        </p:txBody>
      </p:sp>
    </p:spTree>
    <p:extLst>
      <p:ext uri="{BB962C8B-B14F-4D97-AF65-F5344CB8AC3E}">
        <p14:creationId xmlns:p14="http://schemas.microsoft.com/office/powerpoint/2010/main" val="60890828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t>Azure App Service Plans</a:t>
            </a:r>
          </a:p>
        </p:txBody>
      </p:sp>
      <p:sp>
        <p:nvSpPr>
          <p:cNvPr id="3" name="Text Placeholder 2">
            <a:extLst>
              <a:ext uri="{FF2B5EF4-FFF2-40B4-BE49-F238E27FC236}">
                <a16:creationId xmlns:a16="http://schemas.microsoft.com/office/drawing/2014/main" id="{B10492EA-3F76-45E7-9702-F77076EF79BD}"/>
              </a:ext>
            </a:extLst>
          </p:cNvPr>
          <p:cNvSpPr>
            <a:spLocks noGrp="1"/>
          </p:cNvSpPr>
          <p:nvPr>
            <p:ph type="body" sz="quarter" idx="10"/>
          </p:nvPr>
        </p:nvSpPr>
        <p:spPr>
          <a:xfrm>
            <a:off x="590868" y="1435100"/>
            <a:ext cx="10524436" cy="4185761"/>
          </a:xfrm>
        </p:spPr>
        <p:txBody>
          <a:bodyPr/>
          <a:lstStyle/>
          <a:p>
            <a:r>
              <a:rPr lang="en-US" dirty="0"/>
              <a:t>Define a set of compute resources for a web app to run</a:t>
            </a:r>
          </a:p>
          <a:p>
            <a:r>
              <a:rPr lang="en-US" dirty="0"/>
              <a:t>Determines performance, price, and features</a:t>
            </a:r>
          </a:p>
          <a:p>
            <a:r>
              <a:rPr lang="en-US" dirty="0"/>
              <a:t>One or more apps can be configured to run in the same App Service plan</a:t>
            </a:r>
          </a:p>
          <a:p>
            <a:r>
              <a:rPr lang="en-US" dirty="0"/>
              <a:t>App Service plans define:</a:t>
            </a:r>
          </a:p>
          <a:p>
            <a:pPr lvl="1"/>
            <a:r>
              <a:rPr lang="en-US" sz="2400" dirty="0">
                <a:latin typeface="Segoe UI Semilight" panose="020B0402040204020203" pitchFamily="34" charset="0"/>
                <a:cs typeface="Segoe UI Semilight" panose="020B0402040204020203" pitchFamily="34" charset="0"/>
              </a:rPr>
              <a:t>Region where compute resources will be created </a:t>
            </a:r>
          </a:p>
          <a:p>
            <a:pPr lvl="1"/>
            <a:r>
              <a:rPr lang="en-US" sz="2400" dirty="0">
                <a:latin typeface="Segoe UI Semilight" panose="020B0402040204020203" pitchFamily="34" charset="0"/>
                <a:cs typeface="Segoe UI Semilight" panose="020B0402040204020203" pitchFamily="34" charset="0"/>
              </a:rPr>
              <a:t>Number of virtual machine instances </a:t>
            </a:r>
          </a:p>
          <a:p>
            <a:pPr lvl="1"/>
            <a:r>
              <a:rPr lang="en-US" sz="2400" dirty="0">
                <a:latin typeface="Segoe UI Semilight" panose="020B0402040204020203" pitchFamily="34" charset="0"/>
                <a:cs typeface="Segoe UI Semilight" panose="020B0402040204020203" pitchFamily="34" charset="0"/>
              </a:rPr>
              <a:t>Size of virtual machine instances (Small, Medium, Large)</a:t>
            </a:r>
          </a:p>
          <a:p>
            <a:pPr lvl="1"/>
            <a:r>
              <a:rPr lang="en-US" sz="2400" dirty="0">
                <a:latin typeface="Segoe UI Semilight" panose="020B0402040204020203" pitchFamily="34" charset="0"/>
                <a:cs typeface="Segoe UI Semilight" panose="020B0402040204020203" pitchFamily="34" charset="0"/>
              </a:rPr>
              <a:t>Pricing tier (next slide)</a:t>
            </a:r>
            <a:endParaRPr lang="en-US" dirty="0"/>
          </a:p>
        </p:txBody>
      </p:sp>
    </p:spTree>
    <p:extLst>
      <p:ext uri="{BB962C8B-B14F-4D97-AF65-F5344CB8AC3E}">
        <p14:creationId xmlns:p14="http://schemas.microsoft.com/office/powerpoint/2010/main" val="2955806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553998"/>
          </a:xfrm>
        </p:spPr>
        <p:txBody>
          <a:bodyPr/>
          <a:lstStyle/>
          <a:p>
            <a:r>
              <a:rPr lang="en-US" dirty="0">
                <a:cs typeface="Segoe UI"/>
              </a:rPr>
              <a:t>App Service Plan Pricing Tiers</a:t>
            </a:r>
          </a:p>
        </p:txBody>
      </p:sp>
      <p:sp>
        <p:nvSpPr>
          <p:cNvPr id="3" name="Text Placeholder 2">
            <a:extLst>
              <a:ext uri="{FF2B5EF4-FFF2-40B4-BE49-F238E27FC236}">
                <a16:creationId xmlns:a16="http://schemas.microsoft.com/office/drawing/2014/main" id="{B10492EA-3F76-45E7-9702-F77076EF79BD}"/>
              </a:ext>
            </a:extLst>
          </p:cNvPr>
          <p:cNvSpPr>
            <a:spLocks noGrp="1"/>
          </p:cNvSpPr>
          <p:nvPr>
            <p:ph type="body" sz="quarter" idx="10"/>
          </p:nvPr>
        </p:nvSpPr>
        <p:spPr>
          <a:xfrm>
            <a:off x="586740" y="4761166"/>
            <a:ext cx="10932598" cy="1661993"/>
          </a:xfrm>
        </p:spPr>
        <p:txBody>
          <a:bodyPr vert="horz" wrap="square" lIns="0" tIns="0" rIns="0" bIns="0" rtlCol="0" anchor="t">
            <a:spAutoFit/>
          </a:bodyPr>
          <a:lstStyle/>
          <a:p>
            <a:pPr lvl="0"/>
            <a:r>
              <a:rPr lang="en-US" sz="2000" b="1" dirty="0">
                <a:latin typeface="Segoe UI Semilight"/>
                <a:cs typeface="Segoe UI Semilight"/>
              </a:rPr>
              <a:t>Shared compute (</a:t>
            </a:r>
            <a:r>
              <a:rPr lang="en-US" sz="2000" dirty="0">
                <a:latin typeface="Segoe UI Semilight"/>
                <a:cs typeface="Segoe UI Semilight"/>
              </a:rPr>
              <a:t>Free and Shared). Run apps on the same Azure VM as other App Service apps, and the resources cannot scale out</a:t>
            </a:r>
          </a:p>
          <a:p>
            <a:pPr lvl="0"/>
            <a:r>
              <a:rPr lang="en-US" sz="2000" b="1" dirty="0">
                <a:latin typeface="Segoe UI Semilight"/>
                <a:cs typeface="Segoe UI Semilight"/>
              </a:rPr>
              <a:t>Dedicated compute</a:t>
            </a:r>
            <a:r>
              <a:rPr lang="en-US" sz="2000" dirty="0">
                <a:latin typeface="Segoe UI Semilight"/>
                <a:cs typeface="Segoe UI Semilight"/>
              </a:rPr>
              <a:t> (Basic, Standard, Premium). Run apps in the same plan in dedicated Azure VMs</a:t>
            </a:r>
          </a:p>
          <a:p>
            <a:pPr lvl="0"/>
            <a:r>
              <a:rPr lang="en-US" sz="2000" b="1" dirty="0">
                <a:latin typeface="Segoe UI Semilight"/>
                <a:cs typeface="Segoe UI Semilight"/>
              </a:rPr>
              <a:t>Isolated</a:t>
            </a:r>
            <a:r>
              <a:rPr lang="en-US" sz="2000" dirty="0">
                <a:latin typeface="Segoe UI Semilight"/>
                <a:cs typeface="Segoe UI Semilight"/>
              </a:rPr>
              <a:t>. Runs apps on dedicated Azure VMs in dedicated Azure virtual networks</a:t>
            </a:r>
          </a:p>
        </p:txBody>
      </p:sp>
      <p:graphicFrame>
        <p:nvGraphicFramePr>
          <p:cNvPr id="8" name="Table 7">
            <a:extLst>
              <a:ext uri="{FF2B5EF4-FFF2-40B4-BE49-F238E27FC236}">
                <a16:creationId xmlns:a16="http://schemas.microsoft.com/office/drawing/2014/main" id="{13449A8D-6832-46D8-8419-557E01C1B8FC}"/>
              </a:ext>
            </a:extLst>
          </p:cNvPr>
          <p:cNvGraphicFramePr>
            <a:graphicFrameLocks noGrp="1"/>
          </p:cNvGraphicFramePr>
          <p:nvPr>
            <p:extLst>
              <p:ext uri="{D42A27DB-BD31-4B8C-83A1-F6EECF244321}">
                <p14:modId xmlns:p14="http://schemas.microsoft.com/office/powerpoint/2010/main" val="1500795051"/>
              </p:ext>
            </p:extLst>
          </p:nvPr>
        </p:nvGraphicFramePr>
        <p:xfrm>
          <a:off x="710119" y="1507807"/>
          <a:ext cx="10682592" cy="3042573"/>
        </p:xfrm>
        <a:graphic>
          <a:graphicData uri="http://schemas.openxmlformats.org/drawingml/2006/table">
            <a:tbl>
              <a:tblPr firstRow="1">
                <a:tableStyleId>{6E25E649-3F16-4E02-A733-19D2CDBF48F0}</a:tableStyleId>
              </a:tblPr>
              <a:tblGrid>
                <a:gridCol w="2130358">
                  <a:extLst>
                    <a:ext uri="{9D8B030D-6E8A-4147-A177-3AD203B41FA5}">
                      <a16:colId xmlns:a16="http://schemas.microsoft.com/office/drawing/2014/main" val="2387840815"/>
                    </a:ext>
                  </a:extLst>
                </a:gridCol>
                <a:gridCol w="810355">
                  <a:extLst>
                    <a:ext uri="{9D8B030D-6E8A-4147-A177-3AD203B41FA5}">
                      <a16:colId xmlns:a16="http://schemas.microsoft.com/office/drawing/2014/main" val="1941269257"/>
                    </a:ext>
                  </a:extLst>
                </a:gridCol>
                <a:gridCol w="1260305">
                  <a:extLst>
                    <a:ext uri="{9D8B030D-6E8A-4147-A177-3AD203B41FA5}">
                      <a16:colId xmlns:a16="http://schemas.microsoft.com/office/drawing/2014/main" val="3444600507"/>
                    </a:ext>
                  </a:extLst>
                </a:gridCol>
                <a:gridCol w="1330323">
                  <a:extLst>
                    <a:ext uri="{9D8B030D-6E8A-4147-A177-3AD203B41FA5}">
                      <a16:colId xmlns:a16="http://schemas.microsoft.com/office/drawing/2014/main" val="2653829490"/>
                    </a:ext>
                  </a:extLst>
                </a:gridCol>
                <a:gridCol w="1520369">
                  <a:extLst>
                    <a:ext uri="{9D8B030D-6E8A-4147-A177-3AD203B41FA5}">
                      <a16:colId xmlns:a16="http://schemas.microsoft.com/office/drawing/2014/main" val="2479770275"/>
                    </a:ext>
                  </a:extLst>
                </a:gridCol>
                <a:gridCol w="1690410">
                  <a:extLst>
                    <a:ext uri="{9D8B030D-6E8A-4147-A177-3AD203B41FA5}">
                      <a16:colId xmlns:a16="http://schemas.microsoft.com/office/drawing/2014/main" val="661541478"/>
                    </a:ext>
                  </a:extLst>
                </a:gridCol>
                <a:gridCol w="1940472">
                  <a:extLst>
                    <a:ext uri="{9D8B030D-6E8A-4147-A177-3AD203B41FA5}">
                      <a16:colId xmlns:a16="http://schemas.microsoft.com/office/drawing/2014/main" val="2780448184"/>
                    </a:ext>
                  </a:extLst>
                </a:gridCol>
              </a:tblGrid>
              <a:tr h="846306">
                <a:tc>
                  <a:txBody>
                    <a:bodyPr/>
                    <a:lstStyle/>
                    <a:p>
                      <a:pPr lvl="0" algn="ctr">
                        <a:buNone/>
                      </a:pPr>
                      <a:r>
                        <a:rPr lang="en-US" sz="1400" b="1" kern="1200" cap="none" dirty="0">
                          <a:solidFill>
                            <a:schemeClr val="lt1"/>
                          </a:solidFill>
                          <a:effectLst/>
                          <a:latin typeface="+mn-lt"/>
                          <a:ea typeface="+mn-ea"/>
                          <a:cs typeface="+mn-cs"/>
                        </a:rPr>
                        <a:t>Selected Features</a:t>
                      </a:r>
                    </a:p>
                  </a:txBody>
                  <a:tcPr marL="63004" marR="63004" marT="63004" marB="63004"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t"/>
                      <a:r>
                        <a:rPr lang="en-US" sz="1400" b="1" cap="none" dirty="0">
                          <a:effectLst/>
                        </a:rPr>
                        <a:t>Free</a:t>
                      </a:r>
                      <a:r>
                        <a:rPr lang="en-US" sz="1400" b="0" cap="none" dirty="0">
                          <a:effectLst/>
                        </a:rPr>
                        <a:t> </a:t>
                      </a:r>
                    </a:p>
                  </a:txBody>
                  <a:tcPr marL="63004" marR="63004" marT="63004" marB="63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pPr algn="ctr" fontAlgn="t"/>
                      <a:r>
                        <a:rPr lang="en-US" sz="1400" b="1" cap="none" dirty="0">
                          <a:effectLst/>
                        </a:rPr>
                        <a:t>Shared</a:t>
                      </a:r>
                      <a:r>
                        <a:rPr lang="en-US" sz="1400" b="0" cap="none" dirty="0">
                          <a:effectLst/>
                        </a:rPr>
                        <a:t> </a:t>
                      </a:r>
                    </a:p>
                    <a:p>
                      <a:pPr algn="ctr" fontAlgn="t"/>
                      <a:r>
                        <a:rPr lang="en-US" sz="1400" b="0" cap="none" dirty="0">
                          <a:effectLst/>
                        </a:rPr>
                        <a:t>(dev/test)</a:t>
                      </a:r>
                    </a:p>
                  </a:txBody>
                  <a:tcPr marL="63004" marR="63004" marT="63004" marB="63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b="1" cap="none" dirty="0">
                          <a:effectLst/>
                        </a:rPr>
                        <a:t>Basic </a:t>
                      </a:r>
                    </a:p>
                    <a:p>
                      <a:pPr algn="ctr" fontAlgn="t"/>
                      <a:r>
                        <a:rPr lang="en-US" sz="1400" b="0" cap="none" dirty="0">
                          <a:effectLst/>
                        </a:rPr>
                        <a:t>(dedicated dev/test )</a:t>
                      </a:r>
                    </a:p>
                  </a:txBody>
                  <a:tcPr marL="63004" marR="63004" marT="63004" marB="63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b="1" cap="none" dirty="0">
                          <a:effectLst/>
                        </a:rPr>
                        <a:t>Standard</a:t>
                      </a:r>
                      <a:r>
                        <a:rPr lang="en-US" sz="1400" b="0" cap="none" dirty="0">
                          <a:effectLst/>
                        </a:rPr>
                        <a:t> </a:t>
                      </a:r>
                    </a:p>
                    <a:p>
                      <a:pPr algn="ctr" fontAlgn="t"/>
                      <a:r>
                        <a:rPr lang="en-US" sz="1400" b="0" cap="none" dirty="0">
                          <a:effectLst/>
                        </a:rPr>
                        <a:t>(production workloads)</a:t>
                      </a:r>
                    </a:p>
                  </a:txBody>
                  <a:tcPr marL="63004" marR="63004" marT="63004" marB="63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b="1" cap="none" dirty="0">
                          <a:effectLst/>
                        </a:rPr>
                        <a:t>Premium</a:t>
                      </a:r>
                      <a:r>
                        <a:rPr lang="en-US" sz="1400" b="0" cap="none" dirty="0">
                          <a:effectLst/>
                        </a:rPr>
                        <a:t> </a:t>
                      </a:r>
                    </a:p>
                    <a:p>
                      <a:pPr algn="ctr" fontAlgn="t"/>
                      <a:r>
                        <a:rPr lang="en-US" sz="1400" b="0" cap="none" dirty="0">
                          <a:effectLst/>
                        </a:rPr>
                        <a:t>(enhanced scale and performance)</a:t>
                      </a:r>
                    </a:p>
                  </a:txBody>
                  <a:tcPr marL="63004" marR="63004" marT="63004" marB="63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b="1" cap="none" dirty="0">
                          <a:effectLst/>
                        </a:rPr>
                        <a:t>Isolated</a:t>
                      </a:r>
                      <a:r>
                        <a:rPr lang="en-US" sz="1400" b="0" cap="none" dirty="0">
                          <a:effectLst/>
                        </a:rPr>
                        <a:t> </a:t>
                      </a:r>
                    </a:p>
                    <a:p>
                      <a:pPr algn="ctr" fontAlgn="t"/>
                      <a:r>
                        <a:rPr lang="en-US" sz="1400" b="0" cap="none" dirty="0">
                          <a:effectLst/>
                        </a:rPr>
                        <a:t>(high-performance, security and isolation)</a:t>
                      </a:r>
                    </a:p>
                  </a:txBody>
                  <a:tcPr marL="63004" marR="63004" marT="63004" marB="63004"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9103059"/>
                  </a:ext>
                </a:extLst>
              </a:tr>
              <a:tr h="428427">
                <a:tc>
                  <a:txBody>
                    <a:bodyPr/>
                    <a:lstStyle/>
                    <a:p>
                      <a:pPr algn="l" fontAlgn="t"/>
                      <a:r>
                        <a:rPr lang="en-US" sz="1400" dirty="0">
                          <a:effectLst/>
                        </a:rPr>
                        <a:t>Web, mobile, or API apps</a:t>
                      </a:r>
                    </a:p>
                  </a:txBody>
                  <a:tcPr marL="63004" marR="63004" marT="63004" marB="63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10 </a:t>
                      </a:r>
                    </a:p>
                  </a:txBody>
                  <a:tcPr marL="63004" marR="63004" marT="63004" marB="63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100 </a:t>
                      </a:r>
                    </a:p>
                  </a:txBody>
                  <a:tcPr marL="63004" marR="63004" marT="63004" marB="63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Unlimited </a:t>
                      </a:r>
                    </a:p>
                  </a:txBody>
                  <a:tcPr marL="63004" marR="63004" marT="63004" marB="63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Unlimited </a:t>
                      </a:r>
                    </a:p>
                  </a:txBody>
                  <a:tcPr marL="63004" marR="63004" marT="63004" marB="63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Unlimited </a:t>
                      </a:r>
                    </a:p>
                  </a:txBody>
                  <a:tcPr marL="63004" marR="63004" marT="63004" marB="63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Unlimited </a:t>
                      </a:r>
                    </a:p>
                  </a:txBody>
                  <a:tcPr marL="63004" marR="63004" marT="63004" marB="6300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extLst>
                  <a:ext uri="{0D108BD9-81ED-4DB2-BD59-A6C34878D82A}">
                    <a16:rowId xmlns:a16="http://schemas.microsoft.com/office/drawing/2014/main" val="2901656736"/>
                  </a:ext>
                </a:extLst>
              </a:tr>
              <a:tr h="428427">
                <a:tc>
                  <a:txBody>
                    <a:bodyPr/>
                    <a:lstStyle/>
                    <a:p>
                      <a:pPr algn="l" fontAlgn="t"/>
                      <a:r>
                        <a:rPr lang="en-US" sz="1400" dirty="0">
                          <a:effectLst/>
                        </a:rPr>
                        <a:t>Disk space</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1400" dirty="0">
                          <a:effectLst/>
                        </a:rPr>
                        <a:t>1 GB </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1400" dirty="0">
                          <a:effectLst/>
                        </a:rPr>
                        <a:t>1 GB </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1400" dirty="0">
                          <a:effectLst/>
                        </a:rPr>
                        <a:t>10 GB </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1400" dirty="0">
                          <a:effectLst/>
                        </a:rPr>
                        <a:t>50 GB </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1400" dirty="0">
                          <a:effectLst/>
                        </a:rPr>
                        <a:t>250 GB </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tc>
                  <a:txBody>
                    <a:bodyPr/>
                    <a:lstStyle/>
                    <a:p>
                      <a:pPr algn="ctr" fontAlgn="t"/>
                      <a:r>
                        <a:rPr lang="en-US" sz="1400" dirty="0">
                          <a:effectLst/>
                        </a:rPr>
                        <a:t>1 TB </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7ECF7"/>
                    </a:solidFill>
                  </a:tcPr>
                </a:tc>
                <a:extLst>
                  <a:ext uri="{0D108BD9-81ED-4DB2-BD59-A6C34878D82A}">
                    <a16:rowId xmlns:a16="http://schemas.microsoft.com/office/drawing/2014/main" val="1225273530"/>
                  </a:ext>
                </a:extLst>
              </a:tr>
              <a:tr h="428427">
                <a:tc>
                  <a:txBody>
                    <a:bodyPr/>
                    <a:lstStyle/>
                    <a:p>
                      <a:pPr algn="l" fontAlgn="t"/>
                      <a:r>
                        <a:rPr lang="en-US" sz="1400" dirty="0">
                          <a:effectLst/>
                        </a:rPr>
                        <a:t>Auto Scale</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Supported</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Supported</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Supported</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extLst>
                  <a:ext uri="{0D108BD9-81ED-4DB2-BD59-A6C34878D82A}">
                    <a16:rowId xmlns:a16="http://schemas.microsoft.com/office/drawing/2014/main" val="2860645062"/>
                  </a:ext>
                </a:extLst>
              </a:tr>
              <a:tr h="428427">
                <a:tc>
                  <a:txBody>
                    <a:bodyPr/>
                    <a:lstStyle/>
                    <a:p>
                      <a:pPr algn="l" fontAlgn="t"/>
                      <a:r>
                        <a:rPr lang="en-US" sz="1400" dirty="0">
                          <a:effectLst/>
                        </a:rPr>
                        <a:t>Deployment Slots</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5</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20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20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extLst>
                  <a:ext uri="{0D108BD9-81ED-4DB2-BD59-A6C34878D82A}">
                    <a16:rowId xmlns:a16="http://schemas.microsoft.com/office/drawing/2014/main" val="3010663289"/>
                  </a:ext>
                </a:extLst>
              </a:tr>
              <a:tr h="428427">
                <a:tc>
                  <a:txBody>
                    <a:bodyPr/>
                    <a:lstStyle/>
                    <a:p>
                      <a:pPr algn="l" fontAlgn="t"/>
                      <a:r>
                        <a:rPr lang="en-US" sz="1400" dirty="0">
                          <a:effectLst/>
                        </a:rPr>
                        <a:t>Max Instances</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Up to 3</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Up to 10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Up to 30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tc>
                  <a:txBody>
                    <a:bodyPr/>
                    <a:lstStyle/>
                    <a:p>
                      <a:pPr algn="ctr" fontAlgn="t"/>
                      <a:r>
                        <a:rPr lang="en-US" sz="1400" dirty="0">
                          <a:effectLst/>
                        </a:rPr>
                        <a:t>Up to 100</a:t>
                      </a:r>
                    </a:p>
                  </a:txBody>
                  <a:tcPr marL="114300" marR="114300" marT="114300" marB="1143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BD6EF"/>
                    </a:solidFill>
                  </a:tcPr>
                </a:tc>
                <a:extLst>
                  <a:ext uri="{0D108BD9-81ED-4DB2-BD59-A6C34878D82A}">
                    <a16:rowId xmlns:a16="http://schemas.microsoft.com/office/drawing/2014/main" val="1482700156"/>
                  </a:ext>
                </a:extLst>
              </a:tr>
            </a:tbl>
          </a:graphicData>
        </a:graphic>
      </p:graphicFrame>
    </p:spTree>
    <p:extLst>
      <p:ext uri="{BB962C8B-B14F-4D97-AF65-F5344CB8AC3E}">
        <p14:creationId xmlns:p14="http://schemas.microsoft.com/office/powerpoint/2010/main" val="3798534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50D68-47C9-4299-B726-AE540B3A3042}"/>
              </a:ext>
            </a:extLst>
          </p:cNvPr>
          <p:cNvSpPr>
            <a:spLocks noGrp="1"/>
          </p:cNvSpPr>
          <p:nvPr>
            <p:ph type="title"/>
          </p:nvPr>
        </p:nvSpPr>
        <p:spPr/>
        <p:txBody>
          <a:bodyPr/>
          <a:lstStyle/>
          <a:p>
            <a:r>
              <a:rPr lang="en-US" dirty="0">
                <a:solidFill>
                  <a:schemeClr val="tx1"/>
                </a:solidFill>
                <a:cs typeface="Segoe UI"/>
              </a:rPr>
              <a:t>App Service Plan Scaling</a:t>
            </a:r>
            <a:endParaRPr lang="en-US" dirty="0">
              <a:solidFill>
                <a:schemeClr val="tx1"/>
              </a:solidFill>
            </a:endParaRPr>
          </a:p>
        </p:txBody>
      </p:sp>
      <p:sp>
        <p:nvSpPr>
          <p:cNvPr id="3" name="Text Placeholder 2">
            <a:extLst>
              <a:ext uri="{FF2B5EF4-FFF2-40B4-BE49-F238E27FC236}">
                <a16:creationId xmlns:a16="http://schemas.microsoft.com/office/drawing/2014/main" id="{FAEFDC0A-02FE-4808-8EEB-18B0FEEB214C}"/>
              </a:ext>
            </a:extLst>
          </p:cNvPr>
          <p:cNvSpPr>
            <a:spLocks noGrp="1"/>
          </p:cNvSpPr>
          <p:nvPr>
            <p:ph type="body" sz="quarter" idx="10"/>
          </p:nvPr>
        </p:nvSpPr>
        <p:spPr>
          <a:xfrm>
            <a:off x="416034" y="3975960"/>
            <a:ext cx="9640737" cy="2289858"/>
          </a:xfrm>
        </p:spPr>
        <p:txBody>
          <a:bodyPr/>
          <a:lstStyle/>
          <a:p>
            <a:r>
              <a:rPr lang="en-US" sz="2400" dirty="0"/>
              <a:t>Scale up (change the App Service plan)</a:t>
            </a:r>
          </a:p>
          <a:p>
            <a:pPr lvl="1"/>
            <a:r>
              <a:rPr lang="en-US" dirty="0"/>
              <a:t>More hardware (CPU, memory, disk)</a:t>
            </a:r>
          </a:p>
          <a:p>
            <a:pPr lvl="1"/>
            <a:r>
              <a:rPr lang="en-US" dirty="0"/>
              <a:t>More features (dedicated virtual machines, staging slots, autoscaling)</a:t>
            </a:r>
          </a:p>
          <a:p>
            <a:r>
              <a:rPr lang="en-US" sz="2400" dirty="0"/>
              <a:t>Scale out (increase the number of VM instances)</a:t>
            </a:r>
          </a:p>
          <a:p>
            <a:pPr lvl="1"/>
            <a:r>
              <a:rPr lang="en-US" dirty="0"/>
              <a:t>Manual (fixed number of instances)</a:t>
            </a:r>
          </a:p>
          <a:p>
            <a:pPr lvl="1"/>
            <a:r>
              <a:rPr lang="en-US" dirty="0"/>
              <a:t>Autoscale (based on predefined rules and schedules)</a:t>
            </a:r>
          </a:p>
        </p:txBody>
      </p:sp>
      <p:pic>
        <p:nvPicPr>
          <p:cNvPr id="4" name="Picture 4" descr="A screenshot of scaling out the App Service Plan.  Manual scale is selected and Instance count is set to 3.">
            <a:extLst>
              <a:ext uri="{FF2B5EF4-FFF2-40B4-BE49-F238E27FC236}">
                <a16:creationId xmlns:a16="http://schemas.microsoft.com/office/drawing/2014/main" id="{13261714-2560-420A-9A45-272AB77B763E}"/>
              </a:ext>
            </a:extLst>
          </p:cNvPr>
          <p:cNvPicPr>
            <a:picLocks noChangeAspect="1"/>
          </p:cNvPicPr>
          <p:nvPr/>
        </p:nvPicPr>
        <p:blipFill>
          <a:blip r:embed="rId2"/>
          <a:stretch>
            <a:fillRect/>
          </a:stretch>
        </p:blipFill>
        <p:spPr>
          <a:xfrm>
            <a:off x="1642425" y="1197351"/>
            <a:ext cx="8203391" cy="2541311"/>
          </a:xfrm>
          <a:prstGeom prst="rect">
            <a:avLst/>
          </a:prstGeom>
          <a:ln>
            <a:solidFill>
              <a:schemeClr val="tx1"/>
            </a:solidFill>
          </a:ln>
        </p:spPr>
      </p:pic>
    </p:spTree>
    <p:extLst>
      <p:ext uri="{BB962C8B-B14F-4D97-AF65-F5344CB8AC3E}">
        <p14:creationId xmlns:p14="http://schemas.microsoft.com/office/powerpoint/2010/main" val="213240416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169FB-C106-4E27-BF41-DEE46FCBFF01}"/>
              </a:ext>
            </a:extLst>
          </p:cNvPr>
          <p:cNvSpPr>
            <a:spLocks noGrp="1"/>
          </p:cNvSpPr>
          <p:nvPr>
            <p:ph type="title"/>
          </p:nvPr>
        </p:nvSpPr>
        <p:spPr>
          <a:xfrm>
            <a:off x="588263" y="457200"/>
            <a:ext cx="11018520" cy="553998"/>
          </a:xfrm>
        </p:spPr>
        <p:txBody>
          <a:bodyPr/>
          <a:lstStyle/>
          <a:p>
            <a:r>
              <a:rPr lang="en-US" dirty="0">
                <a:solidFill>
                  <a:schemeClr val="tx1"/>
                </a:solidFill>
                <a:cs typeface="Segoe UI"/>
              </a:rPr>
              <a:t>App Service Plan Scale Out</a:t>
            </a:r>
          </a:p>
        </p:txBody>
      </p:sp>
      <p:sp>
        <p:nvSpPr>
          <p:cNvPr id="3" name="Text Placeholder 2">
            <a:extLst>
              <a:ext uri="{FF2B5EF4-FFF2-40B4-BE49-F238E27FC236}">
                <a16:creationId xmlns:a16="http://schemas.microsoft.com/office/drawing/2014/main" id="{74CFBFB3-3F20-41E7-9393-88AA1290129D}"/>
              </a:ext>
            </a:extLst>
          </p:cNvPr>
          <p:cNvSpPr>
            <a:spLocks noGrp="1"/>
          </p:cNvSpPr>
          <p:nvPr>
            <p:ph type="body" sz="quarter" idx="10"/>
          </p:nvPr>
        </p:nvSpPr>
        <p:spPr>
          <a:xfrm>
            <a:off x="588962" y="3926052"/>
            <a:ext cx="11361299" cy="2585323"/>
          </a:xfrm>
        </p:spPr>
        <p:txBody>
          <a:bodyPr/>
          <a:lstStyle/>
          <a:p>
            <a:r>
              <a:rPr lang="en-US" sz="2400" dirty="0"/>
              <a:t>Adjust available resources based on the current demand</a:t>
            </a:r>
          </a:p>
          <a:p>
            <a:r>
              <a:rPr lang="en-US" sz="2400" dirty="0"/>
              <a:t>Improves availability and fault tolerance</a:t>
            </a:r>
          </a:p>
          <a:p>
            <a:r>
              <a:rPr lang="en-US" sz="2400" dirty="0"/>
              <a:t>Scale based on a metric (CPU percentage, memory percentage, HTTP requests) </a:t>
            </a:r>
          </a:p>
          <a:p>
            <a:r>
              <a:rPr lang="en-US" sz="2400" dirty="0"/>
              <a:t>Scale according to a schedule (weekdays, weekends, times, holidays)</a:t>
            </a:r>
          </a:p>
          <a:p>
            <a:r>
              <a:rPr lang="en-US" sz="2400" dirty="0"/>
              <a:t>Can implement multiple rules – combine metrics and schedules</a:t>
            </a:r>
          </a:p>
          <a:p>
            <a:r>
              <a:rPr lang="en-US" sz="2400" dirty="0"/>
              <a:t>Don’t forget to scale down</a:t>
            </a:r>
          </a:p>
        </p:txBody>
      </p:sp>
      <p:pic>
        <p:nvPicPr>
          <p:cNvPr id="4" name="Picture 4" descr="A screen shot of the Default scale condition.  Options available to scale based on a metric, add a rule, and define instance limits.">
            <a:extLst>
              <a:ext uri="{FF2B5EF4-FFF2-40B4-BE49-F238E27FC236}">
                <a16:creationId xmlns:a16="http://schemas.microsoft.com/office/drawing/2014/main" id="{A831E258-D250-47CF-90A7-28BBC4C4CE03}"/>
              </a:ext>
            </a:extLst>
          </p:cNvPr>
          <p:cNvPicPr>
            <a:picLocks noChangeAspect="1"/>
          </p:cNvPicPr>
          <p:nvPr/>
        </p:nvPicPr>
        <p:blipFill>
          <a:blip r:embed="rId2"/>
          <a:stretch>
            <a:fillRect/>
          </a:stretch>
        </p:blipFill>
        <p:spPr>
          <a:xfrm>
            <a:off x="2380158" y="1210064"/>
            <a:ext cx="6320231" cy="2511030"/>
          </a:xfrm>
          <a:prstGeom prst="rect">
            <a:avLst/>
          </a:prstGeom>
          <a:ln>
            <a:solidFill>
              <a:schemeClr val="tx1"/>
            </a:solidFill>
          </a:ln>
        </p:spPr>
      </p:pic>
    </p:spTree>
    <p:extLst>
      <p:ext uri="{BB962C8B-B14F-4D97-AF65-F5344CB8AC3E}">
        <p14:creationId xmlns:p14="http://schemas.microsoft.com/office/powerpoint/2010/main" val="1776299470"/>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1B59-5A29-4ADD-9D90-235AA0014A02}"/>
              </a:ext>
            </a:extLst>
          </p:cNvPr>
          <p:cNvSpPr>
            <a:spLocks noGrp="1"/>
          </p:cNvSpPr>
          <p:nvPr>
            <p:ph type="title"/>
          </p:nvPr>
        </p:nvSpPr>
        <p:spPr>
          <a:xfrm>
            <a:off x="588263" y="457200"/>
            <a:ext cx="11018520" cy="553998"/>
          </a:xfrm>
        </p:spPr>
        <p:txBody>
          <a:bodyPr/>
          <a:lstStyle/>
          <a:p>
            <a:r>
              <a:rPr lang="en-US" dirty="0">
                <a:ea typeface="+mj-lt"/>
                <a:cs typeface="+mj-lt"/>
              </a:rPr>
              <a:t>Demonstration – Create an App Service Plan</a:t>
            </a:r>
          </a:p>
        </p:txBody>
      </p:sp>
      <p:sp>
        <p:nvSpPr>
          <p:cNvPr id="3" name="Text Placeholder 2">
            <a:extLst>
              <a:ext uri="{FF2B5EF4-FFF2-40B4-BE49-F238E27FC236}">
                <a16:creationId xmlns:a16="http://schemas.microsoft.com/office/drawing/2014/main" id="{F307B325-9064-4737-BC95-91C044F3C691}"/>
              </a:ext>
            </a:extLst>
          </p:cNvPr>
          <p:cNvSpPr>
            <a:spLocks noGrp="1"/>
          </p:cNvSpPr>
          <p:nvPr>
            <p:ph type="body" sz="quarter" idx="10"/>
          </p:nvPr>
        </p:nvSpPr>
        <p:spPr>
          <a:xfrm>
            <a:off x="584200" y="1435497"/>
            <a:ext cx="11018520" cy="1465016"/>
          </a:xfrm>
        </p:spPr>
        <p:txBody>
          <a:bodyPr vert="horz" wrap="square" lIns="0" tIns="0" rIns="0" bIns="0" rtlCol="0" anchor="t">
            <a:spAutoFit/>
          </a:bodyPr>
          <a:lstStyle/>
          <a:p>
            <a:r>
              <a:rPr lang="en-US" dirty="0">
                <a:latin typeface="Segoe UI Semilight"/>
                <a:cs typeface="Segoe UI Semilight"/>
              </a:rPr>
              <a:t>Create an App Service Plan in the Azure Portal</a:t>
            </a:r>
            <a:endParaRPr lang="en-US" dirty="0"/>
          </a:p>
          <a:p>
            <a:r>
              <a:rPr lang="en-US" dirty="0">
                <a:latin typeface="Segoe UI Semilight"/>
                <a:cs typeface="Segoe UI Semilight"/>
              </a:rPr>
              <a:t>Review Pricing Tiers</a:t>
            </a:r>
          </a:p>
          <a:p>
            <a:r>
              <a:rPr lang="en-US" dirty="0">
                <a:latin typeface="Segoe UI Semilight"/>
                <a:cs typeface="Segoe UI Semilight"/>
              </a:rPr>
              <a:t>Configure Autoscaling</a:t>
            </a:r>
            <a:endParaRPr lang="en-US" dirty="0"/>
          </a:p>
        </p:txBody>
      </p:sp>
    </p:spTree>
    <p:extLst>
      <p:ext uri="{BB962C8B-B14F-4D97-AF65-F5344CB8AC3E}">
        <p14:creationId xmlns:p14="http://schemas.microsoft.com/office/powerpoint/2010/main" val="4122508269"/>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11.potx" id="{762B47AA-A827-4F63-8EDD-1F6B4767BB62}" vid="{53DB83EF-4F78-4F48-A301-01610C79C1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454ECAE107E7B4AA7D7A1F16F9253DD" ma:contentTypeVersion="16" ma:contentTypeDescription="Create a new document." ma:contentTypeScope="" ma:versionID="e14f3b6566c4acf785a791048c0cd548">
  <xsd:schema xmlns:xsd="http://www.w3.org/2001/XMLSchema" xmlns:xs="http://www.w3.org/2001/XMLSchema" xmlns:p="http://schemas.microsoft.com/office/2006/metadata/properties" xmlns:ns2="9ddc0750-edb1-4b91-b5bd-a8d23f10e42a" xmlns:ns3="e1980118-7448-4ead-97fb-a856878e6ae4" targetNamespace="http://schemas.microsoft.com/office/2006/metadata/properties" ma:root="true" ma:fieldsID="c2229f28a60ad856c15e083193b7c58e" ns2:_="" ns3:_="">
    <xsd:import namespace="9ddc0750-edb1-4b91-b5bd-a8d23f10e42a"/>
    <xsd:import namespace="e1980118-7448-4ead-97fb-a856878e6ae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MediaServiceLocation"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ddc0750-edb1-4b91-b5bd-a8d23f10e42a"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d644080f-8725-405f-a411-439b61095221}" ma:internalName="TaxCatchAll" ma:showField="CatchAllData" ma:web="9ddc0750-edb1-4b91-b5bd-a8d23f10e42a">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1980118-7448-4ead-97fb-a856878e6ae4"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b4a57264-ac35-4eb0-866e-4f624dc13f51"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1980118-7448-4ead-97fb-a856878e6ae4">
      <Terms xmlns="http://schemas.microsoft.com/office/infopath/2007/PartnerControls"/>
    </lcf76f155ced4ddcb4097134ff3c332f>
    <TaxCatchAll xmlns="9ddc0750-edb1-4b91-b5bd-a8d23f10e42a" xsi:nil="true"/>
  </documentManagement>
</p:properties>
</file>

<file path=customXml/itemProps1.xml><?xml version="1.0" encoding="utf-8"?>
<ds:datastoreItem xmlns:ds="http://schemas.openxmlformats.org/officeDocument/2006/customXml" ds:itemID="{5B7DF950-F436-408F-95CD-A895FF66450C}"/>
</file>

<file path=customXml/itemProps2.xml><?xml version="1.0" encoding="utf-8"?>
<ds:datastoreItem xmlns:ds="http://schemas.openxmlformats.org/officeDocument/2006/customXml" ds:itemID="{16B3F88F-EEEB-4BF7-8AFC-3577F66D92AE}"/>
</file>

<file path=customXml/itemProps3.xml><?xml version="1.0" encoding="utf-8"?>
<ds:datastoreItem xmlns:ds="http://schemas.openxmlformats.org/officeDocument/2006/customXml" ds:itemID="{4944E364-D265-42F5-B2AF-BEAB74572F2F}"/>
</file>

<file path=docProps/app.xml><?xml version="1.0" encoding="utf-8"?>
<Properties xmlns="http://schemas.openxmlformats.org/officeDocument/2006/extended-properties" xmlns:vt="http://schemas.openxmlformats.org/officeDocument/2006/docPropsVTypes">
  <Template>16-9_Illustration_2018_Cloud_011</Template>
  <TotalTime>0</TotalTime>
  <Words>3308</Words>
  <Application>Microsoft Office PowerPoint</Application>
  <PresentationFormat>Widescreen</PresentationFormat>
  <Paragraphs>463</Paragraphs>
  <Slides>45</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Consolas</vt:lpstr>
      <vt:lpstr>Segoe UI</vt:lpstr>
      <vt:lpstr>Segoe UI Light</vt:lpstr>
      <vt:lpstr>Segoe UI Semibold</vt:lpstr>
      <vt:lpstr>Segoe UI Semilight</vt:lpstr>
      <vt:lpstr>Wingdings</vt:lpstr>
      <vt:lpstr>WHITE TEMPLATE</vt:lpstr>
      <vt:lpstr>AZ-104T00A Module 09:  Serverless Computing</vt:lpstr>
      <vt:lpstr>Module Overview</vt:lpstr>
      <vt:lpstr> Lesson 01: Azure App Service Plans</vt:lpstr>
      <vt:lpstr>Azure App Service Overview</vt:lpstr>
      <vt:lpstr>Azure App Service Plans</vt:lpstr>
      <vt:lpstr>App Service Plan Pricing Tiers</vt:lpstr>
      <vt:lpstr>App Service Plan Scaling</vt:lpstr>
      <vt:lpstr>App Service Plan Scale Out</vt:lpstr>
      <vt:lpstr>Demonstration – Create an App Service Plan</vt:lpstr>
      <vt:lpstr>Lesson 02: Azure App Services</vt:lpstr>
      <vt:lpstr>Managing App Services Overview</vt:lpstr>
      <vt:lpstr>Azure App Service</vt:lpstr>
      <vt:lpstr>Creating an App Service</vt:lpstr>
      <vt:lpstr>Continuous Deployment</vt:lpstr>
      <vt:lpstr>Deployment Slots</vt:lpstr>
      <vt:lpstr>Creating Deployment Slots</vt:lpstr>
      <vt:lpstr>Securing an App Service</vt:lpstr>
      <vt:lpstr>Custom Domain Names</vt:lpstr>
      <vt:lpstr>Backup an App Service</vt:lpstr>
      <vt:lpstr>Application Insights</vt:lpstr>
      <vt:lpstr>Demonstration – Create an App Service</vt:lpstr>
      <vt:lpstr>Lesson 03: Container Services</vt:lpstr>
      <vt:lpstr>Container Services Overview</vt:lpstr>
      <vt:lpstr>Containers vs Virtual Machines</vt:lpstr>
      <vt:lpstr>Azure Container Instances</vt:lpstr>
      <vt:lpstr>Container Groups</vt:lpstr>
      <vt:lpstr>Docker</vt:lpstr>
      <vt:lpstr>Lesson 04: Azure Kubernetes Service</vt:lpstr>
      <vt:lpstr>Azure Kubernetes Services Overview</vt:lpstr>
      <vt:lpstr>Azure Kubernetes Service</vt:lpstr>
      <vt:lpstr>AKS Terminology</vt:lpstr>
      <vt:lpstr>AKS Clusters and Nodes</vt:lpstr>
      <vt:lpstr>AKS Networking</vt:lpstr>
      <vt:lpstr>AKS Storage</vt:lpstr>
      <vt:lpstr>AKS Security</vt:lpstr>
      <vt:lpstr>AKS and Azure Active Directory</vt:lpstr>
      <vt:lpstr>AKS Scaling</vt:lpstr>
      <vt:lpstr>AKS Scaling to ACI</vt:lpstr>
      <vt:lpstr>Virtual Kubelet</vt:lpstr>
      <vt:lpstr>Demonstration - Deploy Azure Kubernetes Service</vt:lpstr>
      <vt:lpstr>Lesson 06: Module Labs and Review</vt:lpstr>
      <vt:lpstr>Lab 09a - Implement Web Apps</vt:lpstr>
      <vt:lpstr>Lab 09b - Implement Azure Container Instances</vt:lpstr>
      <vt:lpstr>Lab 09c - Implement Azure Kubernetes Service</vt:lpstr>
      <vt:lpstr>Module Review</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1</cp:revision>
  <dcterms:created xsi:type="dcterms:W3CDTF">2020-03-16T14:22:15Z</dcterms:created>
  <dcterms:modified xsi:type="dcterms:W3CDTF">2020-05-11T14:47:40Z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0x0101002454ECAE107E7B4AA7D7A1F16F9253DD</vt:lpwstr>
  </property>
</Properties>
</file>