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92DB7E-99BF-439B-A837-340CA0C00726}">
          <p14:sldIdLst>
            <p14:sldId id="256"/>
          </p14:sldIdLst>
        </p14:section>
        <p14:section name="Untitled Section" id="{C490D2F5-26FD-45A3-8248-FBA3B0CB67EE}">
          <p14:sldIdLst>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6110" autoAdjust="0"/>
  </p:normalViewPr>
  <p:slideViewPr>
    <p:cSldViewPr snapToGrid="0">
      <p:cViewPr varScale="1">
        <p:scale>
          <a:sx n="91" d="100"/>
          <a:sy n="91" d="100"/>
        </p:scale>
        <p:origin x="102" y="34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38711078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6BFE7-4B12-4A4C-BDE0-A5D847FFC511}" type="datetimeFigureOut">
              <a:rPr lang="vi-VN" smtClean="0"/>
              <a:t>11-04-2023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447579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6BFE7-4B12-4A4C-BDE0-A5D847FFC511}" type="datetimeFigureOut">
              <a:rPr lang="vi-VN" smtClean="0"/>
              <a:t>11-04-2023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159189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1016BFE7-4B12-4A4C-BDE0-A5D847FFC511}" type="datetimeFigureOut">
              <a:rPr lang="vi-VN" smtClean="0"/>
              <a:t>11-04-2023</a:t>
            </a:fld>
            <a:endParaRPr lang="vi-VN"/>
          </a:p>
        </p:txBody>
      </p:sp>
      <p:sp>
        <p:nvSpPr>
          <p:cNvPr id="4"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19432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09282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16066871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016BFE7-4B12-4A4C-BDE0-A5D847FFC511}" type="datetimeFigureOut">
              <a:rPr lang="vi-VN" smtClean="0"/>
              <a:t>11-04-2023</a:t>
            </a:fld>
            <a:endParaRPr lang="vi-VN"/>
          </a:p>
        </p:txBody>
      </p:sp>
      <p:sp>
        <p:nvSpPr>
          <p:cNvPr id="9" name="Footer Placeholder 8"/>
          <p:cNvSpPr>
            <a:spLocks noGrp="1"/>
          </p:cNvSpPr>
          <p:nvPr>
            <p:ph type="ftr" sz="quarter" idx="11"/>
          </p:nvPr>
        </p:nvSpPr>
        <p:spPr/>
        <p:txBody>
          <a:bodyPr/>
          <a:lstStyle/>
          <a:p>
            <a:endParaRPr lang="vi-VN"/>
          </a:p>
        </p:txBody>
      </p:sp>
      <p:sp>
        <p:nvSpPr>
          <p:cNvPr id="10" name="Slide Number Placeholder 9"/>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76545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016BFE7-4B12-4A4C-BDE0-A5D847FFC511}" type="datetimeFigureOut">
              <a:rPr lang="vi-VN" smtClean="0"/>
              <a:t>11-04-2023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4D6F410-62EB-4ABC-BB5E-543FDB91BEB3}" type="slidenum">
              <a:rPr lang="vi-VN" smtClean="0"/>
              <a:t>‹#›</a:t>
            </a:fld>
            <a:endParaRPr lang="vi-V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0066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6BFE7-4B12-4A4C-BDE0-A5D847FFC511}" type="datetimeFigureOut">
              <a:rPr lang="vi-VN" smtClean="0"/>
              <a:t>11-04-2023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52904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6BFE7-4B12-4A4C-BDE0-A5D847FFC511}" type="datetimeFigureOut">
              <a:rPr lang="vi-VN" smtClean="0"/>
              <a:t>11-04-2023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234714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016BFE7-4B12-4A4C-BDE0-A5D847FFC511}" type="datetimeFigureOut">
              <a:rPr lang="vi-VN" smtClean="0"/>
              <a:t>11-04-2023</a:t>
            </a:fld>
            <a:endParaRPr lang="vi-V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vi-VN"/>
          </a:p>
        </p:txBody>
      </p:sp>
      <p:sp>
        <p:nvSpPr>
          <p:cNvPr id="11" name="Slide Number Placeholder 10"/>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855579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16BFE7-4B12-4A4C-BDE0-A5D847FFC511}" type="datetimeFigureOut">
              <a:rPr lang="vi-VN" smtClean="0"/>
              <a:t>11-04-2023</a:t>
            </a:fld>
            <a:endParaRPr lang="vi-V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vi-VN"/>
          </a:p>
        </p:txBody>
      </p:sp>
      <p:sp>
        <p:nvSpPr>
          <p:cNvPr id="10" name="Slide Number Placeholder 9"/>
          <p:cNvSpPr>
            <a:spLocks noGrp="1"/>
          </p:cNvSpPr>
          <p:nvPr>
            <p:ph type="sldNum" sz="quarter" idx="12"/>
          </p:nvPr>
        </p:nvSpPr>
        <p:spPr/>
        <p:txBody>
          <a:bodyPr/>
          <a:lstStyle/>
          <a:p>
            <a:fld id="{34D6F410-62EB-4ABC-BB5E-543FDB91BEB3}" type="slidenum">
              <a:rPr lang="vi-VN" smtClean="0"/>
              <a:t>‹#›</a:t>
            </a:fld>
            <a:endParaRPr lang="vi-VN"/>
          </a:p>
        </p:txBody>
      </p:sp>
    </p:spTree>
    <p:extLst>
      <p:ext uri="{BB962C8B-B14F-4D97-AF65-F5344CB8AC3E}">
        <p14:creationId xmlns:p14="http://schemas.microsoft.com/office/powerpoint/2010/main" val="169960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016BFE7-4B12-4A4C-BDE0-A5D847FFC511}" type="datetimeFigureOut">
              <a:rPr lang="vi-VN" smtClean="0"/>
              <a:t>11-04-2023</a:t>
            </a:fld>
            <a:endParaRPr lang="vi-V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vi-V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D6F410-62EB-4ABC-BB5E-543FDB91BEB3}" type="slidenum">
              <a:rPr lang="vi-VN" smtClean="0"/>
              <a:t>‹#›</a:t>
            </a:fld>
            <a:endParaRPr lang="vi-VN"/>
          </a:p>
        </p:txBody>
      </p:sp>
    </p:spTree>
    <p:extLst>
      <p:ext uri="{BB962C8B-B14F-4D97-AF65-F5344CB8AC3E}">
        <p14:creationId xmlns:p14="http://schemas.microsoft.com/office/powerpoint/2010/main" val="1873749276"/>
      </p:ext>
    </p:extLst>
  </p:cSld>
  <p:clrMap bg1="lt1" tx1="dk1" bg2="lt2" tx2="dk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 id="2147484002" r:id="rId11"/>
    <p:sldLayoutId id="2147484003"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6D26-EDE6-414D-BCF7-063ABB89ED20}"/>
              </a:ext>
            </a:extLst>
          </p:cNvPr>
          <p:cNvSpPr>
            <a:spLocks noGrp="1"/>
          </p:cNvSpPr>
          <p:nvPr>
            <p:ph type="ctrTitle"/>
          </p:nvPr>
        </p:nvSpPr>
        <p:spPr>
          <a:xfrm flipV="1">
            <a:off x="1069144" y="6858000"/>
            <a:ext cx="11122855" cy="1413803"/>
          </a:xfrm>
        </p:spPr>
        <p:txBody>
          <a:bodyPr/>
          <a:lstStyle/>
          <a:p>
            <a:r>
              <a:rPr lang="vi-VN" sz="2400"/>
              <a:t>ĐƯỢC THỰC HIỆN BỞI NHÓM  </a:t>
            </a:r>
          </a:p>
        </p:txBody>
      </p:sp>
      <p:sp>
        <p:nvSpPr>
          <p:cNvPr id="3" name="Subtitle 2">
            <a:extLst>
              <a:ext uri="{FF2B5EF4-FFF2-40B4-BE49-F238E27FC236}">
                <a16:creationId xmlns:a16="http://schemas.microsoft.com/office/drawing/2014/main" id="{80A9CB09-81D1-4610-AB5D-B4747FD1FADC}"/>
              </a:ext>
            </a:extLst>
          </p:cNvPr>
          <p:cNvSpPr>
            <a:spLocks noGrp="1"/>
          </p:cNvSpPr>
          <p:nvPr>
            <p:ph type="subTitle" idx="1"/>
          </p:nvPr>
        </p:nvSpPr>
        <p:spPr>
          <a:xfrm>
            <a:off x="0" y="0"/>
            <a:ext cx="12191999" cy="6858000"/>
          </a:xfrm>
        </p:spPr>
        <p:txBody>
          <a:bodyPr>
            <a:normAutofit/>
          </a:bodyPr>
          <a:lstStyle/>
          <a:p>
            <a:endParaRPr lang="vi-VN" sz="1800" b="1">
              <a:solidFill>
                <a:schemeClr val="tx1"/>
              </a:solidFill>
            </a:endParaRPr>
          </a:p>
          <a:p>
            <a:r>
              <a:rPr lang="vi-VN" sz="1800" b="1" u="sng">
                <a:solidFill>
                  <a:schemeClr val="tx1"/>
                </a:solidFill>
              </a:rPr>
              <a:t>HƯỚNGMÔN LẬP TRÌNH  ĐỐI TƯỢNG</a:t>
            </a:r>
          </a:p>
          <a:p>
            <a:r>
              <a:rPr lang="vi-VN" sz="1800" b="1" u="sng">
                <a:solidFill>
                  <a:schemeClr val="tx1"/>
                </a:solidFill>
              </a:rPr>
              <a:t>KHOA CNTT5_10</a:t>
            </a:r>
          </a:p>
          <a:p>
            <a:r>
              <a:rPr lang="vi-VN" sz="2800" b="1" u="sng"/>
              <a:t>ĐẠI HỌC TÀI NGUYÊN VÀ MÔI TRƯỜNG   </a:t>
            </a:r>
            <a:r>
              <a:rPr lang="vi-VN" sz="2800"/>
              <a:t>                  </a:t>
            </a:r>
          </a:p>
          <a:p>
            <a:r>
              <a:rPr lang="vi-VN" sz="5400">
                <a:solidFill>
                  <a:schemeClr val="bg2">
                    <a:lumMod val="50000"/>
                  </a:schemeClr>
                </a:solidFill>
              </a:rPr>
              <a:t>BÁO CÁO THU HOẠCH</a:t>
            </a:r>
          </a:p>
          <a:p>
            <a:r>
              <a:rPr lang="vi-VN" sz="2400">
                <a:solidFill>
                  <a:schemeClr val="accent3">
                    <a:lumMod val="20000"/>
                    <a:lumOff val="80000"/>
                  </a:schemeClr>
                </a:solidFill>
              </a:rPr>
              <a:t>                                              ĐỀ TÀI : QUẢN LÍ KHO MẮT KÍNH</a:t>
            </a:r>
            <a:endParaRPr lang="vi-VN" sz="2400" b="1" u="sng">
              <a:solidFill>
                <a:schemeClr val="accent3">
                  <a:lumMod val="20000"/>
                  <a:lumOff val="80000"/>
                </a:schemeClr>
              </a:solidFill>
            </a:endParaRPr>
          </a:p>
          <a:p>
            <a:r>
              <a:rPr lang="vi-VN" sz="2400" b="1" u="sng">
                <a:solidFill>
                  <a:schemeClr val="accent3">
                    <a:lumMod val="20000"/>
                    <a:lumOff val="80000"/>
                  </a:schemeClr>
                </a:solidFill>
              </a:rPr>
              <a:t>                           </a:t>
            </a:r>
          </a:p>
          <a:p>
            <a:r>
              <a:rPr lang="vi-VN" sz="2400" b="1">
                <a:solidFill>
                  <a:schemeClr val="accent3">
                    <a:lumMod val="20000"/>
                    <a:lumOff val="80000"/>
                  </a:schemeClr>
                </a:solidFill>
              </a:rPr>
              <a:t>                                                 </a:t>
            </a:r>
            <a:r>
              <a:rPr lang="vi-VN" sz="2400" b="1" u="sng">
                <a:solidFill>
                  <a:srgbClr val="0070C0"/>
                </a:solidFill>
              </a:rPr>
              <a:t>THỰC HIỆN BỞI NHÓM 11</a:t>
            </a:r>
          </a:p>
          <a:p>
            <a:r>
              <a:rPr lang="vi-VN" sz="2400" b="1">
                <a:solidFill>
                  <a:schemeClr val="accent3">
                    <a:lumMod val="20000"/>
                    <a:lumOff val="80000"/>
                  </a:schemeClr>
                </a:solidFill>
              </a:rPr>
              <a:t>                                 </a:t>
            </a:r>
          </a:p>
          <a:p>
            <a:r>
              <a:rPr lang="vi-VN" sz="2400" b="1">
                <a:solidFill>
                  <a:schemeClr val="accent3">
                    <a:lumMod val="20000"/>
                    <a:lumOff val="80000"/>
                  </a:schemeClr>
                </a:solidFill>
              </a:rPr>
              <a:t>                                </a:t>
            </a:r>
          </a:p>
        </p:txBody>
      </p:sp>
      <p:sp>
        <p:nvSpPr>
          <p:cNvPr id="8" name="TextBox 7">
            <a:extLst>
              <a:ext uri="{FF2B5EF4-FFF2-40B4-BE49-F238E27FC236}">
                <a16:creationId xmlns:a16="http://schemas.microsoft.com/office/drawing/2014/main" id="{821C381B-840B-4544-A9EF-D996F912DEC5}"/>
              </a:ext>
            </a:extLst>
          </p:cNvPr>
          <p:cNvSpPr txBox="1"/>
          <p:nvPr/>
        </p:nvSpPr>
        <p:spPr>
          <a:xfrm>
            <a:off x="2913915" y="8011195"/>
            <a:ext cx="8755118" cy="369332"/>
          </a:xfrm>
          <a:prstGeom prst="rect">
            <a:avLst/>
          </a:prstGeom>
          <a:noFill/>
        </p:spPr>
        <p:txBody>
          <a:bodyPr wrap="square">
            <a:spAutoFit/>
          </a:bodyPr>
          <a:lstStyle/>
          <a:p>
            <a:r>
              <a:rPr lang="vi-VN"/>
              <a:t>diagram erd</a:t>
            </a:r>
          </a:p>
        </p:txBody>
      </p:sp>
      <p:sp>
        <p:nvSpPr>
          <p:cNvPr id="10" name="TextBox 9">
            <a:extLst>
              <a:ext uri="{FF2B5EF4-FFF2-40B4-BE49-F238E27FC236}">
                <a16:creationId xmlns:a16="http://schemas.microsoft.com/office/drawing/2014/main" id="{B7DFCA5F-9AB6-4CA8-B8D8-579CFCA3D675}"/>
              </a:ext>
            </a:extLst>
          </p:cNvPr>
          <p:cNvSpPr txBox="1"/>
          <p:nvPr/>
        </p:nvSpPr>
        <p:spPr>
          <a:xfrm>
            <a:off x="4227552" y="7945405"/>
            <a:ext cx="6127844" cy="923330"/>
          </a:xfrm>
          <a:prstGeom prst="rect">
            <a:avLst/>
          </a:prstGeom>
          <a:noFill/>
        </p:spPr>
        <p:txBody>
          <a:bodyPr wrap="square">
            <a:spAutoFit/>
          </a:bodyPr>
          <a:lstStyle/>
          <a:p>
            <a:pPr algn="l"/>
            <a:r>
              <a:rPr lang="vi-VN" b="0" i="0">
                <a:solidFill>
                  <a:srgbClr val="1C1E21"/>
                </a:solidFill>
                <a:effectLst/>
                <a:latin typeface="inherit"/>
              </a:rPr>
              <a:t>diagram erd</a:t>
            </a:r>
          </a:p>
          <a:p>
            <a:br>
              <a:rPr lang="vi-VN" b="0" i="0">
                <a:solidFill>
                  <a:srgbClr val="1C1E21"/>
                </a:solidFill>
                <a:effectLst/>
                <a:latin typeface="Segoe UI Historic" panose="020B0502040204020203" pitchFamily="34" charset="0"/>
              </a:rPr>
            </a:br>
            <a:endParaRPr lang="vi-VN"/>
          </a:p>
        </p:txBody>
      </p:sp>
      <p:sp>
        <p:nvSpPr>
          <p:cNvPr id="11" name="TextBox 10">
            <a:extLst>
              <a:ext uri="{FF2B5EF4-FFF2-40B4-BE49-F238E27FC236}">
                <a16:creationId xmlns:a16="http://schemas.microsoft.com/office/drawing/2014/main" id="{DCFB008B-4A29-457F-A9A2-FC0FC62C1B6C}"/>
              </a:ext>
            </a:extLst>
          </p:cNvPr>
          <p:cNvSpPr txBox="1"/>
          <p:nvPr/>
        </p:nvSpPr>
        <p:spPr>
          <a:xfrm>
            <a:off x="4885899" y="8533904"/>
            <a:ext cx="6127844" cy="923330"/>
          </a:xfrm>
          <a:prstGeom prst="rect">
            <a:avLst/>
          </a:prstGeom>
          <a:noFill/>
        </p:spPr>
        <p:txBody>
          <a:bodyPr wrap="square">
            <a:spAutoFit/>
          </a:bodyPr>
          <a:lstStyle/>
          <a:p>
            <a:pPr algn="l"/>
            <a:r>
              <a:rPr lang="vi-VN" b="0" i="0">
                <a:solidFill>
                  <a:srgbClr val="1C1E21"/>
                </a:solidFill>
                <a:effectLst/>
                <a:latin typeface="inherit"/>
              </a:rPr>
              <a:t>diagram erd</a:t>
            </a:r>
          </a:p>
          <a:p>
            <a:br>
              <a:rPr lang="vi-VN" b="0" i="0">
                <a:solidFill>
                  <a:srgbClr val="1C1E21"/>
                </a:solidFill>
                <a:effectLst/>
                <a:latin typeface="Segoe UI Historic" panose="020B0502040204020203" pitchFamily="34" charset="0"/>
              </a:rPr>
            </a:br>
            <a:endParaRPr lang="vi-VN"/>
          </a:p>
        </p:txBody>
      </p:sp>
    </p:spTree>
    <p:extLst>
      <p:ext uri="{BB962C8B-B14F-4D97-AF65-F5344CB8AC3E}">
        <p14:creationId xmlns:p14="http://schemas.microsoft.com/office/powerpoint/2010/main" val="225935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1C74-9CA8-4DD7-A7B2-1339100C2632}"/>
              </a:ext>
            </a:extLst>
          </p:cNvPr>
          <p:cNvSpPr>
            <a:spLocks noGrp="1"/>
          </p:cNvSpPr>
          <p:nvPr>
            <p:ph type="title"/>
          </p:nvPr>
        </p:nvSpPr>
        <p:spPr>
          <a:xfrm>
            <a:off x="1" y="1"/>
            <a:ext cx="12191999" cy="2023800"/>
          </a:xfrm>
        </p:spPr>
        <p:txBody>
          <a:bodyPr/>
          <a:lstStyle/>
          <a:p>
            <a:pPr algn="ctr"/>
            <a:r>
              <a:rPr lang="vi-VN" sz="6600" b="1">
                <a:solidFill>
                  <a:schemeClr val="tx2">
                    <a:lumMod val="75000"/>
                  </a:schemeClr>
                </a:solidFill>
              </a:rPr>
              <a:t>NHÓM 11</a:t>
            </a:r>
            <a:br>
              <a:rPr lang="vi-VN" sz="2800" b="1">
                <a:solidFill>
                  <a:schemeClr val="tx2">
                    <a:lumMod val="75000"/>
                  </a:schemeClr>
                </a:solidFill>
              </a:rPr>
            </a:br>
            <a:r>
              <a:rPr lang="vi-VN" sz="1600" b="1" u="sng">
                <a:solidFill>
                  <a:schemeClr val="tx2">
                    <a:lumMod val="75000"/>
                  </a:schemeClr>
                </a:solidFill>
              </a:rPr>
              <a:t>ĐỀ 15</a:t>
            </a:r>
            <a:br>
              <a:rPr lang="vi-VN" sz="2800" b="1">
                <a:solidFill>
                  <a:schemeClr val="tx2">
                    <a:lumMod val="75000"/>
                  </a:schemeClr>
                </a:solidFill>
              </a:rPr>
            </a:br>
            <a:r>
              <a:rPr lang="vi-VN" sz="2800" b="1" u="sng">
                <a:solidFill>
                  <a:schemeClr val="tx2">
                    <a:lumMod val="75000"/>
                  </a:schemeClr>
                </a:solidFill>
              </a:rPr>
              <a:t>QUẢN LÝ KHO MẮT KÍNH</a:t>
            </a:r>
          </a:p>
        </p:txBody>
      </p:sp>
      <p:sp>
        <p:nvSpPr>
          <p:cNvPr id="18" name="Text Placeholder 17">
            <a:extLst>
              <a:ext uri="{FF2B5EF4-FFF2-40B4-BE49-F238E27FC236}">
                <a16:creationId xmlns:a16="http://schemas.microsoft.com/office/drawing/2014/main" id="{BBFE4D69-F0A7-45D9-9DDB-97C6C2FE898D}"/>
              </a:ext>
            </a:extLst>
          </p:cNvPr>
          <p:cNvSpPr>
            <a:spLocks noGrp="1"/>
          </p:cNvSpPr>
          <p:nvPr>
            <p:ph type="body" idx="1"/>
          </p:nvPr>
        </p:nvSpPr>
        <p:spPr>
          <a:xfrm>
            <a:off x="353160" y="4409111"/>
            <a:ext cx="3319317" cy="576261"/>
          </a:xfrm>
        </p:spPr>
        <p:txBody>
          <a:bodyPr/>
          <a:lstStyle/>
          <a:p>
            <a:r>
              <a:rPr lang="vi-VN" sz="2400" b="1">
                <a:solidFill>
                  <a:schemeClr val="accent3">
                    <a:lumMod val="60000"/>
                    <a:lumOff val="40000"/>
                  </a:schemeClr>
                </a:solidFill>
              </a:rPr>
              <a:t>    </a:t>
            </a:r>
            <a:r>
              <a:rPr lang="vi-VN" sz="2400" b="1">
                <a:solidFill>
                  <a:schemeClr val="tx2">
                    <a:lumMod val="75000"/>
                  </a:schemeClr>
                </a:solidFill>
              </a:rPr>
              <a:t>PHẠM VĂN NAM</a:t>
            </a:r>
            <a:endParaRPr lang="vi-VN" b="1">
              <a:solidFill>
                <a:schemeClr val="tx2">
                  <a:lumMod val="75000"/>
                </a:schemeClr>
              </a:solidFill>
            </a:endParaRPr>
          </a:p>
        </p:txBody>
      </p:sp>
      <p:pic>
        <p:nvPicPr>
          <p:cNvPr id="9" name="Content Placeholder 8">
            <a:extLst>
              <a:ext uri="{FF2B5EF4-FFF2-40B4-BE49-F238E27FC236}">
                <a16:creationId xmlns:a16="http://schemas.microsoft.com/office/drawing/2014/main" id="{404E06D6-1964-47BA-9CBA-436115481FAD}"/>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t="24202" b="24202"/>
          <a:stretch/>
        </p:blipFill>
        <p:spPr>
          <a:xfrm>
            <a:off x="353160" y="2151359"/>
            <a:ext cx="3431049" cy="2218290"/>
          </a:xfrm>
        </p:spPr>
      </p:pic>
      <p:sp>
        <p:nvSpPr>
          <p:cNvPr id="21" name="Text Placeholder 20">
            <a:extLst>
              <a:ext uri="{FF2B5EF4-FFF2-40B4-BE49-F238E27FC236}">
                <a16:creationId xmlns:a16="http://schemas.microsoft.com/office/drawing/2014/main" id="{7006EE6D-FD6F-473A-9C04-154C7996F013}"/>
              </a:ext>
            </a:extLst>
          </p:cNvPr>
          <p:cNvSpPr>
            <a:spLocks noGrp="1"/>
          </p:cNvSpPr>
          <p:nvPr>
            <p:ph type="body" sz="half" idx="18"/>
          </p:nvPr>
        </p:nvSpPr>
        <p:spPr>
          <a:xfrm>
            <a:off x="0" y="5308961"/>
            <a:ext cx="3592513" cy="1549038"/>
          </a:xfrm>
        </p:spPr>
        <p:txBody>
          <a:bodyPr>
            <a:normAutofit/>
          </a:bodyPr>
          <a:lstStyle/>
          <a:p>
            <a:pPr algn="ctr"/>
            <a:r>
              <a:rPr lang="vi-VN" sz="2400" b="1">
                <a:solidFill>
                  <a:schemeClr val="tx2">
                    <a:lumMod val="75000"/>
                  </a:schemeClr>
                </a:solidFill>
              </a:rPr>
              <a:t>1050080186</a:t>
            </a:r>
          </a:p>
          <a:p>
            <a:pPr algn="ctr"/>
            <a:r>
              <a:rPr lang="vi-VN" sz="2400" b="1">
                <a:solidFill>
                  <a:schemeClr val="tx2">
                    <a:lumMod val="75000"/>
                  </a:schemeClr>
                </a:solidFill>
              </a:rPr>
              <a:t>04/03/2003</a:t>
            </a:r>
          </a:p>
        </p:txBody>
      </p:sp>
      <p:sp>
        <p:nvSpPr>
          <p:cNvPr id="19" name="Text Placeholder 18">
            <a:extLst>
              <a:ext uri="{FF2B5EF4-FFF2-40B4-BE49-F238E27FC236}">
                <a16:creationId xmlns:a16="http://schemas.microsoft.com/office/drawing/2014/main" id="{40DAD0C7-923E-4C02-8ECC-D6E34E0E0978}"/>
              </a:ext>
            </a:extLst>
          </p:cNvPr>
          <p:cNvSpPr>
            <a:spLocks noGrp="1"/>
          </p:cNvSpPr>
          <p:nvPr>
            <p:ph type="body" sz="quarter" idx="3"/>
          </p:nvPr>
        </p:nvSpPr>
        <p:spPr>
          <a:xfrm>
            <a:off x="4244976" y="4493077"/>
            <a:ext cx="3787676" cy="492295"/>
          </a:xfrm>
        </p:spPr>
        <p:txBody>
          <a:bodyPr/>
          <a:lstStyle/>
          <a:p>
            <a:r>
              <a:rPr lang="vi-VN" sz="2400">
                <a:solidFill>
                  <a:schemeClr val="accent3">
                    <a:lumMod val="60000"/>
                    <a:lumOff val="40000"/>
                  </a:schemeClr>
                </a:solidFill>
              </a:rPr>
              <a:t>    </a:t>
            </a:r>
            <a:r>
              <a:rPr lang="vi-VN" sz="2400" b="1">
                <a:solidFill>
                  <a:schemeClr val="tx2">
                    <a:lumMod val="75000"/>
                  </a:schemeClr>
                </a:solidFill>
              </a:rPr>
              <a:t>ĐỖ TRẦN NHẬT TÂN</a:t>
            </a:r>
            <a:endParaRPr lang="vi-VN" b="1">
              <a:solidFill>
                <a:schemeClr val="tx2">
                  <a:lumMod val="75000"/>
                </a:schemeClr>
              </a:solidFill>
            </a:endParaRPr>
          </a:p>
        </p:txBody>
      </p:sp>
      <p:sp>
        <p:nvSpPr>
          <p:cNvPr id="24" name="Picture Placeholder 23">
            <a:extLst>
              <a:ext uri="{FF2B5EF4-FFF2-40B4-BE49-F238E27FC236}">
                <a16:creationId xmlns:a16="http://schemas.microsoft.com/office/drawing/2014/main" id="{C7EEEE7E-50A0-40A8-9736-00DFCD8200C6}"/>
              </a:ext>
            </a:extLst>
          </p:cNvPr>
          <p:cNvSpPr>
            <a:spLocks noGrp="1"/>
          </p:cNvSpPr>
          <p:nvPr>
            <p:ph type="pic" idx="21"/>
          </p:nvPr>
        </p:nvSpPr>
        <p:spPr>
          <a:xfrm>
            <a:off x="4550019" y="2189322"/>
            <a:ext cx="3091961" cy="2144285"/>
          </a:xfrm>
        </p:spPr>
      </p:sp>
      <p:sp>
        <p:nvSpPr>
          <p:cNvPr id="22" name="Text Placeholder 21">
            <a:extLst>
              <a:ext uri="{FF2B5EF4-FFF2-40B4-BE49-F238E27FC236}">
                <a16:creationId xmlns:a16="http://schemas.microsoft.com/office/drawing/2014/main" id="{99D3AA75-7176-4D58-BE52-132250AFF226}"/>
              </a:ext>
            </a:extLst>
          </p:cNvPr>
          <p:cNvSpPr>
            <a:spLocks noGrp="1"/>
          </p:cNvSpPr>
          <p:nvPr>
            <p:ph type="body" sz="half" idx="19"/>
          </p:nvPr>
        </p:nvSpPr>
        <p:spPr>
          <a:xfrm>
            <a:off x="4544907" y="5308961"/>
            <a:ext cx="2934406" cy="1359125"/>
          </a:xfrm>
        </p:spPr>
        <p:txBody>
          <a:bodyPr/>
          <a:lstStyle/>
          <a:p>
            <a:pPr algn="ctr"/>
            <a:r>
              <a:rPr lang="vi-VN" sz="2400" b="1">
                <a:solidFill>
                  <a:schemeClr val="tx2">
                    <a:lumMod val="75000"/>
                  </a:schemeClr>
                </a:solidFill>
              </a:rPr>
              <a:t>1050080198</a:t>
            </a:r>
          </a:p>
          <a:p>
            <a:pPr algn="ctr"/>
            <a:r>
              <a:rPr lang="vi-VN" sz="2400" b="1">
                <a:solidFill>
                  <a:schemeClr val="tx2">
                    <a:lumMod val="75000"/>
                  </a:schemeClr>
                </a:solidFill>
              </a:rPr>
              <a:t>06/04/2003</a:t>
            </a:r>
          </a:p>
          <a:p>
            <a:endParaRPr lang="vi-VN" sz="1400">
              <a:solidFill>
                <a:schemeClr val="accent3">
                  <a:lumMod val="60000"/>
                  <a:lumOff val="40000"/>
                </a:schemeClr>
              </a:solidFill>
            </a:endParaRPr>
          </a:p>
          <a:p>
            <a:endParaRPr lang="vi-VN"/>
          </a:p>
        </p:txBody>
      </p:sp>
      <p:sp>
        <p:nvSpPr>
          <p:cNvPr id="20" name="Text Placeholder 19">
            <a:extLst>
              <a:ext uri="{FF2B5EF4-FFF2-40B4-BE49-F238E27FC236}">
                <a16:creationId xmlns:a16="http://schemas.microsoft.com/office/drawing/2014/main" id="{D323DB70-F3E1-497A-939B-91A971F0B9FB}"/>
              </a:ext>
            </a:extLst>
          </p:cNvPr>
          <p:cNvSpPr>
            <a:spLocks noGrp="1"/>
          </p:cNvSpPr>
          <p:nvPr>
            <p:ph type="body" sz="quarter" idx="13"/>
          </p:nvPr>
        </p:nvSpPr>
        <p:spPr>
          <a:xfrm>
            <a:off x="8750763" y="4493077"/>
            <a:ext cx="3319317" cy="492295"/>
          </a:xfrm>
        </p:spPr>
        <p:txBody>
          <a:bodyPr/>
          <a:lstStyle/>
          <a:p>
            <a:r>
              <a:rPr lang="vi-VN" sz="2400" b="1">
                <a:solidFill>
                  <a:schemeClr val="accent3">
                    <a:lumMod val="60000"/>
                    <a:lumOff val="40000"/>
                  </a:schemeClr>
                </a:solidFill>
              </a:rPr>
              <a:t>    </a:t>
            </a:r>
            <a:r>
              <a:rPr lang="vi-VN" sz="2400" b="1">
                <a:solidFill>
                  <a:schemeClr val="tx2">
                    <a:lumMod val="75000"/>
                  </a:schemeClr>
                </a:solidFill>
              </a:rPr>
              <a:t>CHÂU GIA PHÚ</a:t>
            </a:r>
            <a:endParaRPr lang="vi-VN" b="1">
              <a:solidFill>
                <a:schemeClr val="tx2">
                  <a:lumMod val="75000"/>
                </a:schemeClr>
              </a:solidFill>
            </a:endParaRPr>
          </a:p>
        </p:txBody>
      </p:sp>
      <p:sp>
        <p:nvSpPr>
          <p:cNvPr id="25" name="Picture Placeholder 24">
            <a:extLst>
              <a:ext uri="{FF2B5EF4-FFF2-40B4-BE49-F238E27FC236}">
                <a16:creationId xmlns:a16="http://schemas.microsoft.com/office/drawing/2014/main" id="{222D855E-B5BA-49A0-927B-1B3152DC249D}"/>
              </a:ext>
            </a:extLst>
          </p:cNvPr>
          <p:cNvSpPr>
            <a:spLocks noGrp="1"/>
          </p:cNvSpPr>
          <p:nvPr>
            <p:ph type="pic" idx="22"/>
          </p:nvPr>
        </p:nvSpPr>
        <p:spPr>
          <a:xfrm>
            <a:off x="8746879" y="2439682"/>
            <a:ext cx="3091961" cy="1855411"/>
          </a:xfrm>
        </p:spPr>
      </p:sp>
      <p:sp>
        <p:nvSpPr>
          <p:cNvPr id="23" name="Text Placeholder 22">
            <a:extLst>
              <a:ext uri="{FF2B5EF4-FFF2-40B4-BE49-F238E27FC236}">
                <a16:creationId xmlns:a16="http://schemas.microsoft.com/office/drawing/2014/main" id="{7825915A-6804-46DE-B070-627B5A43F839}"/>
              </a:ext>
            </a:extLst>
          </p:cNvPr>
          <p:cNvSpPr>
            <a:spLocks noGrp="1"/>
          </p:cNvSpPr>
          <p:nvPr>
            <p:ph type="body" sz="half" idx="20"/>
          </p:nvPr>
        </p:nvSpPr>
        <p:spPr>
          <a:xfrm>
            <a:off x="8824860" y="5272199"/>
            <a:ext cx="2935997" cy="1359125"/>
          </a:xfrm>
        </p:spPr>
        <p:txBody>
          <a:bodyPr>
            <a:normAutofit/>
          </a:bodyPr>
          <a:lstStyle/>
          <a:p>
            <a:pPr algn="ctr"/>
            <a:r>
              <a:rPr lang="vi-VN" sz="2400" b="1">
                <a:solidFill>
                  <a:schemeClr val="tx2">
                    <a:lumMod val="75000"/>
                  </a:schemeClr>
                </a:solidFill>
              </a:rPr>
              <a:t>1050080192</a:t>
            </a:r>
          </a:p>
          <a:p>
            <a:pPr algn="ctr"/>
            <a:r>
              <a:rPr lang="vi-VN" sz="2400" b="1">
                <a:solidFill>
                  <a:schemeClr val="tx2">
                    <a:lumMod val="75000"/>
                  </a:schemeClr>
                </a:solidFill>
              </a:rPr>
              <a:t>14/03/2003</a:t>
            </a:r>
          </a:p>
        </p:txBody>
      </p:sp>
      <p:pic>
        <p:nvPicPr>
          <p:cNvPr id="11" name="Picture 10">
            <a:extLst>
              <a:ext uri="{FF2B5EF4-FFF2-40B4-BE49-F238E27FC236}">
                <a16:creationId xmlns:a16="http://schemas.microsoft.com/office/drawing/2014/main" id="{4B49BF98-5C0B-4B7A-A93E-52D10309F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3510" y="2151359"/>
            <a:ext cx="3135330" cy="2179222"/>
          </a:xfrm>
          <a:prstGeom prst="rect">
            <a:avLst/>
          </a:prstGeom>
        </p:spPr>
      </p:pic>
      <p:sp>
        <p:nvSpPr>
          <p:cNvPr id="13" name="TextBox 12">
            <a:extLst>
              <a:ext uri="{FF2B5EF4-FFF2-40B4-BE49-F238E27FC236}">
                <a16:creationId xmlns:a16="http://schemas.microsoft.com/office/drawing/2014/main" id="{AA852A73-445B-4D4E-AAF2-A4AEA74DE2AE}"/>
              </a:ext>
            </a:extLst>
          </p:cNvPr>
          <p:cNvSpPr txBox="1"/>
          <p:nvPr/>
        </p:nvSpPr>
        <p:spPr>
          <a:xfrm flipV="1">
            <a:off x="-1899140" y="8201463"/>
            <a:ext cx="12192000" cy="369332"/>
          </a:xfrm>
          <a:prstGeom prst="rect">
            <a:avLst/>
          </a:prstGeom>
          <a:noFill/>
        </p:spPr>
        <p:txBody>
          <a:bodyPr wrap="square">
            <a:spAutoFit/>
          </a:bodyPr>
          <a:lstStyle/>
          <a:p>
            <a:r>
              <a:rPr lang="vi-VN"/>
              <a:t>/03/2003 </a:t>
            </a:r>
          </a:p>
        </p:txBody>
      </p:sp>
      <p:pic>
        <p:nvPicPr>
          <p:cNvPr id="15" name="Picture 14">
            <a:extLst>
              <a:ext uri="{FF2B5EF4-FFF2-40B4-BE49-F238E27FC236}">
                <a16:creationId xmlns:a16="http://schemas.microsoft.com/office/drawing/2014/main" id="{8EBB6924-D7FD-44B5-9B24-1081B2F4B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907" y="2186296"/>
            <a:ext cx="3097073" cy="2144285"/>
          </a:xfrm>
          <a:prstGeom prst="rect">
            <a:avLst/>
          </a:prstGeom>
        </p:spPr>
      </p:pic>
    </p:spTree>
    <p:extLst>
      <p:ext uri="{BB962C8B-B14F-4D97-AF65-F5344CB8AC3E}">
        <p14:creationId xmlns:p14="http://schemas.microsoft.com/office/powerpoint/2010/main" val="198914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E3F1-CF42-49DF-9FFD-18B0ADBC0348}"/>
              </a:ext>
            </a:extLst>
          </p:cNvPr>
          <p:cNvSpPr>
            <a:spLocks noGrp="1"/>
          </p:cNvSpPr>
          <p:nvPr>
            <p:ph type="title"/>
          </p:nvPr>
        </p:nvSpPr>
        <p:spPr>
          <a:xfrm>
            <a:off x="804672" y="2243828"/>
            <a:ext cx="3893452" cy="3957275"/>
          </a:xfrm>
        </p:spPr>
        <p:txBody>
          <a:bodyPr>
            <a:normAutofit fontScale="90000"/>
          </a:bodyPr>
          <a:lstStyle/>
          <a:p>
            <a:pPr algn="l"/>
            <a:r>
              <a:rPr lang="vi-VN" sz="1800" b="1" i="0">
                <a:solidFill>
                  <a:srgbClr val="333333"/>
                </a:solidFill>
                <a:effectLst/>
                <a:latin typeface="inherit"/>
              </a:rPr>
              <a:t>Nhập kho, XuấT kho</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hiện thị danh sách </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cập nhật thông tin </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sắp xếp HÀNG HÓA </a:t>
            </a:r>
            <a:br>
              <a:rPr lang="vi-VN" sz="1800" b="1" i="0">
                <a:solidFill>
                  <a:srgbClr val="333333"/>
                </a:solidFill>
                <a:effectLst/>
                <a:latin typeface="inherit"/>
              </a:rPr>
            </a:br>
            <a:br>
              <a:rPr lang="vi-VN" sz="1800" b="1" i="0">
                <a:solidFill>
                  <a:srgbClr val="333333"/>
                </a:solidFill>
                <a:effectLst/>
                <a:latin typeface="inherit"/>
              </a:rPr>
            </a:br>
            <a:r>
              <a:rPr lang="vi-VN" sz="1800" b="1" i="0">
                <a:solidFill>
                  <a:srgbClr val="333333"/>
                </a:solidFill>
                <a:effectLst/>
                <a:latin typeface="inherit"/>
              </a:rPr>
              <a:t>TÌM KIẾM HÀNG HÓA THEO TÊN </a:t>
            </a:r>
            <a:br>
              <a:rPr lang="vi-VN" sz="1800" b="1" i="0">
                <a:solidFill>
                  <a:srgbClr val="333333"/>
                </a:solidFill>
                <a:effectLst/>
                <a:latin typeface="Open Sans" panose="020B0606030504020204" pitchFamily="34" charset="0"/>
              </a:rPr>
            </a:br>
            <a:br>
              <a:rPr lang="vi-VN" sz="1800" b="1" i="0">
                <a:solidFill>
                  <a:srgbClr val="333333"/>
                </a:solidFill>
                <a:effectLst/>
                <a:latin typeface="Open Sans" panose="020B0606030504020204" pitchFamily="34" charset="0"/>
              </a:rPr>
            </a:br>
            <a:br>
              <a:rPr lang="vi-VN" sz="1800" b="1" i="0">
                <a:solidFill>
                  <a:srgbClr val="333333"/>
                </a:solidFill>
                <a:effectLst/>
                <a:latin typeface="Open Sans" panose="020B0606030504020204" pitchFamily="34" charset="0"/>
              </a:rPr>
            </a:br>
            <a:br>
              <a:rPr lang="vi-VN" sz="1800" b="1" i="0">
                <a:solidFill>
                  <a:srgbClr val="333333"/>
                </a:solidFill>
                <a:effectLst/>
                <a:latin typeface="Open Sans" panose="020B0606030504020204" pitchFamily="34" charset="0"/>
              </a:rPr>
            </a:br>
            <a:br>
              <a:rPr lang="vi-VN" sz="1800" b="1" i="0">
                <a:solidFill>
                  <a:srgbClr val="333333"/>
                </a:solidFill>
                <a:effectLst/>
                <a:latin typeface="inherit"/>
              </a:rPr>
            </a:br>
            <a:endParaRPr lang="vi-VN"/>
          </a:p>
        </p:txBody>
      </p:sp>
      <p:sp>
        <p:nvSpPr>
          <p:cNvPr id="13" name="Text Placeholder 12">
            <a:extLst>
              <a:ext uri="{FF2B5EF4-FFF2-40B4-BE49-F238E27FC236}">
                <a16:creationId xmlns:a16="http://schemas.microsoft.com/office/drawing/2014/main" id="{AC75749F-A6B2-47CD-AC43-E7E9EC723D20}"/>
              </a:ext>
            </a:extLst>
          </p:cNvPr>
          <p:cNvSpPr>
            <a:spLocks noGrp="1"/>
          </p:cNvSpPr>
          <p:nvPr>
            <p:ph type="body" sz="half" idx="2"/>
          </p:nvPr>
        </p:nvSpPr>
        <p:spPr>
          <a:xfrm>
            <a:off x="0" y="1"/>
            <a:ext cx="6096001" cy="2243827"/>
          </a:xfrm>
        </p:spPr>
        <p:txBody>
          <a:bodyPr/>
          <a:lstStyle/>
          <a:p>
            <a:endParaRPr lang="vi-VN" b="1">
              <a:solidFill>
                <a:srgbClr val="333333"/>
              </a:solidFill>
              <a:latin typeface="Open Sans" panose="020B0606030504020204" pitchFamily="34" charset="0"/>
            </a:endParaRPr>
          </a:p>
          <a:p>
            <a:endParaRPr lang="vi-VN" b="1">
              <a:solidFill>
                <a:srgbClr val="333333"/>
              </a:solidFill>
              <a:latin typeface="Open Sans" panose="020B0606030504020204" pitchFamily="34" charset="0"/>
            </a:endParaRPr>
          </a:p>
          <a:p>
            <a:endParaRPr lang="vi-VN" b="1">
              <a:solidFill>
                <a:srgbClr val="333333"/>
              </a:solidFill>
              <a:latin typeface="Open Sans" panose="020B0606030504020204" pitchFamily="34" charset="0"/>
            </a:endParaRPr>
          </a:p>
          <a:p>
            <a:r>
              <a:rPr lang="vi-VN" b="1">
                <a:solidFill>
                  <a:srgbClr val="333333"/>
                </a:solidFill>
                <a:latin typeface="Open Sans" panose="020B0606030504020204" pitchFamily="34" charset="0"/>
              </a:rPr>
              <a:t>CÓ CÁC MỤC TIÊU QUẢN LÍ KHO HÀNG MẮT KÍNH </a:t>
            </a:r>
            <a:endParaRPr lang="vi-VN" b="1" i="0">
              <a:solidFill>
                <a:srgbClr val="333333"/>
              </a:solidFill>
              <a:effectLst/>
              <a:latin typeface="Open Sans" panose="020B0606030504020204" pitchFamily="34" charset="0"/>
            </a:endParaRPr>
          </a:p>
        </p:txBody>
      </p:sp>
      <p:pic>
        <p:nvPicPr>
          <p:cNvPr id="1026" name="Picture 2" descr="Kho hàng hóa (Warehouse) là gì? Vai trò của kho hàng hóa">
            <a:extLst>
              <a:ext uri="{FF2B5EF4-FFF2-40B4-BE49-F238E27FC236}">
                <a16:creationId xmlns:a16="http://schemas.microsoft.com/office/drawing/2014/main" id="{DDA156EB-06ED-4FED-AB1E-B9D23C81E1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2677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y định sắp xếp hàng hóa chiều cao, chiều rộng trong kho hàng">
            <a:extLst>
              <a:ext uri="{FF2B5EF4-FFF2-40B4-BE49-F238E27FC236}">
                <a16:creationId xmlns:a16="http://schemas.microsoft.com/office/drawing/2014/main" id="{22BDB5BF-D97B-4F76-B5F2-AD9220E1C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677295"/>
            <a:ext cx="6096000" cy="24847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guyên Tắc Sắp Xếp Hàng Hóa Giúp Quản Lý Kho Hiệu Quả Blog">
            <a:extLst>
              <a:ext uri="{FF2B5EF4-FFF2-40B4-BE49-F238E27FC236}">
                <a16:creationId xmlns:a16="http://schemas.microsoft.com/office/drawing/2014/main" id="{26EB5F63-F935-4148-8782-FF5F948F7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9" y="5162002"/>
            <a:ext cx="6095999" cy="169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40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38AF-EF82-4963-8978-C8F0C6C4F36A}"/>
              </a:ext>
            </a:extLst>
          </p:cNvPr>
          <p:cNvSpPr>
            <a:spLocks noGrp="1"/>
          </p:cNvSpPr>
          <p:nvPr>
            <p:ph type="title"/>
          </p:nvPr>
        </p:nvSpPr>
        <p:spPr>
          <a:xfrm>
            <a:off x="1208690" y="3195145"/>
            <a:ext cx="3668109" cy="3131452"/>
          </a:xfrm>
        </p:spPr>
        <p:txBody>
          <a:bodyPr/>
          <a:lstStyle/>
          <a:p>
            <a:endParaRPr lang="vi-VN"/>
          </a:p>
        </p:txBody>
      </p:sp>
      <p:sp>
        <p:nvSpPr>
          <p:cNvPr id="3" name="Content Placeholder 2">
            <a:extLst>
              <a:ext uri="{FF2B5EF4-FFF2-40B4-BE49-F238E27FC236}">
                <a16:creationId xmlns:a16="http://schemas.microsoft.com/office/drawing/2014/main" id="{0AC0E100-C04F-45E7-AD10-B1D8733E25D3}"/>
              </a:ext>
            </a:extLst>
          </p:cNvPr>
          <p:cNvSpPr>
            <a:spLocks noGrp="1"/>
          </p:cNvSpPr>
          <p:nvPr>
            <p:ph idx="1"/>
          </p:nvPr>
        </p:nvSpPr>
        <p:spPr>
          <a:xfrm>
            <a:off x="6095999" y="0"/>
            <a:ext cx="6096001" cy="6858000"/>
          </a:xfrm>
        </p:spPr>
        <p:txBody>
          <a:bodyPr>
            <a:normAutofit/>
          </a:bodyPr>
          <a:lstStyle/>
          <a:p>
            <a:endParaRPr lang="vi-VN"/>
          </a:p>
          <a:p>
            <a:r>
              <a:rPr lang="vi-VN"/>
              <a:t>HIỆN THỊ DANH SÁCH KHO HÀNG </a:t>
            </a:r>
          </a:p>
          <a:p>
            <a:r>
              <a:rPr lang="vi-VN" b="0" i="0">
                <a:solidFill>
                  <a:schemeClr val="tx2">
                    <a:lumMod val="75000"/>
                  </a:schemeClr>
                </a:solidFill>
                <a:effectLst/>
                <a:latin typeface="Segoe UI Historic" panose="020B0502040204020203" pitchFamily="34" charset="0"/>
              </a:rPr>
              <a:t>: Quản lý kho: Danh sách hàng hoá có thể giúp người quản lý kho kiểm soát số lượng và loại hàng hoá trong kho của họ. </a:t>
            </a:r>
          </a:p>
          <a:p>
            <a:r>
              <a:rPr lang="vi-VN" b="0" i="0">
                <a:solidFill>
                  <a:schemeClr val="tx2">
                    <a:lumMod val="75000"/>
                  </a:schemeClr>
                </a:solidFill>
                <a:effectLst/>
                <a:latin typeface="Segoe UI Historic" panose="020B0502040204020203" pitchFamily="34" charset="0"/>
              </a:rPr>
              <a:t>Bán hàng: Danh sách hàng hoá có thể giúp người bán hàng quản lý sản phẩm và giá cả để có thể bán hàng một cách hiệu quả. </a:t>
            </a:r>
          </a:p>
          <a:p>
            <a:r>
              <a:rPr lang="vi-VN" b="0" i="0">
                <a:solidFill>
                  <a:schemeClr val="tx2">
                    <a:lumMod val="75000"/>
                  </a:schemeClr>
                </a:solidFill>
                <a:effectLst/>
                <a:latin typeface="Segoe UI Historic" panose="020B0502040204020203" pitchFamily="34" charset="0"/>
              </a:rPr>
              <a:t>Mua hàng: Danh sách hàng hoá cũng có thể giúp người mua hàng tham khảo và so sánh giá cả, chất lượng sản phẩm để có thể đưa ra quyết định mua hàng thông minh hơn. </a:t>
            </a:r>
          </a:p>
          <a:p>
            <a:r>
              <a:rPr lang="vi-VN" b="0" i="0">
                <a:solidFill>
                  <a:schemeClr val="tx2">
                    <a:lumMod val="75000"/>
                  </a:schemeClr>
                </a:solidFill>
                <a:effectLst/>
                <a:latin typeface="Segoe UI Historic" panose="020B0502040204020203" pitchFamily="34" charset="0"/>
              </a:rPr>
              <a:t>Đánh giá sản phẩm: Danh sách hàng hoá có thể được sử dụng để đánh giá các sản phẩm, dịch vụ, đánh giá độ tin cậy và chất lượng của nhà cung cấp, giúp cho người tiêu dùng có sự lựa chọn đúng đắn. </a:t>
            </a:r>
          </a:p>
          <a:p>
            <a:r>
              <a:rPr lang="vi-VN" b="0" i="0">
                <a:solidFill>
                  <a:schemeClr val="tx2">
                    <a:lumMod val="75000"/>
                  </a:schemeClr>
                </a:solidFill>
                <a:effectLst/>
                <a:latin typeface="Segoe UI Historic" panose="020B0502040204020203" pitchFamily="34" charset="0"/>
              </a:rPr>
              <a:t>Phân loại sản phẩm: Danh sách hàng hoá cũng giúp cho việc phân loại và sắp xếp các sản phẩm một cách rõ ràng và dễ dàng hơn, đặc biệt khi có quá nhiều sản phẩm cần quản lý.</a:t>
            </a:r>
            <a:endParaRPr lang="vi-VN">
              <a:solidFill>
                <a:schemeClr val="tx2">
                  <a:lumMod val="75000"/>
                </a:schemeClr>
              </a:solidFill>
            </a:endParaRPr>
          </a:p>
        </p:txBody>
      </p:sp>
      <p:sp>
        <p:nvSpPr>
          <p:cNvPr id="4" name="Text Placeholder 3">
            <a:extLst>
              <a:ext uri="{FF2B5EF4-FFF2-40B4-BE49-F238E27FC236}">
                <a16:creationId xmlns:a16="http://schemas.microsoft.com/office/drawing/2014/main" id="{563D8D1A-A069-436A-A08F-9557F41931DC}"/>
              </a:ext>
            </a:extLst>
          </p:cNvPr>
          <p:cNvSpPr>
            <a:spLocks noGrp="1"/>
          </p:cNvSpPr>
          <p:nvPr>
            <p:ph type="body" sz="half" idx="2"/>
          </p:nvPr>
        </p:nvSpPr>
        <p:spPr>
          <a:xfrm>
            <a:off x="914400" y="0"/>
            <a:ext cx="4708634" cy="6858000"/>
          </a:xfrm>
        </p:spPr>
        <p:txBody>
          <a:bodyPr/>
          <a:lstStyle/>
          <a:p>
            <a:pPr algn="l"/>
            <a:endParaRPr lang="vi-VN" b="1">
              <a:solidFill>
                <a:schemeClr val="tx2">
                  <a:lumMod val="75000"/>
                </a:schemeClr>
              </a:solidFill>
            </a:endParaRPr>
          </a:p>
          <a:p>
            <a:pPr algn="l"/>
            <a:r>
              <a:rPr lang="vi-VN" b="1">
                <a:solidFill>
                  <a:schemeClr val="tx2">
                    <a:lumMod val="75000"/>
                  </a:schemeClr>
                </a:solidFill>
              </a:rPr>
              <a:t>  XUẤT/NHẬP KHO </a:t>
            </a:r>
          </a:p>
          <a:p>
            <a:r>
              <a:rPr lang="vi-VN" sz="1600" b="0" i="0">
                <a:solidFill>
                  <a:srgbClr val="333333"/>
                </a:solidFill>
                <a:effectLst/>
                <a:latin typeface="Open Sans" panose="020B0606030504020204" pitchFamily="34" charset="0"/>
              </a:rPr>
              <a:t>Quản lý kho cần phải thành thạo các kỹ năng kiểm tra chứng từ, hóa đơn, giấy tờ yêu cầu xuất/nhập kho hay lưu chuyển hàng hóa để đảm bảo công tác quản trị diễn ra trôi chảy. Ngoài ra, người thủ kho cũng phải nắm được các thông tư kế toán mới nhất để việc lập phiếu đầy đủ và chi tiết hơn.</a:t>
            </a:r>
            <a:endParaRPr lang="vi-VN" sz="1600"/>
          </a:p>
        </p:txBody>
      </p:sp>
      <p:pic>
        <p:nvPicPr>
          <p:cNvPr id="5" name="Picture 4">
            <a:extLst>
              <a:ext uri="{FF2B5EF4-FFF2-40B4-BE49-F238E27FC236}">
                <a16:creationId xmlns:a16="http://schemas.microsoft.com/office/drawing/2014/main" id="{C356FE3F-F682-47C7-A1BF-E5095A343F37}"/>
              </a:ext>
            </a:extLst>
          </p:cNvPr>
          <p:cNvPicPr>
            <a:picLocks noChangeAspect="1"/>
          </p:cNvPicPr>
          <p:nvPr/>
        </p:nvPicPr>
        <p:blipFill>
          <a:blip r:embed="rId2"/>
          <a:stretch>
            <a:fillRect/>
          </a:stretch>
        </p:blipFill>
        <p:spPr>
          <a:xfrm>
            <a:off x="1" y="3101760"/>
            <a:ext cx="6096000" cy="3318222"/>
          </a:xfrm>
          <a:prstGeom prst="rect">
            <a:avLst/>
          </a:prstGeom>
        </p:spPr>
      </p:pic>
    </p:spTree>
    <p:extLst>
      <p:ext uri="{BB962C8B-B14F-4D97-AF65-F5344CB8AC3E}">
        <p14:creationId xmlns:p14="http://schemas.microsoft.com/office/powerpoint/2010/main" val="386944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3AA3-E2FD-4783-8B8B-63B4E9C31ED5}"/>
              </a:ext>
            </a:extLst>
          </p:cNvPr>
          <p:cNvSpPr>
            <a:spLocks noGrp="1"/>
          </p:cNvSpPr>
          <p:nvPr>
            <p:ph type="title"/>
          </p:nvPr>
        </p:nvSpPr>
        <p:spPr>
          <a:xfrm>
            <a:off x="149508" y="3794234"/>
            <a:ext cx="5578629" cy="2659118"/>
          </a:xfrm>
        </p:spPr>
        <p:txBody>
          <a:bodyPr/>
          <a:lstStyle/>
          <a:p>
            <a:endParaRPr lang="vi-VN"/>
          </a:p>
        </p:txBody>
      </p:sp>
      <p:sp>
        <p:nvSpPr>
          <p:cNvPr id="3" name="Content Placeholder 2">
            <a:extLst>
              <a:ext uri="{FF2B5EF4-FFF2-40B4-BE49-F238E27FC236}">
                <a16:creationId xmlns:a16="http://schemas.microsoft.com/office/drawing/2014/main" id="{DA58373D-7E05-4A9C-88FB-39C7B25A1277}"/>
              </a:ext>
            </a:extLst>
          </p:cNvPr>
          <p:cNvSpPr>
            <a:spLocks noGrp="1"/>
          </p:cNvSpPr>
          <p:nvPr>
            <p:ph idx="1"/>
          </p:nvPr>
        </p:nvSpPr>
        <p:spPr>
          <a:xfrm>
            <a:off x="6096000" y="0"/>
            <a:ext cx="6096000" cy="6858000"/>
          </a:xfrm>
        </p:spPr>
        <p:txBody>
          <a:bodyPr>
            <a:normAutofit/>
          </a:bodyPr>
          <a:lstStyle/>
          <a:p>
            <a:endParaRPr lang="vi-VN" b="0" i="0">
              <a:solidFill>
                <a:schemeClr val="tx2">
                  <a:lumMod val="75000"/>
                </a:schemeClr>
              </a:solidFill>
              <a:effectLst/>
              <a:latin typeface="Segoe UI Historic" panose="020B0502040204020203" pitchFamily="34" charset="0"/>
            </a:endParaRPr>
          </a:p>
          <a:p>
            <a:r>
              <a:rPr lang="vi-VN" b="0" i="0">
                <a:solidFill>
                  <a:schemeClr val="tx2">
                    <a:lumMod val="75000"/>
                  </a:schemeClr>
                </a:solidFill>
                <a:effectLst/>
                <a:latin typeface="Segoe UI Historic" panose="020B0502040204020203" pitchFamily="34" charset="0"/>
              </a:rPr>
              <a:t>Việc cập nhật thông tin hàng hoá là một hoạt động quan trọng để đảm bảo các thông tin về sản phẩm luôn được cập nhật và chính xác.</a:t>
            </a:r>
          </a:p>
          <a:p>
            <a:r>
              <a:rPr lang="vi-VN" b="1" i="0" u="sng">
                <a:solidFill>
                  <a:schemeClr val="tx2">
                    <a:lumMod val="75000"/>
                  </a:schemeClr>
                </a:solidFill>
                <a:effectLst/>
                <a:latin typeface="Segoe UI Historic" panose="020B0502040204020203" pitchFamily="34" charset="0"/>
              </a:rPr>
              <a:t>Giá cả: </a:t>
            </a:r>
            <a:r>
              <a:rPr lang="vi-VN" b="0" i="0">
                <a:solidFill>
                  <a:schemeClr val="tx2">
                    <a:lumMod val="75000"/>
                  </a:schemeClr>
                </a:solidFill>
                <a:effectLst/>
                <a:latin typeface="Segoe UI Historic" panose="020B0502040204020203" pitchFamily="34" charset="0"/>
              </a:rPr>
              <a:t>Giá cả của sản phẩm có thể thay đổi theo thời gian hoặc tùy theo chính sách của nhà cung cấp. Do đó, cần cập nhật giá cả để đảm bảo người mua và người bán đều có thông tin chính xác về giá sản phẩm. </a:t>
            </a:r>
          </a:p>
          <a:p>
            <a:r>
              <a:rPr lang="vi-VN" b="1" i="0" u="sng">
                <a:solidFill>
                  <a:schemeClr val="tx2">
                    <a:lumMod val="75000"/>
                  </a:schemeClr>
                </a:solidFill>
                <a:effectLst/>
                <a:latin typeface="Segoe UI Historic" panose="020B0502040204020203" pitchFamily="34" charset="0"/>
              </a:rPr>
              <a:t>Số lượng hàng tồn kho: </a:t>
            </a:r>
            <a:r>
              <a:rPr lang="vi-VN" b="0" i="0">
                <a:solidFill>
                  <a:schemeClr val="tx2">
                    <a:lumMod val="75000"/>
                  </a:schemeClr>
                </a:solidFill>
                <a:effectLst/>
                <a:latin typeface="Segoe UI Historic" panose="020B0502040204020203" pitchFamily="34" charset="0"/>
              </a:rPr>
              <a:t>Số lượng hàng tồn kho cũng thay đổi theo thời gian và việc cập nhật số lượng hàng tồn kho là cần thiết để đảm bảo rằng sản phẩm vẫn còn sẵn có hoặc để giúp người quản lý kho có thể đưa ra các quyết định cần thiết liên quan đến quản lý kho. </a:t>
            </a:r>
          </a:p>
          <a:p>
            <a:r>
              <a:rPr lang="vi-VN" b="1" i="0" u="sng">
                <a:solidFill>
                  <a:schemeClr val="tx2">
                    <a:lumMod val="75000"/>
                  </a:schemeClr>
                </a:solidFill>
                <a:effectLst/>
                <a:latin typeface="Segoe UI Historic" panose="020B0502040204020203" pitchFamily="34" charset="0"/>
              </a:rPr>
              <a:t>Thông tin sản phẩm</a:t>
            </a:r>
            <a:r>
              <a:rPr lang="vi-VN" b="0" i="0">
                <a:solidFill>
                  <a:schemeClr val="tx2">
                    <a:lumMod val="75000"/>
                  </a:schemeClr>
                </a:solidFill>
                <a:effectLst/>
                <a:latin typeface="Segoe UI Historic" panose="020B0502040204020203" pitchFamily="34" charset="0"/>
              </a:rPr>
              <a:t>: Các thông tin khác về sản phẩm cũng cần được cập nhật như mô tả sản phẩm, thông số kỹ thuật, hình ảnh sản phẩm, nhãn hiệu, xuất xứ và các thông tin liên quan khác.</a:t>
            </a:r>
            <a:endParaRPr lang="vi-VN">
              <a:solidFill>
                <a:schemeClr val="tx2">
                  <a:lumMod val="75000"/>
                </a:schemeClr>
              </a:solidFill>
            </a:endParaRPr>
          </a:p>
        </p:txBody>
      </p:sp>
      <p:sp>
        <p:nvSpPr>
          <p:cNvPr id="4" name="Text Placeholder 3">
            <a:extLst>
              <a:ext uri="{FF2B5EF4-FFF2-40B4-BE49-F238E27FC236}">
                <a16:creationId xmlns:a16="http://schemas.microsoft.com/office/drawing/2014/main" id="{D1BC26EC-9273-44C3-871A-A5AC4EA4297D}"/>
              </a:ext>
            </a:extLst>
          </p:cNvPr>
          <p:cNvSpPr>
            <a:spLocks noGrp="1"/>
          </p:cNvSpPr>
          <p:nvPr>
            <p:ph type="body" sz="half" idx="2"/>
          </p:nvPr>
        </p:nvSpPr>
        <p:spPr>
          <a:xfrm>
            <a:off x="0" y="0"/>
            <a:ext cx="6096000" cy="6858000"/>
          </a:xfrm>
        </p:spPr>
        <p:txBody>
          <a:bodyPr>
            <a:normAutofit/>
          </a:bodyPr>
          <a:lstStyle/>
          <a:p>
            <a:endParaRPr lang="vi-VN" sz="1600" b="1">
              <a:solidFill>
                <a:srgbClr val="333333"/>
              </a:solidFill>
              <a:latin typeface="inherit"/>
            </a:endParaRPr>
          </a:p>
          <a:p>
            <a:endParaRPr lang="vi-VN" sz="1600" b="1">
              <a:solidFill>
                <a:srgbClr val="333333"/>
              </a:solidFill>
              <a:latin typeface="inherit"/>
            </a:endParaRPr>
          </a:p>
          <a:p>
            <a:endParaRPr lang="vi-VN" sz="1600" b="1">
              <a:solidFill>
                <a:srgbClr val="333333"/>
              </a:solidFill>
              <a:latin typeface="inherit"/>
            </a:endParaRPr>
          </a:p>
          <a:p>
            <a:r>
              <a:rPr lang="vi-VN" sz="2400" b="1">
                <a:solidFill>
                  <a:srgbClr val="333333"/>
                </a:solidFill>
                <a:latin typeface="inherit"/>
              </a:rPr>
              <a:t>CẬP NHẬT THÔNG TIN HÀNG HÓA</a:t>
            </a:r>
          </a:p>
          <a:p>
            <a:endParaRPr lang="vi-VN" b="0" i="0">
              <a:solidFill>
                <a:srgbClr val="FFFFFF"/>
              </a:solidFill>
              <a:effectLst/>
              <a:latin typeface="Segoe UI Historic" panose="020B0502040204020203" pitchFamily="34" charset="0"/>
            </a:endParaRPr>
          </a:p>
        </p:txBody>
      </p:sp>
      <p:pic>
        <p:nvPicPr>
          <p:cNvPr id="5" name="Picture 4">
            <a:extLst>
              <a:ext uri="{FF2B5EF4-FFF2-40B4-BE49-F238E27FC236}">
                <a16:creationId xmlns:a16="http://schemas.microsoft.com/office/drawing/2014/main" id="{C363355B-A148-48C5-BA0E-3BC29A692E85}"/>
              </a:ext>
            </a:extLst>
          </p:cNvPr>
          <p:cNvPicPr>
            <a:picLocks noChangeAspect="1"/>
          </p:cNvPicPr>
          <p:nvPr/>
        </p:nvPicPr>
        <p:blipFill>
          <a:blip r:embed="rId2"/>
          <a:stretch>
            <a:fillRect/>
          </a:stretch>
        </p:blipFill>
        <p:spPr>
          <a:xfrm>
            <a:off x="149508" y="2322786"/>
            <a:ext cx="5757460" cy="4130566"/>
          </a:xfrm>
          <a:prstGeom prst="rect">
            <a:avLst/>
          </a:prstGeom>
        </p:spPr>
      </p:pic>
    </p:spTree>
    <p:extLst>
      <p:ext uri="{BB962C8B-B14F-4D97-AF65-F5344CB8AC3E}">
        <p14:creationId xmlns:p14="http://schemas.microsoft.com/office/powerpoint/2010/main" val="141778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6972-7A33-4D50-9D8A-779EDAC5D42A}"/>
              </a:ext>
            </a:extLst>
          </p:cNvPr>
          <p:cNvSpPr>
            <a:spLocks noGrp="1"/>
          </p:cNvSpPr>
          <p:nvPr>
            <p:ph type="title"/>
          </p:nvPr>
        </p:nvSpPr>
        <p:spPr>
          <a:xfrm>
            <a:off x="423672" y="4646936"/>
            <a:ext cx="4486656" cy="1482953"/>
          </a:xfrm>
        </p:spPr>
        <p:txBody>
          <a:bodyPr/>
          <a:lstStyle/>
          <a:p>
            <a:endParaRPr lang="vi-VN"/>
          </a:p>
        </p:txBody>
      </p:sp>
      <p:sp>
        <p:nvSpPr>
          <p:cNvPr id="3" name="Content Placeholder 2">
            <a:extLst>
              <a:ext uri="{FF2B5EF4-FFF2-40B4-BE49-F238E27FC236}">
                <a16:creationId xmlns:a16="http://schemas.microsoft.com/office/drawing/2014/main" id="{DF304495-AC8A-4393-8CD6-00D7A6384AC4}"/>
              </a:ext>
            </a:extLst>
          </p:cNvPr>
          <p:cNvSpPr>
            <a:spLocks noGrp="1"/>
          </p:cNvSpPr>
          <p:nvPr>
            <p:ph idx="1"/>
          </p:nvPr>
        </p:nvSpPr>
        <p:spPr>
          <a:xfrm>
            <a:off x="6096000" y="0"/>
            <a:ext cx="6096000" cy="6858000"/>
          </a:xfrm>
        </p:spPr>
        <p:txBody>
          <a:bodyPr>
            <a:normAutofit/>
          </a:bodyPr>
          <a:lstStyle/>
          <a:p>
            <a:pPr algn="l"/>
            <a:endParaRPr lang="vi-VN">
              <a:effectLst/>
              <a:latin typeface="inherit"/>
            </a:endParaRPr>
          </a:p>
          <a:p>
            <a:pPr algn="l"/>
            <a:endParaRPr lang="vi-VN">
              <a:latin typeface="inherit"/>
            </a:endParaRPr>
          </a:p>
          <a:p>
            <a:pPr algn="l"/>
            <a:r>
              <a:rPr lang="vi-VN">
                <a:effectLst/>
                <a:latin typeface="inherit"/>
              </a:rPr>
              <a:t>Để sắp xếp hàng hoá hiệu quả, bạn có thể thực hiện các bước sau: </a:t>
            </a:r>
          </a:p>
          <a:p>
            <a:pPr algn="l"/>
            <a:r>
              <a:rPr lang="vi-VN">
                <a:effectLst/>
                <a:latin typeface="inherit"/>
              </a:rPr>
              <a:t>Phân loại hàng hoá: Phân loại hàng hoá theo các tiêu chí như loại sản phẩm, kích thước, nhà sản xuất, tần suất sử dụng, giá cả,... Đánh số mã vạch cho hàng hoá:</a:t>
            </a:r>
          </a:p>
          <a:p>
            <a:pPr algn="l"/>
            <a:r>
              <a:rPr lang="vi-VN">
                <a:effectLst/>
                <a:latin typeface="inherit"/>
              </a:rPr>
              <a:t> Mã vạch giúp bạn dễ dàng quét và quản lý hàng hóa. Hãy đánh số mã vạch cho từng sản phẩm. </a:t>
            </a:r>
          </a:p>
          <a:p>
            <a:pPr algn="l"/>
            <a:r>
              <a:rPr lang="vi-VN">
                <a:effectLst/>
                <a:latin typeface="inherit"/>
              </a:rPr>
              <a:t>Thiết lập hệ thống vị trí và kệ để lưu trữ hàng hoá: Xác định vị trí và kệ lưu trữ hàng hóa dựa trên việc phân loại hàng hoá. Các sản phẩm có liên quan tới nhau hoặc được sử dụng thường xuyên nên được đặt gần nhau.</a:t>
            </a:r>
          </a:p>
          <a:p>
            <a:pPr algn="l"/>
            <a:r>
              <a:rPr lang="vi-VN">
                <a:effectLst/>
                <a:latin typeface="inherit"/>
              </a:rPr>
              <a:t> Đặt nhãn cho sản phẩm và kệ lưu trữ: Đặt nhãn cho sản phẩm và kệ lưu trữ</a:t>
            </a:r>
            <a:br>
              <a:rPr lang="vi-VN">
                <a:effectLst/>
                <a:latin typeface="inherit"/>
              </a:rPr>
            </a:br>
            <a:endParaRPr lang="vi-VN"/>
          </a:p>
        </p:txBody>
      </p:sp>
      <p:sp>
        <p:nvSpPr>
          <p:cNvPr id="4" name="Text Placeholder 3">
            <a:extLst>
              <a:ext uri="{FF2B5EF4-FFF2-40B4-BE49-F238E27FC236}">
                <a16:creationId xmlns:a16="http://schemas.microsoft.com/office/drawing/2014/main" id="{05EC94F0-FEBD-4F44-8E50-AC1D2C34E8DA}"/>
              </a:ext>
            </a:extLst>
          </p:cNvPr>
          <p:cNvSpPr>
            <a:spLocks noGrp="1"/>
          </p:cNvSpPr>
          <p:nvPr>
            <p:ph type="body" sz="half" idx="2"/>
          </p:nvPr>
        </p:nvSpPr>
        <p:spPr>
          <a:xfrm>
            <a:off x="0" y="0"/>
            <a:ext cx="6096000" cy="5023945"/>
          </a:xfrm>
        </p:spPr>
        <p:txBody>
          <a:bodyPr/>
          <a:lstStyle/>
          <a:p>
            <a:pPr algn="l"/>
            <a:endParaRPr lang="vi-VN"/>
          </a:p>
          <a:p>
            <a:pPr algn="l"/>
            <a:endParaRPr lang="vi-VN"/>
          </a:p>
          <a:p>
            <a:pPr algn="l"/>
            <a:r>
              <a:rPr lang="vi-VN"/>
              <a:t>SẮP XẾP HÀNG HÓA CỦA KHO MẮT KÍNH</a:t>
            </a:r>
          </a:p>
          <a:p>
            <a:pPr algn="l"/>
            <a:endParaRPr lang="vi-VN"/>
          </a:p>
          <a:p>
            <a:pPr algn="l"/>
            <a:endParaRPr lang="vi-VN"/>
          </a:p>
        </p:txBody>
      </p:sp>
      <p:pic>
        <p:nvPicPr>
          <p:cNvPr id="5" name="Picture 4">
            <a:extLst>
              <a:ext uri="{FF2B5EF4-FFF2-40B4-BE49-F238E27FC236}">
                <a16:creationId xmlns:a16="http://schemas.microsoft.com/office/drawing/2014/main" id="{6AAE045E-B44B-4D9B-88B5-2E27CEAE952D}"/>
              </a:ext>
            </a:extLst>
          </p:cNvPr>
          <p:cNvPicPr>
            <a:picLocks noChangeAspect="1"/>
          </p:cNvPicPr>
          <p:nvPr/>
        </p:nvPicPr>
        <p:blipFill>
          <a:blip r:embed="rId2"/>
          <a:stretch>
            <a:fillRect/>
          </a:stretch>
        </p:blipFill>
        <p:spPr>
          <a:xfrm>
            <a:off x="423672" y="2301766"/>
            <a:ext cx="5241404" cy="3828123"/>
          </a:xfrm>
          <a:prstGeom prst="rect">
            <a:avLst/>
          </a:prstGeom>
        </p:spPr>
      </p:pic>
    </p:spTree>
    <p:extLst>
      <p:ext uri="{BB962C8B-B14F-4D97-AF65-F5344CB8AC3E}">
        <p14:creationId xmlns:p14="http://schemas.microsoft.com/office/powerpoint/2010/main" val="116234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61FF-4081-470B-AECC-1E9F90349136}"/>
              </a:ext>
            </a:extLst>
          </p:cNvPr>
          <p:cNvSpPr>
            <a:spLocks noGrp="1"/>
          </p:cNvSpPr>
          <p:nvPr>
            <p:ph type="title"/>
          </p:nvPr>
        </p:nvSpPr>
        <p:spPr/>
        <p:txBody>
          <a:bodyPr/>
          <a:lstStyle/>
          <a:p>
            <a:r>
              <a:rPr lang="vi-VN" sz="2400" b="1" i="0">
                <a:solidFill>
                  <a:srgbClr val="333333"/>
                </a:solidFill>
                <a:effectLst/>
                <a:latin typeface="inherit"/>
              </a:rPr>
              <a:t>TÌM KIẾM HÀNG HÓA THEO TÊN</a:t>
            </a:r>
            <a:endParaRPr lang="vi-VN"/>
          </a:p>
        </p:txBody>
      </p:sp>
      <p:sp>
        <p:nvSpPr>
          <p:cNvPr id="3" name="Content Placeholder 2">
            <a:extLst>
              <a:ext uri="{FF2B5EF4-FFF2-40B4-BE49-F238E27FC236}">
                <a16:creationId xmlns:a16="http://schemas.microsoft.com/office/drawing/2014/main" id="{D54C0DF7-B49D-4F1C-A18B-0C7FBD487B96}"/>
              </a:ext>
            </a:extLst>
          </p:cNvPr>
          <p:cNvSpPr>
            <a:spLocks noGrp="1"/>
          </p:cNvSpPr>
          <p:nvPr>
            <p:ph idx="1"/>
          </p:nvPr>
        </p:nvSpPr>
        <p:spPr>
          <a:xfrm>
            <a:off x="6096000" y="0"/>
            <a:ext cx="6096000" cy="6053328"/>
          </a:xfrm>
        </p:spPr>
        <p:txBody>
          <a:bodyPr/>
          <a:lstStyle/>
          <a:p>
            <a:endParaRPr lang="vi-VN" b="0" i="0">
              <a:solidFill>
                <a:schemeClr val="tx2">
                  <a:lumMod val="75000"/>
                </a:schemeClr>
              </a:solidFill>
              <a:effectLst/>
              <a:latin typeface="Segoe UI Historic" panose="020B0502040204020203" pitchFamily="34" charset="0"/>
            </a:endParaRPr>
          </a:p>
          <a:p>
            <a:endParaRPr lang="vi-VN">
              <a:solidFill>
                <a:schemeClr val="tx2">
                  <a:lumMod val="75000"/>
                </a:schemeClr>
              </a:solidFill>
              <a:latin typeface="Segoe UI Historic" panose="020B0502040204020203" pitchFamily="34" charset="0"/>
            </a:endParaRPr>
          </a:p>
          <a:p>
            <a:r>
              <a:rPr lang="vi-VN" b="0" i="0">
                <a:solidFill>
                  <a:schemeClr val="tx2">
                    <a:lumMod val="75000"/>
                  </a:schemeClr>
                </a:solidFill>
                <a:effectLst/>
                <a:latin typeface="Segoe UI Historic" panose="020B0502040204020203" pitchFamily="34" charset="0"/>
              </a:rPr>
              <a:t>Nhập tên hàng hoá mà bạn muốn tìm kiếm vào ô tìm kiếm.</a:t>
            </a:r>
          </a:p>
          <a:p>
            <a:r>
              <a:rPr lang="vi-VN">
                <a:solidFill>
                  <a:schemeClr val="tx2">
                    <a:lumMod val="75000"/>
                  </a:schemeClr>
                </a:solidFill>
              </a:rPr>
              <a:t>Tối ưu hóa tìm kiếm của nhân viên khi kiểm kho hàng mắt kính , không phải tốn thời gian cho việc đi tìm từng trang …..</a:t>
            </a:r>
          </a:p>
          <a:p>
            <a:r>
              <a:rPr lang="vi-VN">
                <a:solidFill>
                  <a:schemeClr val="tx2">
                    <a:lumMod val="75000"/>
                  </a:schemeClr>
                </a:solidFill>
              </a:rPr>
              <a:t>Link : https://github.com/VanNamk10cntt5/do_an_LTHDT_n11</a:t>
            </a:r>
          </a:p>
        </p:txBody>
      </p:sp>
    </p:spTree>
    <p:extLst>
      <p:ext uri="{BB962C8B-B14F-4D97-AF65-F5344CB8AC3E}">
        <p14:creationId xmlns:p14="http://schemas.microsoft.com/office/powerpoint/2010/main" val="69720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DB1B-4059-4633-86FD-653F802CDA13}"/>
              </a:ext>
            </a:extLst>
          </p:cNvPr>
          <p:cNvSpPr>
            <a:spLocks noGrp="1"/>
          </p:cNvSpPr>
          <p:nvPr>
            <p:ph type="title"/>
          </p:nvPr>
        </p:nvSpPr>
        <p:spPr>
          <a:xfrm>
            <a:off x="804672" y="804672"/>
            <a:ext cx="4486656" cy="1141497"/>
          </a:xfrm>
        </p:spPr>
        <p:txBody>
          <a:bodyPr/>
          <a:lstStyle/>
          <a:p>
            <a:r>
              <a:rPr lang="vi-VN"/>
              <a:t>Sơ đồ uml</a:t>
            </a:r>
          </a:p>
        </p:txBody>
      </p:sp>
      <p:sp>
        <p:nvSpPr>
          <p:cNvPr id="3" name="Content Placeholder 2">
            <a:extLst>
              <a:ext uri="{FF2B5EF4-FFF2-40B4-BE49-F238E27FC236}">
                <a16:creationId xmlns:a16="http://schemas.microsoft.com/office/drawing/2014/main" id="{351F90F0-E4A7-424B-8B3B-F52720793AC8}"/>
              </a:ext>
            </a:extLst>
          </p:cNvPr>
          <p:cNvSpPr>
            <a:spLocks noGrp="1"/>
          </p:cNvSpPr>
          <p:nvPr>
            <p:ph idx="1"/>
          </p:nvPr>
        </p:nvSpPr>
        <p:spPr/>
        <p:txBody>
          <a:bodyPr/>
          <a:lstStyle/>
          <a:p>
            <a:endParaRPr lang="vi-VN"/>
          </a:p>
        </p:txBody>
      </p:sp>
      <p:sp>
        <p:nvSpPr>
          <p:cNvPr id="4" name="Text Placeholder 3">
            <a:extLst>
              <a:ext uri="{FF2B5EF4-FFF2-40B4-BE49-F238E27FC236}">
                <a16:creationId xmlns:a16="http://schemas.microsoft.com/office/drawing/2014/main" id="{4A8624D8-5E93-45F6-9FE5-1E7FDB4E1C0E}"/>
              </a:ext>
            </a:extLst>
          </p:cNvPr>
          <p:cNvSpPr>
            <a:spLocks noGrp="1"/>
          </p:cNvSpPr>
          <p:nvPr>
            <p:ph type="body" sz="half" idx="2"/>
          </p:nvPr>
        </p:nvSpPr>
        <p:spPr/>
        <p:txBody>
          <a:bodyPr/>
          <a:lstStyle/>
          <a:p>
            <a:endParaRPr lang="vi-VN"/>
          </a:p>
        </p:txBody>
      </p:sp>
      <p:pic>
        <p:nvPicPr>
          <p:cNvPr id="6" name="Picture 5">
            <a:extLst>
              <a:ext uri="{FF2B5EF4-FFF2-40B4-BE49-F238E27FC236}">
                <a16:creationId xmlns:a16="http://schemas.microsoft.com/office/drawing/2014/main" id="{E5BA1187-7D10-4B98-B55A-2D224AEEB511}"/>
              </a:ext>
            </a:extLst>
          </p:cNvPr>
          <p:cNvPicPr>
            <a:picLocks noChangeAspect="1"/>
          </p:cNvPicPr>
          <p:nvPr/>
        </p:nvPicPr>
        <p:blipFill>
          <a:blip r:embed="rId2"/>
          <a:stretch>
            <a:fillRect/>
          </a:stretch>
        </p:blipFill>
        <p:spPr>
          <a:xfrm>
            <a:off x="809297" y="2134594"/>
            <a:ext cx="9963806" cy="3918734"/>
          </a:xfrm>
          <a:prstGeom prst="rect">
            <a:avLst/>
          </a:prstGeom>
        </p:spPr>
      </p:pic>
    </p:spTree>
    <p:extLst>
      <p:ext uri="{BB962C8B-B14F-4D97-AF65-F5344CB8AC3E}">
        <p14:creationId xmlns:p14="http://schemas.microsoft.com/office/powerpoint/2010/main" val="8697338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315</TotalTime>
  <Words>824</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Gill Sans MT</vt:lpstr>
      <vt:lpstr>inherit</vt:lpstr>
      <vt:lpstr>Open Sans</vt:lpstr>
      <vt:lpstr>Segoe UI Historic</vt:lpstr>
      <vt:lpstr>Tahoma</vt:lpstr>
      <vt:lpstr>Parcel</vt:lpstr>
      <vt:lpstr>ĐƯỢC THỰC HIỆN BỞI NHÓM  </vt:lpstr>
      <vt:lpstr>NHÓM 11 ĐỀ 15 QUẢN LÝ KHO MẮT KÍNH</vt:lpstr>
      <vt:lpstr>Nhập kho, XuấT kho  hiện thị danh sách   cập nhật thông tin   sắp xếp HÀNG HÓA   TÌM KIẾM HÀNG HÓA THEO TÊN      </vt:lpstr>
      <vt:lpstr>PowerPoint Presentation</vt:lpstr>
      <vt:lpstr>PowerPoint Presentation</vt:lpstr>
      <vt:lpstr>PowerPoint Presentation</vt:lpstr>
      <vt:lpstr>TÌM KIẾM HÀNG HÓA THEO TÊN</vt:lpstr>
      <vt:lpstr>Sơ đồ uml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ĐƯỢC THỰC HIỆN BỞI NHÓM</dc:title>
  <dc:creator>GAMES MASTER™</dc:creator>
  <cp:lastModifiedBy>GAMES MASTER™</cp:lastModifiedBy>
  <cp:revision>3</cp:revision>
  <dcterms:created xsi:type="dcterms:W3CDTF">2023-03-12T11:49:49Z</dcterms:created>
  <dcterms:modified xsi:type="dcterms:W3CDTF">2023-04-11T16:18:05Z</dcterms:modified>
</cp:coreProperties>
</file>