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 Slab"/>
      <p:regular r:id="rId54"/>
      <p:bold r:id="rId55"/>
    </p:embeddedFont>
    <p:embeddedFont>
      <p:font typeface="Robo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Slab-bold.fntdata"/><Relationship Id="rId10" Type="http://schemas.openxmlformats.org/officeDocument/2006/relationships/slide" Target="slides/slide5.xml"/><Relationship Id="rId54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d855c9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d855c9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5b0b20a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5b0b20a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72576f5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72576f5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81121a14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81121a14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81121a14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81121a14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81121a14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81121a14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93f6cd6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93f6cd6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5b0b20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5b0b20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d51518c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d51518c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9990de8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9990de8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a848d1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a848d1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d51518cc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d51518cc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48842d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548842d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d51518cc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d51518cc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51518cc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51518cc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548842d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548842d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548842dd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548842dd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5cd073f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5cd073f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548842dd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548842d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548842dd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548842d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81121a1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81121a1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73dfb0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73dfb0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548842d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548842d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548842dd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548842dd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548842d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548842d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71e31d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71e31d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548842d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548842d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548842d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548842d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5cd073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5cd073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5cd073f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5cd073f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5cd073f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5cd073f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71e31dc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71e31dc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5b0b20a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5b0b20a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9ca653b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9ca653b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a848d12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a848d12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548842d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548842d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a848d12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a848d12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b392aeb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b392ae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548842d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548842d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548842dd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548842dd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548842d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548842d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758345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758345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8d855c9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8d855c9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8d855c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8d855c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cd073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cd073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8d855c9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8d855c9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d855c9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d855c9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aws.amazon.com/service-authorization/latest/reference/list_amazonsn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890861971846.signin.aws.amazon.com/consol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Cloud Workshop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Day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Warm-up</a:t>
            </a:r>
            <a:r>
              <a:rPr lang="nl"/>
              <a:t> Exercise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Remember our SNS/SQS project?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https://{id}.execute-api.eu-west-1.amazonaws.com/prod?name=something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Try to narrow down the </a:t>
            </a:r>
            <a:r>
              <a:rPr i="1" lang="nl"/>
              <a:t>Resources</a:t>
            </a:r>
            <a:r>
              <a:rPr lang="nl"/>
              <a:t> sections of both Lambdas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They only need access to a specific ARN!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See if we still get a message in the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Try to limit the </a:t>
            </a:r>
            <a:r>
              <a:rPr i="1" lang="nl"/>
              <a:t>Actions</a:t>
            </a:r>
            <a:r>
              <a:rPr lang="nl"/>
              <a:t>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https://docs.aws.amazon.com/service-authorization/latest/reference/list_amazonsns.html</a:t>
            </a:r>
            <a:r>
              <a:rPr lang="nl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What happens when you fill in a fake / wrong actions?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You might still get back an OK from the API if the first Lambda is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Which is good… as long as you don’t lose the input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Step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Machine as a Service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SF = State Machines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Behavior depends on current state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Transitions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Serverless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Built-</a:t>
            </a:r>
            <a:r>
              <a:rPr lang="nl"/>
              <a:t>in ‘Steps’ (Wait, Choice, Map, Parallel…)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‘Tasks’ -&gt; Lambdas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Receive input as parameter, return a value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(Also side effects)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Payload, InputPath, OutputPath, ResultPath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Integrations with other services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Error handling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Standard vs Express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First can run up to a year!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Second has higher throughput and possibly lower cost; max 5 minutes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use cases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Coordination of Lambdas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Similar to saga pattern / orchestrator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Versus </a:t>
            </a:r>
            <a:r>
              <a:rPr lang="nl"/>
              <a:t>choreography with SNS, SQS, EventBridge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Pull coordination and error-handling logic out of your code, and into IAC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Combine Lambdas like lego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Long-running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AVG/GDPR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Image or video transformations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Can be combined with eventing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E.g. S3 Event starts Step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Brief look at the console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(1)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Remember our Lambda -&gt; SNS -&gt; Lambda -&gt; SQS exercise?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This is a rework. Kinda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 first Lambda (</a:t>
            </a:r>
            <a:r>
              <a:rPr i="1" lang="nl"/>
              <a:t>Task</a:t>
            </a:r>
            <a:r>
              <a:rPr lang="nl"/>
              <a:t>) receives a name property and </a:t>
            </a:r>
            <a:r>
              <a:rPr lang="nl"/>
              <a:t>uppercases</a:t>
            </a:r>
            <a:r>
              <a:rPr lang="nl"/>
              <a:t>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Next, a </a:t>
            </a:r>
            <a:r>
              <a:rPr i="1" lang="nl"/>
              <a:t>Choice</a:t>
            </a:r>
            <a:r>
              <a:rPr lang="nl"/>
              <a:t>. Choice A if name = “THOMAS”, else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If A, </a:t>
            </a:r>
            <a:r>
              <a:rPr i="1" lang="nl"/>
              <a:t>Wait</a:t>
            </a:r>
            <a:r>
              <a:rPr lang="nl"/>
              <a:t> for 1 second and use a second </a:t>
            </a:r>
            <a:r>
              <a:rPr i="1" lang="nl"/>
              <a:t>Task </a:t>
            </a:r>
            <a:r>
              <a:rPr lang="nl"/>
              <a:t>to write “Hi” </a:t>
            </a:r>
            <a:r>
              <a:rPr i="1" lang="nl"/>
              <a:t>plus</a:t>
            </a:r>
            <a:r>
              <a:rPr lang="nl"/>
              <a:t> the received name</a:t>
            </a:r>
            <a:r>
              <a:rPr lang="nl"/>
              <a:t> to SQS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If it’s not the boss, we just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Easiest way to test is via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Nice visual </a:t>
            </a:r>
            <a:r>
              <a:rPr lang="nl"/>
              <a:t>representation </a:t>
            </a:r>
            <a:r>
              <a:rPr lang="nl"/>
              <a:t>of steps, logging, in- and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Want to avoid the renaming of jars?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See ‘package’ command in the useful dir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(2)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Now try this JSON input: { "nested": { "name": "THOMAS" }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Fix the nesting with </a:t>
            </a:r>
            <a:r>
              <a:rPr i="1" lang="nl"/>
              <a:t>InputPath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CloudFront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</a:t>
            </a:r>
            <a:r>
              <a:rPr lang="nl"/>
              <a:t>ontent Delivery Network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nl"/>
              <a:t>“a distributed group of servers that caches content near end users”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Static and dynamic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Caching for websites, but also live and on-demand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Hundreds of AWS edge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Belgium -&gt; Brussels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Transformation of payloads, response,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Lambda@Edge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CloudFront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Force HTTPS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Fallback behaviors (origin groups)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And, yet again, combining microservices (static stuff, compute, auth.)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Pay for what you use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Terminology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u="sng"/>
              <a:t>Origins</a:t>
            </a:r>
            <a:r>
              <a:rPr lang="nl"/>
              <a:t>: where the data comes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u="sng"/>
              <a:t>Cache behaviors</a:t>
            </a:r>
            <a:r>
              <a:rPr lang="nl"/>
              <a:t>: what do we do when we hit a certain endpoint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Allowed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TTL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‘Forwarded values’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Cookies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Methods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Headers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Recap: </a:t>
            </a:r>
            <a:r>
              <a:rPr lang="nl"/>
              <a:t>Before we start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Java, Maven, AWS CLI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Console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https://890861971846.signin.aws.amazon.com/console</a:t>
            </a:r>
            <a:r>
              <a:rPr lang="nl"/>
              <a:t> (Slack)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Name: </a:t>
            </a:r>
            <a:r>
              <a:rPr i="1" lang="nl"/>
              <a:t>WorkshopUser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Password: see 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https://github.com/VanOvermeire/cloudworkshop (Slack)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(Maybe stash, pull, and unstash)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Does </a:t>
            </a:r>
            <a:r>
              <a:rPr i="1" lang="nl"/>
              <a:t>docker ps</a:t>
            </a:r>
            <a:r>
              <a:rPr lang="nl"/>
              <a:t>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docker run docker/whalesay cowsay boo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use cases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Often used in front of websites </a:t>
            </a:r>
            <a:r>
              <a:rPr lang="nl"/>
              <a:t>built</a:t>
            </a:r>
            <a:r>
              <a:rPr lang="nl"/>
              <a:t> on 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S3 + CloudFront is a very common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Relatively cheap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Much 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Also used for caching video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But can be more </a:t>
            </a:r>
            <a:r>
              <a:rPr lang="nl"/>
              <a:t>expensive than competition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experience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Deploy can take a while…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Deploy used to take around 30 minutes! And might rollback after 10…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Nowadays more like 5 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Same for replication to the edges…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And can be tricky to set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Had to toy around before I got the exercise working (and I’ve done this before)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Some deprecations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Console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IAC exploration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!Sub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Create a CloudFront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Behind it, an ordinary bucket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See SF dir for deploy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Don’t forget to upload the </a:t>
            </a:r>
            <a:r>
              <a:rPr i="1" lang="nl"/>
              <a:t>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Test the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(You may have to wait a few minutes)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What happens when you use http instead of https?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What happens when you try to access the origin URL?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CodeCommit, CodeBuild and CodePipeline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CI/CD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CI = Continuous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Regular commits, automatic builds and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In theory on a single branch (main/master)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CD = Continuous Delivery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Automatic prep of code for deploy to production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Via automated pipeline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Manual check or choice before prod is an option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One step further: Continuous Deployment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Don’t bother with any manual checks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CI/CD… the AWS way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CodeCommit = repo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Good integration with AWS ecosystem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Integrations with other providers as well (GitHub etc.)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CodePipeline = pipeline for deployments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Built-in integrations with CodeCommit, CodeBuild, CloudFormation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Steps, run things in parallel, manual approvals,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CodeBuild = instances for building, testing, etc.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‘Serverless’ , i.e. pay for what you use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Lambda is now also supported!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Won’t sit easy with branching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Better for workflow that commits to master/main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Single road to production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Can be a bit slow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Brief look at the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Our example repository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Clickops!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We’ve done a lot of IAC already, and this is another </a:t>
            </a:r>
            <a:r>
              <a:rPr lang="nl"/>
              <a:t>doozy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Use the console to create your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(And like, maybe put your name in the pipeline)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Goal: a pipeline that builds its source and creates/updates a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Use existing CodeCommit repo as source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branch-workshop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Create CodeBuild build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Deploy uses CloudFormation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Will need to ‘expand’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nl"/>
              <a:t>There should be (service) roles available for pipeline, build, etc.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Recap: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Theoretical and practical knowledge of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Expanding our knowledge of its</a:t>
            </a:r>
            <a:r>
              <a:rPr lang="nl"/>
              <a:t>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While using the console, CLI, SDK and IaC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But first… Docker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Containers in shipyards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Standards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Containers and VMs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Isolation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Safety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Running independent tasks on one server (decrease blast radius)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Can also be nice for local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Lightweight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How to coordinate tasks?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Docker Compose or Swarm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Enter Google and Kubernetes…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ECS (actually a little bit earlier)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Focus on ECS (this is not a Kubernetes workshop)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Run the application locally and test the /hello endpoint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And maybe /actuator/health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Create </a:t>
            </a:r>
            <a:r>
              <a:rPr lang="nl"/>
              <a:t>the Docker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Check if it exists with </a:t>
            </a:r>
            <a:r>
              <a:rPr i="1" lang="nl"/>
              <a:t>docker images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Run the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Try to reach the /hello endpoint again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If this does not work, check the port mappings with </a:t>
            </a:r>
            <a:r>
              <a:rPr i="1" lang="nl"/>
              <a:t>docker ps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ECS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EKS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Kubernetes inside AWS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Some integration with IAM and AWS services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Avoid vendor lock-in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Large ecosystem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But… </a:t>
            </a:r>
            <a:r>
              <a:rPr lang="nl"/>
              <a:t>maintenance of a cluster takes a team!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ECS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Elastic Container Service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ECS makes sure your containers run, your services remain up, etc.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Good default choice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Or when you do not have a dedicated team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Or when want to use those people elsewhere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Managed services philosophy in general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Setup in CloudFormation does require quite a few components…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Let’s review them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EC2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Elastic Compute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Servers in the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Well, more like a slice of a server atop a Hypervisor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Although… bare metal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Enormous range of instance ‘types’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Optimized for compute, memory, storage, storage, HPC, GPU (and network)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Sizes and generations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Spot instances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AWS’ spare 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Ideal for (batch) jobs that can be interrupted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Storage: EBS (Elastic Block Storage) or EFS (Elastic File 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One of the possible capacity providers for ECS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Fargate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Serverless for ECS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Runs on EC2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Abstraction of underlying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Only pick memory and CPU (no GPU yet)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Good for serverless fans that need to run &gt;15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Other ECS capacity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Fargate or Fargate Spot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VPC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Virtual Private Cloud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Network isolation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Subnets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Instances talk to each other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R</a:t>
            </a:r>
            <a:r>
              <a:rPr lang="nl"/>
              <a:t>oute table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Internet? Public vs private IP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Private subnet =&gt; no public IP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NAT / Internet Gateway</a:t>
            </a:r>
            <a:r>
              <a:rPr lang="nl"/>
              <a:t> / Elastic IPs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Security Groups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Stateful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Source, Protocol, Port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Inbound vs Outbound (often ‘ALL’)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ACLs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Stateless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More advanced options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Transit Gateway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Lattice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…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ELB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Elastic Load Balancer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Health checks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Cross-zone balancing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Combine with Route53 for dividing traffic (or failover) at region level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Listener: checks requests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Target Group</a:t>
            </a:r>
            <a:r>
              <a:rPr lang="nl"/>
              <a:t>: targets to route traffic to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Network Load Balancer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Fourth OSI Layer (TCP)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Static IP addresses!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Very good performance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Classic (deprecated) and Application Load Balancer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DNS endpoint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Seventh Layer (HTTPS)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Knowledge of HTTP(S)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Routing based on headers, parameters, etc.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More targets (Lambda)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ECR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Elastic Container Registry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Place for your Docker images to live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Supports scanning of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Simple (perhaps too much)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One repo = one image, with multiple tags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ECS Components</a:t>
            </a:r>
            <a:endParaRPr/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u="sng"/>
              <a:t>Cluster</a:t>
            </a:r>
            <a:r>
              <a:rPr lang="nl"/>
              <a:t>: grouping of tasks and/or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Capacity provider: determines what we run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u="sng"/>
              <a:t>Service</a:t>
            </a:r>
            <a:r>
              <a:rPr lang="nl"/>
              <a:t>: run and maintain</a:t>
            </a:r>
            <a:r>
              <a:rPr i="1" lang="nl"/>
              <a:t> </a:t>
            </a:r>
            <a:r>
              <a:rPr lang="nl"/>
              <a:t>one or more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Start new ones when existing ones (or updates) fail =&gt; maintain desired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Autoscaling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u="sng"/>
              <a:t>Task</a:t>
            </a:r>
            <a:r>
              <a:rPr lang="nl"/>
              <a:t> can also be run scheduled or ad-hoc (console/CLI/SDK)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u="sng"/>
              <a:t>Task Definition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CPU, Memory, Image…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As well as logging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ECS Setup Summary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ECS Cluster + Service + Task Definition +</a:t>
            </a:r>
            <a:r>
              <a:rPr lang="nl"/>
              <a:t> ECR</a:t>
            </a:r>
            <a:r>
              <a:rPr lang="nl"/>
              <a:t> Image + On EC2 or Fargate + Load Balancer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Runs within VPC, in Subnets with Route Table, Security Groups 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All this to run our simple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Recap: AWS and its Services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Regions and AZs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IAM users, roles, groups, policies,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S3 for object storage, or even as a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DynamoDB as a </a:t>
            </a:r>
            <a:r>
              <a:rPr lang="nl"/>
              <a:t>N</a:t>
            </a:r>
            <a:r>
              <a:rPr lang="nl"/>
              <a:t>oSQL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Lambda for serverless compute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API Gateway</a:t>
            </a:r>
            <a:r>
              <a:rPr lang="nl"/>
              <a:t> as a… gateway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SNS messaging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SQS queuing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SES email (with a </a:t>
            </a:r>
            <a:r>
              <a:rPr lang="nl"/>
              <a:t>default</a:t>
            </a:r>
            <a:r>
              <a:rPr lang="nl"/>
              <a:t> sandbox)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Common use cases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For running containers without Kubernetes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With Fargate: for serverless applications that would not work with Lambda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Or would not be cost-efficient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Look at the infrastructure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(1)</a:t>
            </a:r>
            <a:endParaRPr/>
          </a:p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Get an ECS cluster with our example up and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First deploy the ECR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Push your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Deploy the ECS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(More info in the ‘useful’ dir)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Keep an eye out once the </a:t>
            </a:r>
            <a:r>
              <a:rPr i="1" lang="nl"/>
              <a:t>Service </a:t>
            </a:r>
            <a:r>
              <a:rPr lang="nl"/>
              <a:t>start creating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Test {LoadBalancerDNS}/hello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(2)</a:t>
            </a:r>
            <a:endParaRPr/>
          </a:p>
        </p:txBody>
      </p:sp>
      <p:sp>
        <p:nvSpPr>
          <p:cNvPr id="311" name="Google Shape;311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Stop the Task running in your Service via the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What happens?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Maybe filter on </a:t>
            </a:r>
            <a:r>
              <a:rPr i="1" lang="nl"/>
              <a:t>all</a:t>
            </a:r>
            <a:r>
              <a:rPr lang="nl"/>
              <a:t> statuses to follow along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Is your service reachable the entire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What could we do to fix this?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Exercises (3)</a:t>
            </a:r>
            <a:endParaRPr/>
          </a:p>
        </p:txBody>
      </p:sp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Now try to output the contents of a file in the S3 bucket when /hello is called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Is the image ‘refreshed’ when you push?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Think back to our Lambda zip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Image tags can be the solution here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RDS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SQL in the Cloud</a:t>
            </a:r>
            <a:endParaRPr/>
          </a:p>
        </p:txBody>
      </p:sp>
      <p:sp>
        <p:nvSpPr>
          <p:cNvPr id="328" name="Google Shape;328;p5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Relational Database in the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Managed for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Highly available (multi-AZ), scalable, backups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Traditional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SQL Server, MySQL, Oracle,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But also Aurora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‘Built for the Cloud’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Incorporates AWS learnings on running things on massive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Decoupled storage and compute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Easy to scale in or out (auto-scaling)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MySQL or </a:t>
            </a:r>
            <a:r>
              <a:rPr lang="nl"/>
              <a:t>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‘Serverless’ versions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</a:t>
            </a:r>
            <a:endParaRPr/>
          </a:p>
        </p:txBody>
      </p:sp>
      <p:sp>
        <p:nvSpPr>
          <p:cNvPr id="334" name="Google Shape;334;p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Brief look at the console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 Exercise</a:t>
            </a:r>
            <a:endParaRPr/>
          </a:p>
        </p:txBody>
      </p:sp>
      <p:sp>
        <p:nvSpPr>
          <p:cNvPr id="340" name="Google Shape;340;p6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Hotel Application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API Gateway with a POST endpoint /hotels and GET endpoint /hotels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POST has Lambda that puts JSON of hotel info (hotel name and location) together with an id in S3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Another Lambda listens to </a:t>
            </a:r>
            <a:r>
              <a:rPr lang="nl"/>
              <a:t>S3 Events and puts the info in DynamoDB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GET endpoint retrieves the hotel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Even more time left?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1) CloudFront + S3 frontend with Javascript that retrieves specific hotel info or lists all hotels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2) Frontend that allows adding new hotels via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3) S3 Events triggers a Step Function that puts the info in DynamoDB (for giggles)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Recap: CLI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Useful for exploration, scripting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nl"/>
              <a:t>aws service-name command </a:t>
            </a:r>
            <a:r>
              <a:rPr i="1" lang="nl"/>
              <a:t>--params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With List*/Describe*/Get* for read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Create*/Update*/Delete* for </a:t>
            </a:r>
            <a:r>
              <a:rPr i="1" lang="nl"/>
              <a:t>many</a:t>
            </a:r>
            <a:r>
              <a:rPr lang="nl"/>
              <a:t>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Default profile and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--query is useful for narrowing down what you need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Recap: Code and SDK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Lambda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nl"/>
              <a:t>implement RequestHandler</a:t>
            </a:r>
            <a:endParaRPr i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nl"/>
              <a:t>Handler</a:t>
            </a:r>
            <a:r>
              <a:rPr lang="nl"/>
              <a:t> = package name + class name (::method)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‘events’ library for right structure of AWS events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SDK usage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Create client outside handler for startup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 AWS environment, SDK will often look for right region and creds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Different strategies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‘Not found’, ‘unmarshal’ and other errors can</a:t>
            </a:r>
            <a:r>
              <a:rPr i="1" lang="nl"/>
              <a:t> </a:t>
            </a:r>
            <a:r>
              <a:rPr lang="nl"/>
              <a:t>be caused by missing credentials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Easy to forget adding the proper credentials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Lambda (/AWS services) can only do what their role says they can do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nl"/>
              <a:t>But</a:t>
            </a:r>
            <a:r>
              <a:rPr lang="nl"/>
              <a:t> access denied for other s</a:t>
            </a:r>
            <a:r>
              <a:rPr lang="nl"/>
              <a:t>ecurity reasons as well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And unmarshalling can be a lot of things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Recap: CloudFormation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Templates and stacks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Parameters, Resources,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nl"/>
              <a:t>!Ref</a:t>
            </a:r>
            <a:r>
              <a:rPr lang="nl"/>
              <a:t>, </a:t>
            </a:r>
            <a:r>
              <a:rPr i="1" lang="nl"/>
              <a:t>!GetAtt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Pseudo-params (${AWS::StackName}, ${AWS::Region})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Rollbacks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Detecting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Ease of IaC (see setup for Tim)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Recap: In Practice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Small CLI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Slow Lambda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Going over the SNS/SQS code and infra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Unfinished Business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