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8294fe0a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8294fe0a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8294fe0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8294fe0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df1212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adf1212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adf1212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adf1212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8294fe0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8294fe0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df1212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adf1212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df1212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adf1212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adf1212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adf1212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adf1212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adf1212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adf1212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adf1212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294fe0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294fe0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adf1212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adf1212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8294fe0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8294fe0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8294fe0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8294fe0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8294fe0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8294fe0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8294fe0a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8294fe0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ff62f5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fff62f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8294fe0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8294fe0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294fe0a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8294fe0a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 gentle introduction to procedural macros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by Sam Van Overmeire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Metaprogramming in Rust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Macros are the main form of metaprogramming in 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Writing code that generates more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‘Expanded’ at compile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Avoiding boilerplate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Doing things you can’t normally do in Rust (variadic functions)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Macros in Rust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25" y="1152475"/>
            <a:ext cx="6883551" cy="377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 flipH="1">
            <a:off x="2497900" y="2328450"/>
            <a:ext cx="679200" cy="486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</a:t>
            </a:r>
            <a:r>
              <a:rPr lang="nl"/>
              <a:t>eclarative macros (vec!)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5564" r="26744" t="0"/>
          <a:stretch/>
        </p:blipFill>
        <p:spPr>
          <a:xfrm>
            <a:off x="1641063" y="1108456"/>
            <a:ext cx="58618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Macros in Rust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25" y="1152475"/>
            <a:ext cx="6883551" cy="377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5"/>
          <p:cNvCxnSpPr/>
          <p:nvPr/>
        </p:nvCxnSpPr>
        <p:spPr>
          <a:xfrm flipH="1">
            <a:off x="5696975" y="2328450"/>
            <a:ext cx="679200" cy="486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Derive macros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#[derive(...)], e.g. #[derive(Clone)]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Use them on structs, enums (and unions)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Will add code (cannot modify 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14237" l="0" r="0" t="6536"/>
          <a:stretch/>
        </p:blipFill>
        <p:spPr>
          <a:xfrm>
            <a:off x="1483850" y="2252575"/>
            <a:ext cx="6176301" cy="2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Attribute</a:t>
            </a:r>
            <a:r>
              <a:rPr lang="nl"/>
              <a:t> macros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#[</a:t>
            </a:r>
            <a:r>
              <a:rPr i="1" lang="nl"/>
              <a:t>name-of-macro</a:t>
            </a:r>
            <a:r>
              <a:rPr lang="nl"/>
              <a:t>] (with the below example: `#[public]`)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Use them on structs, enums (and unions), but also on functions!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Will </a:t>
            </a:r>
            <a:r>
              <a:rPr i="1" lang="nl"/>
              <a:t>replace </a:t>
            </a:r>
            <a:r>
              <a:rPr lang="nl"/>
              <a:t>the input tokens =&gt; </a:t>
            </a:r>
            <a:r>
              <a:rPr lang="nl"/>
              <a:t>can </a:t>
            </a:r>
            <a:r>
              <a:rPr lang="nl"/>
              <a:t>modif</a:t>
            </a:r>
            <a:r>
              <a:rPr lang="nl"/>
              <a:t>y</a:t>
            </a:r>
            <a:r>
              <a:rPr lang="nl"/>
              <a:t> existing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Additional tokenstream for attributes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200" y="2498375"/>
            <a:ext cx="6537600" cy="24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Function-like</a:t>
            </a:r>
            <a:r>
              <a:rPr lang="nl"/>
              <a:t> macros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nl"/>
              <a:t>name! </a:t>
            </a:r>
            <a:r>
              <a:rPr lang="nl"/>
              <a:t>(e.g. </a:t>
            </a:r>
            <a:r>
              <a:rPr i="1" lang="nl"/>
              <a:t>private!</a:t>
            </a:r>
            <a:r>
              <a:rPr lang="n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Can be used throughout your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Will replace the input tokens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Useful when the input is not valid Rust (e.g., DSL)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6868" l="0" r="0" t="3105"/>
          <a:stretch/>
        </p:blipFill>
        <p:spPr>
          <a:xfrm>
            <a:off x="1892675" y="2496075"/>
            <a:ext cx="5358650" cy="264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Function-like macros: DSL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6115" l="0" r="0" t="7378"/>
          <a:stretch/>
        </p:blipFill>
        <p:spPr>
          <a:xfrm>
            <a:off x="952500" y="2076475"/>
            <a:ext cx="7239000" cy="10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Writing a derive macro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‘SQS helper</a:t>
            </a:r>
            <a:r>
              <a:rPr lang="nl"/>
              <a:t>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DeriveInput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syn, quote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cargo expand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When to write macros? Which kind?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As little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When you can’t elegantly solve problems (like boilerplate) with normal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SQS helper?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SQS helper with builder (screenshot)?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Start 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Declarative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Derive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SQS helper?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Attribute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Function-like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(And the same advice also kinda applies for </a:t>
            </a:r>
            <a:r>
              <a:rPr i="1" lang="nl"/>
              <a:t>using </a:t>
            </a:r>
            <a:r>
              <a:rPr lang="nl"/>
              <a:t>macros)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8917" l="9644" r="2597" t="4502"/>
          <a:stretch/>
        </p:blipFill>
        <p:spPr>
          <a:xfrm>
            <a:off x="4980175" y="2133037"/>
            <a:ext cx="3852125" cy="14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a conference app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5"/>
            <a:ext cx="9143999" cy="194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Thanks for listening!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Any questions (now or later)?</a:t>
            </a:r>
            <a:endParaRPr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a conference app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7"/>
            <a:ext cx="9144000" cy="210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a conference app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2893"/>
          <a:stretch/>
        </p:blipFill>
        <p:spPr>
          <a:xfrm>
            <a:off x="0" y="1152475"/>
            <a:ext cx="9144000" cy="24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a conference app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7"/>
            <a:ext cx="9144000" cy="210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a conference app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7"/>
            <a:ext cx="9144001" cy="3687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378125" y="95375"/>
            <a:ext cx="5780001" cy="4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378125" y="95375"/>
            <a:ext cx="5780001" cy="495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 rot="10800000">
            <a:off x="4967650" y="202400"/>
            <a:ext cx="1995600" cy="18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 flipH="1">
            <a:off x="6158125" y="1775650"/>
            <a:ext cx="436800" cy="2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/>
          <p:nvPr/>
        </p:nvCxnSpPr>
        <p:spPr>
          <a:xfrm flipH="1">
            <a:off x="1704200" y="3121588"/>
            <a:ext cx="5464500" cy="8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/>
          <p:nvPr/>
        </p:nvCxnSpPr>
        <p:spPr>
          <a:xfrm flipH="1">
            <a:off x="2819150" y="4703625"/>
            <a:ext cx="4310100" cy="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20"/>
          <p:cNvSpPr txBox="1"/>
          <p:nvPr/>
        </p:nvSpPr>
        <p:spPr>
          <a:xfrm>
            <a:off x="6963250" y="-19450"/>
            <a:ext cx="19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derive macro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594925" y="1407550"/>
            <a:ext cx="288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function-like macro</a:t>
            </a:r>
            <a:br>
              <a:rPr lang="nl" sz="1800">
                <a:solidFill>
                  <a:schemeClr val="dk2"/>
                </a:solidFill>
              </a:rPr>
            </a:br>
            <a:r>
              <a:rPr lang="nl" sz="1800">
                <a:solidFill>
                  <a:schemeClr val="dk2"/>
                </a:solidFill>
              </a:rPr>
              <a:t>(</a:t>
            </a:r>
            <a:r>
              <a:rPr i="1" lang="nl" sz="1800">
                <a:solidFill>
                  <a:schemeClr val="dk2"/>
                </a:solidFill>
              </a:rPr>
              <a:t>behind a declarative</a:t>
            </a:r>
            <a:r>
              <a:rPr lang="n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7168700" y="2894950"/>
            <a:ext cx="19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attribute macro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7118000" y="4473225"/>
            <a:ext cx="20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declarative macro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Bio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Sam Van Overmeire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Belgian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Historian, archaeologist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‘Cloud Consultant’ (@branch)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Likes Rust…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Wrote a book on macros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13" y="0"/>
            <a:ext cx="41433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13400"/>
            <a:ext cx="2637926" cy="10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