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Montserrat" panose="00000500000000000000" pitchFamily="2" charset="0"/>
      <p:regular r:id="rId15"/>
      <p:italic r:id="rId16"/>
    </p:embeddedFont>
    <p:embeddedFont>
      <p:font typeface="Montserrat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872211" y="-2776467"/>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778711" y="7667323"/>
            <a:ext cx="1578921" cy="157892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2087075" y="2088725"/>
            <a:ext cx="811164" cy="927045"/>
          </a:xfrm>
          <a:custGeom>
            <a:avLst/>
            <a:gdLst/>
            <a:ahLst/>
            <a:cxnLst/>
            <a:rect l="l" t="t" r="r" b="b"/>
            <a:pathLst>
              <a:path w="811164" h="927045">
                <a:moveTo>
                  <a:pt x="0" y="0"/>
                </a:moveTo>
                <a:lnTo>
                  <a:pt x="811164" y="0"/>
                </a:lnTo>
                <a:lnTo>
                  <a:pt x="811164" y="927045"/>
                </a:lnTo>
                <a:lnTo>
                  <a:pt x="0" y="9270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3669764" y="2147652"/>
            <a:ext cx="807688" cy="927045"/>
          </a:xfrm>
          <a:custGeom>
            <a:avLst/>
            <a:gdLst/>
            <a:ahLst/>
            <a:cxnLst/>
            <a:rect l="l" t="t" r="r" b="b"/>
            <a:pathLst>
              <a:path w="807688" h="927045">
                <a:moveTo>
                  <a:pt x="0" y="0"/>
                </a:moveTo>
                <a:lnTo>
                  <a:pt x="807688" y="0"/>
                </a:lnTo>
                <a:lnTo>
                  <a:pt x="807688" y="927044"/>
                </a:lnTo>
                <a:lnTo>
                  <a:pt x="0" y="9270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5251472" y="2206578"/>
            <a:ext cx="721192" cy="809192"/>
          </a:xfrm>
          <a:custGeom>
            <a:avLst/>
            <a:gdLst/>
            <a:ahLst/>
            <a:cxnLst/>
            <a:rect l="l" t="t" r="r" b="b"/>
            <a:pathLst>
              <a:path w="721192" h="809192">
                <a:moveTo>
                  <a:pt x="0" y="0"/>
                </a:moveTo>
                <a:lnTo>
                  <a:pt x="721193" y="0"/>
                </a:lnTo>
                <a:lnTo>
                  <a:pt x="721193" y="809192"/>
                </a:lnTo>
                <a:lnTo>
                  <a:pt x="0" y="80919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2" name="TextBox 12"/>
          <p:cNvSpPr txBox="1"/>
          <p:nvPr/>
        </p:nvSpPr>
        <p:spPr>
          <a:xfrm>
            <a:off x="1367131" y="3849061"/>
            <a:ext cx="11809104" cy="2503006"/>
          </a:xfrm>
          <a:prstGeom prst="rect">
            <a:avLst/>
          </a:prstGeom>
        </p:spPr>
        <p:txBody>
          <a:bodyPr lIns="0" tIns="0" rIns="0" bIns="0" rtlCol="0" anchor="t">
            <a:spAutoFit/>
          </a:bodyPr>
          <a:lstStyle/>
          <a:p>
            <a:pPr>
              <a:lnSpc>
                <a:spcPts val="10089"/>
              </a:lnSpc>
              <a:spcBef>
                <a:spcPct val="0"/>
              </a:spcBef>
            </a:pPr>
            <a:r>
              <a:rPr lang="en-US" sz="7206">
                <a:solidFill>
                  <a:srgbClr val="000000"/>
                </a:solidFill>
                <a:latin typeface="Montserrat Bold"/>
              </a:rPr>
              <a:t>Web app + Android app bán điện thoại di động</a:t>
            </a:r>
          </a:p>
        </p:txBody>
      </p:sp>
      <p:sp>
        <p:nvSpPr>
          <p:cNvPr id="13" name="TextBox 13"/>
          <p:cNvSpPr txBox="1"/>
          <p:nvPr/>
        </p:nvSpPr>
        <p:spPr>
          <a:xfrm>
            <a:off x="1367131" y="7256942"/>
            <a:ext cx="7173539" cy="554635"/>
          </a:xfrm>
          <a:prstGeom prst="rect">
            <a:avLst/>
          </a:prstGeom>
        </p:spPr>
        <p:txBody>
          <a:bodyPr lIns="0" tIns="0" rIns="0" bIns="0" rtlCol="0" anchor="t">
            <a:spAutoFit/>
          </a:bodyPr>
          <a:lstStyle/>
          <a:p>
            <a:pPr>
              <a:lnSpc>
                <a:spcPts val="4632"/>
              </a:lnSpc>
              <a:spcBef>
                <a:spcPct val="0"/>
              </a:spcBef>
            </a:pPr>
            <a:r>
              <a:rPr lang="en-US" sz="3308">
                <a:solidFill>
                  <a:srgbClr val="000000"/>
                </a:solidFill>
                <a:latin typeface="Montserrat"/>
              </a:rPr>
              <a:t>Nhóm 6 - K15DCPM01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874361"/>
            <a:chOff x="0" y="0"/>
            <a:chExt cx="9414331" cy="964887"/>
          </a:xfrm>
        </p:grpSpPr>
        <p:sp>
          <p:nvSpPr>
            <p:cNvPr id="3" name="Freeform 3"/>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4" name="TextBox 4"/>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7743144" y="4547362"/>
            <a:ext cx="0" cy="3843312"/>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Freeform 6"/>
          <p:cNvSpPr/>
          <p:nvPr/>
        </p:nvSpPr>
        <p:spPr>
          <a:xfrm>
            <a:off x="7965000" y="3719174"/>
            <a:ext cx="9568902" cy="5499688"/>
          </a:xfrm>
          <a:custGeom>
            <a:avLst/>
            <a:gdLst/>
            <a:ahLst/>
            <a:cxnLst/>
            <a:rect l="l" t="t" r="r" b="b"/>
            <a:pathLst>
              <a:path w="9568902" h="5499688">
                <a:moveTo>
                  <a:pt x="0" y="0"/>
                </a:moveTo>
                <a:lnTo>
                  <a:pt x="9568902" y="0"/>
                </a:lnTo>
                <a:lnTo>
                  <a:pt x="9568902" y="5499688"/>
                </a:lnTo>
                <a:lnTo>
                  <a:pt x="0" y="5499688"/>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535442" y="338781"/>
            <a:ext cx="13243078" cy="1246488"/>
          </a:xfrm>
          <a:prstGeom prst="rect">
            <a:avLst/>
          </a:prstGeom>
        </p:spPr>
        <p:txBody>
          <a:bodyPr lIns="0" tIns="0" rIns="0" bIns="0" rtlCol="0" anchor="t">
            <a:spAutoFit/>
          </a:bodyPr>
          <a:lstStyle/>
          <a:p>
            <a:pPr marL="0" lvl="0" indent="0" algn="l">
              <a:lnSpc>
                <a:spcPts val="10276"/>
              </a:lnSpc>
              <a:spcBef>
                <a:spcPct val="0"/>
              </a:spcBef>
            </a:pPr>
            <a:r>
              <a:rPr lang="en-US" sz="7340">
                <a:solidFill>
                  <a:srgbClr val="000000"/>
                </a:solidFill>
                <a:latin typeface="Montserrat Bold"/>
              </a:rPr>
              <a:t>Fontend Build Tools (Web)</a:t>
            </a:r>
          </a:p>
        </p:txBody>
      </p:sp>
      <p:sp>
        <p:nvSpPr>
          <p:cNvPr id="8" name="TextBox 8"/>
          <p:cNvSpPr txBox="1"/>
          <p:nvPr/>
        </p:nvSpPr>
        <p:spPr>
          <a:xfrm>
            <a:off x="1010824" y="2404724"/>
            <a:ext cx="7921837" cy="781050"/>
          </a:xfrm>
          <a:prstGeom prst="rect">
            <a:avLst/>
          </a:prstGeom>
        </p:spPr>
        <p:txBody>
          <a:bodyPr lIns="0" tIns="0" rIns="0" bIns="0" rtlCol="0" anchor="t">
            <a:spAutoFit/>
          </a:bodyPr>
          <a:lstStyle/>
          <a:p>
            <a:pPr marL="0" lvl="0" indent="0">
              <a:lnSpc>
                <a:spcPts val="6204"/>
              </a:lnSpc>
              <a:spcBef>
                <a:spcPct val="0"/>
              </a:spcBef>
            </a:pPr>
            <a:r>
              <a:rPr lang="en-US" sz="5170">
                <a:solidFill>
                  <a:srgbClr val="101010"/>
                </a:solidFill>
                <a:latin typeface="Montserrat Bold"/>
              </a:rPr>
              <a:t>ViteJS</a:t>
            </a:r>
          </a:p>
        </p:txBody>
      </p:sp>
      <p:sp>
        <p:nvSpPr>
          <p:cNvPr id="9" name="TextBox 9"/>
          <p:cNvSpPr txBox="1"/>
          <p:nvPr/>
        </p:nvSpPr>
        <p:spPr>
          <a:xfrm>
            <a:off x="1028700" y="4850022"/>
            <a:ext cx="6695394" cy="3190367"/>
          </a:xfrm>
          <a:prstGeom prst="rect">
            <a:avLst/>
          </a:prstGeom>
        </p:spPr>
        <p:txBody>
          <a:bodyPr lIns="0" tIns="0" rIns="0" bIns="0" rtlCol="0" anchor="t">
            <a:spAutoFit/>
          </a:bodyPr>
          <a:lstStyle/>
          <a:p>
            <a:pPr marL="0" lvl="0" indent="0" algn="l">
              <a:lnSpc>
                <a:spcPts val="3178"/>
              </a:lnSpc>
              <a:spcBef>
                <a:spcPct val="0"/>
              </a:spcBef>
            </a:pPr>
            <a:r>
              <a:rPr lang="en-US" sz="2270">
                <a:solidFill>
                  <a:srgbClr val="101010"/>
                </a:solidFill>
                <a:latin typeface="Montserrat"/>
              </a:rPr>
              <a:t>ViteJS là một công cụ xây dựng ứng dụng web siêu nhanh cho JavaScript và TypeScript. Nó tập trung vào việc cung cấp quy trình phát triển hiệu suất cao bằng cách sử dụng các công nghệ mới như ES modules và JavaScript bundling. Với cấu hình mặc định, ViteJS sử dụng Rollup để tạo ra các bundle nhẹ nhàng và tối ưu hóa cho các ứng dụng web.</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874361"/>
            <a:chOff x="0" y="0"/>
            <a:chExt cx="9414331" cy="964887"/>
          </a:xfrm>
        </p:grpSpPr>
        <p:sp>
          <p:nvSpPr>
            <p:cNvPr id="3" name="Freeform 3"/>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4" name="TextBox 4"/>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35442" y="338781"/>
            <a:ext cx="10067634" cy="1246488"/>
          </a:xfrm>
          <a:prstGeom prst="rect">
            <a:avLst/>
          </a:prstGeom>
        </p:spPr>
        <p:txBody>
          <a:bodyPr lIns="0" tIns="0" rIns="0" bIns="0" rtlCol="0" anchor="t">
            <a:spAutoFit/>
          </a:bodyPr>
          <a:lstStyle/>
          <a:p>
            <a:pPr marL="0" lvl="0" indent="0" algn="l">
              <a:lnSpc>
                <a:spcPts val="10276"/>
              </a:lnSpc>
              <a:spcBef>
                <a:spcPct val="0"/>
              </a:spcBef>
            </a:pPr>
            <a:r>
              <a:rPr lang="en-US" sz="7340">
                <a:solidFill>
                  <a:srgbClr val="000000"/>
                </a:solidFill>
                <a:latin typeface="Montserrat Bold"/>
              </a:rPr>
              <a:t>Android App</a:t>
            </a:r>
          </a:p>
        </p:txBody>
      </p:sp>
      <p:sp>
        <p:nvSpPr>
          <p:cNvPr id="6" name="AutoShape 6"/>
          <p:cNvSpPr/>
          <p:nvPr/>
        </p:nvSpPr>
        <p:spPr>
          <a:xfrm>
            <a:off x="9580335" y="4639024"/>
            <a:ext cx="0" cy="3843312"/>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TextBox 7"/>
          <p:cNvSpPr txBox="1"/>
          <p:nvPr/>
        </p:nvSpPr>
        <p:spPr>
          <a:xfrm>
            <a:off x="1010824" y="2404724"/>
            <a:ext cx="7921837" cy="781050"/>
          </a:xfrm>
          <a:prstGeom prst="rect">
            <a:avLst/>
          </a:prstGeom>
        </p:spPr>
        <p:txBody>
          <a:bodyPr lIns="0" tIns="0" rIns="0" bIns="0" rtlCol="0" anchor="t">
            <a:spAutoFit/>
          </a:bodyPr>
          <a:lstStyle/>
          <a:p>
            <a:pPr marL="0" lvl="0" indent="0">
              <a:lnSpc>
                <a:spcPts val="6204"/>
              </a:lnSpc>
              <a:spcBef>
                <a:spcPct val="0"/>
              </a:spcBef>
            </a:pPr>
            <a:r>
              <a:rPr lang="en-US" sz="5170">
                <a:solidFill>
                  <a:srgbClr val="101010"/>
                </a:solidFill>
                <a:latin typeface="Montserrat Bold"/>
              </a:rPr>
              <a:t>Retrofit và Gson</a:t>
            </a:r>
          </a:p>
        </p:txBody>
      </p:sp>
      <p:sp>
        <p:nvSpPr>
          <p:cNvPr id="8" name="TextBox 8"/>
          <p:cNvSpPr txBox="1"/>
          <p:nvPr/>
        </p:nvSpPr>
        <p:spPr>
          <a:xfrm>
            <a:off x="9818460" y="4875237"/>
            <a:ext cx="7747597" cy="3537405"/>
          </a:xfrm>
          <a:prstGeom prst="rect">
            <a:avLst/>
          </a:prstGeom>
        </p:spPr>
        <p:txBody>
          <a:bodyPr lIns="0" tIns="0" rIns="0" bIns="0" rtlCol="0" anchor="t">
            <a:spAutoFit/>
          </a:bodyPr>
          <a:lstStyle/>
          <a:p>
            <a:pPr marL="0" lvl="0" indent="0">
              <a:lnSpc>
                <a:spcPts val="3176"/>
              </a:lnSpc>
              <a:spcBef>
                <a:spcPct val="0"/>
              </a:spcBef>
            </a:pPr>
            <a:r>
              <a:rPr lang="en-US" sz="2269">
                <a:solidFill>
                  <a:srgbClr val="101010"/>
                </a:solidFill>
                <a:latin typeface="Montserrat"/>
              </a:rPr>
              <a:t> Gson là một thư viện mã nguồn mở của Google cho phép chuyển đổi dữ liệu JSON thành các đối tượng Java và ngược lại một cách dễ dàng. Với Gson, bạn có thể tự động ánh xạ các trường JSON vào các thuộc tính của đối tượng Java tương ứng, giúp giảm thiểu việc viết mã thủ công và tăng cường tính linh hoạt của ứng dụng. Gson cũng hỗ trợ việc xử lý các trường hợp đặc biệt như kiểu dữ liệu đa dạng, mảng và đối tượng lồng nhau.</a:t>
            </a:r>
          </a:p>
        </p:txBody>
      </p:sp>
      <p:sp>
        <p:nvSpPr>
          <p:cNvPr id="9" name="TextBox 9"/>
          <p:cNvSpPr txBox="1"/>
          <p:nvPr/>
        </p:nvSpPr>
        <p:spPr>
          <a:xfrm>
            <a:off x="1009478" y="4875237"/>
            <a:ext cx="8332732" cy="3190367"/>
          </a:xfrm>
          <a:prstGeom prst="rect">
            <a:avLst/>
          </a:prstGeom>
        </p:spPr>
        <p:txBody>
          <a:bodyPr lIns="0" tIns="0" rIns="0" bIns="0" rtlCol="0" anchor="t">
            <a:spAutoFit/>
          </a:bodyPr>
          <a:lstStyle/>
          <a:p>
            <a:pPr marL="0" lvl="0" indent="0" algn="l">
              <a:lnSpc>
                <a:spcPts val="3178"/>
              </a:lnSpc>
              <a:spcBef>
                <a:spcPct val="0"/>
              </a:spcBef>
            </a:pPr>
            <a:r>
              <a:rPr lang="en-US" sz="2270">
                <a:solidFill>
                  <a:srgbClr val="101010"/>
                </a:solidFill>
                <a:latin typeface="Montserrat"/>
              </a:rPr>
              <a:t>Retrofit là một thư viện mã nguồn mở cho phép tương tác với các API REST trong ứng dụng Android một cách dễ dàng và linh hoạt. Nó cung cấp một cách tiếp cận dựa trên annotations để định nghĩa các yêu cầu và phản hồi từ API, giúp giảm thiểu việc lập trình thủ công và tăng tính tự động hóa. Retrofit cũng hỗ trợ các tính năng như quản lý luồng gọi, bộ ghi nhật ký, và gửi và nhận dữ liệu dưới nhiều định dạng khác nhau.</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51465" y="-2544328"/>
            <a:ext cx="9898854" cy="8599630"/>
          </a:xfrm>
          <a:custGeom>
            <a:avLst/>
            <a:gdLst/>
            <a:ahLst/>
            <a:cxnLst/>
            <a:rect l="l" t="t" r="r" b="b"/>
            <a:pathLst>
              <a:path w="9898854" h="8599630">
                <a:moveTo>
                  <a:pt x="0" y="0"/>
                </a:moveTo>
                <a:lnTo>
                  <a:pt x="9898854" y="0"/>
                </a:lnTo>
                <a:lnTo>
                  <a:pt x="9898854" y="8599629"/>
                </a:lnTo>
                <a:lnTo>
                  <a:pt x="0" y="859962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091033" y="4029075"/>
            <a:ext cx="8960432" cy="2228850"/>
          </a:xfrm>
          <a:prstGeom prst="rect">
            <a:avLst/>
          </a:prstGeom>
        </p:spPr>
        <p:txBody>
          <a:bodyPr lIns="0" tIns="0" rIns="0" bIns="0" rtlCol="0" anchor="t">
            <a:spAutoFit/>
          </a:bodyPr>
          <a:lstStyle/>
          <a:p>
            <a:pPr marL="0" lvl="0" indent="0" algn="l">
              <a:lnSpc>
                <a:spcPts val="8841"/>
              </a:lnSpc>
              <a:spcBef>
                <a:spcPct val="0"/>
              </a:spcBef>
            </a:pPr>
            <a:r>
              <a:rPr lang="en-US" sz="7368">
                <a:solidFill>
                  <a:srgbClr val="101010"/>
                </a:solidFill>
                <a:latin typeface="Montserrat Bold"/>
              </a:rPr>
              <a:t>3 - Chạy thử ứng dụng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51465" y="-2544328"/>
            <a:ext cx="9898854" cy="8599630"/>
          </a:xfrm>
          <a:custGeom>
            <a:avLst/>
            <a:gdLst/>
            <a:ahLst/>
            <a:cxnLst/>
            <a:rect l="l" t="t" r="r" b="b"/>
            <a:pathLst>
              <a:path w="9898854" h="8599630">
                <a:moveTo>
                  <a:pt x="0" y="0"/>
                </a:moveTo>
                <a:lnTo>
                  <a:pt x="9898854" y="0"/>
                </a:lnTo>
                <a:lnTo>
                  <a:pt x="9898854" y="8599629"/>
                </a:lnTo>
                <a:lnTo>
                  <a:pt x="0" y="859962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091033" y="4029075"/>
            <a:ext cx="9539288" cy="2228850"/>
          </a:xfrm>
          <a:prstGeom prst="rect">
            <a:avLst/>
          </a:prstGeom>
        </p:spPr>
        <p:txBody>
          <a:bodyPr lIns="0" tIns="0" rIns="0" bIns="0" rtlCol="0" anchor="t">
            <a:spAutoFit/>
          </a:bodyPr>
          <a:lstStyle/>
          <a:p>
            <a:pPr marL="0" lvl="0" indent="0" algn="l">
              <a:lnSpc>
                <a:spcPts val="8841"/>
              </a:lnSpc>
              <a:spcBef>
                <a:spcPct val="0"/>
              </a:spcBef>
            </a:pPr>
            <a:r>
              <a:rPr lang="en-US" sz="7368">
                <a:solidFill>
                  <a:srgbClr val="101010"/>
                </a:solidFill>
                <a:latin typeface="Montserrat Bold"/>
              </a:rPr>
              <a:t>4 - Phân tích đoạn code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719553" y="-4023370"/>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0515915" y="2022039"/>
            <a:ext cx="6218139" cy="621813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txBody>
            <a:bodyPr/>
            <a:lstStyle/>
            <a:p>
              <a:endParaRPr lang="en-US"/>
            </a:p>
          </p:txBody>
        </p:sp>
        <p:sp>
          <p:nvSpPr>
            <p:cNvPr id="5" name="TextBox 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6" name="Group 6"/>
          <p:cNvGrpSpPr/>
          <p:nvPr/>
        </p:nvGrpSpPr>
        <p:grpSpPr>
          <a:xfrm rot="-3231439">
            <a:off x="10773647" y="2299119"/>
            <a:ext cx="5685609" cy="5688763"/>
            <a:chOff x="0" y="0"/>
            <a:chExt cx="6489360" cy="6492960"/>
          </a:xfrm>
        </p:grpSpPr>
        <p:sp>
          <p:nvSpPr>
            <p:cNvPr id="7" name="Freeform 7"/>
            <p:cNvSpPr/>
            <p:nvPr/>
          </p:nvSpPr>
          <p:spPr>
            <a:xfrm>
              <a:off x="0" y="0"/>
              <a:ext cx="6489446" cy="6493002"/>
            </a:xfrm>
            <a:custGeom>
              <a:avLst/>
              <a:gdLst/>
              <a:ahLst/>
              <a:cxnLst/>
              <a:rect l="l" t="t" r="r" b="b"/>
              <a:pathLst>
                <a:path w="6489446" h="6493002">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txBody>
            <a:bodyPr/>
            <a:lstStyle/>
            <a:p>
              <a:endParaRPr lang="en-US"/>
            </a:p>
          </p:txBody>
        </p:sp>
      </p:grpSp>
      <p:grpSp>
        <p:nvGrpSpPr>
          <p:cNvPr id="8" name="Group 8"/>
          <p:cNvGrpSpPr/>
          <p:nvPr/>
        </p:nvGrpSpPr>
        <p:grpSpPr>
          <a:xfrm rot="-5400000">
            <a:off x="10615048" y="909001"/>
            <a:ext cx="1397846" cy="1429059"/>
            <a:chOff x="0" y="0"/>
            <a:chExt cx="2095920" cy="2142720"/>
          </a:xfrm>
        </p:grpSpPr>
        <p:sp>
          <p:nvSpPr>
            <p:cNvPr id="9" name="Freeform 9"/>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sp>
        <p:nvSpPr>
          <p:cNvPr id="10" name="Freeform 10"/>
          <p:cNvSpPr/>
          <p:nvPr/>
        </p:nvSpPr>
        <p:spPr>
          <a:xfrm>
            <a:off x="12882501" y="3768854"/>
            <a:ext cx="1555883" cy="1287140"/>
          </a:xfrm>
          <a:custGeom>
            <a:avLst/>
            <a:gdLst/>
            <a:ahLst/>
            <a:cxnLst/>
            <a:rect l="l" t="t" r="r" b="b"/>
            <a:pathLst>
              <a:path w="1555883" h="1287140">
                <a:moveTo>
                  <a:pt x="0" y="0"/>
                </a:moveTo>
                <a:lnTo>
                  <a:pt x="1555883" y="0"/>
                </a:lnTo>
                <a:lnTo>
                  <a:pt x="1555883" y="1287140"/>
                </a:lnTo>
                <a:lnTo>
                  <a:pt x="0" y="128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TextBox 11"/>
          <p:cNvSpPr txBox="1"/>
          <p:nvPr/>
        </p:nvSpPr>
        <p:spPr>
          <a:xfrm>
            <a:off x="10961077" y="4947908"/>
            <a:ext cx="5310749" cy="1724025"/>
          </a:xfrm>
          <a:prstGeom prst="rect">
            <a:avLst/>
          </a:prstGeom>
        </p:spPr>
        <p:txBody>
          <a:bodyPr lIns="0" tIns="0" rIns="0" bIns="0" rtlCol="0" anchor="t">
            <a:spAutoFit/>
          </a:bodyPr>
          <a:lstStyle/>
          <a:p>
            <a:pPr marL="0" lvl="0" indent="0" algn="ctr">
              <a:lnSpc>
                <a:spcPts val="6809"/>
              </a:lnSpc>
              <a:spcBef>
                <a:spcPct val="0"/>
              </a:spcBef>
            </a:pPr>
            <a:r>
              <a:rPr lang="en-US" sz="5674">
                <a:solidFill>
                  <a:srgbClr val="FFFFFF"/>
                </a:solidFill>
                <a:latin typeface="Montserrat"/>
              </a:rPr>
              <a:t>Phân Công Nhiệm Vụ</a:t>
            </a:r>
          </a:p>
        </p:txBody>
      </p:sp>
      <p:sp>
        <p:nvSpPr>
          <p:cNvPr id="12" name="TextBox 12"/>
          <p:cNvSpPr txBox="1"/>
          <p:nvPr/>
        </p:nvSpPr>
        <p:spPr>
          <a:xfrm>
            <a:off x="10759107" y="1197856"/>
            <a:ext cx="1050176" cy="765625"/>
          </a:xfrm>
          <a:prstGeom prst="rect">
            <a:avLst/>
          </a:prstGeom>
        </p:spPr>
        <p:txBody>
          <a:bodyPr lIns="0" tIns="0" rIns="0" bIns="0" rtlCol="0" anchor="t">
            <a:spAutoFit/>
          </a:bodyPr>
          <a:lstStyle/>
          <a:p>
            <a:pPr algn="ctr">
              <a:lnSpc>
                <a:spcPts val="6311"/>
              </a:lnSpc>
            </a:pPr>
            <a:r>
              <a:rPr lang="en-US" sz="4508">
                <a:solidFill>
                  <a:srgbClr val="FFFFFF"/>
                </a:solidFill>
                <a:latin typeface="Montserrat Bold"/>
              </a:rPr>
              <a:t>01</a:t>
            </a:r>
          </a:p>
        </p:txBody>
      </p:sp>
      <p:sp>
        <p:nvSpPr>
          <p:cNvPr id="13" name="TextBox 13"/>
          <p:cNvSpPr txBox="1"/>
          <p:nvPr/>
        </p:nvSpPr>
        <p:spPr>
          <a:xfrm>
            <a:off x="5903330" y="656709"/>
            <a:ext cx="4622605" cy="1162424"/>
          </a:xfrm>
          <a:prstGeom prst="rect">
            <a:avLst/>
          </a:prstGeom>
        </p:spPr>
        <p:txBody>
          <a:bodyPr lIns="0" tIns="0" rIns="0" bIns="0" rtlCol="0" anchor="t">
            <a:spAutoFit/>
          </a:bodyPr>
          <a:lstStyle/>
          <a:p>
            <a:pPr>
              <a:lnSpc>
                <a:spcPts val="3129"/>
              </a:lnSpc>
            </a:pPr>
            <a:r>
              <a:rPr lang="en-US" sz="2235">
                <a:solidFill>
                  <a:srgbClr val="101010"/>
                </a:solidFill>
                <a:latin typeface="Montserrat Bold"/>
              </a:rPr>
              <a:t>Nguyễn Ngọc Thành</a:t>
            </a:r>
          </a:p>
          <a:p>
            <a:pPr>
              <a:lnSpc>
                <a:spcPts val="3129"/>
              </a:lnSpc>
            </a:pPr>
            <a:r>
              <a:rPr lang="en-US" sz="2235">
                <a:solidFill>
                  <a:srgbClr val="101010"/>
                </a:solidFill>
                <a:latin typeface="Montserrat"/>
              </a:rPr>
              <a:t>Font-back end web app</a:t>
            </a:r>
          </a:p>
          <a:p>
            <a:pPr marL="0" lvl="0" indent="0">
              <a:lnSpc>
                <a:spcPts val="3129"/>
              </a:lnSpc>
              <a:spcBef>
                <a:spcPct val="0"/>
              </a:spcBef>
            </a:pPr>
            <a:r>
              <a:rPr lang="en-US" sz="2235">
                <a:solidFill>
                  <a:srgbClr val="101010"/>
                </a:solidFill>
                <a:latin typeface="Montserrat"/>
              </a:rPr>
              <a:t>Call Api, MongoDB android app</a:t>
            </a:r>
          </a:p>
        </p:txBody>
      </p:sp>
      <p:grpSp>
        <p:nvGrpSpPr>
          <p:cNvPr id="14" name="Group 14"/>
          <p:cNvGrpSpPr/>
          <p:nvPr/>
        </p:nvGrpSpPr>
        <p:grpSpPr>
          <a:xfrm>
            <a:off x="10961077" y="6287090"/>
            <a:ext cx="457877" cy="45787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16" name="TextBox 16"/>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17" name="Group 17"/>
          <p:cNvGrpSpPr/>
          <p:nvPr/>
        </p:nvGrpSpPr>
        <p:grpSpPr>
          <a:xfrm>
            <a:off x="10618031" y="5055994"/>
            <a:ext cx="457877" cy="45787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19" name="TextBox 19"/>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0" name="Group 20"/>
          <p:cNvGrpSpPr/>
          <p:nvPr/>
        </p:nvGrpSpPr>
        <p:grpSpPr>
          <a:xfrm>
            <a:off x="10961077" y="3539915"/>
            <a:ext cx="457877" cy="45787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22" name="TextBox 22"/>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3" name="Group 23"/>
          <p:cNvGrpSpPr/>
          <p:nvPr/>
        </p:nvGrpSpPr>
        <p:grpSpPr>
          <a:xfrm>
            <a:off x="12162608" y="2322454"/>
            <a:ext cx="457877" cy="45787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25" name="TextBox 2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6" name="Freeform 26"/>
          <p:cNvSpPr/>
          <p:nvPr/>
        </p:nvSpPr>
        <p:spPr>
          <a:xfrm rot="-1898322">
            <a:off x="-1987267" y="8095155"/>
            <a:ext cx="4891502" cy="4903762"/>
          </a:xfrm>
          <a:custGeom>
            <a:avLst/>
            <a:gdLst/>
            <a:ahLst/>
            <a:cxnLst/>
            <a:rect l="l" t="t" r="r" b="b"/>
            <a:pathLst>
              <a:path w="4891502" h="4903762">
                <a:moveTo>
                  <a:pt x="0" y="0"/>
                </a:moveTo>
                <a:lnTo>
                  <a:pt x="4891502" y="0"/>
                </a:lnTo>
                <a:lnTo>
                  <a:pt x="4891502" y="4903762"/>
                </a:lnTo>
                <a:lnTo>
                  <a:pt x="0" y="4903762"/>
                </a:lnTo>
                <a:lnTo>
                  <a:pt x="0" y="0"/>
                </a:lnTo>
                <a:close/>
              </a:path>
            </a:pathLst>
          </a:custGeom>
          <a:blipFill>
            <a:blip r:embed="rId2"/>
            <a:stretch>
              <a:fillRect/>
            </a:stretch>
          </a:blipFill>
        </p:spPr>
        <p:txBody>
          <a:bodyPr/>
          <a:lstStyle/>
          <a:p>
            <a:endParaRPr lang="en-US"/>
          </a:p>
        </p:txBody>
      </p:sp>
      <p:grpSp>
        <p:nvGrpSpPr>
          <p:cNvPr id="27" name="Group 27"/>
          <p:cNvGrpSpPr/>
          <p:nvPr/>
        </p:nvGrpSpPr>
        <p:grpSpPr>
          <a:xfrm>
            <a:off x="12153690" y="7424867"/>
            <a:ext cx="457877" cy="457877"/>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29" name="TextBox 29"/>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0" name="Group 30"/>
          <p:cNvGrpSpPr/>
          <p:nvPr/>
        </p:nvGrpSpPr>
        <p:grpSpPr>
          <a:xfrm rot="-5865801">
            <a:off x="9345654" y="2501497"/>
            <a:ext cx="1397846" cy="1429059"/>
            <a:chOff x="0" y="0"/>
            <a:chExt cx="2095920" cy="2142720"/>
          </a:xfrm>
        </p:grpSpPr>
        <p:sp>
          <p:nvSpPr>
            <p:cNvPr id="31" name="Freeform 31"/>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32" name="Group 32"/>
          <p:cNvGrpSpPr/>
          <p:nvPr/>
        </p:nvGrpSpPr>
        <p:grpSpPr>
          <a:xfrm rot="-7051555">
            <a:off x="8943865" y="4428971"/>
            <a:ext cx="1397846" cy="1429059"/>
            <a:chOff x="0" y="0"/>
            <a:chExt cx="2095920" cy="2142720"/>
          </a:xfrm>
        </p:grpSpPr>
        <p:sp>
          <p:nvSpPr>
            <p:cNvPr id="33" name="Freeform 33"/>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34" name="Group 34"/>
          <p:cNvGrpSpPr/>
          <p:nvPr/>
        </p:nvGrpSpPr>
        <p:grpSpPr>
          <a:xfrm rot="-9835150">
            <a:off x="10585272" y="7921290"/>
            <a:ext cx="1397846" cy="1429059"/>
            <a:chOff x="0" y="0"/>
            <a:chExt cx="2095920" cy="2142720"/>
          </a:xfrm>
        </p:grpSpPr>
        <p:sp>
          <p:nvSpPr>
            <p:cNvPr id="35" name="Freeform 35"/>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36" name="Group 36"/>
          <p:cNvGrpSpPr/>
          <p:nvPr/>
        </p:nvGrpSpPr>
        <p:grpSpPr>
          <a:xfrm rot="-9007031">
            <a:off x="9169243" y="6350405"/>
            <a:ext cx="1397846" cy="1429059"/>
            <a:chOff x="0" y="0"/>
            <a:chExt cx="2095920" cy="2142720"/>
          </a:xfrm>
        </p:grpSpPr>
        <p:sp>
          <p:nvSpPr>
            <p:cNvPr id="37" name="Freeform 37"/>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sp>
        <p:nvSpPr>
          <p:cNvPr id="38" name="TextBox 38"/>
          <p:cNvSpPr txBox="1"/>
          <p:nvPr/>
        </p:nvSpPr>
        <p:spPr>
          <a:xfrm>
            <a:off x="9465739" y="2839148"/>
            <a:ext cx="1050176" cy="765625"/>
          </a:xfrm>
          <a:prstGeom prst="rect">
            <a:avLst/>
          </a:prstGeom>
        </p:spPr>
        <p:txBody>
          <a:bodyPr lIns="0" tIns="0" rIns="0" bIns="0" rtlCol="0" anchor="t">
            <a:spAutoFit/>
          </a:bodyPr>
          <a:lstStyle/>
          <a:p>
            <a:pPr algn="ctr">
              <a:lnSpc>
                <a:spcPts val="6311"/>
              </a:lnSpc>
            </a:pPr>
            <a:r>
              <a:rPr lang="en-US" sz="4508">
                <a:solidFill>
                  <a:srgbClr val="FFFFFF"/>
                </a:solidFill>
                <a:latin typeface="Montserrat Bold"/>
              </a:rPr>
              <a:t>02</a:t>
            </a:r>
          </a:p>
        </p:txBody>
      </p:sp>
      <p:sp>
        <p:nvSpPr>
          <p:cNvPr id="39" name="TextBox 39"/>
          <p:cNvSpPr txBox="1"/>
          <p:nvPr/>
        </p:nvSpPr>
        <p:spPr>
          <a:xfrm>
            <a:off x="9117700" y="4717825"/>
            <a:ext cx="1050176" cy="765625"/>
          </a:xfrm>
          <a:prstGeom prst="rect">
            <a:avLst/>
          </a:prstGeom>
        </p:spPr>
        <p:txBody>
          <a:bodyPr lIns="0" tIns="0" rIns="0" bIns="0" rtlCol="0" anchor="t">
            <a:spAutoFit/>
          </a:bodyPr>
          <a:lstStyle/>
          <a:p>
            <a:pPr algn="ctr">
              <a:lnSpc>
                <a:spcPts val="6311"/>
              </a:lnSpc>
            </a:pPr>
            <a:r>
              <a:rPr lang="en-US" sz="4508">
                <a:solidFill>
                  <a:srgbClr val="FFFFFF"/>
                </a:solidFill>
                <a:latin typeface="Montserrat Bold"/>
              </a:rPr>
              <a:t>03</a:t>
            </a:r>
          </a:p>
        </p:txBody>
      </p:sp>
      <p:sp>
        <p:nvSpPr>
          <p:cNvPr id="40" name="TextBox 40"/>
          <p:cNvSpPr txBox="1"/>
          <p:nvPr/>
        </p:nvSpPr>
        <p:spPr>
          <a:xfrm>
            <a:off x="9343078" y="6659242"/>
            <a:ext cx="1050176" cy="765625"/>
          </a:xfrm>
          <a:prstGeom prst="rect">
            <a:avLst/>
          </a:prstGeom>
        </p:spPr>
        <p:txBody>
          <a:bodyPr lIns="0" tIns="0" rIns="0" bIns="0" rtlCol="0" anchor="t">
            <a:spAutoFit/>
          </a:bodyPr>
          <a:lstStyle/>
          <a:p>
            <a:pPr algn="ctr">
              <a:lnSpc>
                <a:spcPts val="6311"/>
              </a:lnSpc>
            </a:pPr>
            <a:r>
              <a:rPr lang="en-US" sz="4508">
                <a:solidFill>
                  <a:srgbClr val="FFFFFF"/>
                </a:solidFill>
                <a:latin typeface="Montserrat Bold"/>
              </a:rPr>
              <a:t>04</a:t>
            </a:r>
          </a:p>
        </p:txBody>
      </p:sp>
      <p:sp>
        <p:nvSpPr>
          <p:cNvPr id="41" name="TextBox 41"/>
          <p:cNvSpPr txBox="1"/>
          <p:nvPr/>
        </p:nvSpPr>
        <p:spPr>
          <a:xfrm>
            <a:off x="10753483" y="8210144"/>
            <a:ext cx="1050176" cy="765625"/>
          </a:xfrm>
          <a:prstGeom prst="rect">
            <a:avLst/>
          </a:prstGeom>
        </p:spPr>
        <p:txBody>
          <a:bodyPr lIns="0" tIns="0" rIns="0" bIns="0" rtlCol="0" anchor="t">
            <a:spAutoFit/>
          </a:bodyPr>
          <a:lstStyle/>
          <a:p>
            <a:pPr algn="ctr">
              <a:lnSpc>
                <a:spcPts val="6311"/>
              </a:lnSpc>
            </a:pPr>
            <a:r>
              <a:rPr lang="en-US" sz="4508">
                <a:solidFill>
                  <a:srgbClr val="FFFFFF"/>
                </a:solidFill>
                <a:latin typeface="Montserrat Bold"/>
              </a:rPr>
              <a:t>05</a:t>
            </a:r>
          </a:p>
        </p:txBody>
      </p:sp>
      <p:sp>
        <p:nvSpPr>
          <p:cNvPr id="42" name="TextBox 42"/>
          <p:cNvSpPr txBox="1"/>
          <p:nvPr/>
        </p:nvSpPr>
        <p:spPr>
          <a:xfrm>
            <a:off x="4875190" y="2274829"/>
            <a:ext cx="4242510" cy="1590639"/>
          </a:xfrm>
          <a:prstGeom prst="rect">
            <a:avLst/>
          </a:prstGeom>
        </p:spPr>
        <p:txBody>
          <a:bodyPr lIns="0" tIns="0" rIns="0" bIns="0" rtlCol="0" anchor="t">
            <a:spAutoFit/>
          </a:bodyPr>
          <a:lstStyle/>
          <a:p>
            <a:pPr>
              <a:lnSpc>
                <a:spcPts val="3151"/>
              </a:lnSpc>
            </a:pPr>
            <a:r>
              <a:rPr lang="en-US" sz="2251">
                <a:solidFill>
                  <a:srgbClr val="101010"/>
                </a:solidFill>
                <a:latin typeface="Montserrat Bold"/>
              </a:rPr>
              <a:t>Phạm Văn Phúc</a:t>
            </a:r>
          </a:p>
          <a:p>
            <a:pPr>
              <a:lnSpc>
                <a:spcPts val="3151"/>
              </a:lnSpc>
            </a:pPr>
            <a:r>
              <a:rPr lang="en-US" sz="2251">
                <a:solidFill>
                  <a:srgbClr val="101010"/>
                </a:solidFill>
                <a:latin typeface="Montserrat"/>
              </a:rPr>
              <a:t>Font-back end web app</a:t>
            </a:r>
          </a:p>
          <a:p>
            <a:pPr>
              <a:lnSpc>
                <a:spcPts val="3151"/>
              </a:lnSpc>
            </a:pPr>
            <a:r>
              <a:rPr lang="en-US" sz="2251">
                <a:solidFill>
                  <a:srgbClr val="101010"/>
                </a:solidFill>
                <a:latin typeface="Montserrat"/>
              </a:rPr>
              <a:t>Layout - SQLite android app</a:t>
            </a:r>
          </a:p>
          <a:p>
            <a:pPr marL="0" lvl="0" indent="0">
              <a:lnSpc>
                <a:spcPts val="3151"/>
              </a:lnSpc>
              <a:spcBef>
                <a:spcPct val="0"/>
              </a:spcBef>
            </a:pPr>
            <a:r>
              <a:rPr lang="en-US" sz="2251">
                <a:solidFill>
                  <a:srgbClr val="101010"/>
                </a:solidFill>
                <a:latin typeface="Montserrat"/>
              </a:rPr>
              <a:t>Word - Powerpoint</a:t>
            </a:r>
          </a:p>
        </p:txBody>
      </p:sp>
      <p:sp>
        <p:nvSpPr>
          <p:cNvPr id="43" name="TextBox 43"/>
          <p:cNvSpPr txBox="1"/>
          <p:nvPr/>
        </p:nvSpPr>
        <p:spPr>
          <a:xfrm>
            <a:off x="5018928" y="4364799"/>
            <a:ext cx="3746347" cy="1190589"/>
          </a:xfrm>
          <a:prstGeom prst="rect">
            <a:avLst/>
          </a:prstGeom>
        </p:spPr>
        <p:txBody>
          <a:bodyPr lIns="0" tIns="0" rIns="0" bIns="0" rtlCol="0" anchor="t">
            <a:spAutoFit/>
          </a:bodyPr>
          <a:lstStyle/>
          <a:p>
            <a:pPr>
              <a:lnSpc>
                <a:spcPts val="3151"/>
              </a:lnSpc>
            </a:pPr>
            <a:r>
              <a:rPr lang="en-US" sz="2251">
                <a:solidFill>
                  <a:srgbClr val="101010"/>
                </a:solidFill>
                <a:latin typeface="Montserrat Bold"/>
              </a:rPr>
              <a:t>Trần Quang Anh</a:t>
            </a:r>
          </a:p>
          <a:p>
            <a:pPr>
              <a:lnSpc>
                <a:spcPts val="3151"/>
              </a:lnSpc>
            </a:pPr>
            <a:r>
              <a:rPr lang="en-US" sz="2251">
                <a:solidFill>
                  <a:srgbClr val="101010"/>
                </a:solidFill>
                <a:latin typeface="Montserrat"/>
              </a:rPr>
              <a:t>Font-back end web app</a:t>
            </a:r>
          </a:p>
          <a:p>
            <a:pPr marL="0" lvl="0" indent="0">
              <a:lnSpc>
                <a:spcPts val="3151"/>
              </a:lnSpc>
              <a:spcBef>
                <a:spcPct val="0"/>
              </a:spcBef>
            </a:pPr>
            <a:r>
              <a:rPr lang="en-US" sz="2251">
                <a:solidFill>
                  <a:srgbClr val="101010"/>
                </a:solidFill>
                <a:latin typeface="Montserrat"/>
              </a:rPr>
              <a:t>View android app</a:t>
            </a:r>
          </a:p>
        </p:txBody>
      </p:sp>
      <p:sp>
        <p:nvSpPr>
          <p:cNvPr id="44" name="TextBox 44"/>
          <p:cNvSpPr txBox="1"/>
          <p:nvPr/>
        </p:nvSpPr>
        <p:spPr>
          <a:xfrm>
            <a:off x="5035997" y="6550726"/>
            <a:ext cx="3746347" cy="1190589"/>
          </a:xfrm>
          <a:prstGeom prst="rect">
            <a:avLst/>
          </a:prstGeom>
        </p:spPr>
        <p:txBody>
          <a:bodyPr lIns="0" tIns="0" rIns="0" bIns="0" rtlCol="0" anchor="t">
            <a:spAutoFit/>
          </a:bodyPr>
          <a:lstStyle/>
          <a:p>
            <a:pPr>
              <a:lnSpc>
                <a:spcPts val="3151"/>
              </a:lnSpc>
            </a:pPr>
            <a:r>
              <a:rPr lang="en-US" sz="2251">
                <a:solidFill>
                  <a:srgbClr val="101010"/>
                </a:solidFill>
                <a:latin typeface="Montserrat Bold"/>
              </a:rPr>
              <a:t>Trần Nhật Đức</a:t>
            </a:r>
          </a:p>
          <a:p>
            <a:pPr>
              <a:lnSpc>
                <a:spcPts val="3151"/>
              </a:lnSpc>
            </a:pPr>
            <a:r>
              <a:rPr lang="en-US" sz="2251">
                <a:solidFill>
                  <a:srgbClr val="101010"/>
                </a:solidFill>
                <a:latin typeface="Montserrat"/>
              </a:rPr>
              <a:t>Font-back end web app</a:t>
            </a:r>
          </a:p>
          <a:p>
            <a:pPr marL="0" lvl="0" indent="0">
              <a:lnSpc>
                <a:spcPts val="3151"/>
              </a:lnSpc>
              <a:spcBef>
                <a:spcPct val="0"/>
              </a:spcBef>
            </a:pPr>
            <a:r>
              <a:rPr lang="en-US" sz="2251">
                <a:solidFill>
                  <a:srgbClr val="101010"/>
                </a:solidFill>
                <a:latin typeface="Montserrat"/>
              </a:rPr>
              <a:t>Model android app</a:t>
            </a:r>
          </a:p>
        </p:txBody>
      </p:sp>
      <p:sp>
        <p:nvSpPr>
          <p:cNvPr id="45" name="TextBox 45"/>
          <p:cNvSpPr txBox="1"/>
          <p:nvPr/>
        </p:nvSpPr>
        <p:spPr>
          <a:xfrm>
            <a:off x="6121819" y="8248244"/>
            <a:ext cx="3746347" cy="1190589"/>
          </a:xfrm>
          <a:prstGeom prst="rect">
            <a:avLst/>
          </a:prstGeom>
        </p:spPr>
        <p:txBody>
          <a:bodyPr lIns="0" tIns="0" rIns="0" bIns="0" rtlCol="0" anchor="t">
            <a:spAutoFit/>
          </a:bodyPr>
          <a:lstStyle/>
          <a:p>
            <a:pPr>
              <a:lnSpc>
                <a:spcPts val="3151"/>
              </a:lnSpc>
            </a:pPr>
            <a:r>
              <a:rPr lang="en-US" sz="2251">
                <a:solidFill>
                  <a:srgbClr val="101010"/>
                </a:solidFill>
                <a:latin typeface="Montserrat Bold"/>
              </a:rPr>
              <a:t>Đỗ Tuấn Vủ</a:t>
            </a:r>
          </a:p>
          <a:p>
            <a:pPr>
              <a:lnSpc>
                <a:spcPts val="3151"/>
              </a:lnSpc>
            </a:pPr>
            <a:r>
              <a:rPr lang="en-US" sz="2251">
                <a:solidFill>
                  <a:srgbClr val="101010"/>
                </a:solidFill>
                <a:latin typeface="Montserrat"/>
              </a:rPr>
              <a:t>Font-back end web app</a:t>
            </a:r>
          </a:p>
          <a:p>
            <a:pPr marL="0" lvl="0" indent="0">
              <a:lnSpc>
                <a:spcPts val="3151"/>
              </a:lnSpc>
              <a:spcBef>
                <a:spcPct val="0"/>
              </a:spcBef>
            </a:pPr>
            <a:r>
              <a:rPr lang="en-US" sz="2251">
                <a:solidFill>
                  <a:srgbClr val="101010"/>
                </a:solidFill>
                <a:latin typeface="Montserrat"/>
              </a:rPr>
              <a:t>Adapter android app</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719553" y="-4023370"/>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483487" y="2086897"/>
            <a:ext cx="6218139" cy="621813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txBody>
            <a:bodyPr/>
            <a:lstStyle/>
            <a:p>
              <a:endParaRPr lang="en-US"/>
            </a:p>
          </p:txBody>
        </p:sp>
        <p:sp>
          <p:nvSpPr>
            <p:cNvPr id="5" name="TextBox 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6" name="Group 6"/>
          <p:cNvGrpSpPr/>
          <p:nvPr/>
        </p:nvGrpSpPr>
        <p:grpSpPr>
          <a:xfrm>
            <a:off x="741219" y="2363976"/>
            <a:ext cx="5685609" cy="5688763"/>
            <a:chOff x="0" y="0"/>
            <a:chExt cx="6489360" cy="6492960"/>
          </a:xfrm>
        </p:grpSpPr>
        <p:sp>
          <p:nvSpPr>
            <p:cNvPr id="7" name="Freeform 7"/>
            <p:cNvSpPr/>
            <p:nvPr/>
          </p:nvSpPr>
          <p:spPr>
            <a:xfrm>
              <a:off x="0" y="0"/>
              <a:ext cx="6489446" cy="6493002"/>
            </a:xfrm>
            <a:custGeom>
              <a:avLst/>
              <a:gdLst/>
              <a:ahLst/>
              <a:cxnLst/>
              <a:rect l="l" t="t" r="r" b="b"/>
              <a:pathLst>
                <a:path w="6489446" h="6493002">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txBody>
            <a:bodyPr/>
            <a:lstStyle/>
            <a:p>
              <a:endParaRPr lang="en-US"/>
            </a:p>
          </p:txBody>
        </p:sp>
      </p:grpSp>
      <p:grpSp>
        <p:nvGrpSpPr>
          <p:cNvPr id="8" name="Group 8"/>
          <p:cNvGrpSpPr/>
          <p:nvPr/>
        </p:nvGrpSpPr>
        <p:grpSpPr>
          <a:xfrm>
            <a:off x="5404336" y="7634502"/>
            <a:ext cx="1758106" cy="1808838"/>
            <a:chOff x="0" y="0"/>
            <a:chExt cx="2095920" cy="2156400"/>
          </a:xfrm>
        </p:grpSpPr>
        <p:sp>
          <p:nvSpPr>
            <p:cNvPr id="9" name="Freeform 9"/>
            <p:cNvSpPr/>
            <p:nvPr/>
          </p:nvSpPr>
          <p:spPr>
            <a:xfrm>
              <a:off x="0" y="0"/>
              <a:ext cx="2096008" cy="2156460"/>
            </a:xfrm>
            <a:custGeom>
              <a:avLst/>
              <a:gdLst/>
              <a:ahLst/>
              <a:cxnLst/>
              <a:rect l="l" t="t" r="r" b="b"/>
              <a:pathLst>
                <a:path w="2096008" h="2156460">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10" name="Group 10"/>
          <p:cNvGrpSpPr/>
          <p:nvPr/>
        </p:nvGrpSpPr>
        <p:grpSpPr>
          <a:xfrm>
            <a:off x="6701626" y="5544222"/>
            <a:ext cx="1991835" cy="1749650"/>
            <a:chOff x="0" y="0"/>
            <a:chExt cx="2374560" cy="2085840"/>
          </a:xfrm>
        </p:grpSpPr>
        <p:sp>
          <p:nvSpPr>
            <p:cNvPr id="11" name="Freeform 11"/>
            <p:cNvSpPr/>
            <p:nvPr/>
          </p:nvSpPr>
          <p:spPr>
            <a:xfrm>
              <a:off x="0" y="0"/>
              <a:ext cx="2374519" cy="2085848"/>
            </a:xfrm>
            <a:custGeom>
              <a:avLst/>
              <a:gdLst/>
              <a:ahLst/>
              <a:cxnLst/>
              <a:rect l="l" t="t" r="r" b="b"/>
              <a:pathLst>
                <a:path w="2374519" h="2085848">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12" name="Group 12"/>
          <p:cNvGrpSpPr/>
          <p:nvPr/>
        </p:nvGrpSpPr>
        <p:grpSpPr>
          <a:xfrm>
            <a:off x="6701626" y="2987088"/>
            <a:ext cx="1991835" cy="1750254"/>
            <a:chOff x="0" y="0"/>
            <a:chExt cx="2374560" cy="2086560"/>
          </a:xfrm>
        </p:grpSpPr>
        <p:sp>
          <p:nvSpPr>
            <p:cNvPr id="13" name="Freeform 13"/>
            <p:cNvSpPr/>
            <p:nvPr/>
          </p:nvSpPr>
          <p:spPr>
            <a:xfrm>
              <a:off x="0" y="0"/>
              <a:ext cx="2374519" cy="2086610"/>
            </a:xfrm>
            <a:custGeom>
              <a:avLst/>
              <a:gdLst/>
              <a:ahLst/>
              <a:cxnLst/>
              <a:rect l="l" t="t" r="r" b="b"/>
              <a:pathLst>
                <a:path w="2374519" h="2086610">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14" name="Group 14"/>
          <p:cNvGrpSpPr/>
          <p:nvPr/>
        </p:nvGrpSpPr>
        <p:grpSpPr>
          <a:xfrm>
            <a:off x="5404336" y="843660"/>
            <a:ext cx="1758106" cy="1797363"/>
            <a:chOff x="0" y="0"/>
            <a:chExt cx="2095920" cy="2142720"/>
          </a:xfrm>
        </p:grpSpPr>
        <p:sp>
          <p:nvSpPr>
            <p:cNvPr id="15" name="Freeform 15"/>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sp>
        <p:nvSpPr>
          <p:cNvPr id="16" name="Freeform 16"/>
          <p:cNvSpPr/>
          <p:nvPr/>
        </p:nvSpPr>
        <p:spPr>
          <a:xfrm>
            <a:off x="2850072" y="4121207"/>
            <a:ext cx="1555883" cy="1287140"/>
          </a:xfrm>
          <a:custGeom>
            <a:avLst/>
            <a:gdLst/>
            <a:ahLst/>
            <a:cxnLst/>
            <a:rect l="l" t="t" r="r" b="b"/>
            <a:pathLst>
              <a:path w="1555883" h="1287140">
                <a:moveTo>
                  <a:pt x="0" y="0"/>
                </a:moveTo>
                <a:lnTo>
                  <a:pt x="1555883" y="0"/>
                </a:lnTo>
                <a:lnTo>
                  <a:pt x="1555883" y="1287140"/>
                </a:lnTo>
                <a:lnTo>
                  <a:pt x="0" y="12871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TextBox 17"/>
          <p:cNvSpPr txBox="1"/>
          <p:nvPr/>
        </p:nvSpPr>
        <p:spPr>
          <a:xfrm>
            <a:off x="972639" y="5458896"/>
            <a:ext cx="5310749" cy="866775"/>
          </a:xfrm>
          <a:prstGeom prst="rect">
            <a:avLst/>
          </a:prstGeom>
        </p:spPr>
        <p:txBody>
          <a:bodyPr lIns="0" tIns="0" rIns="0" bIns="0" rtlCol="0" anchor="t">
            <a:spAutoFit/>
          </a:bodyPr>
          <a:lstStyle/>
          <a:p>
            <a:pPr marL="0" lvl="0" indent="0" algn="ctr">
              <a:lnSpc>
                <a:spcPts val="6809"/>
              </a:lnSpc>
              <a:spcBef>
                <a:spcPct val="0"/>
              </a:spcBef>
            </a:pPr>
            <a:r>
              <a:rPr lang="en-US" sz="5674">
                <a:solidFill>
                  <a:srgbClr val="FFFFFF"/>
                </a:solidFill>
                <a:latin typeface="Montserrat"/>
              </a:rPr>
              <a:t>Nội dung</a:t>
            </a:r>
          </a:p>
        </p:txBody>
      </p:sp>
      <p:sp>
        <p:nvSpPr>
          <p:cNvPr id="18" name="TextBox 18"/>
          <p:cNvSpPr txBox="1"/>
          <p:nvPr/>
        </p:nvSpPr>
        <p:spPr>
          <a:xfrm>
            <a:off x="5585521" y="1200478"/>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01</a:t>
            </a:r>
          </a:p>
        </p:txBody>
      </p:sp>
      <p:sp>
        <p:nvSpPr>
          <p:cNvPr id="19" name="TextBox 19"/>
          <p:cNvSpPr txBox="1"/>
          <p:nvPr/>
        </p:nvSpPr>
        <p:spPr>
          <a:xfrm>
            <a:off x="7316751" y="1271371"/>
            <a:ext cx="4349125" cy="815525"/>
          </a:xfrm>
          <a:prstGeom prst="rect">
            <a:avLst/>
          </a:prstGeom>
        </p:spPr>
        <p:txBody>
          <a:bodyPr lIns="0" tIns="0" rIns="0" bIns="0" rtlCol="0" anchor="t">
            <a:spAutoFit/>
          </a:bodyPr>
          <a:lstStyle/>
          <a:p>
            <a:pPr marL="0" lvl="0" indent="0">
              <a:lnSpc>
                <a:spcPts val="3349"/>
              </a:lnSpc>
              <a:spcBef>
                <a:spcPct val="0"/>
              </a:spcBef>
            </a:pPr>
            <a:r>
              <a:rPr lang="en-US" sz="2392">
                <a:solidFill>
                  <a:srgbClr val="101010"/>
                </a:solidFill>
                <a:latin typeface="Montserrat"/>
              </a:rPr>
              <a:t>Giới thiệu ngôn ngữ sử dụng</a:t>
            </a:r>
          </a:p>
        </p:txBody>
      </p:sp>
      <p:sp>
        <p:nvSpPr>
          <p:cNvPr id="20" name="TextBox 20"/>
          <p:cNvSpPr txBox="1"/>
          <p:nvPr/>
        </p:nvSpPr>
        <p:spPr>
          <a:xfrm>
            <a:off x="8836336" y="3567877"/>
            <a:ext cx="3976966" cy="825119"/>
          </a:xfrm>
          <a:prstGeom prst="rect">
            <a:avLst/>
          </a:prstGeom>
        </p:spPr>
        <p:txBody>
          <a:bodyPr lIns="0" tIns="0" rIns="0" bIns="0" rtlCol="0" anchor="t">
            <a:spAutoFit/>
          </a:bodyPr>
          <a:lstStyle/>
          <a:p>
            <a:pPr marL="0" lvl="0" indent="0">
              <a:lnSpc>
                <a:spcPts val="3346"/>
              </a:lnSpc>
              <a:spcBef>
                <a:spcPct val="0"/>
              </a:spcBef>
            </a:pPr>
            <a:r>
              <a:rPr lang="en-US" sz="2390">
                <a:solidFill>
                  <a:srgbClr val="101010"/>
                </a:solidFill>
                <a:latin typeface="Montserrat"/>
              </a:rPr>
              <a:t>Giới thiệu công nghệ sử dụng</a:t>
            </a:r>
          </a:p>
        </p:txBody>
      </p:sp>
      <p:sp>
        <p:nvSpPr>
          <p:cNvPr id="21" name="TextBox 21"/>
          <p:cNvSpPr txBox="1"/>
          <p:nvPr/>
        </p:nvSpPr>
        <p:spPr>
          <a:xfrm>
            <a:off x="8969686" y="6192226"/>
            <a:ext cx="5127275" cy="406019"/>
          </a:xfrm>
          <a:prstGeom prst="rect">
            <a:avLst/>
          </a:prstGeom>
        </p:spPr>
        <p:txBody>
          <a:bodyPr lIns="0" tIns="0" rIns="0" bIns="0" rtlCol="0" anchor="t">
            <a:spAutoFit/>
          </a:bodyPr>
          <a:lstStyle/>
          <a:p>
            <a:pPr marL="0" lvl="0" indent="0">
              <a:lnSpc>
                <a:spcPts val="3346"/>
              </a:lnSpc>
              <a:spcBef>
                <a:spcPct val="0"/>
              </a:spcBef>
            </a:pPr>
            <a:r>
              <a:rPr lang="en-US" sz="2390">
                <a:solidFill>
                  <a:srgbClr val="101010"/>
                </a:solidFill>
                <a:latin typeface="Montserrat"/>
              </a:rPr>
              <a:t>Chạy thử </a:t>
            </a:r>
          </a:p>
        </p:txBody>
      </p:sp>
      <p:sp>
        <p:nvSpPr>
          <p:cNvPr id="22" name="TextBox 22"/>
          <p:cNvSpPr txBox="1"/>
          <p:nvPr/>
        </p:nvSpPr>
        <p:spPr>
          <a:xfrm>
            <a:off x="7108564" y="3320351"/>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02</a:t>
            </a:r>
          </a:p>
        </p:txBody>
      </p:sp>
      <p:sp>
        <p:nvSpPr>
          <p:cNvPr id="23" name="TextBox 23"/>
          <p:cNvSpPr txBox="1"/>
          <p:nvPr/>
        </p:nvSpPr>
        <p:spPr>
          <a:xfrm>
            <a:off x="7108564" y="5878556"/>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03</a:t>
            </a:r>
          </a:p>
        </p:txBody>
      </p:sp>
      <p:sp>
        <p:nvSpPr>
          <p:cNvPr id="24" name="TextBox 24"/>
          <p:cNvSpPr txBox="1"/>
          <p:nvPr/>
        </p:nvSpPr>
        <p:spPr>
          <a:xfrm>
            <a:off x="5585521" y="8057026"/>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04</a:t>
            </a:r>
          </a:p>
        </p:txBody>
      </p:sp>
      <p:grpSp>
        <p:nvGrpSpPr>
          <p:cNvPr id="25" name="Group 25"/>
          <p:cNvGrpSpPr/>
          <p:nvPr/>
        </p:nvGrpSpPr>
        <p:grpSpPr>
          <a:xfrm>
            <a:off x="5099601" y="7176625"/>
            <a:ext cx="457877" cy="45787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27" name="TextBox 27"/>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8" name="Group 28"/>
          <p:cNvGrpSpPr/>
          <p:nvPr/>
        </p:nvGrpSpPr>
        <p:grpSpPr>
          <a:xfrm>
            <a:off x="6054450" y="5686149"/>
            <a:ext cx="457877" cy="45787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30" name="TextBox 30"/>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1" name="Group 31"/>
          <p:cNvGrpSpPr/>
          <p:nvPr/>
        </p:nvGrpSpPr>
        <p:grpSpPr>
          <a:xfrm>
            <a:off x="6054450" y="4121207"/>
            <a:ext cx="457877" cy="45787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33" name="TextBox 33"/>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4" name="Group 34"/>
          <p:cNvGrpSpPr/>
          <p:nvPr/>
        </p:nvGrpSpPr>
        <p:grpSpPr>
          <a:xfrm>
            <a:off x="5099601" y="2758149"/>
            <a:ext cx="457877" cy="45787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36" name="TextBox 36"/>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37" name="Freeform 37"/>
          <p:cNvSpPr/>
          <p:nvPr/>
        </p:nvSpPr>
        <p:spPr>
          <a:xfrm rot="-1898322">
            <a:off x="-1987267" y="8095155"/>
            <a:ext cx="4891502" cy="4903762"/>
          </a:xfrm>
          <a:custGeom>
            <a:avLst/>
            <a:gdLst/>
            <a:ahLst/>
            <a:cxnLst/>
            <a:rect l="l" t="t" r="r" b="b"/>
            <a:pathLst>
              <a:path w="4891502" h="4903762">
                <a:moveTo>
                  <a:pt x="0" y="0"/>
                </a:moveTo>
                <a:lnTo>
                  <a:pt x="4891502" y="0"/>
                </a:lnTo>
                <a:lnTo>
                  <a:pt x="4891502" y="4903762"/>
                </a:lnTo>
                <a:lnTo>
                  <a:pt x="0" y="4903762"/>
                </a:lnTo>
                <a:lnTo>
                  <a:pt x="0" y="0"/>
                </a:lnTo>
                <a:close/>
              </a:path>
            </a:pathLst>
          </a:custGeom>
          <a:blipFill>
            <a:blip r:embed="rId2"/>
            <a:stretch>
              <a:fillRect/>
            </a:stretch>
          </a:blipFill>
        </p:spPr>
        <p:txBody>
          <a:bodyPr/>
          <a:lstStyle/>
          <a:p>
            <a:endParaRPr lang="en-US"/>
          </a:p>
        </p:txBody>
      </p:sp>
      <p:sp>
        <p:nvSpPr>
          <p:cNvPr id="38" name="TextBox 38"/>
          <p:cNvSpPr txBox="1"/>
          <p:nvPr/>
        </p:nvSpPr>
        <p:spPr>
          <a:xfrm>
            <a:off x="7768981" y="8372068"/>
            <a:ext cx="5127275" cy="406019"/>
          </a:xfrm>
          <a:prstGeom prst="rect">
            <a:avLst/>
          </a:prstGeom>
        </p:spPr>
        <p:txBody>
          <a:bodyPr lIns="0" tIns="0" rIns="0" bIns="0" rtlCol="0" anchor="t">
            <a:spAutoFit/>
          </a:bodyPr>
          <a:lstStyle/>
          <a:p>
            <a:pPr marL="0" lvl="0" indent="0">
              <a:lnSpc>
                <a:spcPts val="3346"/>
              </a:lnSpc>
              <a:spcBef>
                <a:spcPct val="0"/>
              </a:spcBef>
            </a:pPr>
            <a:r>
              <a:rPr lang="en-US" sz="2390">
                <a:solidFill>
                  <a:srgbClr val="101010"/>
                </a:solidFill>
                <a:latin typeface="Montserrat"/>
              </a:rPr>
              <a:t>Phân tích code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51465" y="-2544328"/>
            <a:ext cx="9898854" cy="8599630"/>
          </a:xfrm>
          <a:custGeom>
            <a:avLst/>
            <a:gdLst/>
            <a:ahLst/>
            <a:cxnLst/>
            <a:rect l="l" t="t" r="r" b="b"/>
            <a:pathLst>
              <a:path w="9898854" h="8599630">
                <a:moveTo>
                  <a:pt x="0" y="0"/>
                </a:moveTo>
                <a:lnTo>
                  <a:pt x="9898854" y="0"/>
                </a:lnTo>
                <a:lnTo>
                  <a:pt x="9898854" y="8599629"/>
                </a:lnTo>
                <a:lnTo>
                  <a:pt x="0" y="859962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091033" y="4029075"/>
            <a:ext cx="8960432" cy="2228850"/>
          </a:xfrm>
          <a:prstGeom prst="rect">
            <a:avLst/>
          </a:prstGeom>
        </p:spPr>
        <p:txBody>
          <a:bodyPr lIns="0" tIns="0" rIns="0" bIns="0" rtlCol="0" anchor="t">
            <a:spAutoFit/>
          </a:bodyPr>
          <a:lstStyle/>
          <a:p>
            <a:pPr marL="0" lvl="0" indent="0" algn="l">
              <a:lnSpc>
                <a:spcPts val="8841"/>
              </a:lnSpc>
              <a:spcBef>
                <a:spcPct val="0"/>
              </a:spcBef>
            </a:pPr>
            <a:r>
              <a:rPr lang="en-US" sz="7368">
                <a:solidFill>
                  <a:srgbClr val="101010"/>
                </a:solidFill>
                <a:latin typeface="Montserrat Bold"/>
              </a:rPr>
              <a:t>1 - Giới thiệu ngôn ngữ sử dụng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536833">
            <a:off x="-4428213" y="-2916505"/>
            <a:ext cx="9627545" cy="9651674"/>
          </a:xfrm>
          <a:custGeom>
            <a:avLst/>
            <a:gdLst/>
            <a:ahLst/>
            <a:cxnLst/>
            <a:rect l="l" t="t" r="r" b="b"/>
            <a:pathLst>
              <a:path w="9627545" h="9651674">
                <a:moveTo>
                  <a:pt x="0" y="0"/>
                </a:moveTo>
                <a:lnTo>
                  <a:pt x="9627545" y="0"/>
                </a:lnTo>
                <a:lnTo>
                  <a:pt x="9627545" y="9651674"/>
                </a:lnTo>
                <a:lnTo>
                  <a:pt x="0" y="965167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390681" y="1311725"/>
            <a:ext cx="8194363" cy="1113616"/>
          </a:xfrm>
          <a:prstGeom prst="rect">
            <a:avLst/>
          </a:prstGeom>
        </p:spPr>
        <p:txBody>
          <a:bodyPr lIns="0" tIns="0" rIns="0" bIns="0" rtlCol="0" anchor="t">
            <a:spAutoFit/>
          </a:bodyPr>
          <a:lstStyle/>
          <a:p>
            <a:pPr>
              <a:lnSpc>
                <a:spcPts val="8841"/>
              </a:lnSpc>
            </a:pPr>
            <a:r>
              <a:rPr lang="en-US" sz="7368">
                <a:solidFill>
                  <a:srgbClr val="101010"/>
                </a:solidFill>
                <a:latin typeface="Montserrat Bold"/>
              </a:rPr>
              <a:t>Java </a:t>
            </a:r>
          </a:p>
        </p:txBody>
      </p:sp>
      <p:sp>
        <p:nvSpPr>
          <p:cNvPr id="4" name="TextBox 4"/>
          <p:cNvSpPr txBox="1"/>
          <p:nvPr/>
        </p:nvSpPr>
        <p:spPr>
          <a:xfrm>
            <a:off x="7111927" y="3042438"/>
            <a:ext cx="9318780" cy="2354933"/>
          </a:xfrm>
          <a:prstGeom prst="rect">
            <a:avLst/>
          </a:prstGeom>
        </p:spPr>
        <p:txBody>
          <a:bodyPr lIns="0" tIns="0" rIns="0" bIns="0" rtlCol="0" anchor="t">
            <a:spAutoFit/>
          </a:bodyPr>
          <a:lstStyle/>
          <a:p>
            <a:pPr marL="0" lvl="0" indent="0">
              <a:lnSpc>
                <a:spcPts val="3176"/>
              </a:lnSpc>
              <a:spcBef>
                <a:spcPct val="0"/>
              </a:spcBef>
            </a:pPr>
            <a:r>
              <a:rPr lang="en-US" sz="2269">
                <a:solidFill>
                  <a:srgbClr val="101010"/>
                </a:solidFill>
                <a:latin typeface="Montserrat"/>
              </a:rPr>
              <a:t> Được sử dụng rộng rãi trong việc phát triển các ứng dụng web, ứng dụng di động (sử dụng Java Android), phần mềm máy chủ và nhiều lĩnh vực khác. Java cũng đi kèm với một thư viện lớn và mạnh mẽ (Java Standard Edition và Java Enterprise Edition) cung cấp các công cụ và framework để phát triển các ứng dụng phức tạp và hiệu quả.</a:t>
            </a:r>
          </a:p>
        </p:txBody>
      </p:sp>
      <p:grpSp>
        <p:nvGrpSpPr>
          <p:cNvPr id="5" name="Group 5"/>
          <p:cNvGrpSpPr/>
          <p:nvPr/>
        </p:nvGrpSpPr>
        <p:grpSpPr>
          <a:xfrm rot="7573183">
            <a:off x="1230111" y="7154961"/>
            <a:ext cx="1013029" cy="10130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7111927" y="5781089"/>
            <a:ext cx="9318780" cy="1172461"/>
          </a:xfrm>
          <a:prstGeom prst="rect">
            <a:avLst/>
          </a:prstGeom>
        </p:spPr>
        <p:txBody>
          <a:bodyPr lIns="0" tIns="0" rIns="0" bIns="0" rtlCol="0" anchor="t">
            <a:spAutoFit/>
          </a:bodyPr>
          <a:lstStyle/>
          <a:p>
            <a:pPr marL="0" lvl="0" indent="0">
              <a:lnSpc>
                <a:spcPts val="3176"/>
              </a:lnSpc>
              <a:spcBef>
                <a:spcPct val="0"/>
              </a:spcBef>
            </a:pPr>
            <a:r>
              <a:rPr lang="en-US" sz="2269">
                <a:solidFill>
                  <a:srgbClr val="101010"/>
                </a:solidFill>
                <a:latin typeface="Montserrat"/>
              </a:rPr>
              <a:t> Java được thiết kế để có thể chạy trên môi trường đa nền tảng, có nghĩa là mã nguồn của Java có thể được biên dịch một lần và chạy trên nhiều loại máy tính khác nhau mà không cần sửa đổi.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336107">
            <a:off x="-7320947" y="-238151"/>
            <a:ext cx="12389411" cy="10763301"/>
          </a:xfrm>
          <a:custGeom>
            <a:avLst/>
            <a:gdLst/>
            <a:ahLst/>
            <a:cxnLst/>
            <a:rect l="l" t="t" r="r" b="b"/>
            <a:pathLst>
              <a:path w="12389411" h="10763301">
                <a:moveTo>
                  <a:pt x="0" y="0"/>
                </a:moveTo>
                <a:lnTo>
                  <a:pt x="12389411" y="0"/>
                </a:lnTo>
                <a:lnTo>
                  <a:pt x="12389411" y="10763302"/>
                </a:lnTo>
                <a:lnTo>
                  <a:pt x="0" y="1076330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036297" y="1932113"/>
            <a:ext cx="7921837" cy="973050"/>
          </a:xfrm>
          <a:prstGeom prst="rect">
            <a:avLst/>
          </a:prstGeom>
        </p:spPr>
        <p:txBody>
          <a:bodyPr lIns="0" tIns="0" rIns="0" bIns="0" rtlCol="0" anchor="t">
            <a:spAutoFit/>
          </a:bodyPr>
          <a:lstStyle/>
          <a:p>
            <a:pPr marL="0" lvl="0" indent="0">
              <a:lnSpc>
                <a:spcPts val="7644"/>
              </a:lnSpc>
              <a:spcBef>
                <a:spcPct val="0"/>
              </a:spcBef>
            </a:pPr>
            <a:r>
              <a:rPr lang="en-US" sz="6370">
                <a:solidFill>
                  <a:srgbClr val="101010"/>
                </a:solidFill>
                <a:latin typeface="Montserrat Bold"/>
              </a:rPr>
              <a:t>NodeJS</a:t>
            </a:r>
          </a:p>
        </p:txBody>
      </p:sp>
      <p:sp>
        <p:nvSpPr>
          <p:cNvPr id="4" name="TextBox 4"/>
          <p:cNvSpPr txBox="1"/>
          <p:nvPr/>
        </p:nvSpPr>
        <p:spPr>
          <a:xfrm>
            <a:off x="4036297" y="3924554"/>
            <a:ext cx="9474007" cy="2390267"/>
          </a:xfrm>
          <a:prstGeom prst="rect">
            <a:avLst/>
          </a:prstGeom>
        </p:spPr>
        <p:txBody>
          <a:bodyPr lIns="0" tIns="0" rIns="0" bIns="0" rtlCol="0" anchor="t">
            <a:spAutoFit/>
          </a:bodyPr>
          <a:lstStyle/>
          <a:p>
            <a:pPr marL="0" lvl="0" indent="0" algn="l">
              <a:lnSpc>
                <a:spcPts val="3178"/>
              </a:lnSpc>
              <a:spcBef>
                <a:spcPct val="0"/>
              </a:spcBef>
            </a:pPr>
            <a:r>
              <a:rPr lang="en-US" sz="2270">
                <a:solidFill>
                  <a:srgbClr val="101010"/>
                </a:solidFill>
                <a:latin typeface="Montserrat"/>
              </a:rPr>
              <a:t>Node.js là một môi trường chạy mã JavaScript dựa trên Chrome V8 JavaScript Engine, được xây dựng để thực thi mã JavaScript nhanh chóng và hiệu quả. Node.js cho phép bạn phát triển các ứng dụng mạng có khả năng mở rộng cao với mã nguồn mở và không đồng bộ (asynchronous) thông qua sử dụng các sự kiện và callback.</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51465" y="-2544328"/>
            <a:ext cx="9898854" cy="8599630"/>
          </a:xfrm>
          <a:custGeom>
            <a:avLst/>
            <a:gdLst/>
            <a:ahLst/>
            <a:cxnLst/>
            <a:rect l="l" t="t" r="r" b="b"/>
            <a:pathLst>
              <a:path w="9898854" h="8599630">
                <a:moveTo>
                  <a:pt x="0" y="0"/>
                </a:moveTo>
                <a:lnTo>
                  <a:pt x="9898854" y="0"/>
                </a:lnTo>
                <a:lnTo>
                  <a:pt x="9898854" y="8599629"/>
                </a:lnTo>
                <a:lnTo>
                  <a:pt x="0" y="859962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057955" y="3471862"/>
            <a:ext cx="10063836" cy="3343275"/>
          </a:xfrm>
          <a:prstGeom prst="rect">
            <a:avLst/>
          </a:prstGeom>
        </p:spPr>
        <p:txBody>
          <a:bodyPr lIns="0" tIns="0" rIns="0" bIns="0" rtlCol="0" anchor="t">
            <a:spAutoFit/>
          </a:bodyPr>
          <a:lstStyle/>
          <a:p>
            <a:pPr marL="0" lvl="0" indent="0" algn="l">
              <a:lnSpc>
                <a:spcPts val="8841"/>
              </a:lnSpc>
              <a:spcBef>
                <a:spcPct val="0"/>
              </a:spcBef>
            </a:pPr>
            <a:r>
              <a:rPr lang="en-US" sz="7368">
                <a:solidFill>
                  <a:srgbClr val="101010"/>
                </a:solidFill>
                <a:latin typeface="Montserrat Bold"/>
              </a:rPr>
              <a:t>2 - Giới thiệu công nghệ sử dụng bên trong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874361"/>
            <a:chOff x="0" y="0"/>
            <a:chExt cx="9414331" cy="964887"/>
          </a:xfrm>
        </p:grpSpPr>
        <p:sp>
          <p:nvSpPr>
            <p:cNvPr id="3" name="Freeform 3"/>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4" name="TextBox 4"/>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35442" y="338781"/>
            <a:ext cx="10067634" cy="1246488"/>
          </a:xfrm>
          <a:prstGeom prst="rect">
            <a:avLst/>
          </a:prstGeom>
        </p:spPr>
        <p:txBody>
          <a:bodyPr lIns="0" tIns="0" rIns="0" bIns="0" rtlCol="0" anchor="t">
            <a:spAutoFit/>
          </a:bodyPr>
          <a:lstStyle/>
          <a:p>
            <a:pPr marL="0" lvl="0" indent="0" algn="l">
              <a:lnSpc>
                <a:spcPts val="10276"/>
              </a:lnSpc>
              <a:spcBef>
                <a:spcPct val="0"/>
              </a:spcBef>
            </a:pPr>
            <a:r>
              <a:rPr lang="en-US" sz="7340">
                <a:solidFill>
                  <a:srgbClr val="000000"/>
                </a:solidFill>
                <a:latin typeface="Montserrat Bold"/>
              </a:rPr>
              <a:t>Fontend Web App</a:t>
            </a:r>
          </a:p>
        </p:txBody>
      </p:sp>
      <p:sp>
        <p:nvSpPr>
          <p:cNvPr id="6" name="AutoShape 6"/>
          <p:cNvSpPr/>
          <p:nvPr/>
        </p:nvSpPr>
        <p:spPr>
          <a:xfrm>
            <a:off x="9580335" y="4639024"/>
            <a:ext cx="0" cy="3843312"/>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TextBox 7"/>
          <p:cNvSpPr txBox="1"/>
          <p:nvPr/>
        </p:nvSpPr>
        <p:spPr>
          <a:xfrm>
            <a:off x="1010824" y="2404724"/>
            <a:ext cx="7921837" cy="781050"/>
          </a:xfrm>
          <a:prstGeom prst="rect">
            <a:avLst/>
          </a:prstGeom>
        </p:spPr>
        <p:txBody>
          <a:bodyPr lIns="0" tIns="0" rIns="0" bIns="0" rtlCol="0" anchor="t">
            <a:spAutoFit/>
          </a:bodyPr>
          <a:lstStyle/>
          <a:p>
            <a:pPr marL="0" lvl="0" indent="0">
              <a:lnSpc>
                <a:spcPts val="6204"/>
              </a:lnSpc>
              <a:spcBef>
                <a:spcPct val="0"/>
              </a:spcBef>
            </a:pPr>
            <a:r>
              <a:rPr lang="en-US" sz="5170">
                <a:solidFill>
                  <a:srgbClr val="101010"/>
                </a:solidFill>
                <a:latin typeface="Montserrat Bold"/>
              </a:rPr>
              <a:t>ReactJS x Redux</a:t>
            </a:r>
          </a:p>
        </p:txBody>
      </p:sp>
      <p:sp>
        <p:nvSpPr>
          <p:cNvPr id="8" name="TextBox 8"/>
          <p:cNvSpPr txBox="1"/>
          <p:nvPr/>
        </p:nvSpPr>
        <p:spPr>
          <a:xfrm>
            <a:off x="9799410" y="4672265"/>
            <a:ext cx="7747597" cy="2749091"/>
          </a:xfrm>
          <a:prstGeom prst="rect">
            <a:avLst/>
          </a:prstGeom>
        </p:spPr>
        <p:txBody>
          <a:bodyPr lIns="0" tIns="0" rIns="0" bIns="0" rtlCol="0" anchor="t">
            <a:spAutoFit/>
          </a:bodyPr>
          <a:lstStyle/>
          <a:p>
            <a:pPr marL="0" lvl="0" indent="0">
              <a:lnSpc>
                <a:spcPts val="3176"/>
              </a:lnSpc>
              <a:spcBef>
                <a:spcPct val="0"/>
              </a:spcBef>
            </a:pPr>
            <a:r>
              <a:rPr lang="en-US" sz="2269">
                <a:solidFill>
                  <a:srgbClr val="101010"/>
                </a:solidFill>
                <a:latin typeface="Montserrat"/>
              </a:rPr>
              <a:t> Redux là một thư viện quản lý trạng thái cho ứng dụng web JavaScript. Nó giúp quản lý trạng thái của ứng dụng một cách hiệu quả và dễ dàng, giúp cho việc quản lý dữ liệu và tương tác giữa các thành phần của ứng dụng trở nên đơn giản hơn. Redux thường được sử dụng để xây dựng các ứng dụng web có độ phức tạp cao và yêu cầu quản lý trạng thái phức tạp.</a:t>
            </a:r>
          </a:p>
        </p:txBody>
      </p:sp>
      <p:sp>
        <p:nvSpPr>
          <p:cNvPr id="9" name="TextBox 9"/>
          <p:cNvSpPr txBox="1"/>
          <p:nvPr/>
        </p:nvSpPr>
        <p:spPr>
          <a:xfrm>
            <a:off x="1028700" y="4672265"/>
            <a:ext cx="8332732" cy="3990467"/>
          </a:xfrm>
          <a:prstGeom prst="rect">
            <a:avLst/>
          </a:prstGeom>
        </p:spPr>
        <p:txBody>
          <a:bodyPr lIns="0" tIns="0" rIns="0" bIns="0" rtlCol="0" anchor="t">
            <a:spAutoFit/>
          </a:bodyPr>
          <a:lstStyle/>
          <a:p>
            <a:pPr marL="0" lvl="0" indent="0" algn="l">
              <a:lnSpc>
                <a:spcPts val="3178"/>
              </a:lnSpc>
              <a:spcBef>
                <a:spcPct val="0"/>
              </a:spcBef>
            </a:pPr>
            <a:r>
              <a:rPr lang="en-US" sz="2270">
                <a:solidFill>
                  <a:srgbClr val="101010"/>
                </a:solidFill>
                <a:latin typeface="Montserrat"/>
              </a:rPr>
              <a:t>ReactJS là một thư viện JavaScript phổ biến được sử dụng để xây dựng giao diện người dùng cho các ứng dụng web. Với cách tiếp cận hướng thành phần, React cho phép phát triển giao diện người dùng một cách modul và tái sử dụng dễ dàng. Nó tập trung vào việc xây dựng các thành phần độc lập, có thể tái sử dụng và quản lý trạng thái của chúng một cách hiệu quả. React cũng có cộng đồng lớn và mạnh mẽ, cung cấp nhiều công cụ và thư viện hỗ trợ cho việc phát triển ứng dụng web một cách nhanh chóng và linh hoạt.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874361"/>
            <a:chOff x="0" y="0"/>
            <a:chExt cx="9414331" cy="964887"/>
          </a:xfrm>
        </p:grpSpPr>
        <p:sp>
          <p:nvSpPr>
            <p:cNvPr id="3" name="Freeform 3"/>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4" name="TextBox 4"/>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35442" y="338781"/>
            <a:ext cx="10067634" cy="1246488"/>
          </a:xfrm>
          <a:prstGeom prst="rect">
            <a:avLst/>
          </a:prstGeom>
        </p:spPr>
        <p:txBody>
          <a:bodyPr lIns="0" tIns="0" rIns="0" bIns="0" rtlCol="0" anchor="t">
            <a:spAutoFit/>
          </a:bodyPr>
          <a:lstStyle/>
          <a:p>
            <a:pPr marL="0" lvl="0" indent="0" algn="l">
              <a:lnSpc>
                <a:spcPts val="10276"/>
              </a:lnSpc>
              <a:spcBef>
                <a:spcPct val="0"/>
              </a:spcBef>
            </a:pPr>
            <a:r>
              <a:rPr lang="en-US" sz="7340">
                <a:solidFill>
                  <a:srgbClr val="000000"/>
                </a:solidFill>
                <a:latin typeface="Montserrat Bold"/>
              </a:rPr>
              <a:t>Backend Web App</a:t>
            </a:r>
          </a:p>
        </p:txBody>
      </p:sp>
      <p:sp>
        <p:nvSpPr>
          <p:cNvPr id="6" name="AutoShape 6"/>
          <p:cNvSpPr/>
          <p:nvPr/>
        </p:nvSpPr>
        <p:spPr>
          <a:xfrm>
            <a:off x="9580335" y="4639024"/>
            <a:ext cx="0" cy="3843312"/>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TextBox 7"/>
          <p:cNvSpPr txBox="1"/>
          <p:nvPr/>
        </p:nvSpPr>
        <p:spPr>
          <a:xfrm>
            <a:off x="1010824" y="2404724"/>
            <a:ext cx="7921837" cy="781050"/>
          </a:xfrm>
          <a:prstGeom prst="rect">
            <a:avLst/>
          </a:prstGeom>
        </p:spPr>
        <p:txBody>
          <a:bodyPr lIns="0" tIns="0" rIns="0" bIns="0" rtlCol="0" anchor="t">
            <a:spAutoFit/>
          </a:bodyPr>
          <a:lstStyle/>
          <a:p>
            <a:pPr marL="0" lvl="0" indent="0">
              <a:lnSpc>
                <a:spcPts val="6204"/>
              </a:lnSpc>
              <a:spcBef>
                <a:spcPct val="0"/>
              </a:spcBef>
            </a:pPr>
            <a:r>
              <a:rPr lang="en-US" sz="5170">
                <a:solidFill>
                  <a:srgbClr val="101010"/>
                </a:solidFill>
                <a:latin typeface="Montserrat Bold"/>
              </a:rPr>
              <a:t>Expess x MongoDB</a:t>
            </a:r>
          </a:p>
        </p:txBody>
      </p:sp>
      <p:sp>
        <p:nvSpPr>
          <p:cNvPr id="8" name="TextBox 8"/>
          <p:cNvSpPr txBox="1"/>
          <p:nvPr/>
        </p:nvSpPr>
        <p:spPr>
          <a:xfrm>
            <a:off x="9818460" y="4875237"/>
            <a:ext cx="7747597" cy="2749091"/>
          </a:xfrm>
          <a:prstGeom prst="rect">
            <a:avLst/>
          </a:prstGeom>
        </p:spPr>
        <p:txBody>
          <a:bodyPr lIns="0" tIns="0" rIns="0" bIns="0" rtlCol="0" anchor="t">
            <a:spAutoFit/>
          </a:bodyPr>
          <a:lstStyle/>
          <a:p>
            <a:pPr marL="0" lvl="0" indent="0">
              <a:lnSpc>
                <a:spcPts val="3176"/>
              </a:lnSpc>
              <a:spcBef>
                <a:spcPct val="0"/>
              </a:spcBef>
            </a:pPr>
            <a:r>
              <a:rPr lang="en-US" sz="2269">
                <a:solidFill>
                  <a:srgbClr val="101010"/>
                </a:solidFill>
                <a:latin typeface="Montserrat"/>
              </a:rPr>
              <a:t> MongoDB là một hệ thống cơ sở dữ liệu không cấu trúc (NoSQL) phổ biến, được thiết kế để lưu trữ và truy xuất dữ liệu một cách linh hoạt và hiệu quả. MongoDB sử dụng mô hình lưu trữ dữ liệu dưới dạng JSON-like documents, cho phép bạn lưu trữ dữ liệu dưới dạng cặp key-value (tức là các tài liệu) trong các bộ sưu tập (collections).</a:t>
            </a:r>
          </a:p>
        </p:txBody>
      </p:sp>
      <p:sp>
        <p:nvSpPr>
          <p:cNvPr id="9" name="TextBox 9"/>
          <p:cNvSpPr txBox="1"/>
          <p:nvPr/>
        </p:nvSpPr>
        <p:spPr>
          <a:xfrm>
            <a:off x="1009478" y="4875237"/>
            <a:ext cx="8332732" cy="3190367"/>
          </a:xfrm>
          <a:prstGeom prst="rect">
            <a:avLst/>
          </a:prstGeom>
        </p:spPr>
        <p:txBody>
          <a:bodyPr lIns="0" tIns="0" rIns="0" bIns="0" rtlCol="0" anchor="t">
            <a:spAutoFit/>
          </a:bodyPr>
          <a:lstStyle/>
          <a:p>
            <a:pPr marL="0" lvl="0" indent="0" algn="l">
              <a:lnSpc>
                <a:spcPts val="3178"/>
              </a:lnSpc>
              <a:spcBef>
                <a:spcPct val="0"/>
              </a:spcBef>
            </a:pPr>
            <a:r>
              <a:rPr lang="en-US" sz="2270">
                <a:solidFill>
                  <a:srgbClr val="101010"/>
                </a:solidFill>
                <a:latin typeface="Montserrat"/>
              </a:rPr>
              <a:t>Express là một framework web Node.js mạnh mẽ và linh hoạt, giúp việc xây dựng các ứng dụng web và API trở nên đơn giản hơn. Nó cung cấp một cách tiếp cận tốt để xây dựng các ứng dụng web nhỏ đến trung bình và cũng có thể được mở rộng cho các ứng dụng lớn và phức tạp hơn. Express cũng có một cộng đồng lớn và phong phú, với nhiều plugin và middleware có sẵn giúp tăng tính linh hoạt và mở rộng của ứng dụng.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991</Words>
  <Application>Microsoft Office PowerPoint</Application>
  <PresentationFormat>Custom</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Montserrat Bold</vt:lpstr>
      <vt:lpstr>Montserrat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Violet Professional Modern Technology Pitch Deck Presentation</dc:title>
  <cp:lastModifiedBy>Phúc Phạm</cp:lastModifiedBy>
  <cp:revision>2</cp:revision>
  <dcterms:created xsi:type="dcterms:W3CDTF">2006-08-16T00:00:00Z</dcterms:created>
  <dcterms:modified xsi:type="dcterms:W3CDTF">2024-04-16T16:31:19Z</dcterms:modified>
  <dc:identifier>DAGCl3ZoSgE</dc:identifier>
</cp:coreProperties>
</file>