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69" r:id="rId6"/>
    <p:sldId id="277" r:id="rId7"/>
    <p:sldId id="280" r:id="rId8"/>
    <p:sldId id="270" r:id="rId9"/>
    <p:sldId id="28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BFF"/>
    <a:srgbClr val="0062A9"/>
    <a:srgbClr val="005EA2"/>
    <a:srgbClr val="005897"/>
    <a:srgbClr val="004F88"/>
    <a:srgbClr val="002A49"/>
    <a:srgbClr val="00182A"/>
    <a:srgbClr val="004170"/>
    <a:srgbClr val="002E4F"/>
    <a:srgbClr val="003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C8B0E-9D4F-4EE9-A0B3-2F5DC9B9529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90701-2984-4737-BCC2-F8F3B783C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51355-EC13-4140-9326-ABA11529619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015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51355-EC13-4140-9326-ABA11529619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574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51355-EC13-4140-9326-ABA115296197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0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64EE-73D9-4304-BBA9-48DD8082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09C30-4A6C-4228-93EF-65E1D805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F7A85-BF0B-4119-98B5-72217A9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9F36-1A90-4306-A6E4-1D220ECF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DD39F-AB01-48F8-9762-B9EDB907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6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8675-26F8-4E3E-8850-7080008E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7AC6A-6CB8-4F8D-80AE-FD0BAFEC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517F7-E601-4F2C-AF02-327A597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85A3B-C79A-4189-AF67-924EA9AA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641E4-A57A-49B6-A735-6728471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6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88F6A-E027-4D36-9011-23C503D0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10F0F-D779-4EBF-B6F0-095382204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0FE25-2553-4099-B414-2AD2472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D818C-26F0-46FE-85F3-F0F058D3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34244-BE12-4E88-9171-66F0800A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A365-49D3-4667-9E8A-B5766F4D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9C6B4-6026-4A33-8EED-13590562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AAC88-BE4A-45DE-AAE5-B9FEE063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CB5DF-FE79-45C9-BDCB-09AE4F9A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A1A57-712D-4B5B-9BE4-FBC23531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943B8-5031-4453-8712-E3D16B69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0C2C-A1FF-4E75-A7AA-4E34235C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2C076-1E0B-47FE-A448-22AF9569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D7734-8F70-438E-8A8E-0457479D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1D303-B63A-4BE0-8C7C-816EB2B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6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876FD-E6B4-4900-BEA0-35CC1649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90A58-FE0B-4B83-BE0E-7A4C91FC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60E0C-5832-4720-9295-0A8797B0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0F15D-4B6C-4EF7-83F1-36582CC0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2FE30-5D0D-44EF-B521-E53BD7B8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8B4F6-E4C8-45E0-B772-E51447B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94E5-F180-4D26-959C-F07DEF13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722A3-9964-4F1A-BB5C-7AD4EA1C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EB043-F276-4CB1-AA78-ECB42232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86CAC-1A54-4059-84C4-33DB663B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75E7D6-C4E9-4DD4-9D06-B7EE0C06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A49D41-E1D1-4E1A-BF35-A4C3C263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B3B1-A545-49F3-8C14-4A7375E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A12E6-C6E6-492C-B26C-3AB83DC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9410-015C-4A87-9305-8CA80D02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A823D-A38A-4127-929A-E051840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C1CFB-05B1-484A-A773-32BEFA7D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B5EEE-D18A-4DB1-A5CC-EDD7B080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7F8C10-B1A1-482E-88BB-5E65C4BD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F7D04-262A-4E36-A256-78375386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B5EF5-B9F4-4622-AA49-351BCD4A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4695-343C-4C04-98B2-53B5FABC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60019-9404-453F-B30E-430D931B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7C5C9-A1B2-434D-9631-16C582C8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6A1A0-9A21-4E95-9D78-E714973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B1B4F-E7A2-4AE5-877D-F0159D22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8DACE-A22D-4B56-80EA-15536AD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51FD-7E2E-405E-A205-0FEEA193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643977-E2DE-4442-9157-B34469CCC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56E14-4966-4AE9-BC27-89B7133C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B67-9959-49DB-B1B4-939FD36A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BAA1D-320C-4441-B13D-D7B96AC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DE8A0-D452-44C6-8C49-12ABE5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9839A1-210A-470F-958E-725D931EF8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8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D90AF-4171-4162-ABDE-A86DCA5E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4A3A6-BAE1-4355-8FA6-FF69A713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32A1-6509-46AE-B699-67EA44C8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54AE-D178-499A-9D39-98E35C092674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AE9EE-6238-4C8A-9310-D7480200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49F91-2CB3-4467-A073-9A720DF9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39C0-9802-4C21-8FDA-226AC949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20318-4749-41EA-AFA2-E759A389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1" y="5266533"/>
            <a:ext cx="2743199" cy="851430"/>
          </a:xfrm>
        </p:spPr>
        <p:txBody>
          <a:bodyPr anchor="b">
            <a:norm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  <a:latin typeface="Abadi" panose="020B0604020104020204" pitchFamily="34" charset="0"/>
              </a:rPr>
              <a:t>Good Team</a:t>
            </a:r>
            <a:endParaRPr lang="ko-KR" altLang="en-US" sz="2400" b="1" spc="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4AED1-C4FC-46E7-BBFA-5C1160C9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01" y="5693305"/>
            <a:ext cx="2743199" cy="1164695"/>
          </a:xfrm>
        </p:spPr>
        <p:txBody>
          <a:bodyPr anchor="b">
            <a:norm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badi" panose="020B0604020104020204" pitchFamily="34" charset="0"/>
              </a:rPr>
              <a:t>15146311 Nam, </a:t>
            </a:r>
            <a:r>
              <a:rPr lang="en-US" altLang="ko-KR" sz="1400" dirty="0" err="1">
                <a:solidFill>
                  <a:schemeClr val="bg1"/>
                </a:solidFill>
                <a:latin typeface="Abadi" panose="020B0604020104020204" pitchFamily="34" charset="0"/>
              </a:rPr>
              <a:t>Junneong</a:t>
            </a:r>
            <a:endParaRPr lang="en-US" altLang="ko-KR" sz="1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badi" panose="020B0604020104020204" pitchFamily="34" charset="0"/>
              </a:rPr>
              <a:t>15146314 Yang, Seunghyuck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325EC7-5357-4AF1-96F2-0312D4FEA457}"/>
              </a:ext>
            </a:extLst>
          </p:cNvPr>
          <p:cNvSpPr txBox="1">
            <a:spLocks/>
          </p:cNvSpPr>
          <p:nvPr/>
        </p:nvSpPr>
        <p:spPr>
          <a:xfrm>
            <a:off x="3903133" y="4841875"/>
            <a:ext cx="4385733" cy="851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spc="600" dirty="0">
                <a:solidFill>
                  <a:schemeClr val="bg1"/>
                </a:solidFill>
                <a:latin typeface="Abadi" panose="020B0604020104020204" pitchFamily="34" charset="0"/>
              </a:rPr>
              <a:t>A D </a:t>
            </a:r>
            <a:r>
              <a:rPr lang="en-US" altLang="ko-KR" sz="4800" b="1" spc="600" dirty="0" err="1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r>
              <a:rPr lang="en-US" altLang="ko-KR" sz="4800" b="1" spc="600" dirty="0">
                <a:solidFill>
                  <a:schemeClr val="bg1"/>
                </a:solidFill>
                <a:latin typeface="Abadi" panose="020B0604020104020204" pitchFamily="34" charset="0"/>
              </a:rPr>
              <a:t> O N</a:t>
            </a:r>
            <a:endParaRPr lang="ko-KR" altLang="en-US" sz="4800" b="1" spc="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F2A6D2-3D76-42EE-9EF5-94E6A444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3" y="2298627"/>
            <a:ext cx="3420534" cy="22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1D3582-05BC-4BE7-9055-B636FC934BB6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69510B-C521-4013-9BA5-1BC024A93911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0E8C6-8CFB-415B-AD37-145E20EFD48A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EDB4-F1E9-4885-8758-2D35A9D0CF2C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6A26EC-28FE-4B4C-9558-EA3A5D459F25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51334-F507-4149-8ACD-66DD78F5242A}"/>
              </a:ext>
            </a:extLst>
          </p:cNvPr>
          <p:cNvSpPr txBox="1"/>
          <p:nvPr/>
        </p:nvSpPr>
        <p:spPr>
          <a:xfrm>
            <a:off x="9021314" y="23135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implementation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2851F4-0CC2-434B-AC14-300269CD29FF}"/>
              </a:ext>
            </a:extLst>
          </p:cNvPr>
          <p:cNvSpPr txBox="1"/>
          <p:nvPr/>
        </p:nvSpPr>
        <p:spPr>
          <a:xfrm>
            <a:off x="10305640" y="240306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Result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033111-EDA8-4B1E-BDF4-796E124999EA}"/>
              </a:ext>
            </a:extLst>
          </p:cNvPr>
          <p:cNvSpPr txBox="1"/>
          <p:nvPr/>
        </p:nvSpPr>
        <p:spPr>
          <a:xfrm>
            <a:off x="10948749" y="238118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Conclusion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E98840-C448-46EC-B5B3-28E98B8B59B9}"/>
              </a:ext>
            </a:extLst>
          </p:cNvPr>
          <p:cNvSpPr txBox="1"/>
          <p:nvPr/>
        </p:nvSpPr>
        <p:spPr>
          <a:xfrm>
            <a:off x="304800" y="1791215"/>
            <a:ext cx="565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Achievement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132AA-7B26-4B1F-A395-968283C2C166}"/>
              </a:ext>
            </a:extLst>
          </p:cNvPr>
          <p:cNvSpPr txBox="1"/>
          <p:nvPr/>
        </p:nvSpPr>
        <p:spPr>
          <a:xfrm>
            <a:off x="6281022" y="1791215"/>
            <a:ext cx="591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Feedback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41835-C13B-4866-9FFF-0090C276A4A5}"/>
              </a:ext>
            </a:extLst>
          </p:cNvPr>
          <p:cNvSpPr txBox="1"/>
          <p:nvPr/>
        </p:nvSpPr>
        <p:spPr>
          <a:xfrm>
            <a:off x="457538" y="2733916"/>
            <a:ext cx="5186608" cy="18297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Experiencing Kotlin</a:t>
            </a:r>
          </a:p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Applying newly learnt functions</a:t>
            </a:r>
          </a:p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Implementation of most functions aimed for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CB8B8-486C-4BCA-A8B7-929966B2F5B9}"/>
              </a:ext>
            </a:extLst>
          </p:cNvPr>
          <p:cNvSpPr txBox="1"/>
          <p:nvPr/>
        </p:nvSpPr>
        <p:spPr>
          <a:xfrm>
            <a:off x="6557377" y="2733916"/>
            <a:ext cx="5186608" cy="2445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Lack of designing stage</a:t>
            </a:r>
          </a:p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Lack of understanding structure</a:t>
            </a:r>
          </a:p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Limitation of implementation </a:t>
            </a:r>
          </a:p>
          <a:p>
            <a:pPr algn="just">
              <a:lnSpc>
                <a:spcPct val="2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	caused by proficiency level</a:t>
            </a:r>
          </a:p>
        </p:txBody>
      </p:sp>
    </p:spTree>
    <p:extLst>
      <p:ext uri="{BB962C8B-B14F-4D97-AF65-F5344CB8AC3E}">
        <p14:creationId xmlns:p14="http://schemas.microsoft.com/office/powerpoint/2010/main" val="279911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DF8217-A08E-4CAC-9B8D-6E1BD6EFC50E}"/>
              </a:ext>
            </a:extLst>
          </p:cNvPr>
          <p:cNvSpPr txBox="1"/>
          <p:nvPr/>
        </p:nvSpPr>
        <p:spPr>
          <a:xfrm>
            <a:off x="231354" y="214421"/>
            <a:ext cx="2705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Description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F696F-1451-47C8-94F0-5FC36DE5D1DE}"/>
              </a:ext>
            </a:extLst>
          </p:cNvPr>
          <p:cNvSpPr txBox="1"/>
          <p:nvPr/>
        </p:nvSpPr>
        <p:spPr>
          <a:xfrm>
            <a:off x="352541" y="1088922"/>
            <a:ext cx="376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Part-time necessary function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D61EE-0D3C-48C3-BCB5-2DE593413BF5}"/>
              </a:ext>
            </a:extLst>
          </p:cNvPr>
          <p:cNvSpPr txBox="1"/>
          <p:nvPr/>
        </p:nvSpPr>
        <p:spPr>
          <a:xfrm>
            <a:off x="352540" y="3969462"/>
            <a:ext cx="376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Boss necessary function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1CD75E-147F-42A9-B5FC-0F395BAA797E}"/>
              </a:ext>
            </a:extLst>
          </p:cNvPr>
          <p:cNvCxnSpPr>
            <a:cxnSpLocks/>
          </p:cNvCxnSpPr>
          <p:nvPr/>
        </p:nvCxnSpPr>
        <p:spPr>
          <a:xfrm>
            <a:off x="352540" y="3602516"/>
            <a:ext cx="3993217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D72818-826B-4576-A454-B5326817F68C}"/>
              </a:ext>
            </a:extLst>
          </p:cNvPr>
          <p:cNvSpPr/>
          <p:nvPr/>
        </p:nvSpPr>
        <p:spPr>
          <a:xfrm>
            <a:off x="4468667" y="2302821"/>
            <a:ext cx="315092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j-lt"/>
              </a:rPr>
              <a:t>Provide the necessary features for both part-timers and bosses</a:t>
            </a:r>
            <a:endParaRPr lang="ko-KR" alt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62607B-CA2A-4236-9BD3-D1A2770DD5A9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CE6D39-5D4B-4ABC-8337-59F46C8C3FC1}"/>
              </a:ext>
            </a:extLst>
          </p:cNvPr>
          <p:cNvSpPr txBox="1"/>
          <p:nvPr/>
        </p:nvSpPr>
        <p:spPr>
          <a:xfrm>
            <a:off x="4839023" y="231354"/>
            <a:ext cx="10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Description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5D0E-261C-4EAB-9C2E-49B752C2A49F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65565-2B16-4D37-9386-04F1869ABBB5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732FD-DAC6-488B-BD76-613433BB5A75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26EBB4-241A-41FA-BA73-66CE82A32876}"/>
              </a:ext>
            </a:extLst>
          </p:cNvPr>
          <p:cNvSpPr txBox="1"/>
          <p:nvPr/>
        </p:nvSpPr>
        <p:spPr>
          <a:xfrm>
            <a:off x="9021314" y="23135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implementation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F71D1-0774-4BB4-8AAB-9F1913AA1B9F}"/>
              </a:ext>
            </a:extLst>
          </p:cNvPr>
          <p:cNvSpPr txBox="1"/>
          <p:nvPr/>
        </p:nvSpPr>
        <p:spPr>
          <a:xfrm>
            <a:off x="4351536" y="3644275"/>
            <a:ext cx="3313804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monthly/weekly/daily</a:t>
            </a:r>
            <a:r>
              <a:rPr lang="ko-KR" altLang="en-US" sz="1100" b="1" dirty="0">
                <a:solidFill>
                  <a:schemeClr val="bg1"/>
                </a:solidFill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</a:rPr>
              <a:t>salary calculations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Personal schedule management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</a:rPr>
              <a:t>Human Resource management</a:t>
            </a:r>
          </a:p>
        </p:txBody>
      </p:sp>
      <p:pic>
        <p:nvPicPr>
          <p:cNvPr id="1026" name="Picture 2" descr="Parttime Job Badge Online Button Banner 스톡 벡터(로열티 프리) 1242193738">
            <a:extLst>
              <a:ext uri="{FF2B5EF4-FFF2-40B4-BE49-F238E27FC236}">
                <a16:creationId xmlns:a16="http://schemas.microsoft.com/office/drawing/2014/main" id="{1EE7A673-3EC7-4801-8FE6-64626C79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36" y="1596372"/>
            <a:ext cx="1734384" cy="178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oss Baby | Official Site | DreamWorks">
            <a:extLst>
              <a:ext uri="{FF2B5EF4-FFF2-40B4-BE49-F238E27FC236}">
                <a16:creationId xmlns:a16="http://schemas.microsoft.com/office/drawing/2014/main" id="{3DBC04E1-C1A1-4609-8DAC-52449453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92" y="4477139"/>
            <a:ext cx="1249469" cy="19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920941-D9D3-4A3F-88EF-07DF11668541}"/>
              </a:ext>
            </a:extLst>
          </p:cNvPr>
          <p:cNvSpPr txBox="1"/>
          <p:nvPr/>
        </p:nvSpPr>
        <p:spPr>
          <a:xfrm>
            <a:off x="10305640" y="240306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Result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07B9F-469A-41B6-B098-4670D3CB59CB}"/>
              </a:ext>
            </a:extLst>
          </p:cNvPr>
          <p:cNvSpPr txBox="1"/>
          <p:nvPr/>
        </p:nvSpPr>
        <p:spPr>
          <a:xfrm>
            <a:off x="10948749" y="238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D65F912-72DD-40FE-AB4B-B1A816E4A3FF}"/>
              </a:ext>
            </a:extLst>
          </p:cNvPr>
          <p:cNvCxnSpPr>
            <a:cxnSpLocks/>
          </p:cNvCxnSpPr>
          <p:nvPr/>
        </p:nvCxnSpPr>
        <p:spPr>
          <a:xfrm>
            <a:off x="7665340" y="3602516"/>
            <a:ext cx="1355974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>
            <a:extLst>
              <a:ext uri="{FF2B5EF4-FFF2-40B4-BE49-F238E27FC236}">
                <a16:creationId xmlns:a16="http://schemas.microsoft.com/office/drawing/2014/main" id="{9B924236-E8C5-4024-BC92-DD75DE671FA6}"/>
              </a:ext>
            </a:extLst>
          </p:cNvPr>
          <p:cNvSpPr txBox="1">
            <a:spLocks/>
          </p:cNvSpPr>
          <p:nvPr/>
        </p:nvSpPr>
        <p:spPr>
          <a:xfrm>
            <a:off x="9155068" y="4074736"/>
            <a:ext cx="2387600" cy="425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spc="600" dirty="0">
                <a:solidFill>
                  <a:schemeClr val="bg1"/>
                </a:solidFill>
                <a:latin typeface="Abadi" panose="020B0604020104020204" pitchFamily="34" charset="0"/>
              </a:rPr>
              <a:t>A D </a:t>
            </a:r>
            <a:r>
              <a:rPr lang="en-US" altLang="ko-KR" sz="1800" b="1" spc="600" dirty="0" err="1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r>
              <a:rPr lang="en-US" altLang="ko-KR" sz="1800" b="1" spc="600" dirty="0">
                <a:solidFill>
                  <a:schemeClr val="bg1"/>
                </a:solidFill>
                <a:latin typeface="Abadi" panose="020B0604020104020204" pitchFamily="34" charset="0"/>
              </a:rPr>
              <a:t> O N</a:t>
            </a:r>
            <a:endParaRPr lang="ko-KR" altLang="en-US" sz="1800" b="1" spc="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A0CCBAA-3383-4EE2-9912-158C4D30C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272" y="2677512"/>
            <a:ext cx="1954736" cy="12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815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Develop</a:t>
            </a:r>
          </a:p>
          <a:p>
            <a:r>
              <a:rPr lang="en-US" altLang="ko-KR" sz="2400" b="1" spc="600" dirty="0">
                <a:solidFill>
                  <a:schemeClr val="bg1"/>
                </a:solidFill>
              </a:rPr>
              <a:t>	Environment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A26D1-3594-4854-9FCF-F0BF817809E4}"/>
              </a:ext>
            </a:extLst>
          </p:cNvPr>
          <p:cNvSpPr txBox="1"/>
          <p:nvPr/>
        </p:nvSpPr>
        <p:spPr>
          <a:xfrm>
            <a:off x="686478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Module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36935-AFD6-437B-BF9B-B240EA9AF939}"/>
              </a:ext>
            </a:extLst>
          </p:cNvPr>
          <p:cNvSpPr txBox="1"/>
          <p:nvPr/>
        </p:nvSpPr>
        <p:spPr>
          <a:xfrm>
            <a:off x="8523155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F3842-C26F-4A2A-97BE-B328443951DF}"/>
              </a:ext>
            </a:extLst>
          </p:cNvPr>
          <p:cNvSpPr txBox="1"/>
          <p:nvPr/>
        </p:nvSpPr>
        <p:spPr>
          <a:xfrm>
            <a:off x="4604816" y="1267329"/>
            <a:ext cx="29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E95E281-AC1E-47BD-A378-B459D54D6186}"/>
              </a:ext>
            </a:extLst>
          </p:cNvPr>
          <p:cNvCxnSpPr>
            <a:cxnSpLocks/>
          </p:cNvCxnSpPr>
          <p:nvPr/>
        </p:nvCxnSpPr>
        <p:spPr>
          <a:xfrm>
            <a:off x="409708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A0B6F9-105E-453A-9186-70EDB954CB8A}"/>
              </a:ext>
            </a:extLst>
          </p:cNvPr>
          <p:cNvCxnSpPr>
            <a:cxnSpLocks/>
          </p:cNvCxnSpPr>
          <p:nvPr/>
        </p:nvCxnSpPr>
        <p:spPr>
          <a:xfrm>
            <a:off x="8109100" y="1267329"/>
            <a:ext cx="0" cy="5590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쥐고있는, 남자, 그리기, 공이(가) 표시된 사진&#10;&#10;자동 생성된 설명">
            <a:extLst>
              <a:ext uri="{FF2B5EF4-FFF2-40B4-BE49-F238E27FC236}">
                <a16:creationId xmlns:a16="http://schemas.microsoft.com/office/drawing/2014/main" id="{CD9B439D-188C-48B9-AE97-9C3EC30E2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23" y="5205060"/>
            <a:ext cx="3371047" cy="14215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5E0F79-A14E-49CF-B582-82EA227D1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72" y="5794820"/>
            <a:ext cx="1545414" cy="8318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CE9E0-2967-4851-918A-A562D513D6FC}"/>
              </a:ext>
            </a:extLst>
          </p:cNvPr>
          <p:cNvSpPr txBox="1"/>
          <p:nvPr/>
        </p:nvSpPr>
        <p:spPr>
          <a:xfrm>
            <a:off x="686479" y="1841639"/>
            <a:ext cx="276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APP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3ACC10-7D6C-4917-A018-F8FB8DAA8042}"/>
              </a:ext>
            </a:extLst>
          </p:cNvPr>
          <p:cNvSpPr txBox="1"/>
          <p:nvPr/>
        </p:nvSpPr>
        <p:spPr>
          <a:xfrm>
            <a:off x="4604817" y="1840522"/>
            <a:ext cx="293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Spring Boot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46DBE-1CE5-40EF-87C1-D3C14C098D01}"/>
              </a:ext>
            </a:extLst>
          </p:cNvPr>
          <p:cNvSpPr txBox="1"/>
          <p:nvPr/>
        </p:nvSpPr>
        <p:spPr>
          <a:xfrm>
            <a:off x="8523155" y="1843793"/>
            <a:ext cx="28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Android Studio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23765-F28E-4803-806A-C2CCEB0DF3EA}"/>
              </a:ext>
            </a:extLst>
          </p:cNvPr>
          <p:cNvSpPr txBox="1"/>
          <p:nvPr/>
        </p:nvSpPr>
        <p:spPr>
          <a:xfrm>
            <a:off x="686478" y="2292695"/>
            <a:ext cx="2762236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Three Module + 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Main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Boss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Worker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For each type of data(VO)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Categorized By its function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Necessary of module division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Efficient management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371EB-56F3-4597-93EB-6390336245C7}"/>
              </a:ext>
            </a:extLst>
          </p:cNvPr>
          <p:cNvSpPr txBox="1"/>
          <p:nvPr/>
        </p:nvSpPr>
        <p:spPr>
          <a:xfrm>
            <a:off x="4562288" y="2371054"/>
            <a:ext cx="313275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Software with experience(partial parts)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Hope to develop Spring-based rest API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205F8-6747-4507-972C-76DF1EE8F76A}"/>
              </a:ext>
            </a:extLst>
          </p:cNvPr>
          <p:cNvSpPr txBox="1"/>
          <p:nvPr/>
        </p:nvSpPr>
        <p:spPr>
          <a:xfrm>
            <a:off x="8785028" y="2572653"/>
            <a:ext cx="2762236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Learning Kotlin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Optimal solution for making android app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445B68-651B-4B90-95B9-F92AB09E895D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A08754-AED5-484F-B469-170000F94685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6E4399-3F9A-48AC-AE98-1DC5943191A5}"/>
              </a:ext>
            </a:extLst>
          </p:cNvPr>
          <p:cNvSpPr txBox="1"/>
          <p:nvPr/>
        </p:nvSpPr>
        <p:spPr>
          <a:xfrm>
            <a:off x="5825198" y="238118"/>
            <a:ext cx="784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009283-23B0-4993-92FF-8088F9770A9A}"/>
              </a:ext>
            </a:extLst>
          </p:cNvPr>
          <p:cNvSpPr txBox="1"/>
          <p:nvPr/>
        </p:nvSpPr>
        <p:spPr>
          <a:xfrm>
            <a:off x="6473356" y="238118"/>
            <a:ext cx="111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Environment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0BE153-51A7-4D30-AF1E-558AD87CC6F1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95DA4-9887-4043-A5B9-51A05ABCCFA7}"/>
              </a:ext>
            </a:extLst>
          </p:cNvPr>
          <p:cNvSpPr txBox="1"/>
          <p:nvPr/>
        </p:nvSpPr>
        <p:spPr>
          <a:xfrm>
            <a:off x="9021314" y="23135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implementation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10FC7-09EB-46DF-8530-EC8E83513BF7}"/>
              </a:ext>
            </a:extLst>
          </p:cNvPr>
          <p:cNvSpPr txBox="1"/>
          <p:nvPr/>
        </p:nvSpPr>
        <p:spPr>
          <a:xfrm>
            <a:off x="10305640" y="240306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Result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6167CB-1642-403F-BEE6-6BCA2F3242C3}"/>
              </a:ext>
            </a:extLst>
          </p:cNvPr>
          <p:cNvSpPr txBox="1"/>
          <p:nvPr/>
        </p:nvSpPr>
        <p:spPr>
          <a:xfrm>
            <a:off x="10948749" y="238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63B013-CE96-4D05-9E8B-7EE5D780A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977" y="5205058"/>
            <a:ext cx="1441238" cy="14215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1CDA34-4D05-4DA8-9D07-42A29836F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692" y="3481424"/>
            <a:ext cx="2532575" cy="20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9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825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Server</a:t>
            </a:r>
          </a:p>
          <a:p>
            <a:r>
              <a:rPr lang="en-US" altLang="ko-KR" sz="2400" b="1" spc="600" dirty="0">
                <a:solidFill>
                  <a:schemeClr val="bg1"/>
                </a:solidFill>
              </a:rPr>
              <a:t>	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D5641-6895-45D1-A4DE-9DDB93E8E6DA}"/>
              </a:ext>
            </a:extLst>
          </p:cNvPr>
          <p:cNvSpPr txBox="1"/>
          <p:nvPr/>
        </p:nvSpPr>
        <p:spPr>
          <a:xfrm>
            <a:off x="923545" y="1428198"/>
            <a:ext cx="374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Server : Spring Boot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52FF0-9542-4E59-BEA4-91210CA767AD}"/>
              </a:ext>
            </a:extLst>
          </p:cNvPr>
          <p:cNvSpPr txBox="1"/>
          <p:nvPr/>
        </p:nvSpPr>
        <p:spPr>
          <a:xfrm>
            <a:off x="1006496" y="1797530"/>
            <a:ext cx="366384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Building components for each VO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B82B55-5B66-4BBB-B287-930752D08BCA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7A347E-0EA9-4CF5-9908-3B4080234DE7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BA0EDA-F2AD-4834-BA6B-FEEFB211FE73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9BDD2-46DE-4B22-9938-5663EA61CAD2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A9B135-3C38-41C5-AF7F-EEB09CE023E2}"/>
              </a:ext>
            </a:extLst>
          </p:cNvPr>
          <p:cNvSpPr txBox="1"/>
          <p:nvPr/>
        </p:nvSpPr>
        <p:spPr>
          <a:xfrm>
            <a:off x="7545733" y="231353"/>
            <a:ext cx="1601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Server Architecture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855219-4B03-4DEC-A6D9-6DDE927C1BF3}"/>
              </a:ext>
            </a:extLst>
          </p:cNvPr>
          <p:cNvSpPr txBox="1"/>
          <p:nvPr/>
        </p:nvSpPr>
        <p:spPr>
          <a:xfrm>
            <a:off x="9021314" y="23135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implementation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9AE8FF-1E49-46B2-98E6-DB94C32ACF34}"/>
              </a:ext>
            </a:extLst>
          </p:cNvPr>
          <p:cNvSpPr txBox="1"/>
          <p:nvPr/>
        </p:nvSpPr>
        <p:spPr>
          <a:xfrm>
            <a:off x="10305640" y="240306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Result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4AAAE-F9DD-4333-877E-B7030E7C6CC8}"/>
              </a:ext>
            </a:extLst>
          </p:cNvPr>
          <p:cNvSpPr txBox="1"/>
          <p:nvPr/>
        </p:nvSpPr>
        <p:spPr>
          <a:xfrm>
            <a:off x="10948749" y="238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261A3B-D7C4-401D-9895-B7361D35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47" y="1453599"/>
            <a:ext cx="2585544" cy="50418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7F8557-A429-4BAC-98AC-489A368DC424}"/>
              </a:ext>
            </a:extLst>
          </p:cNvPr>
          <p:cNvSpPr txBox="1"/>
          <p:nvPr/>
        </p:nvSpPr>
        <p:spPr>
          <a:xfrm>
            <a:off x="1159584" y="2166432"/>
            <a:ext cx="3510759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Controller .java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Domain .java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Mapper .java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Service .java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Service implementation .java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Mapper .xml + </a:t>
            </a:r>
            <a:r>
              <a:rPr lang="en-US" altLang="ko-KR" sz="1200" b="1" dirty="0" err="1">
                <a:solidFill>
                  <a:schemeClr val="bg1"/>
                </a:solidFill>
              </a:rPr>
              <a:t>sql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4D8301-0CDB-4BA2-A67B-7C9F2D6C8602}"/>
              </a:ext>
            </a:extLst>
          </p:cNvPr>
          <p:cNvSpPr txBox="1"/>
          <p:nvPr/>
        </p:nvSpPr>
        <p:spPr>
          <a:xfrm>
            <a:off x="923545" y="4176271"/>
            <a:ext cx="374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9BEAC7-5612-4BDC-A432-0270444E2D77}"/>
              </a:ext>
            </a:extLst>
          </p:cNvPr>
          <p:cNvSpPr txBox="1"/>
          <p:nvPr/>
        </p:nvSpPr>
        <p:spPr>
          <a:xfrm>
            <a:off x="1006496" y="4544445"/>
            <a:ext cx="366384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Data Objects which defined in advance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6AF798-3112-4C9A-BC6B-A6C8132CD4EE}"/>
              </a:ext>
            </a:extLst>
          </p:cNvPr>
          <p:cNvSpPr txBox="1"/>
          <p:nvPr/>
        </p:nvSpPr>
        <p:spPr>
          <a:xfrm>
            <a:off x="1159584" y="4913347"/>
            <a:ext cx="3510759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Branch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bg1"/>
                </a:solidFill>
              </a:rPr>
              <a:t>UserInfo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</a:rPr>
              <a:t>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bg1"/>
                </a:solidFill>
              </a:rPr>
              <a:t>WorkerInfo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bg1"/>
                </a:solidFill>
              </a:rPr>
              <a:t>WorkerDetail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0C8194-5E86-409E-AB48-2E914FF8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602" y="1453599"/>
            <a:ext cx="1893753" cy="50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0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597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0EE9CED5-BF72-4593-9938-B2A302EB39C8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BF0B18-8137-45D8-A94E-382F9E0D0680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95643C-B9C6-47FA-8C1B-AA466E5DE758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6EDFC-8C82-4198-9BB7-796CA1886E71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F8A97E-5C60-43D5-AB2D-E8BD49F3A656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CA3F9-2832-4192-B05E-B541EDEAFF8E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88D222-9FA7-417A-BBB3-66D86D6BF25B}"/>
              </a:ext>
            </a:extLst>
          </p:cNvPr>
          <p:cNvSpPr txBox="1"/>
          <p:nvPr/>
        </p:nvSpPr>
        <p:spPr>
          <a:xfrm>
            <a:off x="9021314" y="231353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implementation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0C4EBD-D240-4E60-81FC-1DAC33BE8E47}"/>
              </a:ext>
            </a:extLst>
          </p:cNvPr>
          <p:cNvSpPr txBox="1"/>
          <p:nvPr/>
        </p:nvSpPr>
        <p:spPr>
          <a:xfrm>
            <a:off x="10305640" y="240306"/>
            <a:ext cx="60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Result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3431E-81CD-4643-8A4B-B1AA9421797B}"/>
              </a:ext>
            </a:extLst>
          </p:cNvPr>
          <p:cNvSpPr txBox="1"/>
          <p:nvPr/>
        </p:nvSpPr>
        <p:spPr>
          <a:xfrm>
            <a:off x="10948749" y="238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443CDC-8E4F-457D-B283-D814DC8655D5}"/>
              </a:ext>
            </a:extLst>
          </p:cNvPr>
          <p:cNvSpPr txBox="1"/>
          <p:nvPr/>
        </p:nvSpPr>
        <p:spPr>
          <a:xfrm>
            <a:off x="304800" y="1012281"/>
            <a:ext cx="56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Navigation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&amp; </a:t>
            </a:r>
            <a:r>
              <a:rPr lang="en-US" altLang="ko-KR" b="1" dirty="0" err="1">
                <a:solidFill>
                  <a:schemeClr val="bg1"/>
                </a:solidFill>
              </a:rPr>
              <a:t>DataBinding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6424C0-C2FE-4EDF-8684-A5144BB3D024}"/>
              </a:ext>
            </a:extLst>
          </p:cNvPr>
          <p:cNvSpPr txBox="1"/>
          <p:nvPr/>
        </p:nvSpPr>
        <p:spPr>
          <a:xfrm>
            <a:off x="6281022" y="1012281"/>
            <a:ext cx="59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Retrofit API &amp;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Server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5FEA6-890B-4961-98ED-E8104BF4BCE6}"/>
              </a:ext>
            </a:extLst>
          </p:cNvPr>
          <p:cNvSpPr txBox="1"/>
          <p:nvPr/>
        </p:nvSpPr>
        <p:spPr>
          <a:xfrm>
            <a:off x="457538" y="1582449"/>
            <a:ext cx="518660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Navigation to designate movement between fragments</a:t>
            </a:r>
          </a:p>
          <a:p>
            <a:pPr algn="just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bg1"/>
                </a:solidFill>
              </a:rPr>
              <a:t>DataBinding</a:t>
            </a:r>
            <a:r>
              <a:rPr lang="en-US" altLang="ko-KR" sz="1200" b="1" dirty="0">
                <a:solidFill>
                  <a:schemeClr val="bg1"/>
                </a:solidFill>
              </a:rPr>
              <a:t> to handle variables and layouts actively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AD94D5-03C6-4DF7-A531-3E405DBA1EA6}"/>
              </a:ext>
            </a:extLst>
          </p:cNvPr>
          <p:cNvSpPr txBox="1"/>
          <p:nvPr/>
        </p:nvSpPr>
        <p:spPr>
          <a:xfrm>
            <a:off x="6557377" y="1582449"/>
            <a:ext cx="5186608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Create Interface for Retrofit API to interact with server connection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Assignment of various function for mapping to server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Initialization of functions from Activity with threads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Handling variables with server more clearly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9AACAF7-6D99-4735-940F-3AC1F81F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10" y="3649133"/>
            <a:ext cx="2392473" cy="276013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540819F-2C83-446C-87C0-A24F3C77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7" y="3649134"/>
            <a:ext cx="2340173" cy="2760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A85468-EE10-445F-933E-AD4F06E6A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248" y="3676944"/>
            <a:ext cx="2594317" cy="2800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410BB8-06CD-448C-845A-DBDC92F40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638" y="5182682"/>
            <a:ext cx="2403447" cy="12943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1973B5-D1C0-4899-AEA8-E372425F2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638" y="3671946"/>
            <a:ext cx="2400225" cy="13572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A680FB-3A4B-4720-804D-D8B0BC9A725E}"/>
              </a:ext>
            </a:extLst>
          </p:cNvPr>
          <p:cNvSpPr txBox="1"/>
          <p:nvPr/>
        </p:nvSpPr>
        <p:spPr>
          <a:xfrm>
            <a:off x="457538" y="2875249"/>
            <a:ext cx="518660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Usage: Overall fragments, All layouts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AA756A-8C83-4DB4-9A01-244C22D6D147}"/>
              </a:ext>
            </a:extLst>
          </p:cNvPr>
          <p:cNvSpPr txBox="1"/>
          <p:nvPr/>
        </p:nvSpPr>
        <p:spPr>
          <a:xfrm>
            <a:off x="6556932" y="2875249"/>
            <a:ext cx="518660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Usage: Across all services</a:t>
            </a:r>
          </a:p>
        </p:txBody>
      </p:sp>
    </p:spTree>
    <p:extLst>
      <p:ext uri="{BB962C8B-B14F-4D97-AF65-F5344CB8AC3E}">
        <p14:creationId xmlns:p14="http://schemas.microsoft.com/office/powerpoint/2010/main" val="128553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597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0EE9CED5-BF72-4593-9938-B2A302EB39C8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BF0B18-8137-45D8-A94E-382F9E0D0680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95643C-B9C6-47FA-8C1B-AA466E5DE758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6EDFC-8C82-4198-9BB7-796CA1886E71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F8A97E-5C60-43D5-AB2D-E8BD49F3A656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CA3F9-2832-4192-B05E-B541EDEAFF8E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88D222-9FA7-417A-BBB3-66D86D6BF25B}"/>
              </a:ext>
            </a:extLst>
          </p:cNvPr>
          <p:cNvSpPr txBox="1"/>
          <p:nvPr/>
        </p:nvSpPr>
        <p:spPr>
          <a:xfrm>
            <a:off x="9021314" y="231353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implementation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0C4EBD-D240-4E60-81FC-1DAC33BE8E47}"/>
              </a:ext>
            </a:extLst>
          </p:cNvPr>
          <p:cNvSpPr txBox="1"/>
          <p:nvPr/>
        </p:nvSpPr>
        <p:spPr>
          <a:xfrm>
            <a:off x="10305640" y="240306"/>
            <a:ext cx="63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Result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3431E-81CD-4643-8A4B-B1AA9421797B}"/>
              </a:ext>
            </a:extLst>
          </p:cNvPr>
          <p:cNvSpPr txBox="1"/>
          <p:nvPr/>
        </p:nvSpPr>
        <p:spPr>
          <a:xfrm>
            <a:off x="10948749" y="238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CB472C-DDA7-438F-8CFE-1C50C72F359E}"/>
              </a:ext>
            </a:extLst>
          </p:cNvPr>
          <p:cNvSpPr txBox="1"/>
          <p:nvPr/>
        </p:nvSpPr>
        <p:spPr>
          <a:xfrm>
            <a:off x="457538" y="1582449"/>
            <a:ext cx="5186608" cy="14416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</a:rPr>
              <a:t>RecyclerView</a:t>
            </a:r>
            <a:r>
              <a:rPr lang="en-US" altLang="ko-KR" sz="1200" b="1" dirty="0">
                <a:solidFill>
                  <a:schemeClr val="bg1"/>
                </a:solidFill>
              </a:rPr>
              <a:t> and </a:t>
            </a:r>
            <a:r>
              <a:rPr lang="en-US" altLang="ko-KR" sz="1200" b="1" dirty="0" err="1">
                <a:solidFill>
                  <a:schemeClr val="bg1"/>
                </a:solidFill>
              </a:rPr>
              <a:t>ListView</a:t>
            </a:r>
            <a:r>
              <a:rPr lang="en-US" altLang="ko-KR" sz="1200" b="1" dirty="0">
                <a:solidFill>
                  <a:schemeClr val="bg1"/>
                </a:solidFill>
              </a:rPr>
              <a:t> to show list of data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	such as branches, workers with each given conditions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Assignment of Adapter and </a:t>
            </a:r>
            <a:r>
              <a:rPr lang="en-US" altLang="ko-KR" sz="1200" b="1" dirty="0" err="1">
                <a:solidFill>
                  <a:schemeClr val="bg1"/>
                </a:solidFill>
              </a:rPr>
              <a:t>ViewHolder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	for each </a:t>
            </a:r>
            <a:r>
              <a:rPr lang="en-US" altLang="ko-KR" sz="1200" b="1" dirty="0" err="1">
                <a:solidFill>
                  <a:schemeClr val="bg1"/>
                </a:solidFill>
              </a:rPr>
              <a:t>RecyclerViews</a:t>
            </a:r>
            <a:r>
              <a:rPr lang="en-US" altLang="ko-KR" sz="1200" b="1" dirty="0">
                <a:solidFill>
                  <a:schemeClr val="bg1"/>
                </a:solidFill>
              </a:rPr>
              <a:t> and </a:t>
            </a:r>
            <a:r>
              <a:rPr lang="en-US" altLang="ko-KR" sz="1200" b="1" dirty="0" err="1">
                <a:solidFill>
                  <a:schemeClr val="bg1"/>
                </a:solidFill>
              </a:rPr>
              <a:t>ListViews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 Additional assignment of interface for implementing events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0D0C81-D9D3-4F0F-914F-60D83D2DF577}"/>
              </a:ext>
            </a:extLst>
          </p:cNvPr>
          <p:cNvSpPr txBox="1"/>
          <p:nvPr/>
        </p:nvSpPr>
        <p:spPr>
          <a:xfrm>
            <a:off x="6557377" y="1582449"/>
            <a:ext cx="5186608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Implementation of customized </a:t>
            </a:r>
            <a:r>
              <a:rPr lang="en-US" altLang="ko-KR" sz="1200" b="1" dirty="0" err="1">
                <a:solidFill>
                  <a:schemeClr val="bg1"/>
                </a:solidFill>
              </a:rPr>
              <a:t>CalendarView</a:t>
            </a:r>
            <a:r>
              <a:rPr lang="en-US" altLang="ko-KR" sz="1200" b="1" dirty="0">
                <a:solidFill>
                  <a:schemeClr val="bg1"/>
                </a:solidFill>
              </a:rPr>
              <a:t> for required functions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	which cannot be acquired by normal </a:t>
            </a:r>
            <a:r>
              <a:rPr lang="en-US" altLang="ko-KR" sz="1200" b="1" dirty="0" err="1">
                <a:solidFill>
                  <a:schemeClr val="bg1"/>
                </a:solidFill>
              </a:rPr>
              <a:t>CalendarView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Customization for additional functions: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	Differentiating dates with color, click events, etc.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9B65E1-90AE-4AA4-A4FC-B587E3F15BAC}"/>
              </a:ext>
            </a:extLst>
          </p:cNvPr>
          <p:cNvSpPr txBox="1"/>
          <p:nvPr/>
        </p:nvSpPr>
        <p:spPr>
          <a:xfrm>
            <a:off x="304800" y="1012281"/>
            <a:ext cx="56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RecyclerView</a:t>
            </a:r>
            <a:r>
              <a:rPr lang="en-US" altLang="ko-KR" b="1" dirty="0">
                <a:solidFill>
                  <a:schemeClr val="bg1"/>
                </a:solidFill>
              </a:rPr>
              <a:t> &amp; </a:t>
            </a:r>
            <a:r>
              <a:rPr lang="en-US" altLang="ko-KR" b="1" dirty="0" err="1">
                <a:solidFill>
                  <a:schemeClr val="bg1"/>
                </a:solidFill>
              </a:rPr>
              <a:t>ListView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90FA62-58EB-41F3-9867-E5B4CF343368}"/>
              </a:ext>
            </a:extLst>
          </p:cNvPr>
          <p:cNvSpPr txBox="1"/>
          <p:nvPr/>
        </p:nvSpPr>
        <p:spPr>
          <a:xfrm>
            <a:off x="6281022" y="1012281"/>
            <a:ext cx="59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CalendarView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B1CCFF-789E-4E7B-99D8-8D284357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8" y="4216400"/>
            <a:ext cx="1898280" cy="2317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EEC00A-BB9B-4F7E-A0CC-DF95E2A8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142" y="4216400"/>
            <a:ext cx="2798004" cy="2317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7745567-9F8B-41FD-B2E1-85A6C0A6ABC8}"/>
              </a:ext>
            </a:extLst>
          </p:cNvPr>
          <p:cNvSpPr txBox="1"/>
          <p:nvPr/>
        </p:nvSpPr>
        <p:spPr>
          <a:xfrm>
            <a:off x="457538" y="3262191"/>
            <a:ext cx="518660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Usage: List for branches, workers and worker information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E562D-0D78-4F2A-B85D-27284DFA0A34}"/>
              </a:ext>
            </a:extLst>
          </p:cNvPr>
          <p:cNvSpPr txBox="1"/>
          <p:nvPr/>
        </p:nvSpPr>
        <p:spPr>
          <a:xfrm>
            <a:off x="6557377" y="3262190"/>
            <a:ext cx="518660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Usage: Showing Schedule with timetable. Checking Attendance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A1D7FE-B367-43C9-97E4-7542FA639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023" y="4200860"/>
            <a:ext cx="2498910" cy="23332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5DB95A-738A-43B0-BE78-E30D8F444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370" y="5375275"/>
            <a:ext cx="2809481" cy="11646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38C860-0A9B-43B8-BBBE-8FAA192AC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3375" y="4200860"/>
            <a:ext cx="2809481" cy="11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3597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Implementation</a:t>
            </a:r>
          </a:p>
        </p:txBody>
      </p: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0EE9CED5-BF72-4593-9938-B2A302EB39C8}"/>
              </a:ext>
            </a:extLst>
          </p:cNvPr>
          <p:cNvCxnSpPr>
            <a:cxnSpLocks/>
          </p:cNvCxnSpPr>
          <p:nvPr/>
        </p:nvCxnSpPr>
        <p:spPr>
          <a:xfrm>
            <a:off x="5962585" y="1754931"/>
            <a:ext cx="0" cy="510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BF0B18-8137-45D8-A94E-382F9E0D0680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95643C-B9C6-47FA-8C1B-AA466E5DE758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6EDFC-8C82-4198-9BB7-796CA1886E71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F8A97E-5C60-43D5-AB2D-E8BD49F3A656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CA3F9-2832-4192-B05E-B541EDEAFF8E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88D222-9FA7-417A-BBB3-66D86D6BF25B}"/>
              </a:ext>
            </a:extLst>
          </p:cNvPr>
          <p:cNvSpPr txBox="1"/>
          <p:nvPr/>
        </p:nvSpPr>
        <p:spPr>
          <a:xfrm>
            <a:off x="9021314" y="231353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implementation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0C4EBD-D240-4E60-81FC-1DAC33BE8E47}"/>
              </a:ext>
            </a:extLst>
          </p:cNvPr>
          <p:cNvSpPr txBox="1"/>
          <p:nvPr/>
        </p:nvSpPr>
        <p:spPr>
          <a:xfrm>
            <a:off x="10305640" y="240306"/>
            <a:ext cx="63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Result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93431E-81CD-4643-8A4B-B1AA9421797B}"/>
              </a:ext>
            </a:extLst>
          </p:cNvPr>
          <p:cNvSpPr txBox="1"/>
          <p:nvPr/>
        </p:nvSpPr>
        <p:spPr>
          <a:xfrm>
            <a:off x="10948749" y="238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11A8C1-C321-45D8-84A1-5135B74B0F0D}"/>
              </a:ext>
            </a:extLst>
          </p:cNvPr>
          <p:cNvSpPr txBox="1"/>
          <p:nvPr/>
        </p:nvSpPr>
        <p:spPr>
          <a:xfrm>
            <a:off x="457538" y="2315976"/>
            <a:ext cx="5186608" cy="3336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Enable user to select commitment time and left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CCAF2C-AF4D-42A4-A185-B90D530D1C36}"/>
              </a:ext>
            </a:extLst>
          </p:cNvPr>
          <p:cNvSpPr txBox="1"/>
          <p:nvPr/>
        </p:nvSpPr>
        <p:spPr>
          <a:xfrm>
            <a:off x="6557377" y="1582449"/>
            <a:ext cx="5186608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Creating new window for various settings for requirements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Using with designated layouts by </a:t>
            </a:r>
            <a:r>
              <a:rPr lang="en-US" altLang="ko-KR" sz="1200" b="1" dirty="0" err="1">
                <a:solidFill>
                  <a:schemeClr val="bg1"/>
                </a:solidFill>
              </a:rPr>
              <a:t>DataBinding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Implementation of other components such as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	</a:t>
            </a:r>
            <a:r>
              <a:rPr lang="en-US" altLang="ko-KR" sz="1200" b="1" dirty="0" err="1">
                <a:solidFill>
                  <a:schemeClr val="bg1"/>
                </a:solidFill>
              </a:rPr>
              <a:t>RecyclerView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en-US" altLang="ko-KR" sz="1200" b="1" dirty="0" err="1">
                <a:solidFill>
                  <a:schemeClr val="bg1"/>
                </a:solidFill>
              </a:rPr>
              <a:t>CalendarView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396C62-11D4-404B-8AD6-9E50C459EB98}"/>
              </a:ext>
            </a:extLst>
          </p:cNvPr>
          <p:cNvSpPr txBox="1"/>
          <p:nvPr/>
        </p:nvSpPr>
        <p:spPr>
          <a:xfrm>
            <a:off x="457538" y="3262191"/>
            <a:ext cx="518660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Usage: Commitment time and left time selection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741DB-1937-40B5-8AA6-86A8673EF0F7}"/>
              </a:ext>
            </a:extLst>
          </p:cNvPr>
          <p:cNvSpPr txBox="1"/>
          <p:nvPr/>
        </p:nvSpPr>
        <p:spPr>
          <a:xfrm>
            <a:off x="6557377" y="3262190"/>
            <a:ext cx="518660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Usage: Detail modification of data, Non-main functions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ADA47A-55BF-4895-9103-4139FEE0E0D8}"/>
              </a:ext>
            </a:extLst>
          </p:cNvPr>
          <p:cNvSpPr txBox="1"/>
          <p:nvPr/>
        </p:nvSpPr>
        <p:spPr>
          <a:xfrm>
            <a:off x="304800" y="1012281"/>
            <a:ext cx="56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TimePicker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BB289F-61D1-48AA-B8A0-E57C36B0E7B2}"/>
              </a:ext>
            </a:extLst>
          </p:cNvPr>
          <p:cNvSpPr txBox="1"/>
          <p:nvPr/>
        </p:nvSpPr>
        <p:spPr>
          <a:xfrm>
            <a:off x="6281022" y="1012281"/>
            <a:ext cx="59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Dialog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062618-44F0-46E7-B2CA-FC1A388F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75" y="4398854"/>
            <a:ext cx="2671501" cy="22277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70C4E0-68FD-46F4-9B3F-56C74522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898" y="4398854"/>
            <a:ext cx="2901703" cy="22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1543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Result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1D3582-05BC-4BE7-9055-B636FC934BB6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69510B-C521-4013-9BA5-1BC024A93911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0E8C6-8CFB-415B-AD37-145E20EFD48A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EDB4-F1E9-4885-8758-2D35A9D0CF2C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6A26EC-28FE-4B4C-9558-EA3A5D459F25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51334-F507-4149-8ACD-66DD78F5242A}"/>
              </a:ext>
            </a:extLst>
          </p:cNvPr>
          <p:cNvSpPr txBox="1"/>
          <p:nvPr/>
        </p:nvSpPr>
        <p:spPr>
          <a:xfrm>
            <a:off x="9021314" y="23135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implementation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2851F4-0CC2-434B-AC14-300269CD29FF}"/>
              </a:ext>
            </a:extLst>
          </p:cNvPr>
          <p:cNvSpPr txBox="1"/>
          <p:nvPr/>
        </p:nvSpPr>
        <p:spPr>
          <a:xfrm>
            <a:off x="10305640" y="240306"/>
            <a:ext cx="63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Result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033111-EDA8-4B1E-BDF4-796E124999EA}"/>
              </a:ext>
            </a:extLst>
          </p:cNvPr>
          <p:cNvSpPr txBox="1"/>
          <p:nvPr/>
        </p:nvSpPr>
        <p:spPr>
          <a:xfrm>
            <a:off x="10948749" y="238118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FBD20D-93CD-44CC-8A20-8E5C4566110D}"/>
              </a:ext>
            </a:extLst>
          </p:cNvPr>
          <p:cNvSpPr txBox="1"/>
          <p:nvPr/>
        </p:nvSpPr>
        <p:spPr>
          <a:xfrm>
            <a:off x="461637" y="1616347"/>
            <a:ext cx="3164192" cy="151535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Main page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Logo and title of application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Represents simplicity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Choose to Login or Signup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Navigate user to each fragments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which fits in their role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491C2F-5AD5-48E3-BBD1-61BEAD26BC2E}"/>
              </a:ext>
            </a:extLst>
          </p:cNvPr>
          <p:cNvSpPr txBox="1"/>
          <p:nvPr/>
        </p:nvSpPr>
        <p:spPr>
          <a:xfrm>
            <a:off x="4307036" y="1616347"/>
            <a:ext cx="3164192" cy="103060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Signup page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Simple form for minimal requirements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Check constraints for each variables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duplication, prohibited letters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C867F3-E75B-4577-9F9D-403210B5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0" y="3505195"/>
            <a:ext cx="1580080" cy="30890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8F0E15-1BDA-4A27-9E99-E7212E2E6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478" y="3505195"/>
            <a:ext cx="1603309" cy="308909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5DEA7E5-436D-47D3-A988-A6A748F66104}"/>
              </a:ext>
            </a:extLst>
          </p:cNvPr>
          <p:cNvSpPr txBox="1"/>
          <p:nvPr/>
        </p:nvSpPr>
        <p:spPr>
          <a:xfrm>
            <a:off x="8152435" y="1616346"/>
            <a:ext cx="3223210" cy="103060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Schedule page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Brief summary of work for each branches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Check schedule selected by manager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Attendance checked by manager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AF0C01D-DF6B-40AC-9F03-1D8A047BB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128" y="3505194"/>
            <a:ext cx="1586518" cy="30890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2BE7BE8-D18E-45C3-8393-32E1C4BEA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6052" y="3505195"/>
            <a:ext cx="1569594" cy="30890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7819231-C570-4C79-A9C3-64BCF97EB559}"/>
              </a:ext>
            </a:extLst>
          </p:cNvPr>
          <p:cNvSpPr txBox="1"/>
          <p:nvPr/>
        </p:nvSpPr>
        <p:spPr>
          <a:xfrm>
            <a:off x="231354" y="1066519"/>
            <a:ext cx="565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Main sides &amp; Worker sides</a:t>
            </a:r>
          </a:p>
        </p:txBody>
      </p:sp>
    </p:spTree>
    <p:extLst>
      <p:ext uri="{BB962C8B-B14F-4D97-AF65-F5344CB8AC3E}">
        <p14:creationId xmlns:p14="http://schemas.microsoft.com/office/powerpoint/2010/main" val="142409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939C4-D575-4568-9F1F-823A532B1F45}"/>
              </a:ext>
            </a:extLst>
          </p:cNvPr>
          <p:cNvSpPr txBox="1"/>
          <p:nvPr/>
        </p:nvSpPr>
        <p:spPr>
          <a:xfrm>
            <a:off x="231354" y="231354"/>
            <a:ext cx="1543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</a:rPr>
              <a:t>Result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1D3582-05BC-4BE7-9055-B636FC934BB6}"/>
              </a:ext>
            </a:extLst>
          </p:cNvPr>
          <p:cNvCxnSpPr>
            <a:cxnSpLocks/>
          </p:cNvCxnSpPr>
          <p:nvPr/>
        </p:nvCxnSpPr>
        <p:spPr>
          <a:xfrm>
            <a:off x="4949072" y="122850"/>
            <a:ext cx="7112639" cy="0"/>
          </a:xfrm>
          <a:prstGeom prst="line">
            <a:avLst/>
          </a:prstGeom>
          <a:ln w="12700" cmpd="sng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69510B-C521-4013-9BA5-1BC024A93911}"/>
              </a:ext>
            </a:extLst>
          </p:cNvPr>
          <p:cNvSpPr txBox="1"/>
          <p:nvPr/>
        </p:nvSpPr>
        <p:spPr>
          <a:xfrm>
            <a:off x="4839023" y="231354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Description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0E8C6-8CFB-415B-AD37-145E20EFD48A}"/>
              </a:ext>
            </a:extLst>
          </p:cNvPr>
          <p:cNvSpPr txBox="1"/>
          <p:nvPr/>
        </p:nvSpPr>
        <p:spPr>
          <a:xfrm>
            <a:off x="5825198" y="238118"/>
            <a:ext cx="757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EDB4-F1E9-4885-8758-2D35A9D0CF2C}"/>
              </a:ext>
            </a:extLst>
          </p:cNvPr>
          <p:cNvSpPr txBox="1"/>
          <p:nvPr/>
        </p:nvSpPr>
        <p:spPr>
          <a:xfrm>
            <a:off x="6473356" y="238118"/>
            <a:ext cx="106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Environment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6A26EC-28FE-4B4C-9558-EA3A5D459F25}"/>
              </a:ext>
            </a:extLst>
          </p:cNvPr>
          <p:cNvSpPr txBox="1"/>
          <p:nvPr/>
        </p:nvSpPr>
        <p:spPr>
          <a:xfrm>
            <a:off x="7545733" y="231353"/>
            <a:ext cx="151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Server Architecture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51334-F507-4149-8ACD-66DD78F5242A}"/>
              </a:ext>
            </a:extLst>
          </p:cNvPr>
          <p:cNvSpPr txBox="1"/>
          <p:nvPr/>
        </p:nvSpPr>
        <p:spPr>
          <a:xfrm>
            <a:off x="9021314" y="231353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implementation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2851F4-0CC2-434B-AC14-300269CD29FF}"/>
              </a:ext>
            </a:extLst>
          </p:cNvPr>
          <p:cNvSpPr txBox="1"/>
          <p:nvPr/>
        </p:nvSpPr>
        <p:spPr>
          <a:xfrm>
            <a:off x="10305640" y="240306"/>
            <a:ext cx="63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Result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033111-EDA8-4B1E-BDF4-796E124999EA}"/>
              </a:ext>
            </a:extLst>
          </p:cNvPr>
          <p:cNvSpPr txBox="1"/>
          <p:nvPr/>
        </p:nvSpPr>
        <p:spPr>
          <a:xfrm>
            <a:off x="10948749" y="238118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Conclusion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FD392A4-FF1B-4CFA-9F20-E4255111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38" y="3505200"/>
            <a:ext cx="1615705" cy="30890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63BB4C-7150-464D-A80F-600F44578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243" y="3505200"/>
            <a:ext cx="1607504" cy="30890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2FC402-4555-4EA3-BC9C-DC749282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904" y="3505199"/>
            <a:ext cx="1607505" cy="30890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813ED3-74D7-45BB-93ED-F4BE19DD0C41}"/>
              </a:ext>
            </a:extLst>
          </p:cNvPr>
          <p:cNvSpPr txBox="1"/>
          <p:nvPr/>
        </p:nvSpPr>
        <p:spPr>
          <a:xfrm>
            <a:off x="461638" y="1616347"/>
            <a:ext cx="3223210" cy="151535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History page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Each date’s timetable for each branch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Each worker’s monthly summary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including checking attendance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and checking detail condition</a:t>
            </a:r>
          </a:p>
          <a:p>
            <a:pPr algn="just">
              <a:lnSpc>
                <a:spcPct val="150000"/>
              </a:lnSpc>
            </a:pPr>
            <a:endParaRPr lang="en-US" altLang="ko-KR" sz="105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81BA11-E271-4509-9874-EB0ABF059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08" y="3505199"/>
            <a:ext cx="1607676" cy="30890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65C5A0A-20CE-442B-B0C3-040446B7D492}"/>
              </a:ext>
            </a:extLst>
          </p:cNvPr>
          <p:cNvSpPr txBox="1"/>
          <p:nvPr/>
        </p:nvSpPr>
        <p:spPr>
          <a:xfrm>
            <a:off x="4509805" y="1616348"/>
            <a:ext cx="3223209" cy="151535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Schedule page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Branch selection for boss user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Date selection for each workers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Detail modification for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wage, time for each/all dates</a:t>
            </a:r>
          </a:p>
          <a:p>
            <a:pPr algn="just">
              <a:lnSpc>
                <a:spcPct val="150000"/>
              </a:lnSpc>
            </a:pPr>
            <a:endParaRPr lang="en-US" altLang="ko-KR" sz="105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FBB462-41A4-4B6A-A025-6021DA321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0271" y="3505199"/>
            <a:ext cx="1578124" cy="3089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209A0F-0D90-43D2-9BE5-B1F29AE3C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8395" y="3505200"/>
            <a:ext cx="1586067" cy="30890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D3BC1F-8AFA-4D0C-8A66-F8519EDDE40E}"/>
              </a:ext>
            </a:extLst>
          </p:cNvPr>
          <p:cNvSpPr txBox="1"/>
          <p:nvPr/>
        </p:nvSpPr>
        <p:spPr>
          <a:xfrm>
            <a:off x="8570271" y="1616347"/>
            <a:ext cx="3164192" cy="12729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Management page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Management for branch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addition, modification, deletion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bg1"/>
                </a:solidFill>
              </a:rPr>
              <a:t>Worker management for each branch</a:t>
            </a:r>
          </a:p>
          <a:p>
            <a:pPr algn="just"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	addition, modification, deletion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12C7DA-187D-47E2-9B6D-AE49DCE71E97}"/>
              </a:ext>
            </a:extLst>
          </p:cNvPr>
          <p:cNvSpPr txBox="1"/>
          <p:nvPr/>
        </p:nvSpPr>
        <p:spPr>
          <a:xfrm>
            <a:off x="231354" y="1066519"/>
            <a:ext cx="565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Boss sides</a:t>
            </a:r>
          </a:p>
        </p:txBody>
      </p:sp>
    </p:spTree>
    <p:extLst>
      <p:ext uri="{BB962C8B-B14F-4D97-AF65-F5344CB8AC3E}">
        <p14:creationId xmlns:p14="http://schemas.microsoft.com/office/powerpoint/2010/main" val="14598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607</Words>
  <Application>Microsoft Office PowerPoint</Application>
  <PresentationFormat>와이드스크린</PresentationFormat>
  <Paragraphs>198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Abadi</vt:lpstr>
      <vt:lpstr>Arial</vt:lpstr>
      <vt:lpstr>Office 테마</vt:lpstr>
      <vt:lpstr>Good Team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한걸음</dc:title>
  <dc:creator>Seunghyuck Yang</dc:creator>
  <cp:lastModifiedBy>Seunghyuck Yang</cp:lastModifiedBy>
  <cp:revision>553</cp:revision>
  <dcterms:created xsi:type="dcterms:W3CDTF">2020-09-21T13:22:40Z</dcterms:created>
  <dcterms:modified xsi:type="dcterms:W3CDTF">2020-12-04T23:15:26Z</dcterms:modified>
</cp:coreProperties>
</file>