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79FE-C0F9-453D-9DFB-AC173833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07830F-19C6-4A8D-A790-8EB8ABDE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2245C-4617-4CD8-B99D-03804BC5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04156-F2A3-42D6-80C0-91927C86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4D43F-E852-458A-8704-6823A48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FC35-5F3F-4E9B-8834-2B633CF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E45F6-D5F3-4C8F-BCD2-A30DC64C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14440-17C2-4AB4-BF48-77DE6138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AEAC0-F10B-4CDD-8CF1-C312B3B3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199EE-5A5E-4FBB-94DE-A2869055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2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C49F4-F268-41A7-AF06-A016E4A90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4F70F-CB6C-49E7-9284-3FB97EE9D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C3942-11A1-4AEE-A9D0-3C870E9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49B9D-11CF-4877-82CE-FFFDA361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FF545-EE9C-4EEA-A494-4194089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1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C35C-BC51-4A5D-8D46-32BD2C5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37911-86D0-4582-8319-700A5C52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1608B-77A1-474E-8E3B-C4BD6250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5A156-57D1-480E-ACF8-3184021B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1C595-FCC7-4207-BAC3-D1DEFFD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96B9-6DAA-46D6-B0F3-8C510DCC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AA47B-2439-4071-AEA6-9C08C829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33A5D-9BF8-490E-AA32-AD3F5B04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2DE74-461B-481D-B27D-B212B365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A8CB5-A115-43A8-A96F-96E37CCD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51EEA-A9DF-4EDD-A1B3-E3F25D74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8A8B0-F3ED-4AD0-A9DE-4F7035603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E19F6-EA41-486D-8A99-7C15B29C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EEF9A-A720-4E53-A3F6-AD5EA63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9129E-A27C-46AB-8BC8-4693CF42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85ACB-41D9-42C8-9F05-C918F11A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C380-A3D2-4918-878F-1E0CFCBF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06A49-F0B8-4E9D-BE25-B619A770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6B389-7F97-44B4-8850-E93BD3E5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579BA-D237-41A8-BCF4-CBA87214F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710423-2A0A-4D08-888C-4A8E6C521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B02ED-946E-4529-89C2-AFEC664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935D4-E5D7-43FC-9BF8-4EAA4775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6EE563-17F1-48EA-B1A2-3177365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EF77-1E11-4384-B697-3962C471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93FC51-A0C1-45F1-8193-7CA8009E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AB0EB-B5FF-477C-8649-D9141B7A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2060F-C0D0-4302-BC63-3D4A49CE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B36620-C79D-43B6-9CD0-C27F7577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D1538-F053-42FC-8294-14E21CB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C23CB9-B20A-4C0B-90DE-354563C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78C7E-3BB9-4459-9B71-A1082CFD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B4B4A-F450-4623-BA61-F3218E46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E9A45-9BEA-4E87-9712-F36EFD9C8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F8E5D-FB9F-4C00-BCB6-613BDEE2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09351-5B9B-47DE-9B2F-86C8F0DB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F11AE-C9E2-42ED-B8B9-72B4CB4D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6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525A-F54C-4994-AEFB-A71EAEA3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F123D-EA61-441D-B791-C57944594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BA3DC-99B8-4A8F-8864-B8FEFEAF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43B8A-44A7-493A-9B30-8C9045F5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E54CA-8385-46C9-82F6-1EE6B9B5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EBF41-315D-4DF2-9087-4659EA0B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79B7A1-34ED-48C3-8301-1701A614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CB5-AB2F-4531-8331-7266B642B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0E43-2081-4E65-B942-2543015E7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071C-F17E-425A-B600-07E8919B3E43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B249A-BDC7-45E2-A6FC-8565FA7D1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A4E69-8D05-4A22-A4E3-1D8E39D96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91A5-6B7B-45F2-9D0A-8A031ACA5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182D7-2FAE-48FB-916F-AA5A8593D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Abadi" panose="020B0604020104020204" pitchFamily="34" charset="0"/>
              </a:rPr>
              <a:t>Assignment 04</a:t>
            </a:r>
            <a:endParaRPr lang="ko-KR" altLang="en-US" sz="4000" dirty="0">
              <a:latin typeface="Abadi" panose="020B06040201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8650D-BF9F-49F7-8FC5-259151DAE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  <a:latin typeface="Abadi" panose="020B0604020104020204" pitchFamily="34" charset="0"/>
              </a:rPr>
              <a:t>Forecast Sales</a:t>
            </a:r>
            <a:endParaRPr lang="ko-KR" alt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06817-BD18-4AD8-8FDA-4E72643D5C31}"/>
              </a:ext>
            </a:extLst>
          </p:cNvPr>
          <p:cNvSpPr txBox="1"/>
          <p:nvPr/>
        </p:nvSpPr>
        <p:spPr>
          <a:xfrm>
            <a:off x="9021132" y="6176696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15146314 Yang, Seunghyuck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5CC92-C1EB-4031-A2CD-29EFB5B1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6" y="2509449"/>
            <a:ext cx="3524141" cy="2346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B50301-24DA-4421-8C11-C5C155E9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42" y="4183314"/>
            <a:ext cx="3436419" cy="9274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450D7A-A209-4066-9A05-FE382C80423E}"/>
              </a:ext>
            </a:extLst>
          </p:cNvPr>
          <p:cNvSpPr/>
          <p:nvPr/>
        </p:nvSpPr>
        <p:spPr>
          <a:xfrm>
            <a:off x="5304216" y="5171688"/>
            <a:ext cx="1438214" cy="132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High correlation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Observable data</a:t>
            </a:r>
          </a:p>
          <a:p>
            <a:pPr algn="ctr"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  <a:latin typeface="Abadi" panose="020B0604020104020204" pitchFamily="34" charset="0"/>
              </a:rPr>
              <a:t>Select</a:t>
            </a:r>
            <a:endParaRPr lang="ko-KR" altLang="en-US" sz="1400" b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485CD8-E74E-4FA6-991C-AD4E586AC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57" y="2300813"/>
            <a:ext cx="2827286" cy="1882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547F07-98DF-4F11-8A1F-ADFB71349572}"/>
              </a:ext>
            </a:extLst>
          </p:cNvPr>
          <p:cNvSpPr txBox="1"/>
          <p:nvPr/>
        </p:nvSpPr>
        <p:spPr>
          <a:xfrm>
            <a:off x="928744" y="19870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Abadi" panose="020B0604020104020204" pitchFamily="34" charset="0"/>
              </a:rPr>
              <a:t>Select explanatory variables</a:t>
            </a:r>
            <a:endParaRPr lang="ko-KR" alt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1672C-3A7A-4D6B-B2E9-C7C25FB4DFBE}"/>
              </a:ext>
            </a:extLst>
          </p:cNvPr>
          <p:cNvSpPr txBox="1"/>
          <p:nvPr/>
        </p:nvSpPr>
        <p:spPr>
          <a:xfrm>
            <a:off x="10119994" y="19870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Summarize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DF7A7-3E7D-42BB-AEFA-B56235F42CCF}"/>
              </a:ext>
            </a:extLst>
          </p:cNvPr>
          <p:cNvSpPr txBox="1"/>
          <p:nvPr/>
        </p:nvSpPr>
        <p:spPr>
          <a:xfrm>
            <a:off x="4949692" y="204395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Select learning methods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28E03C-34BC-4B5C-B780-B4DC3E3E210C}"/>
              </a:ext>
            </a:extLst>
          </p:cNvPr>
          <p:cNvCxnSpPr>
            <a:cxnSpLocks/>
          </p:cNvCxnSpPr>
          <p:nvPr/>
        </p:nvCxnSpPr>
        <p:spPr>
          <a:xfrm>
            <a:off x="928744" y="123400"/>
            <a:ext cx="10409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77971-00D3-4CF2-B19F-2431D661235B}"/>
              </a:ext>
            </a:extLst>
          </p:cNvPr>
          <p:cNvSpPr/>
          <p:nvPr/>
        </p:nvSpPr>
        <p:spPr>
          <a:xfrm>
            <a:off x="992024" y="1345862"/>
            <a:ext cx="2117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Correlation Graph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B2D7FA-D599-44DA-8348-69BDEEB66183}"/>
              </a:ext>
            </a:extLst>
          </p:cNvPr>
          <p:cNvSpPr/>
          <p:nvPr/>
        </p:nvSpPr>
        <p:spPr>
          <a:xfrm>
            <a:off x="15461" y="5171688"/>
            <a:ext cx="4274066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Tier 1: Customers, Open, Promo</a:t>
            </a: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Tier 2: </a:t>
            </a:r>
            <a:r>
              <a:rPr lang="en-US" altLang="ko-KR" sz="1400" dirty="0" err="1">
                <a:latin typeface="Abadi" panose="020B0604020104020204" pitchFamily="34" charset="0"/>
              </a:rPr>
              <a:t>SchoolHoliday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StateHoliday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DayOfWeek</a:t>
            </a:r>
            <a:endParaRPr lang="ko-KR" altLang="en-US" sz="1400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6FE7D-E4BE-4D9A-A097-9A39784A6694}"/>
              </a:ext>
            </a:extLst>
          </p:cNvPr>
          <p:cNvSpPr/>
          <p:nvPr/>
        </p:nvSpPr>
        <p:spPr>
          <a:xfrm>
            <a:off x="5411617" y="1345862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Customer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844CE5-89C5-4DB2-A721-6AFAAD93F7C4}"/>
              </a:ext>
            </a:extLst>
          </p:cNvPr>
          <p:cNvSpPr/>
          <p:nvPr/>
        </p:nvSpPr>
        <p:spPr>
          <a:xfrm>
            <a:off x="9056145" y="5171688"/>
            <a:ext cx="2021707" cy="1674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Binary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Clear relationship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Reasonable correlation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Outliner is too lot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  <a:latin typeface="Abadi" panose="020B0604020104020204" pitchFamily="34" charset="0"/>
              </a:rPr>
              <a:t>Select without transform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55C59C9-7427-4256-A14F-D621DE6FC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63" y="3926557"/>
            <a:ext cx="3229470" cy="12314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5D4E9E7-29F2-42B8-A6F7-29F77DCC2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090" y="2498676"/>
            <a:ext cx="1907816" cy="142788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68B5EC-06C6-41D5-ACCB-9D6DE9AC70EE}"/>
              </a:ext>
            </a:extLst>
          </p:cNvPr>
          <p:cNvSpPr/>
          <p:nvPr/>
        </p:nvSpPr>
        <p:spPr>
          <a:xfrm>
            <a:off x="9680514" y="1347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Open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A63B76-5826-4D61-9011-E9673C700FD4}"/>
              </a:ext>
            </a:extLst>
          </p:cNvPr>
          <p:cNvCxnSpPr>
            <a:cxnSpLocks/>
          </p:cNvCxnSpPr>
          <p:nvPr/>
        </p:nvCxnSpPr>
        <p:spPr>
          <a:xfrm>
            <a:off x="4210730" y="1364763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57FF09-BC56-4C73-A171-FFD04CA92191}"/>
              </a:ext>
            </a:extLst>
          </p:cNvPr>
          <p:cNvCxnSpPr>
            <a:cxnSpLocks/>
          </p:cNvCxnSpPr>
          <p:nvPr/>
        </p:nvCxnSpPr>
        <p:spPr>
          <a:xfrm>
            <a:off x="8169545" y="1376899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EF5CD1B-C648-4135-90F2-6F987F9F915E}"/>
              </a:ext>
            </a:extLst>
          </p:cNvPr>
          <p:cNvSpPr txBox="1"/>
          <p:nvPr/>
        </p:nvSpPr>
        <p:spPr>
          <a:xfrm>
            <a:off x="928744" y="19870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Abadi" panose="020B0604020104020204" pitchFamily="34" charset="0"/>
              </a:rPr>
              <a:t>Select explanatory variables</a:t>
            </a:r>
            <a:endParaRPr lang="ko-KR" alt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43BB3-B524-4FF4-BBA9-4C8DAA343CE0}"/>
              </a:ext>
            </a:extLst>
          </p:cNvPr>
          <p:cNvSpPr txBox="1"/>
          <p:nvPr/>
        </p:nvSpPr>
        <p:spPr>
          <a:xfrm>
            <a:off x="10119994" y="19870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Summarize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FFBE0-C9A5-40AE-A109-94A605C00105}"/>
              </a:ext>
            </a:extLst>
          </p:cNvPr>
          <p:cNvSpPr txBox="1"/>
          <p:nvPr/>
        </p:nvSpPr>
        <p:spPr>
          <a:xfrm>
            <a:off x="4949692" y="204395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Select learning methods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6EF6F9-B310-48E7-AD80-25A12625F043}"/>
              </a:ext>
            </a:extLst>
          </p:cNvPr>
          <p:cNvCxnSpPr>
            <a:cxnSpLocks/>
          </p:cNvCxnSpPr>
          <p:nvPr/>
        </p:nvCxnSpPr>
        <p:spPr>
          <a:xfrm>
            <a:off x="928744" y="123400"/>
            <a:ext cx="10409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D378A0-5AB8-4170-9BEC-3466D5693E0D}"/>
              </a:ext>
            </a:extLst>
          </p:cNvPr>
          <p:cNvSpPr/>
          <p:nvPr/>
        </p:nvSpPr>
        <p:spPr>
          <a:xfrm>
            <a:off x="283522" y="4893313"/>
            <a:ext cx="2711744" cy="167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Binary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Prominent correlation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Observable gap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Standard deviation is too high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badi" panose="020B0604020104020204" pitchFamily="34" charset="0"/>
              </a:rPr>
              <a:t>Discard</a:t>
            </a:r>
            <a:endParaRPr lang="ko-KR" altLang="en-US" sz="14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B18EDC-6D30-4E65-8FA5-A9D54484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1" y="2702983"/>
            <a:ext cx="1235535" cy="92472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BD9D89-BDAE-4D29-AA8D-D5C3ADF0756E}"/>
              </a:ext>
            </a:extLst>
          </p:cNvPr>
          <p:cNvSpPr/>
          <p:nvPr/>
        </p:nvSpPr>
        <p:spPr>
          <a:xfrm>
            <a:off x="283521" y="1312353"/>
            <a:ext cx="271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badi" panose="020B0604020104020204" pitchFamily="34" charset="0"/>
              </a:rPr>
              <a:t>Promo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D65868-0A5D-47C5-8E7E-89AE19819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1" y="3622231"/>
            <a:ext cx="1235535" cy="924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1D7846-D4E7-49DF-85E1-04D4C34B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56" y="2794336"/>
            <a:ext cx="1476209" cy="16753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DC9E25-3285-4D14-820F-196EFDEFD8A3}"/>
              </a:ext>
            </a:extLst>
          </p:cNvPr>
          <p:cNvSpPr/>
          <p:nvPr/>
        </p:nvSpPr>
        <p:spPr>
          <a:xfrm>
            <a:off x="3843828" y="1312353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Abadi" panose="020B0604020104020204" pitchFamily="34" charset="0"/>
              </a:rPr>
              <a:t>DayOfWeek</a:t>
            </a:r>
            <a:endParaRPr lang="en-US" altLang="ko-KR" sz="2000" dirty="0">
              <a:latin typeface="Abadi" panose="020B06040201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E4673D-F8C3-48EA-A5FC-18FA6AEFFA68}"/>
              </a:ext>
            </a:extLst>
          </p:cNvPr>
          <p:cNvSpPr/>
          <p:nvPr/>
        </p:nvSpPr>
        <p:spPr>
          <a:xfrm>
            <a:off x="6755232" y="1312353"/>
            <a:ext cx="1729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Abadi" panose="020B0604020104020204" pitchFamily="34" charset="0"/>
              </a:rPr>
              <a:t>SchoolHoliday</a:t>
            </a:r>
            <a:endParaRPr lang="en-US" altLang="ko-KR" sz="2000" dirty="0">
              <a:latin typeface="Abadi" panose="020B06040201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F2A321-CA5D-4163-8B1C-99A6898DC58A}"/>
              </a:ext>
            </a:extLst>
          </p:cNvPr>
          <p:cNvSpPr/>
          <p:nvPr/>
        </p:nvSpPr>
        <p:spPr>
          <a:xfrm>
            <a:off x="9704816" y="1312353"/>
            <a:ext cx="1558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Abadi" panose="020B0604020104020204" pitchFamily="34" charset="0"/>
              </a:rPr>
              <a:t>StateHoliday</a:t>
            </a:r>
            <a:endParaRPr lang="en-US" altLang="ko-KR" sz="2000" dirty="0">
              <a:latin typeface="Abadi" panose="020B0604020104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107FF9D-93FB-4289-A8EA-8E8E3D8FF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66" y="1649772"/>
            <a:ext cx="2223550" cy="16641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7CF064-1393-4F4D-95E6-593E933EE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29" y="3178598"/>
            <a:ext cx="2421024" cy="181198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48A9C6-9BC7-413A-B6CB-1C8B8E404768}"/>
              </a:ext>
            </a:extLst>
          </p:cNvPr>
          <p:cNvSpPr/>
          <p:nvPr/>
        </p:nvSpPr>
        <p:spPr>
          <a:xfrm>
            <a:off x="3210269" y="4893313"/>
            <a:ext cx="2711744" cy="167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Categorical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Low correlation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Barely see difference in overall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Clear gap between 7 and others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  <a:latin typeface="Abadi" panose="020B0604020104020204" pitchFamily="34" charset="0"/>
              </a:rPr>
              <a:t>Select with transform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C613A0-7471-4837-9D13-85D6E4CAB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69" y="2381600"/>
            <a:ext cx="2491485" cy="186472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3D6E8-F70F-4646-A8E4-9EF28D9FC151}"/>
              </a:ext>
            </a:extLst>
          </p:cNvPr>
          <p:cNvSpPr/>
          <p:nvPr/>
        </p:nvSpPr>
        <p:spPr>
          <a:xfrm>
            <a:off x="6282376" y="4893313"/>
            <a:ext cx="2711744" cy="135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Binary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Low correlation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Barely see difference in overall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badi" panose="020B0604020104020204" pitchFamily="34" charset="0"/>
              </a:rPr>
              <a:t>Discard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4BBC60D-2334-4897-A2FF-377C9C667F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1712463"/>
            <a:ext cx="2223551" cy="16641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102B193-8C09-4563-87E2-22B9FBDEB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9" y="3372262"/>
            <a:ext cx="2223551" cy="166418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5F8973-D8A2-447F-B275-06B62C299A57}"/>
              </a:ext>
            </a:extLst>
          </p:cNvPr>
          <p:cNvSpPr/>
          <p:nvPr/>
        </p:nvSpPr>
        <p:spPr>
          <a:xfrm>
            <a:off x="9128162" y="4893313"/>
            <a:ext cx="2711744" cy="167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Categorical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Low correlation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Barely see difference in overall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Low correlation after transform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badi" panose="020B0604020104020204" pitchFamily="34" charset="0"/>
              </a:rPr>
              <a:t>Discard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6C7A9A-9AAF-4545-B5E8-7BF327B344B6}"/>
              </a:ext>
            </a:extLst>
          </p:cNvPr>
          <p:cNvCxnSpPr>
            <a:cxnSpLocks/>
          </p:cNvCxnSpPr>
          <p:nvPr/>
        </p:nvCxnSpPr>
        <p:spPr>
          <a:xfrm>
            <a:off x="3210269" y="1363489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CA22AA-63CA-4AC1-957B-B72C92013BB0}"/>
              </a:ext>
            </a:extLst>
          </p:cNvPr>
          <p:cNvCxnSpPr>
            <a:cxnSpLocks/>
          </p:cNvCxnSpPr>
          <p:nvPr/>
        </p:nvCxnSpPr>
        <p:spPr>
          <a:xfrm>
            <a:off x="6096000" y="1376899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E66E5E1-FA17-4B86-8515-CFF0A26C338D}"/>
              </a:ext>
            </a:extLst>
          </p:cNvPr>
          <p:cNvCxnSpPr>
            <a:cxnSpLocks/>
          </p:cNvCxnSpPr>
          <p:nvPr/>
        </p:nvCxnSpPr>
        <p:spPr>
          <a:xfrm>
            <a:off x="9000403" y="1376899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D0ADD-C300-4711-A2AA-68FAADB27F59}"/>
              </a:ext>
            </a:extLst>
          </p:cNvPr>
          <p:cNvSpPr txBox="1"/>
          <p:nvPr/>
        </p:nvSpPr>
        <p:spPr>
          <a:xfrm>
            <a:off x="928744" y="19870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Select explanatory variables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4E19-6A84-47DB-9484-260D2E75FBE5}"/>
              </a:ext>
            </a:extLst>
          </p:cNvPr>
          <p:cNvSpPr txBox="1"/>
          <p:nvPr/>
        </p:nvSpPr>
        <p:spPr>
          <a:xfrm>
            <a:off x="10119994" y="19870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Summarize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9019B-BF23-4ED1-A80F-964B2BD09913}"/>
              </a:ext>
            </a:extLst>
          </p:cNvPr>
          <p:cNvSpPr txBox="1"/>
          <p:nvPr/>
        </p:nvSpPr>
        <p:spPr>
          <a:xfrm>
            <a:off x="4949692" y="204395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Abadi" panose="020B0604020104020204" pitchFamily="34" charset="0"/>
              </a:rPr>
              <a:t>Select learning methods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DD7A2A-316D-4B23-AAA8-A07BE4D7DA64}"/>
              </a:ext>
            </a:extLst>
          </p:cNvPr>
          <p:cNvCxnSpPr>
            <a:cxnSpLocks/>
          </p:cNvCxnSpPr>
          <p:nvPr/>
        </p:nvCxnSpPr>
        <p:spPr>
          <a:xfrm>
            <a:off x="928744" y="123400"/>
            <a:ext cx="10409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7FA0D0-E491-4B3C-8DE0-8FA0FAF7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3" y="2771989"/>
            <a:ext cx="2968495" cy="13140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2A29FA-FD55-4F1C-893C-447FC9F3A4F1}"/>
              </a:ext>
            </a:extLst>
          </p:cNvPr>
          <p:cNvSpPr/>
          <p:nvPr/>
        </p:nvSpPr>
        <p:spPr>
          <a:xfrm>
            <a:off x="595253" y="1376899"/>
            <a:ext cx="271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badi" panose="020B0604020104020204" pitchFamily="34" charset="0"/>
              </a:rPr>
              <a:t>Preparing data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F427E9-1F79-4388-9E5F-2B6050CBDB70}"/>
              </a:ext>
            </a:extLst>
          </p:cNvPr>
          <p:cNvSpPr/>
          <p:nvPr/>
        </p:nvSpPr>
        <p:spPr>
          <a:xfrm>
            <a:off x="549195" y="4783798"/>
            <a:ext cx="2711744" cy="135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Transforming data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Split data into 4 pieces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2013 – 2014 / 2015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Abadi" panose="020B0604020104020204" pitchFamily="34" charset="0"/>
              </a:rPr>
              <a:t>Xtrain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ytrain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Xtest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ytest</a:t>
            </a:r>
            <a:endParaRPr lang="en-US" altLang="ko-KR" sz="1400" dirty="0">
              <a:latin typeface="Abadi" panose="020B06040201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175ACD-801C-4D6E-98EA-EAA98BD789B5}"/>
              </a:ext>
            </a:extLst>
          </p:cNvPr>
          <p:cNvCxnSpPr>
            <a:cxnSpLocks/>
          </p:cNvCxnSpPr>
          <p:nvPr/>
        </p:nvCxnSpPr>
        <p:spPr>
          <a:xfrm>
            <a:off x="3809381" y="1376899"/>
            <a:ext cx="0" cy="54811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557EC8-9BC1-4464-B162-87F7FC4ED643}"/>
              </a:ext>
            </a:extLst>
          </p:cNvPr>
          <p:cNvSpPr/>
          <p:nvPr/>
        </p:nvSpPr>
        <p:spPr>
          <a:xfrm>
            <a:off x="3809381" y="1376899"/>
            <a:ext cx="8382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badi" panose="020B0604020104020204" pitchFamily="34" charset="0"/>
              </a:rPr>
              <a:t>Evaluating variables through Cross Validation 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1CE81-9F5A-4C68-B0BF-26BE097DA347}"/>
              </a:ext>
            </a:extLst>
          </p:cNvPr>
          <p:cNvSpPr/>
          <p:nvPr/>
        </p:nvSpPr>
        <p:spPr>
          <a:xfrm>
            <a:off x="6644819" y="2099454"/>
            <a:ext cx="2711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Logistic Regression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941770-4A53-4187-AF2E-F9B6A07C8382}"/>
              </a:ext>
            </a:extLst>
          </p:cNvPr>
          <p:cNvSpPr/>
          <p:nvPr/>
        </p:nvSpPr>
        <p:spPr>
          <a:xfrm>
            <a:off x="4777780" y="2468786"/>
            <a:ext cx="2711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Abadi" panose="020B0604020104020204" pitchFamily="34" charset="0"/>
              </a:rPr>
              <a:t>KFold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06EA81-D51C-4EE8-9461-8FCAC1F3C6AA}"/>
              </a:ext>
            </a:extLst>
          </p:cNvPr>
          <p:cNvSpPr/>
          <p:nvPr/>
        </p:nvSpPr>
        <p:spPr>
          <a:xfrm>
            <a:off x="8457921" y="2468786"/>
            <a:ext cx="2711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Abadi" panose="020B0604020104020204" pitchFamily="34" charset="0"/>
              </a:rPr>
              <a:t>StratifiedKFold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9046F2-0567-411C-B96A-B5BE0A0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79" y="3030507"/>
            <a:ext cx="2711744" cy="231794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474BFD-6231-4359-9666-5F2A10E42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699" y="3028324"/>
            <a:ext cx="2413976" cy="129896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D92592-AE00-4E03-8F9C-E56B83BE5ED3}"/>
              </a:ext>
            </a:extLst>
          </p:cNvPr>
          <p:cNvSpPr/>
          <p:nvPr/>
        </p:nvSpPr>
        <p:spPr>
          <a:xfrm>
            <a:off x="3933073" y="5700722"/>
            <a:ext cx="2711744" cy="704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Choose Logistic Regression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Abadi" panose="020B0604020104020204" pitchFamily="34" charset="0"/>
              </a:rPr>
              <a:t>KFold</a:t>
            </a:r>
            <a:r>
              <a:rPr lang="en-US" altLang="ko-KR" sz="1400" dirty="0">
                <a:latin typeface="Abadi" panose="020B0604020104020204" pitchFamily="34" charset="0"/>
              </a:rPr>
              <a:t>, </a:t>
            </a:r>
            <a:r>
              <a:rPr lang="en-US" altLang="ko-KR" sz="1400" dirty="0" err="1">
                <a:latin typeface="Abadi" panose="020B0604020104020204" pitchFamily="34" charset="0"/>
              </a:rPr>
              <a:t>StratifiedKFold</a:t>
            </a:r>
            <a:endParaRPr lang="en-US" altLang="ko-KR" sz="1400" dirty="0">
              <a:latin typeface="Abadi" panose="020B06040201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1C9094-ED43-4D4A-88D0-D40E4AA5377D}"/>
              </a:ext>
            </a:extLst>
          </p:cNvPr>
          <p:cNvSpPr/>
          <p:nvPr/>
        </p:nvSpPr>
        <p:spPr>
          <a:xfrm>
            <a:off x="6644817" y="5700722"/>
            <a:ext cx="2711744" cy="704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Compare Accuracy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Modify variable sets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C86F7E-3ADE-4BF8-9A77-68769FC698ED}"/>
              </a:ext>
            </a:extLst>
          </p:cNvPr>
          <p:cNvSpPr/>
          <p:nvPr/>
        </p:nvSpPr>
        <p:spPr>
          <a:xfrm>
            <a:off x="9356561" y="5862304"/>
            <a:ext cx="2711744" cy="38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Find better variable sets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2CFBC5-D9BE-41CB-866C-034A9DF9AA34}"/>
              </a:ext>
            </a:extLst>
          </p:cNvPr>
          <p:cNvCxnSpPr>
            <a:cxnSpLocks/>
          </p:cNvCxnSpPr>
          <p:nvPr/>
        </p:nvCxnSpPr>
        <p:spPr>
          <a:xfrm>
            <a:off x="4482850" y="5609336"/>
            <a:ext cx="69000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닫기">
            <a:extLst>
              <a:ext uri="{FF2B5EF4-FFF2-40B4-BE49-F238E27FC236}">
                <a16:creationId xmlns:a16="http://schemas.microsoft.com/office/drawing/2014/main" id="{334759A8-37DB-4CE3-81EE-0C4AF722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4499" y="5676949"/>
            <a:ext cx="914400" cy="914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5FA5A1-87B2-4AFC-ABC3-933D8E1B6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7252" y="3832576"/>
            <a:ext cx="1801981" cy="1488925"/>
          </a:xfrm>
          <a:prstGeom prst="rect">
            <a:avLst/>
          </a:prstGeom>
        </p:spPr>
      </p:pic>
      <p:pic>
        <p:nvPicPr>
          <p:cNvPr id="33" name="그래픽 32" descr="닫기">
            <a:extLst>
              <a:ext uri="{FF2B5EF4-FFF2-40B4-BE49-F238E27FC236}">
                <a16:creationId xmlns:a16="http://schemas.microsoft.com/office/drawing/2014/main" id="{F130F405-695C-470A-A76D-531A3EE20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3489" y="36737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D0ADD-C300-4711-A2AA-68FAADB27F59}"/>
              </a:ext>
            </a:extLst>
          </p:cNvPr>
          <p:cNvSpPr txBox="1"/>
          <p:nvPr/>
        </p:nvSpPr>
        <p:spPr>
          <a:xfrm>
            <a:off x="928744" y="19870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Select explanatory variables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4E19-6A84-47DB-9484-260D2E75FBE5}"/>
              </a:ext>
            </a:extLst>
          </p:cNvPr>
          <p:cNvSpPr txBox="1"/>
          <p:nvPr/>
        </p:nvSpPr>
        <p:spPr>
          <a:xfrm>
            <a:off x="10119994" y="19870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Abadi" panose="020B0604020104020204" pitchFamily="34" charset="0"/>
              </a:rPr>
              <a:t>Summarize</a:t>
            </a:r>
            <a:endParaRPr lang="ko-KR" alt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9019B-BF23-4ED1-A80F-964B2BD09913}"/>
              </a:ext>
            </a:extLst>
          </p:cNvPr>
          <p:cNvSpPr txBox="1"/>
          <p:nvPr/>
        </p:nvSpPr>
        <p:spPr>
          <a:xfrm>
            <a:off x="4949692" y="198704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Select learning methods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DD7A2A-316D-4B23-AAA8-A07BE4D7DA64}"/>
              </a:ext>
            </a:extLst>
          </p:cNvPr>
          <p:cNvCxnSpPr>
            <a:cxnSpLocks/>
          </p:cNvCxnSpPr>
          <p:nvPr/>
        </p:nvCxnSpPr>
        <p:spPr>
          <a:xfrm>
            <a:off x="928744" y="123400"/>
            <a:ext cx="10409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2A29FA-FD55-4F1C-893C-447FC9F3A4F1}"/>
              </a:ext>
            </a:extLst>
          </p:cNvPr>
          <p:cNvSpPr/>
          <p:nvPr/>
        </p:nvSpPr>
        <p:spPr>
          <a:xfrm>
            <a:off x="4831583" y="786014"/>
            <a:ext cx="271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badi" panose="020B0604020104020204" pitchFamily="34" charset="0"/>
              </a:rPr>
              <a:t>Actual data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F427E9-1F79-4388-9E5F-2B6050CBDB70}"/>
              </a:ext>
            </a:extLst>
          </p:cNvPr>
          <p:cNvSpPr/>
          <p:nvPr/>
        </p:nvSpPr>
        <p:spPr>
          <a:xfrm>
            <a:off x="1076903" y="6070954"/>
            <a:ext cx="2711744" cy="38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Abadi" panose="020B0604020104020204" pitchFamily="34" charset="0"/>
              </a:rPr>
              <a:t>R^2: 0.82970197</a:t>
            </a:r>
            <a:endParaRPr lang="en-US" altLang="ko-KR" sz="1400" dirty="0"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557EC8-9BC1-4464-B162-87F7FC4ED643}"/>
              </a:ext>
            </a:extLst>
          </p:cNvPr>
          <p:cNvSpPr/>
          <p:nvPr/>
        </p:nvSpPr>
        <p:spPr>
          <a:xfrm>
            <a:off x="8435652" y="786014"/>
            <a:ext cx="271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Abadi" panose="020B0604020104020204" pitchFamily="34" charset="0"/>
              </a:rPr>
              <a:t>KNeighbors</a:t>
            </a:r>
            <a:r>
              <a:rPr lang="en-US" altLang="ko-KR" sz="2000" dirty="0">
                <a:latin typeface="Abadi" panose="020B0604020104020204" pitchFamily="34" charset="0"/>
              </a:rPr>
              <a:t> Regression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9366D6-E6DF-4D02-9EDE-4CD4AEA6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9" y="1482662"/>
            <a:ext cx="3144332" cy="735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FE5DDE-FEE8-40BE-BF7B-F64534F4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92" y="1488784"/>
            <a:ext cx="3144324" cy="735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8DA24C-3C65-43B3-BBFE-D5BAEE90D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06" y="2656387"/>
            <a:ext cx="1492691" cy="9938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A3BAFC-F2DF-48E5-BE81-92BE85C21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2656386"/>
            <a:ext cx="1492690" cy="99388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C0F9A7-2B95-482F-AF87-F007FA3D9E42}"/>
              </a:ext>
            </a:extLst>
          </p:cNvPr>
          <p:cNvSpPr/>
          <p:nvPr/>
        </p:nvSpPr>
        <p:spPr>
          <a:xfrm>
            <a:off x="8435652" y="6070954"/>
            <a:ext cx="2711744" cy="38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" panose="020B0604020104020204" pitchFamily="34" charset="0"/>
              </a:rPr>
              <a:t>R^2: 0.80344976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5F9CB6D-D2C5-4ECC-A0A6-75BFC1D25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59" y="1466535"/>
            <a:ext cx="3144320" cy="735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0F95322-1484-4978-8585-DAA29F6EF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74" y="2656388"/>
            <a:ext cx="1492690" cy="99388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35161D-26DE-48DB-9688-933868147E81}"/>
              </a:ext>
            </a:extLst>
          </p:cNvPr>
          <p:cNvSpPr/>
          <p:nvPr/>
        </p:nvSpPr>
        <p:spPr>
          <a:xfrm>
            <a:off x="1076904" y="787046"/>
            <a:ext cx="271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badi" panose="020B0604020104020204" pitchFamily="34" charset="0"/>
              </a:rPr>
              <a:t>Linear Regression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058160-9625-46F8-9F1E-B4B99F2E5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47" y="3893761"/>
            <a:ext cx="2618613" cy="174355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BED611-93B5-4476-986F-075A6C4E18B7}"/>
              </a:ext>
            </a:extLst>
          </p:cNvPr>
          <p:cNvSpPr/>
          <p:nvPr/>
        </p:nvSpPr>
        <p:spPr>
          <a:xfrm>
            <a:off x="4831581" y="5637320"/>
            <a:ext cx="2711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badi" panose="020B0604020104020204" pitchFamily="34" charset="0"/>
              </a:rPr>
              <a:t>Regression lines for each Sales ~ </a:t>
            </a:r>
            <a:r>
              <a:rPr lang="en-US" altLang="ko-KR" sz="1600" dirty="0" err="1">
                <a:latin typeface="Abadi" panose="020B0604020104020204" pitchFamily="34" charset="0"/>
              </a:rPr>
              <a:t>DayOfWeek</a:t>
            </a:r>
            <a:r>
              <a:rPr lang="en-US" altLang="ko-KR" sz="1600" dirty="0">
                <a:latin typeface="Abadi" panose="020B0604020104020204" pitchFamily="34" charset="0"/>
              </a:rPr>
              <a:t> (Binary)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49DADA-37E1-4AF2-9106-098BAAF9262D}"/>
              </a:ext>
            </a:extLst>
          </p:cNvPr>
          <p:cNvSpPr/>
          <p:nvPr/>
        </p:nvSpPr>
        <p:spPr>
          <a:xfrm>
            <a:off x="2682237" y="3698076"/>
            <a:ext cx="690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badi" panose="020B0604020104020204" pitchFamily="34" charset="0"/>
              </a:rPr>
              <a:t>Scatter plot with regression line for each Sales ~ Customers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75B172-3803-4250-878F-C5FB0D681E4C}"/>
              </a:ext>
            </a:extLst>
          </p:cNvPr>
          <p:cNvSpPr/>
          <p:nvPr/>
        </p:nvSpPr>
        <p:spPr>
          <a:xfrm>
            <a:off x="2736038" y="2279297"/>
            <a:ext cx="690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badi" panose="020B0604020104020204" pitchFamily="34" charset="0"/>
              </a:rPr>
              <a:t>Scatter plot with regression line for each Sales ~ Dates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Abadi" panose="020B06040201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223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Abadi</vt:lpstr>
      <vt:lpstr>Arial</vt:lpstr>
      <vt:lpstr>Office 테마</vt:lpstr>
      <vt:lpstr>Assignment 04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04</dc:title>
  <dc:creator>Seunghyuck Yang</dc:creator>
  <cp:lastModifiedBy>Seunghyuck Yang</cp:lastModifiedBy>
  <cp:revision>119</cp:revision>
  <dcterms:created xsi:type="dcterms:W3CDTF">2020-09-26T11:31:54Z</dcterms:created>
  <dcterms:modified xsi:type="dcterms:W3CDTF">2020-09-27T02:35:59Z</dcterms:modified>
</cp:coreProperties>
</file>