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70" r:id="rId8"/>
    <p:sldId id="269" r:id="rId9"/>
    <p:sldId id="268" r:id="rId10"/>
    <p:sldId id="271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C8B0E-9D4F-4EE9-A0B3-2F5DC9B9529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90701-2984-4737-BCC2-F8F3B783C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7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90701-2984-4737-BCC2-F8F3B783C1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24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51355-EC13-4140-9326-ABA115296197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015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164EE-73D9-4304-BBA9-48DD8082A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09C30-4A6C-4228-93EF-65E1D8054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F7A85-BF0B-4119-98B5-72217A9F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99F36-1A90-4306-A6E4-1D220ECF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DD39F-AB01-48F8-9762-B9EDB907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6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58675-26F8-4E3E-8850-7080008E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C7AC6A-6CB8-4F8D-80AE-FD0BAFEC9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517F7-E601-4F2C-AF02-327A5977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85A3B-C79A-4189-AF67-924EA9AA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641E4-A57A-49B6-A735-67284718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6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E88F6A-E027-4D36-9011-23C503D0F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010F0F-D779-4EBF-B6F0-095382204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0FE25-2553-4099-B414-2AD2472F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D818C-26F0-46FE-85F3-F0F058D3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34244-BE12-4E88-9171-66F0800A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4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EA365-49D3-4667-9E8A-B5766F4D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9C6B4-6026-4A33-8EED-135905628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AAC88-BE4A-45DE-AAE5-B9FEE063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CB5DF-FE79-45C9-BDCB-09AE4F9A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A1A57-712D-4B5B-9BE4-FBC23531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2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943B8-5031-4453-8712-E3D16B69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E0C2C-A1FF-4E75-A7AA-4E34235CF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2C076-1E0B-47FE-A448-22AF9569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D7734-8F70-438E-8A8E-0457479D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1D303-B63A-4BE0-8C7C-816EB2B1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6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876FD-E6B4-4900-BEA0-35CC1649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90A58-FE0B-4B83-BE0E-7A4C91FC6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760E0C-5832-4720-9295-0A8797B08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00F15D-4B6C-4EF7-83F1-36582CC0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2FE30-5D0D-44EF-B521-E53BD7B8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8B4F6-E4C8-45E0-B772-E51447B0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0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194E5-F180-4D26-959C-F07DEF13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3722A3-9964-4F1A-BB5C-7AD4EA1C9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4EB043-F276-4CB1-AA78-ECB42232D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86CAC-1A54-4059-84C4-33DB663B9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75E7D6-C4E9-4DD4-9D06-B7EE0C060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A49D41-E1D1-4E1A-BF35-A4C3C263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32B3B1-A545-49F3-8C14-4A7375EC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7A12E6-C6E6-492C-B26C-3AB83DC9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5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09410-015C-4A87-9305-8CA80D02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6A823D-A38A-4127-929A-E051840D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DC1CFB-05B1-484A-A773-32BEFA7D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3B5EEE-D18A-4DB1-A5CC-EDD7B080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7F8C10-B1A1-482E-88BB-5E65C4BD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DF7D04-262A-4E36-A256-78375386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EB5EF5-B9F4-4622-AA49-351BCD4A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7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B4695-343C-4C04-98B2-53B5FABC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60019-9404-453F-B30E-430D931B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37C5C9-A1B2-434D-9631-16C582C86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6A1A0-9A21-4E95-9D78-E7149731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5B1B4F-E7A2-4AE5-877D-F0159D22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A8DACE-A22D-4B56-80EA-15536AD2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5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C51FD-7E2E-405E-A205-0FEEA193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643977-E2DE-4442-9157-B34469CCC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756E14-4966-4AE9-BC27-89B7133CD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5BB67-9959-49DB-B1B4-939FD36A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FBAA1D-320C-4441-B13D-D7B96AC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4DE8A0-D452-44C6-8C49-12ABE5E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20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6D90AF-4171-4162-ABDE-A86DCA5E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4A3A6-BAE1-4355-8FA6-FF69A713A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32A1-6509-46AE-B699-67EA44C8C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AE9EE-6238-4C8A-9310-D74802008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49F91-2CB3-4467-A073-9A720DF92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20318-4749-41EA-AFA2-E759A3890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spc="600" dirty="0"/>
              <a:t>한걸음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34AED1-C4FC-46E7-BBFA-5C1160C95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sz="2000" dirty="0"/>
              <a:t>일상 속 발생하는 분리배출 쓰레기를 </a:t>
            </a:r>
            <a:endParaRPr lang="en-US" altLang="ko-KR" sz="2000" dirty="0"/>
          </a:p>
          <a:p>
            <a:r>
              <a:rPr lang="ko-KR" altLang="en-US" sz="2000" dirty="0"/>
              <a:t>쉽게 해결하기 위한 환경 어플리케이션 </a:t>
            </a:r>
          </a:p>
        </p:txBody>
      </p:sp>
      <p:sp>
        <p:nvSpPr>
          <p:cNvPr id="5" name="기획자 : 지유나">
            <a:extLst>
              <a:ext uri="{FF2B5EF4-FFF2-40B4-BE49-F238E27FC236}">
                <a16:creationId xmlns:a16="http://schemas.microsoft.com/office/drawing/2014/main" id="{D9D162AE-97C1-4B4F-A969-CEEB2DF3E981}"/>
              </a:ext>
            </a:extLst>
          </p:cNvPr>
          <p:cNvSpPr txBox="1"/>
          <p:nvPr/>
        </p:nvSpPr>
        <p:spPr>
          <a:xfrm>
            <a:off x="10550012" y="5972310"/>
            <a:ext cx="1530868" cy="722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defTabSz="457200">
              <a:lnSpc>
                <a:spcPts val="5900"/>
              </a:lnSpc>
              <a:spcBef>
                <a:spcPts val="1100"/>
              </a:spcBef>
              <a:defRPr sz="3000">
                <a:solidFill>
                  <a:srgbClr val="000000"/>
                </a:solidFill>
                <a:latin typeface="S-Core Dream 3 Light"/>
                <a:ea typeface="S-Core Dream 3 Light"/>
                <a:cs typeface="S-Core Dream 3 Light"/>
                <a:sym typeface="S-Core Dream 3 Light"/>
              </a:defRPr>
            </a:lvl1pPr>
          </a:lstStyle>
          <a:p>
            <a:r>
              <a:rPr lang="en-US" altLang="ko-KR" sz="1600" dirty="0"/>
              <a:t>6</a:t>
            </a:r>
            <a:r>
              <a:rPr lang="ko-KR" altLang="en-US" sz="1600" dirty="0"/>
              <a:t>팀 팀장 </a:t>
            </a:r>
            <a:r>
              <a:rPr lang="ko-KR" altLang="en-US" sz="1600" dirty="0" err="1"/>
              <a:t>양승혁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0976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Development Process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9EEFE-8BC0-4879-9D12-2A8BC074C22E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Development Process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CFFFC-96B6-4EBA-84EC-A6CF15AA68B6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향후 계획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5CDA9-5982-494D-BA65-66B8379C6D96}"/>
              </a:ext>
            </a:extLst>
          </p:cNvPr>
          <p:cNvSpPr txBox="1"/>
          <p:nvPr/>
        </p:nvSpPr>
        <p:spPr>
          <a:xfrm>
            <a:off x="1762989" y="5305444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서버 계획</a:t>
            </a:r>
            <a:endParaRPr lang="en-US" altLang="ko-KR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231B24-B272-48FD-BCCF-257AA8BD8296}"/>
              </a:ext>
            </a:extLst>
          </p:cNvPr>
          <p:cNvSpPr txBox="1"/>
          <p:nvPr/>
        </p:nvSpPr>
        <p:spPr>
          <a:xfrm>
            <a:off x="231354" y="3827939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개발 환경 결정</a:t>
            </a:r>
            <a:endParaRPr lang="en-US" altLang="ko-KR" sz="16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E8A01C9-D479-4399-98F5-5F5DC318460B}"/>
              </a:ext>
            </a:extLst>
          </p:cNvPr>
          <p:cNvCxnSpPr>
            <a:cxnSpLocks/>
          </p:cNvCxnSpPr>
          <p:nvPr/>
        </p:nvCxnSpPr>
        <p:spPr>
          <a:xfrm flipV="1">
            <a:off x="1910660" y="3978881"/>
            <a:ext cx="9778577" cy="1833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70479D-652B-40C5-BB9A-0B22F43CD673}"/>
              </a:ext>
            </a:extLst>
          </p:cNvPr>
          <p:cNvSpPr txBox="1"/>
          <p:nvPr/>
        </p:nvSpPr>
        <p:spPr>
          <a:xfrm>
            <a:off x="1762989" y="2309107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안드로이드 계획</a:t>
            </a:r>
            <a:endParaRPr lang="en-US" altLang="ko-KR" sz="16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282570B-98E4-40CF-BCC5-92960E8D8465}"/>
              </a:ext>
            </a:extLst>
          </p:cNvPr>
          <p:cNvCxnSpPr>
            <a:cxnSpLocks/>
          </p:cNvCxnSpPr>
          <p:nvPr/>
        </p:nvCxnSpPr>
        <p:spPr>
          <a:xfrm>
            <a:off x="3129699" y="3429000"/>
            <a:ext cx="0" cy="5682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9F13E5-A38F-4B42-8747-067118510EDA}"/>
              </a:ext>
            </a:extLst>
          </p:cNvPr>
          <p:cNvSpPr txBox="1"/>
          <p:nvPr/>
        </p:nvSpPr>
        <p:spPr>
          <a:xfrm>
            <a:off x="2384110" y="3004549"/>
            <a:ext cx="1491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레이아웃 구성</a:t>
            </a:r>
            <a:endParaRPr lang="en-US" altLang="ko-KR" sz="1600" b="1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E3EA71-851F-455F-9153-36C174F59D9E}"/>
              </a:ext>
            </a:extLst>
          </p:cNvPr>
          <p:cNvCxnSpPr>
            <a:cxnSpLocks/>
          </p:cNvCxnSpPr>
          <p:nvPr/>
        </p:nvCxnSpPr>
        <p:spPr>
          <a:xfrm>
            <a:off x="2818613" y="3997216"/>
            <a:ext cx="0" cy="5682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E521378-3F64-458E-8788-29BB121BF63D}"/>
              </a:ext>
            </a:extLst>
          </p:cNvPr>
          <p:cNvCxnSpPr>
            <a:cxnSpLocks/>
          </p:cNvCxnSpPr>
          <p:nvPr/>
        </p:nvCxnSpPr>
        <p:spPr>
          <a:xfrm>
            <a:off x="4799550" y="3004549"/>
            <a:ext cx="0" cy="992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22B7BD5-1996-4918-B115-2A31AD280DCA}"/>
              </a:ext>
            </a:extLst>
          </p:cNvPr>
          <p:cNvCxnSpPr>
            <a:cxnSpLocks/>
          </p:cNvCxnSpPr>
          <p:nvPr/>
        </p:nvCxnSpPr>
        <p:spPr>
          <a:xfrm>
            <a:off x="6585800" y="3429000"/>
            <a:ext cx="0" cy="5682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8ED583C-5C6C-49B6-A2C0-3CBB057DB208}"/>
              </a:ext>
            </a:extLst>
          </p:cNvPr>
          <p:cNvCxnSpPr>
            <a:cxnSpLocks/>
          </p:cNvCxnSpPr>
          <p:nvPr/>
        </p:nvCxnSpPr>
        <p:spPr>
          <a:xfrm>
            <a:off x="8424566" y="3429000"/>
            <a:ext cx="0" cy="5682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F026D76-FFC2-4691-83F4-BD3DBC89758F}"/>
              </a:ext>
            </a:extLst>
          </p:cNvPr>
          <p:cNvCxnSpPr>
            <a:cxnSpLocks/>
          </p:cNvCxnSpPr>
          <p:nvPr/>
        </p:nvCxnSpPr>
        <p:spPr>
          <a:xfrm>
            <a:off x="4507583" y="3997216"/>
            <a:ext cx="0" cy="5682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598853D-83BD-4467-A8CB-ED8A9F587085}"/>
              </a:ext>
            </a:extLst>
          </p:cNvPr>
          <p:cNvCxnSpPr>
            <a:cxnSpLocks/>
          </p:cNvCxnSpPr>
          <p:nvPr/>
        </p:nvCxnSpPr>
        <p:spPr>
          <a:xfrm>
            <a:off x="6320729" y="3978881"/>
            <a:ext cx="0" cy="5682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07A4C37-B675-40FD-B2C7-366DF8869354}"/>
              </a:ext>
            </a:extLst>
          </p:cNvPr>
          <p:cNvCxnSpPr>
            <a:cxnSpLocks/>
          </p:cNvCxnSpPr>
          <p:nvPr/>
        </p:nvCxnSpPr>
        <p:spPr>
          <a:xfrm>
            <a:off x="8118050" y="3997216"/>
            <a:ext cx="0" cy="5682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D17B7B3-BAB7-4F8A-B060-EE0E22EE8436}"/>
              </a:ext>
            </a:extLst>
          </p:cNvPr>
          <p:cNvSpPr txBox="1"/>
          <p:nvPr/>
        </p:nvSpPr>
        <p:spPr>
          <a:xfrm>
            <a:off x="3875287" y="2656828"/>
            <a:ext cx="2042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지도 </a:t>
            </a:r>
            <a:r>
              <a:rPr lang="en-US" altLang="ko-KR" sz="1600" b="1" dirty="0" err="1"/>
              <a:t>api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기능 구현</a:t>
            </a:r>
            <a:endParaRPr lang="en-US" altLang="ko-KR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6244EB-D892-41D3-9773-8B9E6213512F}"/>
              </a:ext>
            </a:extLst>
          </p:cNvPr>
          <p:cNvSpPr txBox="1"/>
          <p:nvPr/>
        </p:nvSpPr>
        <p:spPr>
          <a:xfrm>
            <a:off x="5561781" y="2995382"/>
            <a:ext cx="2154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Oracle – </a:t>
            </a:r>
            <a:r>
              <a:rPr lang="ko-KR" altLang="en-US" sz="1600" b="1" dirty="0" err="1"/>
              <a:t>안드</a:t>
            </a:r>
            <a:r>
              <a:rPr lang="ko-KR" altLang="en-US" sz="1600" b="1" dirty="0"/>
              <a:t> 연동</a:t>
            </a:r>
            <a:endParaRPr lang="en-US" altLang="ko-KR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8C546D-B55D-4124-8F09-9DE23DC11DD7}"/>
              </a:ext>
            </a:extLst>
          </p:cNvPr>
          <p:cNvSpPr txBox="1"/>
          <p:nvPr/>
        </p:nvSpPr>
        <p:spPr>
          <a:xfrm>
            <a:off x="7733195" y="3004549"/>
            <a:ext cx="1491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각 기능 구현</a:t>
            </a:r>
            <a:endParaRPr lang="en-US" altLang="ko-KR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73688E-A0E7-4211-A001-2CA0385AC3E1}"/>
              </a:ext>
            </a:extLst>
          </p:cNvPr>
          <p:cNvSpPr txBox="1"/>
          <p:nvPr/>
        </p:nvSpPr>
        <p:spPr>
          <a:xfrm>
            <a:off x="2073024" y="4669662"/>
            <a:ext cx="1491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Spring boot - Oracle </a:t>
            </a:r>
            <a:r>
              <a:rPr lang="ko-KR" altLang="en-US" sz="1600" b="1" dirty="0"/>
              <a:t>연동</a:t>
            </a:r>
            <a:endParaRPr lang="en-US" altLang="ko-KR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8E7D90-C1C3-41B3-B2E7-2E24AD1C22E2}"/>
              </a:ext>
            </a:extLst>
          </p:cNvPr>
          <p:cNvSpPr txBox="1"/>
          <p:nvPr/>
        </p:nvSpPr>
        <p:spPr>
          <a:xfrm>
            <a:off x="3761994" y="4669662"/>
            <a:ext cx="1545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네이버 클라우드 플랫폼 서버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=</a:t>
            </a:r>
            <a:r>
              <a:rPr lang="ko-KR" altLang="en-US" sz="1600" b="1" dirty="0"/>
              <a:t> 중간에 한번 거치는 웹 서버 </a:t>
            </a:r>
            <a:endParaRPr lang="en-US" altLang="ko-KR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0DC025-857A-4759-B2DF-4B9A37E9780E}"/>
              </a:ext>
            </a:extLst>
          </p:cNvPr>
          <p:cNvSpPr txBox="1"/>
          <p:nvPr/>
        </p:nvSpPr>
        <p:spPr>
          <a:xfrm>
            <a:off x="5561781" y="4660496"/>
            <a:ext cx="1491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로그인 기능 </a:t>
            </a:r>
            <a:r>
              <a:rPr lang="en-US" altLang="ko-KR" sz="1600" b="1" dirty="0"/>
              <a:t>– </a:t>
            </a:r>
            <a:r>
              <a:rPr lang="en-US" altLang="ko-KR" sz="1600" b="1" dirty="0" err="1"/>
              <a:t>kakao</a:t>
            </a:r>
            <a:r>
              <a:rPr lang="en-US" altLang="ko-KR" sz="1600" b="1"/>
              <a:t> API </a:t>
            </a:r>
            <a:r>
              <a:rPr lang="ko-KR" altLang="en-US" sz="1600" b="1"/>
              <a:t>이용</a:t>
            </a:r>
            <a:endParaRPr lang="en-US" altLang="ko-KR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7CCD70-3BDC-45BE-A33D-EEDE2940C342}"/>
              </a:ext>
            </a:extLst>
          </p:cNvPr>
          <p:cNvSpPr txBox="1"/>
          <p:nvPr/>
        </p:nvSpPr>
        <p:spPr>
          <a:xfrm>
            <a:off x="7458418" y="4669662"/>
            <a:ext cx="1491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각 기능 구현</a:t>
            </a:r>
            <a:endParaRPr lang="en-US" altLang="ko-KR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329EB2-4EAB-461E-B564-43561355B889}"/>
              </a:ext>
            </a:extLst>
          </p:cNvPr>
          <p:cNvSpPr txBox="1"/>
          <p:nvPr/>
        </p:nvSpPr>
        <p:spPr>
          <a:xfrm>
            <a:off x="5317576" y="6032124"/>
            <a:ext cx="6744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개발 과정에서 변화 생길 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소통을 통해 바로 대처 할 예정</a:t>
            </a:r>
            <a:r>
              <a:rPr lang="en-US" altLang="ko-KR" sz="1600" b="1" dirty="0"/>
              <a:t>.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D3B394C-EB73-4D80-AA44-A868D7A69218}"/>
              </a:ext>
            </a:extLst>
          </p:cNvPr>
          <p:cNvCxnSpPr>
            <a:cxnSpLocks/>
          </p:cNvCxnSpPr>
          <p:nvPr/>
        </p:nvCxnSpPr>
        <p:spPr>
          <a:xfrm>
            <a:off x="9927996" y="3429000"/>
            <a:ext cx="0" cy="1118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F0A29DF-731F-459C-B7C0-E1969A585F82}"/>
              </a:ext>
            </a:extLst>
          </p:cNvPr>
          <p:cNvSpPr txBox="1"/>
          <p:nvPr/>
        </p:nvSpPr>
        <p:spPr>
          <a:xfrm>
            <a:off x="9602850" y="2995382"/>
            <a:ext cx="634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완성</a:t>
            </a:r>
            <a:endParaRPr lang="en-US" altLang="ko-KR" sz="16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76A2FB-8D6A-4DF7-9F54-ECB6175CA480}"/>
              </a:ext>
            </a:extLst>
          </p:cNvPr>
          <p:cNvSpPr txBox="1"/>
          <p:nvPr/>
        </p:nvSpPr>
        <p:spPr>
          <a:xfrm>
            <a:off x="9669853" y="4652760"/>
            <a:ext cx="634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완성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943572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Development Process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9EEFE-8BC0-4879-9D12-2A8BC074C22E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Development Process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CFFFC-96B6-4EBA-84EC-A6CF15AA68B6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향후 계획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5CDA9-5982-494D-BA65-66B8379C6D96}"/>
              </a:ext>
            </a:extLst>
          </p:cNvPr>
          <p:cNvSpPr txBox="1"/>
          <p:nvPr/>
        </p:nvSpPr>
        <p:spPr>
          <a:xfrm>
            <a:off x="379025" y="4206664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서버 계획</a:t>
            </a:r>
            <a:endParaRPr lang="en-US" altLang="ko-KR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231B24-B272-48FD-BCCF-257AA8BD8296}"/>
              </a:ext>
            </a:extLst>
          </p:cNvPr>
          <p:cNvSpPr txBox="1"/>
          <p:nvPr/>
        </p:nvSpPr>
        <p:spPr>
          <a:xfrm>
            <a:off x="379025" y="3404883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안드로이드 계획</a:t>
            </a:r>
            <a:endParaRPr lang="en-US" altLang="ko-KR" sz="16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E8A01C9-D479-4399-98F5-5F5DC318460B}"/>
              </a:ext>
            </a:extLst>
          </p:cNvPr>
          <p:cNvCxnSpPr>
            <a:cxnSpLocks/>
          </p:cNvCxnSpPr>
          <p:nvPr/>
        </p:nvCxnSpPr>
        <p:spPr>
          <a:xfrm>
            <a:off x="448733" y="3975050"/>
            <a:ext cx="1141306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61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DF8217-A08E-4CAC-9B8D-6E1BD6EFC50E}"/>
              </a:ext>
            </a:extLst>
          </p:cNvPr>
          <p:cNvSpPr txBox="1"/>
          <p:nvPr/>
        </p:nvSpPr>
        <p:spPr>
          <a:xfrm>
            <a:off x="231354" y="231354"/>
            <a:ext cx="1867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Preview</a:t>
            </a:r>
            <a:endParaRPr lang="ko-KR" altLang="en-US" sz="2400" b="1" spc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F696F-1451-47C8-94F0-5FC36DE5D1DE}"/>
              </a:ext>
            </a:extLst>
          </p:cNvPr>
          <p:cNvSpPr txBox="1"/>
          <p:nvPr/>
        </p:nvSpPr>
        <p:spPr>
          <a:xfrm>
            <a:off x="1068635" y="1288595"/>
            <a:ext cx="298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코로나 관련 환경 폐기물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D61EE-0D3C-48C3-BCB5-2DE593413BF5}"/>
              </a:ext>
            </a:extLst>
          </p:cNvPr>
          <p:cNvSpPr txBox="1"/>
          <p:nvPr/>
        </p:nvSpPr>
        <p:spPr>
          <a:xfrm>
            <a:off x="1068637" y="3987462"/>
            <a:ext cx="298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제대로 행해지지 않는 분리수거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21CE4E-30EC-460F-9186-CA9CF8BE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36" y="1821495"/>
            <a:ext cx="2982369" cy="15157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D4DB4A-33DD-4873-B891-3D8869D5B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36" y="4520363"/>
            <a:ext cx="2982369" cy="185308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51CD75E-147F-42A9-B5FC-0F395BAA797E}"/>
              </a:ext>
            </a:extLst>
          </p:cNvPr>
          <p:cNvCxnSpPr>
            <a:cxnSpLocks/>
          </p:cNvCxnSpPr>
          <p:nvPr/>
        </p:nvCxnSpPr>
        <p:spPr>
          <a:xfrm>
            <a:off x="352540" y="3602516"/>
            <a:ext cx="611205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D72818-826B-4576-A454-B5326817F68C}"/>
              </a:ext>
            </a:extLst>
          </p:cNvPr>
          <p:cNvSpPr/>
          <p:nvPr/>
        </p:nvSpPr>
        <p:spPr>
          <a:xfrm>
            <a:off x="6796568" y="2385694"/>
            <a:ext cx="4531832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+mj-lt"/>
              </a:rPr>
              <a:t>일상 속 발생하는 분리배출 쓰레기를 </a:t>
            </a:r>
            <a:endParaRPr lang="en-US" altLang="ko-KR" b="1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+mj-lt"/>
              </a:rPr>
              <a:t>쉽게 해결하기 위한 환경 어플리케이션 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62607B-CA2A-4236-9BD3-D1A2770DD5A9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CE6D39-5D4B-4ABC-8337-59F46C8C3FC1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Preview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D65D0E-261C-4EAB-9C2E-49B752C2A49F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F65565-2B16-4D37-9386-04F1869ABBB5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3732FD-DAC6-488B-BD76-613433BB5A75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38811E-7288-4A1B-91A4-8F21CB15F4BA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26EBB4-241A-41FA-BA73-66CE82A32876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5F71D1-0774-4BB4-8AAB-9F1913AA1B9F}"/>
              </a:ext>
            </a:extLst>
          </p:cNvPr>
          <p:cNvSpPr txBox="1"/>
          <p:nvPr/>
        </p:nvSpPr>
        <p:spPr>
          <a:xfrm>
            <a:off x="7630227" y="3602516"/>
            <a:ext cx="2864513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/>
              <a:t>+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분리배출법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제공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+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도전과제 기능 제공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+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펀딩 기능을 통한 동기부여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45741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1262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Team</a:t>
            </a:r>
            <a:endParaRPr lang="ko-KR" altLang="en-US" sz="2400" b="1" spc="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9EEFE-8BC0-4879-9D12-2A8BC074C22E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Team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FFEE09-7A6B-4464-8BE8-25595C4328C6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팀원 구성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F4A1D-272B-4F2D-B886-E316502D25DA}"/>
              </a:ext>
            </a:extLst>
          </p:cNvPr>
          <p:cNvSpPr txBox="1"/>
          <p:nvPr/>
        </p:nvSpPr>
        <p:spPr>
          <a:xfrm>
            <a:off x="1493366" y="1979720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기획 파트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E2268-B297-4B43-9D44-3DEF3FBAB970}"/>
              </a:ext>
            </a:extLst>
          </p:cNvPr>
          <p:cNvSpPr txBox="1"/>
          <p:nvPr/>
        </p:nvSpPr>
        <p:spPr>
          <a:xfrm>
            <a:off x="1656774" y="2661333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팀장</a:t>
            </a:r>
            <a:r>
              <a:rPr lang="en-US" altLang="ko-KR" sz="1400" dirty="0"/>
              <a:t>: </a:t>
            </a:r>
            <a:r>
              <a:rPr lang="ko-KR" altLang="en-US" sz="1400" dirty="0"/>
              <a:t>지유나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6B7D7-023F-420D-8C0C-0B20ABB47D2D}"/>
              </a:ext>
            </a:extLst>
          </p:cNvPr>
          <p:cNvSpPr txBox="1"/>
          <p:nvPr/>
        </p:nvSpPr>
        <p:spPr>
          <a:xfrm>
            <a:off x="1908037" y="3312169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팀원</a:t>
            </a:r>
            <a:r>
              <a:rPr lang="en-US" altLang="ko-KR" sz="1400" dirty="0"/>
              <a:t>: </a:t>
            </a:r>
            <a:r>
              <a:rPr lang="ko-KR" altLang="en-US" sz="1400" dirty="0" err="1">
                <a:solidFill>
                  <a:srgbClr val="0070C0"/>
                </a:solidFill>
              </a:rPr>
              <a:t>양승혁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954D4C-92E2-4BA3-9515-4A64167607E3}"/>
              </a:ext>
            </a:extLst>
          </p:cNvPr>
          <p:cNvSpPr txBox="1"/>
          <p:nvPr/>
        </p:nvSpPr>
        <p:spPr>
          <a:xfrm>
            <a:off x="1493366" y="4494634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디자인 파트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283A26-9444-4165-929C-83A2DF98B4D0}"/>
              </a:ext>
            </a:extLst>
          </p:cNvPr>
          <p:cNvSpPr txBox="1"/>
          <p:nvPr/>
        </p:nvSpPr>
        <p:spPr>
          <a:xfrm>
            <a:off x="1656774" y="5176247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팀장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오채은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56A48C-B9F0-4660-9F3F-1FB67182F0F7}"/>
              </a:ext>
            </a:extLst>
          </p:cNvPr>
          <p:cNvSpPr txBox="1"/>
          <p:nvPr/>
        </p:nvSpPr>
        <p:spPr>
          <a:xfrm>
            <a:off x="1908037" y="5827083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팀원</a:t>
            </a:r>
            <a:r>
              <a:rPr lang="en-US" altLang="ko-KR" sz="1400" dirty="0"/>
              <a:t>: </a:t>
            </a:r>
            <a:r>
              <a:rPr lang="ko-KR" altLang="en-US" sz="1400" dirty="0"/>
              <a:t>지유나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김유진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74BDF3-656F-4461-B46C-4D8C41F36659}"/>
              </a:ext>
            </a:extLst>
          </p:cNvPr>
          <p:cNvSpPr txBox="1"/>
          <p:nvPr/>
        </p:nvSpPr>
        <p:spPr>
          <a:xfrm>
            <a:off x="6866584" y="1979720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개발 파트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B9973-E5D9-4C34-88C4-D7D93A3BAB58}"/>
              </a:ext>
            </a:extLst>
          </p:cNvPr>
          <p:cNvSpPr txBox="1"/>
          <p:nvPr/>
        </p:nvSpPr>
        <p:spPr>
          <a:xfrm>
            <a:off x="7029992" y="2661333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팀장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양승혁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B60E99-4511-4A3E-8F28-4964BCE11E37}"/>
              </a:ext>
            </a:extLst>
          </p:cNvPr>
          <p:cNvSpPr txBox="1"/>
          <p:nvPr/>
        </p:nvSpPr>
        <p:spPr>
          <a:xfrm>
            <a:off x="7281255" y="3312169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팀원</a:t>
            </a:r>
            <a:r>
              <a:rPr lang="en-US" altLang="ko-KR" sz="1400" dirty="0"/>
              <a:t>: </a:t>
            </a:r>
            <a:r>
              <a:rPr lang="ko-KR" altLang="en-US" sz="1400" dirty="0"/>
              <a:t>김종규</a:t>
            </a:r>
            <a:r>
              <a:rPr lang="en-US" altLang="ko-KR" sz="1400" dirty="0"/>
              <a:t>, </a:t>
            </a:r>
            <a:r>
              <a:rPr lang="ko-KR" altLang="en-US" sz="1400" dirty="0"/>
              <a:t>김유진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CB7321-DA97-46D7-9A50-7529C3FD479C}"/>
              </a:ext>
            </a:extLst>
          </p:cNvPr>
          <p:cNvSpPr txBox="1"/>
          <p:nvPr/>
        </p:nvSpPr>
        <p:spPr>
          <a:xfrm>
            <a:off x="6866584" y="4494634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서버 파트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861D55-118F-44ED-8D36-9D15412C0844}"/>
              </a:ext>
            </a:extLst>
          </p:cNvPr>
          <p:cNvSpPr txBox="1"/>
          <p:nvPr/>
        </p:nvSpPr>
        <p:spPr>
          <a:xfrm>
            <a:off x="7029992" y="5176247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팀장</a:t>
            </a:r>
            <a:r>
              <a:rPr lang="en-US" altLang="ko-KR" sz="1400" dirty="0"/>
              <a:t>: </a:t>
            </a:r>
            <a:r>
              <a:rPr lang="ko-KR" altLang="en-US" sz="1400" dirty="0"/>
              <a:t>송예진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57D496-D8FA-448C-A35A-32BF0B30F555}"/>
              </a:ext>
            </a:extLst>
          </p:cNvPr>
          <p:cNvSpPr txBox="1"/>
          <p:nvPr/>
        </p:nvSpPr>
        <p:spPr>
          <a:xfrm>
            <a:off x="7281255" y="5827083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팀원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박선형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김종규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8C9E1B4-86AE-42CD-A7EB-5EAA112F67E2}"/>
              </a:ext>
            </a:extLst>
          </p:cNvPr>
          <p:cNvCxnSpPr>
            <a:cxnSpLocks/>
          </p:cNvCxnSpPr>
          <p:nvPr/>
        </p:nvCxnSpPr>
        <p:spPr>
          <a:xfrm>
            <a:off x="6096000" y="1549597"/>
            <a:ext cx="0" cy="5165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6347D7C-5C33-41E2-9C2A-D9F1346478AF}"/>
              </a:ext>
            </a:extLst>
          </p:cNvPr>
          <p:cNvCxnSpPr>
            <a:cxnSpLocks/>
          </p:cNvCxnSpPr>
          <p:nvPr/>
        </p:nvCxnSpPr>
        <p:spPr>
          <a:xfrm>
            <a:off x="1049446" y="4069706"/>
            <a:ext cx="100931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1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89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Environment</a:t>
            </a:r>
            <a:endParaRPr lang="ko-KR" altLang="en-US" sz="2400" b="1" spc="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9EEFE-8BC0-4879-9D12-2A8BC074C22E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Environment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A26D1-3594-4854-9FCF-F0BF817809E4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836935-AFD6-437B-BF9B-B240EA9AF939}"/>
              </a:ext>
            </a:extLst>
          </p:cNvPr>
          <p:cNvSpPr txBox="1"/>
          <p:nvPr/>
        </p:nvSpPr>
        <p:spPr>
          <a:xfrm>
            <a:off x="8523155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클라이언트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EF3842-C26F-4A2A-97BE-B328443951DF}"/>
              </a:ext>
            </a:extLst>
          </p:cNvPr>
          <p:cNvSpPr txBox="1"/>
          <p:nvPr/>
        </p:nvSpPr>
        <p:spPr>
          <a:xfrm>
            <a:off x="4604816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프레임워크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E95E281-AC1E-47BD-A378-B459D54D6186}"/>
              </a:ext>
            </a:extLst>
          </p:cNvPr>
          <p:cNvCxnSpPr>
            <a:cxnSpLocks/>
          </p:cNvCxnSpPr>
          <p:nvPr/>
        </p:nvCxnSpPr>
        <p:spPr>
          <a:xfrm>
            <a:off x="4097080" y="1267329"/>
            <a:ext cx="0" cy="5590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FA0B6F9-105E-453A-9186-70EDB954CB8A}"/>
              </a:ext>
            </a:extLst>
          </p:cNvPr>
          <p:cNvCxnSpPr>
            <a:cxnSpLocks/>
          </p:cNvCxnSpPr>
          <p:nvPr/>
        </p:nvCxnSpPr>
        <p:spPr>
          <a:xfrm>
            <a:off x="8109100" y="1267329"/>
            <a:ext cx="0" cy="5590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09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902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Architecture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9EEFE-8BC0-4879-9D12-2A8BC074C22E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Architecture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D5641-6895-45D1-A4DE-9DDB93E8E6DA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Class Diagram</a:t>
            </a:r>
            <a:endParaRPr lang="ko-KR" altLang="en-US" b="1" dirty="0"/>
          </a:p>
        </p:txBody>
      </p:sp>
      <p:pic>
        <p:nvPicPr>
          <p:cNvPr id="221" name="그림 220" descr="스크린샷이(가) 표시된 사진&#10;&#10;자동 생성된 설명">
            <a:extLst>
              <a:ext uri="{FF2B5EF4-FFF2-40B4-BE49-F238E27FC236}">
                <a16:creationId xmlns:a16="http://schemas.microsoft.com/office/drawing/2014/main" id="{A0D95622-9117-40BF-AB36-817AF5D61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47" y="1829566"/>
            <a:ext cx="8328822" cy="4797080"/>
          </a:xfrm>
          <a:prstGeom prst="rect">
            <a:avLst/>
          </a:prstGeom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9652D828-6FE3-47F8-BF47-205569DD5713}"/>
              </a:ext>
            </a:extLst>
          </p:cNvPr>
          <p:cNvSpPr txBox="1"/>
          <p:nvPr/>
        </p:nvSpPr>
        <p:spPr>
          <a:xfrm>
            <a:off x="855472" y="1754931"/>
            <a:ext cx="286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주요 클래스 관계도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ECD822A-C27C-4429-AC73-0F97BD2CD936}"/>
              </a:ext>
            </a:extLst>
          </p:cNvPr>
          <p:cNvSpPr txBox="1"/>
          <p:nvPr/>
        </p:nvSpPr>
        <p:spPr>
          <a:xfrm>
            <a:off x="906611" y="2106565"/>
            <a:ext cx="2762236" cy="147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각 페이지 프레그먼트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homeMian</a:t>
            </a:r>
            <a:r>
              <a:rPr lang="en-US" altLang="ko-KR" sz="1000" dirty="0"/>
              <a:t> 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challengeMain</a:t>
            </a:r>
            <a:r>
              <a:rPr lang="en-US" altLang="ko-KR" sz="1000" dirty="0"/>
              <a:t>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listMain</a:t>
            </a:r>
            <a:r>
              <a:rPr lang="en-US" altLang="ko-KR" sz="1000" dirty="0"/>
              <a:t> 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fundingMain</a:t>
            </a:r>
            <a:r>
              <a:rPr lang="en-US" altLang="ko-KR" sz="1000" dirty="0"/>
              <a:t> 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infoMain</a:t>
            </a:r>
            <a:r>
              <a:rPr lang="en-US" altLang="ko-KR" sz="1000" dirty="0"/>
              <a:t> : Fragment</a:t>
            </a:r>
            <a:endParaRPr lang="ko-KR" altLang="en-US" sz="1000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366C273-7F93-4201-ABED-37522C6CD975}"/>
              </a:ext>
            </a:extLst>
          </p:cNvPr>
          <p:cNvSpPr txBox="1"/>
          <p:nvPr/>
        </p:nvSpPr>
        <p:spPr>
          <a:xfrm>
            <a:off x="906611" y="3734002"/>
            <a:ext cx="2762236" cy="100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사용 데이터 별 형식 정의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wasteItem</a:t>
            </a:r>
            <a:r>
              <a:rPr lang="en-US" altLang="ko-KR" sz="1000" dirty="0"/>
              <a:t> : Object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challengeItem</a:t>
            </a:r>
            <a:r>
              <a:rPr lang="en-US" altLang="ko-KR" sz="1000" dirty="0"/>
              <a:t> : Object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fundingItem</a:t>
            </a:r>
            <a:r>
              <a:rPr lang="en-US" altLang="ko-KR" sz="1000" dirty="0"/>
              <a:t> : Object</a:t>
            </a:r>
            <a:endParaRPr lang="ko-KR" altLang="en-US" sz="10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57D04F5-CF07-4C7D-9E94-422E0440F52E}"/>
              </a:ext>
            </a:extLst>
          </p:cNvPr>
          <p:cNvSpPr txBox="1"/>
          <p:nvPr/>
        </p:nvSpPr>
        <p:spPr>
          <a:xfrm>
            <a:off x="906609" y="4898436"/>
            <a:ext cx="2982368" cy="547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용이한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데이터 관리를 위한 오브젝트 정의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aCurrentData</a:t>
            </a:r>
            <a:r>
              <a:rPr lang="en-US" altLang="ko-KR" sz="1000" dirty="0"/>
              <a:t> : Object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4CEBD4C-59A8-46E4-A298-24816FA9BAEA}"/>
              </a:ext>
            </a:extLst>
          </p:cNvPr>
          <p:cNvSpPr txBox="1"/>
          <p:nvPr/>
        </p:nvSpPr>
        <p:spPr>
          <a:xfrm>
            <a:off x="906609" y="5605457"/>
            <a:ext cx="3199723" cy="100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데이터 별 세부 페이지 프레그먼트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wasteItemSpecific</a:t>
            </a:r>
            <a:r>
              <a:rPr lang="en-US" altLang="ko-KR" sz="1000" dirty="0"/>
              <a:t> 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challengeItemSpecific</a:t>
            </a:r>
            <a:r>
              <a:rPr lang="en-US" altLang="ko-KR" sz="1000" dirty="0"/>
              <a:t> 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fundingItemSpecific</a:t>
            </a:r>
            <a:r>
              <a:rPr lang="en-US" altLang="ko-KR" sz="1000" dirty="0"/>
              <a:t> : Fragment</a:t>
            </a:r>
          </a:p>
        </p:txBody>
      </p:sp>
    </p:spTree>
    <p:extLst>
      <p:ext uri="{BB962C8B-B14F-4D97-AF65-F5344CB8AC3E}">
        <p14:creationId xmlns:p14="http://schemas.microsoft.com/office/powerpoint/2010/main" val="25354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902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Architecture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9EEFE-8BC0-4879-9D12-2A8BC074C22E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Architecture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D5641-6895-45D1-A4DE-9DDB93E8E6DA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 Diagram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0600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79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Core Technology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9EEFE-8BC0-4879-9D12-2A8BC074C22E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Core Technology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56A630-BD2A-49B9-A266-AC70E9614F4F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기술적 측면</a:t>
            </a:r>
            <a:r>
              <a:rPr lang="en-US" altLang="ko-KR" b="1" dirty="0"/>
              <a:t>: </a:t>
            </a:r>
            <a:r>
              <a:rPr lang="ko-KR" altLang="en-US" b="1" dirty="0"/>
              <a:t>지도</a:t>
            </a:r>
          </a:p>
        </p:txBody>
      </p:sp>
      <p:cxnSp>
        <p:nvCxnSpPr>
          <p:cNvPr id="13" name="직선 연결선 14">
            <a:extLst>
              <a:ext uri="{FF2B5EF4-FFF2-40B4-BE49-F238E27FC236}">
                <a16:creationId xmlns:a16="http://schemas.microsoft.com/office/drawing/2014/main" id="{43F4A7B5-809B-4247-AF54-33856AC503CA}"/>
              </a:ext>
            </a:extLst>
          </p:cNvPr>
          <p:cNvCxnSpPr>
            <a:cxnSpLocks/>
          </p:cNvCxnSpPr>
          <p:nvPr/>
        </p:nvCxnSpPr>
        <p:spPr>
          <a:xfrm>
            <a:off x="5962585" y="1754931"/>
            <a:ext cx="0" cy="5105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DB85C7-51DC-4DFD-992F-6EC9299093B6}"/>
              </a:ext>
            </a:extLst>
          </p:cNvPr>
          <p:cNvSpPr txBox="1"/>
          <p:nvPr/>
        </p:nvSpPr>
        <p:spPr>
          <a:xfrm>
            <a:off x="855472" y="1943190"/>
            <a:ext cx="286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GPS</a:t>
            </a:r>
            <a:endParaRPr lang="ko-KR" alt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A45B88-27C1-4024-A443-31C67A853265}"/>
              </a:ext>
            </a:extLst>
          </p:cNvPr>
          <p:cNvSpPr txBox="1"/>
          <p:nvPr/>
        </p:nvSpPr>
        <p:spPr>
          <a:xfrm>
            <a:off x="883346" y="2588273"/>
            <a:ext cx="4270219" cy="139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android.location</a:t>
            </a: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Android</a:t>
            </a:r>
            <a:r>
              <a:rPr lang="ko-KR" altLang="en-US" sz="1100" dirty="0"/>
              <a:t> </a:t>
            </a:r>
            <a:r>
              <a:rPr lang="en-US" altLang="ko-KR" sz="1100" dirty="0"/>
              <a:t>OS</a:t>
            </a:r>
            <a:r>
              <a:rPr lang="ko-KR" altLang="en-US" sz="1100" dirty="0"/>
              <a:t> 내에서 제공하는 위치추적 기능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위도 </a:t>
            </a:r>
            <a:r>
              <a:rPr lang="en-US" altLang="ko-KR" sz="1100" dirty="0"/>
              <a:t>/ </a:t>
            </a:r>
            <a:r>
              <a:rPr lang="ko-KR" altLang="en-US" sz="1100" dirty="0"/>
              <a:t>경도 획득을 통한 현 위치 기능 사용</a:t>
            </a:r>
          </a:p>
        </p:txBody>
      </p:sp>
      <p:pic>
        <p:nvPicPr>
          <p:cNvPr id="24" name="그림 23" descr="스크린샷이(가) 표시된 사진&#10;&#10;자동 생성된 설명">
            <a:extLst>
              <a:ext uri="{FF2B5EF4-FFF2-40B4-BE49-F238E27FC236}">
                <a16:creationId xmlns:a16="http://schemas.microsoft.com/office/drawing/2014/main" id="{DC11C253-D557-4BFB-8EE3-3DDE944ED1C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2" y="4576257"/>
            <a:ext cx="4316752" cy="169845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C97B8D-FA58-4DA4-8CAC-F7A87E5BCCB4}"/>
              </a:ext>
            </a:extLst>
          </p:cNvPr>
          <p:cNvSpPr txBox="1"/>
          <p:nvPr/>
        </p:nvSpPr>
        <p:spPr>
          <a:xfrm>
            <a:off x="7010561" y="1943190"/>
            <a:ext cx="286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지도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D4F06E-FBBC-4973-A924-2DC1EB0C6396}"/>
              </a:ext>
            </a:extLst>
          </p:cNvPr>
          <p:cNvSpPr txBox="1"/>
          <p:nvPr/>
        </p:nvSpPr>
        <p:spPr>
          <a:xfrm>
            <a:off x="7038435" y="2588273"/>
            <a:ext cx="4270219" cy="139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Kakao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지도</a:t>
            </a:r>
            <a:r>
              <a:rPr lang="en-US" altLang="ko-KR" sz="1400" b="1" dirty="0"/>
              <a:t> API : </a:t>
            </a:r>
            <a:r>
              <a:rPr lang="en-US" altLang="ko-KR" sz="1400" b="1" dirty="0" err="1"/>
              <a:t>net.daum.mf.map.api.MapView</a:t>
            </a: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카카오 지도 </a:t>
            </a:r>
            <a:r>
              <a:rPr lang="en-US" altLang="ko-KR" sz="1100" dirty="0"/>
              <a:t>API</a:t>
            </a:r>
            <a:r>
              <a:rPr lang="ko-KR" altLang="en-US" sz="1100" dirty="0"/>
              <a:t>를 통한 시각적 지도 구현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GPS</a:t>
            </a:r>
            <a:r>
              <a:rPr lang="ko-KR" altLang="en-US" sz="1100" dirty="0"/>
              <a:t> 로 부터 획득한 위도 </a:t>
            </a:r>
            <a:r>
              <a:rPr lang="en-US" altLang="ko-KR" sz="1100" dirty="0"/>
              <a:t>/ </a:t>
            </a:r>
            <a:r>
              <a:rPr lang="ko-KR" altLang="en-US" sz="1100" dirty="0"/>
              <a:t>경도를 통한 마커 생성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9B0F564-D33C-4640-9DAE-9821431A35CF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435" y="4576257"/>
            <a:ext cx="4316752" cy="169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9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79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Core Technology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9EEFE-8BC0-4879-9D12-2A8BC074C22E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Core Technology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56A630-BD2A-49B9-A266-AC70E9614F4F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기능적 측면</a:t>
            </a:r>
            <a:r>
              <a:rPr lang="en-US" altLang="ko-KR" b="1" dirty="0"/>
              <a:t>: </a:t>
            </a:r>
            <a:r>
              <a:rPr lang="ko-KR" altLang="en-US" b="1" dirty="0"/>
              <a:t>마커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E52271-2265-4EEE-A038-B02CF9B2B318}"/>
              </a:ext>
            </a:extLst>
          </p:cNvPr>
          <p:cNvSpPr txBox="1"/>
          <p:nvPr/>
        </p:nvSpPr>
        <p:spPr>
          <a:xfrm>
            <a:off x="855472" y="1943190"/>
            <a:ext cx="286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도전과제 마킹</a:t>
            </a:r>
            <a:endParaRPr lang="en-US" altLang="ko-KR" sz="1600" b="1" dirty="0"/>
          </a:p>
        </p:txBody>
      </p: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0EE9CED5-BF72-4593-9938-B2A302EB39C8}"/>
              </a:ext>
            </a:extLst>
          </p:cNvPr>
          <p:cNvCxnSpPr>
            <a:cxnSpLocks/>
          </p:cNvCxnSpPr>
          <p:nvPr/>
        </p:nvCxnSpPr>
        <p:spPr>
          <a:xfrm>
            <a:off x="5962585" y="1754931"/>
            <a:ext cx="0" cy="5105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63D2F2A-FEB4-4FD6-8C96-89844DF766B9}"/>
              </a:ext>
            </a:extLst>
          </p:cNvPr>
          <p:cNvSpPr txBox="1"/>
          <p:nvPr/>
        </p:nvSpPr>
        <p:spPr>
          <a:xfrm>
            <a:off x="883346" y="2588273"/>
            <a:ext cx="4270219" cy="190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마커를 통한 도전과제의 시각화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얼마나 많은 도전과제들이 행해지는지를 시각적으로 확인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혼자서 하는 것이 아니라는 점을 어필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동기부여 및 심리적 만족도 확보가 가능 할 것으로 예상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5ED115D-ABBB-4233-9A15-BFF038096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707" y="5182757"/>
            <a:ext cx="1759209" cy="13984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59E886-6BF4-457F-898E-357BE7B898CB}"/>
              </a:ext>
            </a:extLst>
          </p:cNvPr>
          <p:cNvSpPr txBox="1"/>
          <p:nvPr/>
        </p:nvSpPr>
        <p:spPr>
          <a:xfrm>
            <a:off x="7012664" y="1943190"/>
            <a:ext cx="286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마커 별 정보 부여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5AB39-ED83-4DBB-A2BD-EDE441B90459}"/>
              </a:ext>
            </a:extLst>
          </p:cNvPr>
          <p:cNvSpPr txBox="1"/>
          <p:nvPr/>
        </p:nvSpPr>
        <p:spPr>
          <a:xfrm>
            <a:off x="7040538" y="2588273"/>
            <a:ext cx="4270219" cy="2414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종류 별 색상 및 정보 부여</a:t>
            </a: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제시되는 종류</a:t>
            </a:r>
            <a:r>
              <a:rPr lang="en-US" altLang="ko-KR" sz="1100" dirty="0"/>
              <a:t>(</a:t>
            </a:r>
            <a:r>
              <a:rPr lang="ko-KR" altLang="en-US" sz="1100" dirty="0"/>
              <a:t>기준</a:t>
            </a:r>
            <a:r>
              <a:rPr lang="en-US" altLang="ko-KR" sz="1100" dirty="0"/>
              <a:t>)</a:t>
            </a:r>
            <a:r>
              <a:rPr lang="ko-KR" altLang="en-US" sz="1100" dirty="0"/>
              <a:t>에 따라 다른 색상 부여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제시되는 정보에 따른 타이틀 부여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일괄적인 디자인 </a:t>
            </a:r>
            <a:r>
              <a:rPr lang="en-US" altLang="ko-KR" sz="1100" dirty="0"/>
              <a:t>/ </a:t>
            </a:r>
            <a:r>
              <a:rPr lang="ko-KR" altLang="en-US" sz="1100" dirty="0"/>
              <a:t>정보의 반복을 줄여 시각적 만족도 극대화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사용할 기준점에 대해서는 아직 논의 중</a:t>
            </a:r>
          </a:p>
        </p:txBody>
      </p:sp>
      <p:pic>
        <p:nvPicPr>
          <p:cNvPr id="2050" name="Picture 2" descr="20)지도의 핀, 색 세트, 벡터 일러스트 레이 션 로열티 무료 사진, 그림, 이미지 그리고 스톡포토그래피. Image 28069478.">
            <a:extLst>
              <a:ext uri="{FF2B5EF4-FFF2-40B4-BE49-F238E27FC236}">
                <a16:creationId xmlns:a16="http://schemas.microsoft.com/office/drawing/2014/main" id="{1D259C03-59D6-41B4-8863-C913A4733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716" y="5182757"/>
            <a:ext cx="1398461" cy="139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53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Development Process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9EEFE-8BC0-4879-9D12-2A8BC074C22E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Development Process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CFFFC-96B6-4EBA-84EC-A6CF15AA68B6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사고 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FA767-FC64-4294-8A24-545FD6B3B900}"/>
              </a:ext>
            </a:extLst>
          </p:cNvPr>
          <p:cNvSpPr txBox="1"/>
          <p:nvPr/>
        </p:nvSpPr>
        <p:spPr>
          <a:xfrm>
            <a:off x="1587795" y="1872417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애자일 프로세스</a:t>
            </a:r>
            <a:endParaRPr lang="en-US" altLang="ko-KR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5CDA9-5982-494D-BA65-66B8379C6D96}"/>
              </a:ext>
            </a:extLst>
          </p:cNvPr>
          <p:cNvSpPr txBox="1"/>
          <p:nvPr/>
        </p:nvSpPr>
        <p:spPr>
          <a:xfrm>
            <a:off x="1587795" y="2210971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Agile Software Development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784EB9-7799-4504-BED7-E498395D1A69}"/>
              </a:ext>
            </a:extLst>
          </p:cNvPr>
          <p:cNvSpPr txBox="1"/>
          <p:nvPr/>
        </p:nvSpPr>
        <p:spPr>
          <a:xfrm>
            <a:off x="7540935" y="1872417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선형 모델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순서 지향형 모델</a:t>
            </a:r>
            <a:r>
              <a:rPr lang="en-US" altLang="ko-KR" sz="1600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B448D8-B712-47E6-BD6C-AFAC57AE9F47}"/>
              </a:ext>
            </a:extLst>
          </p:cNvPr>
          <p:cNvSpPr txBox="1"/>
          <p:nvPr/>
        </p:nvSpPr>
        <p:spPr>
          <a:xfrm>
            <a:off x="7540935" y="2210971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Plan-based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9C88E-2C85-4D26-995D-F14456C5E686}"/>
              </a:ext>
            </a:extLst>
          </p:cNvPr>
          <p:cNvSpPr txBox="1"/>
          <p:nvPr/>
        </p:nvSpPr>
        <p:spPr>
          <a:xfrm>
            <a:off x="5077710" y="2041694"/>
            <a:ext cx="2036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VS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166F5F-E464-4AEC-ABE9-8043933BC3D8}"/>
              </a:ext>
            </a:extLst>
          </p:cNvPr>
          <p:cNvSpPr txBox="1"/>
          <p:nvPr/>
        </p:nvSpPr>
        <p:spPr>
          <a:xfrm>
            <a:off x="891617" y="2698400"/>
            <a:ext cx="3759447" cy="322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50000"/>
              </a:lnSpc>
            </a:pPr>
            <a:r>
              <a:rPr lang="ko-KR" altLang="en-US" sz="1400" dirty="0">
                <a:latin typeface="+mj-lt"/>
              </a:rPr>
              <a:t>짧은 단위 </a:t>
            </a:r>
            <a:endParaRPr lang="en-US" altLang="ko-KR" sz="1400" dirty="0">
              <a:latin typeface="+mj-lt"/>
            </a:endParaRPr>
          </a:p>
          <a:p>
            <a:pPr algn="r">
              <a:lnSpc>
                <a:spcPct val="250000"/>
              </a:lnSpc>
            </a:pPr>
            <a:r>
              <a:rPr lang="ko-KR" altLang="en-US" sz="1400" dirty="0"/>
              <a:t>추상적 </a:t>
            </a:r>
            <a:r>
              <a:rPr lang="en-US" altLang="ko-KR" sz="1400" dirty="0"/>
              <a:t>/ </a:t>
            </a:r>
            <a:r>
              <a:rPr lang="ko-KR" altLang="en-US" sz="1400" dirty="0"/>
              <a:t>거시적 정리</a:t>
            </a:r>
            <a:endParaRPr lang="en-US" altLang="ko-KR" sz="1400" dirty="0"/>
          </a:p>
          <a:p>
            <a:pPr algn="r">
              <a:lnSpc>
                <a:spcPct val="250000"/>
              </a:lnSpc>
            </a:pPr>
            <a:r>
              <a:rPr lang="ko-KR" altLang="en-US" sz="1400" dirty="0"/>
              <a:t>구성원 전원이 전체를 인식</a:t>
            </a:r>
            <a:endParaRPr lang="en-US" altLang="ko-KR" sz="1400" dirty="0"/>
          </a:p>
          <a:p>
            <a:pPr algn="r">
              <a:lnSpc>
                <a:spcPct val="250000"/>
              </a:lnSpc>
            </a:pPr>
            <a:r>
              <a:rPr lang="ko-KR" altLang="en-US" sz="1400" dirty="0"/>
              <a:t>완만한 체계를 통한 유연한 대처</a:t>
            </a:r>
            <a:endParaRPr lang="en-US" altLang="ko-KR" sz="1400" dirty="0"/>
          </a:p>
          <a:p>
            <a:pPr algn="r">
              <a:lnSpc>
                <a:spcPct val="250000"/>
              </a:lnSpc>
            </a:pPr>
            <a:r>
              <a:rPr lang="ko-KR" altLang="en-US" sz="1400" dirty="0"/>
              <a:t>잦은 파편적 회의 </a:t>
            </a:r>
            <a:r>
              <a:rPr lang="en-US" altLang="ko-KR" sz="1400" dirty="0"/>
              <a:t>/ </a:t>
            </a:r>
            <a:r>
              <a:rPr lang="ko-KR" altLang="en-US" sz="1400" dirty="0"/>
              <a:t>피드백</a:t>
            </a:r>
            <a:endParaRPr lang="en-US" altLang="ko-KR" sz="1400" dirty="0"/>
          </a:p>
          <a:p>
            <a:pPr algn="r">
              <a:lnSpc>
                <a:spcPct val="250000"/>
              </a:lnSpc>
            </a:pPr>
            <a:r>
              <a:rPr lang="ko-KR" altLang="en-US" sz="1400" dirty="0"/>
              <a:t>수시로 추가되는 업무량 </a:t>
            </a:r>
            <a:r>
              <a:rPr lang="en-US" altLang="ko-KR" sz="1400" dirty="0"/>
              <a:t>/ </a:t>
            </a:r>
            <a:r>
              <a:rPr lang="ko-KR" altLang="en-US" sz="1400" dirty="0"/>
              <a:t>동적 기여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2D963C-C42F-4FC7-8B6C-4C77964EFD17}"/>
              </a:ext>
            </a:extLst>
          </p:cNvPr>
          <p:cNvSpPr txBox="1"/>
          <p:nvPr/>
        </p:nvSpPr>
        <p:spPr>
          <a:xfrm>
            <a:off x="7540935" y="2698400"/>
            <a:ext cx="3759447" cy="322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ko-KR" altLang="en-US" sz="1400" dirty="0">
                <a:latin typeface="+mj-lt"/>
              </a:rPr>
              <a:t>세부적 단위</a:t>
            </a:r>
            <a:endParaRPr lang="en-US" altLang="ko-KR" sz="1400" dirty="0">
              <a:latin typeface="+mj-lt"/>
            </a:endParaRPr>
          </a:p>
          <a:p>
            <a:pPr algn="just">
              <a:lnSpc>
                <a:spcPct val="250000"/>
              </a:lnSpc>
            </a:pPr>
            <a:r>
              <a:rPr lang="ko-KR" altLang="en-US" sz="1400" dirty="0"/>
              <a:t>체계적 정리</a:t>
            </a:r>
            <a:endParaRPr lang="en-US" altLang="ko-KR" sz="1400" dirty="0"/>
          </a:p>
          <a:p>
            <a:pPr algn="just">
              <a:lnSpc>
                <a:spcPct val="250000"/>
              </a:lnSpc>
            </a:pPr>
            <a:r>
              <a:rPr lang="ko-KR" altLang="en-US" sz="1400" dirty="0"/>
              <a:t>본인 분야 </a:t>
            </a:r>
            <a:r>
              <a:rPr lang="en-US" altLang="ko-KR" sz="1400" dirty="0"/>
              <a:t>/ </a:t>
            </a:r>
            <a:r>
              <a:rPr lang="ko-KR" altLang="en-US" sz="1400" dirty="0"/>
              <a:t>업무를 정확히 인식</a:t>
            </a:r>
            <a:endParaRPr lang="en-US" altLang="ko-KR" sz="1400" dirty="0"/>
          </a:p>
          <a:p>
            <a:pPr algn="just">
              <a:lnSpc>
                <a:spcPct val="250000"/>
              </a:lnSpc>
            </a:pPr>
            <a:r>
              <a:rPr lang="ko-KR" altLang="en-US" sz="1400" dirty="0"/>
              <a:t>수직적 체계로 인한 경직된 대처</a:t>
            </a:r>
            <a:endParaRPr lang="en-US" altLang="ko-KR" sz="1400" dirty="0"/>
          </a:p>
          <a:p>
            <a:pPr algn="just">
              <a:lnSpc>
                <a:spcPct val="250000"/>
              </a:lnSpc>
            </a:pPr>
            <a:r>
              <a:rPr lang="ko-KR" altLang="en-US" sz="1400" dirty="0"/>
              <a:t>정기 회의</a:t>
            </a:r>
            <a:endParaRPr lang="en-US" altLang="ko-KR" sz="1400" dirty="0"/>
          </a:p>
          <a:p>
            <a:pPr algn="just">
              <a:lnSpc>
                <a:spcPct val="250000"/>
              </a:lnSpc>
            </a:pPr>
            <a:r>
              <a:rPr lang="ko-KR" altLang="en-US" sz="1400" dirty="0"/>
              <a:t>정해진 업무량</a:t>
            </a:r>
            <a:r>
              <a:rPr lang="en-US" altLang="ko-KR" sz="1400" dirty="0"/>
              <a:t> / </a:t>
            </a:r>
            <a:r>
              <a:rPr lang="ko-KR" altLang="en-US" sz="1400" dirty="0"/>
              <a:t>정적 기여</a:t>
            </a:r>
            <a:endParaRPr lang="en-US" altLang="ko-KR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DDE14CC-DC4B-4059-B9B1-3B1579B7CC7B}"/>
              </a:ext>
            </a:extLst>
          </p:cNvPr>
          <p:cNvCxnSpPr>
            <a:cxnSpLocks/>
          </p:cNvCxnSpPr>
          <p:nvPr/>
        </p:nvCxnSpPr>
        <p:spPr>
          <a:xfrm>
            <a:off x="686478" y="3306107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658019C-8CD4-49DA-888F-06F335C36470}"/>
              </a:ext>
            </a:extLst>
          </p:cNvPr>
          <p:cNvCxnSpPr>
            <a:cxnSpLocks/>
          </p:cNvCxnSpPr>
          <p:nvPr/>
        </p:nvCxnSpPr>
        <p:spPr>
          <a:xfrm>
            <a:off x="686478" y="3856072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8292891-5D55-49D4-9743-4F9B8179D92C}"/>
              </a:ext>
            </a:extLst>
          </p:cNvPr>
          <p:cNvCxnSpPr>
            <a:cxnSpLocks/>
          </p:cNvCxnSpPr>
          <p:nvPr/>
        </p:nvCxnSpPr>
        <p:spPr>
          <a:xfrm>
            <a:off x="686478" y="4402724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156CE71-0EAE-4B75-83A6-4EC59DCF0A54}"/>
              </a:ext>
            </a:extLst>
          </p:cNvPr>
          <p:cNvCxnSpPr>
            <a:cxnSpLocks/>
          </p:cNvCxnSpPr>
          <p:nvPr/>
        </p:nvCxnSpPr>
        <p:spPr>
          <a:xfrm>
            <a:off x="686478" y="4922872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309AB31-9FD0-4FA6-B5A9-9C83306CBEF8}"/>
              </a:ext>
            </a:extLst>
          </p:cNvPr>
          <p:cNvCxnSpPr>
            <a:cxnSpLocks/>
          </p:cNvCxnSpPr>
          <p:nvPr/>
        </p:nvCxnSpPr>
        <p:spPr>
          <a:xfrm>
            <a:off x="686478" y="5472837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37C27FD-F435-41DA-B3E2-A4EF31236A63}"/>
              </a:ext>
            </a:extLst>
          </p:cNvPr>
          <p:cNvCxnSpPr>
            <a:cxnSpLocks/>
          </p:cNvCxnSpPr>
          <p:nvPr/>
        </p:nvCxnSpPr>
        <p:spPr>
          <a:xfrm>
            <a:off x="686478" y="6039367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53A204-EF7D-4E55-846A-ED1E891CFFF8}"/>
              </a:ext>
            </a:extLst>
          </p:cNvPr>
          <p:cNvCxnSpPr>
            <a:cxnSpLocks/>
          </p:cNvCxnSpPr>
          <p:nvPr/>
        </p:nvCxnSpPr>
        <p:spPr>
          <a:xfrm>
            <a:off x="7084473" y="2812774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66732E7-9121-4A04-B5ED-43BB8145BE2F}"/>
              </a:ext>
            </a:extLst>
          </p:cNvPr>
          <p:cNvCxnSpPr>
            <a:cxnSpLocks/>
          </p:cNvCxnSpPr>
          <p:nvPr/>
        </p:nvCxnSpPr>
        <p:spPr>
          <a:xfrm>
            <a:off x="5107527" y="2812774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48F445D-D391-4189-B8B8-A13DC596F881}"/>
              </a:ext>
            </a:extLst>
          </p:cNvPr>
          <p:cNvCxnSpPr>
            <a:cxnSpLocks/>
          </p:cNvCxnSpPr>
          <p:nvPr/>
        </p:nvCxnSpPr>
        <p:spPr>
          <a:xfrm>
            <a:off x="7540935" y="2812774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11CC437-4D1A-4C15-B549-5B5662317732}"/>
              </a:ext>
            </a:extLst>
          </p:cNvPr>
          <p:cNvCxnSpPr>
            <a:cxnSpLocks/>
          </p:cNvCxnSpPr>
          <p:nvPr/>
        </p:nvCxnSpPr>
        <p:spPr>
          <a:xfrm>
            <a:off x="4651065" y="2812774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1B37F0F-DC43-43A6-BC54-D0F3CF817FC7}"/>
              </a:ext>
            </a:extLst>
          </p:cNvPr>
          <p:cNvSpPr txBox="1"/>
          <p:nvPr/>
        </p:nvSpPr>
        <p:spPr>
          <a:xfrm>
            <a:off x="4715488" y="2684834"/>
            <a:ext cx="2750354" cy="322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400" dirty="0">
                <a:latin typeface="+mj-lt"/>
              </a:rPr>
              <a:t>작업 계획</a:t>
            </a:r>
            <a:endParaRPr lang="en-US" altLang="ko-KR" sz="1400" dirty="0">
              <a:latin typeface="+mj-lt"/>
            </a:endParaRPr>
          </a:p>
          <a:p>
            <a:pPr algn="ctr">
              <a:lnSpc>
                <a:spcPct val="250000"/>
              </a:lnSpc>
            </a:pPr>
            <a:r>
              <a:rPr lang="en-US" altLang="ko-KR" sz="1400" dirty="0"/>
              <a:t>Requirements</a:t>
            </a:r>
          </a:p>
          <a:p>
            <a:pPr algn="ctr">
              <a:lnSpc>
                <a:spcPct val="250000"/>
              </a:lnSpc>
            </a:pPr>
            <a:r>
              <a:rPr lang="ko-KR" altLang="en-US" sz="1400" dirty="0"/>
              <a:t>팀원 역할</a:t>
            </a:r>
            <a:endParaRPr lang="en-US" altLang="ko-KR" sz="1400" dirty="0"/>
          </a:p>
          <a:p>
            <a:pPr algn="ctr">
              <a:lnSpc>
                <a:spcPct val="250000"/>
              </a:lnSpc>
            </a:pPr>
            <a:r>
              <a:rPr lang="ko-KR" altLang="en-US" sz="1400" dirty="0"/>
              <a:t>개발 과정 중 변동사항</a:t>
            </a:r>
            <a:endParaRPr lang="en-US" altLang="ko-KR" sz="1400" dirty="0"/>
          </a:p>
          <a:p>
            <a:pPr algn="ctr">
              <a:lnSpc>
                <a:spcPct val="250000"/>
              </a:lnSpc>
            </a:pPr>
            <a:r>
              <a:rPr lang="ko-KR" altLang="en-US" sz="1400" dirty="0"/>
              <a:t>피드백 </a:t>
            </a:r>
            <a:r>
              <a:rPr lang="en-US" altLang="ko-KR" sz="1400" dirty="0"/>
              <a:t>/ </a:t>
            </a:r>
            <a:r>
              <a:rPr lang="ko-KR" altLang="en-US" sz="1400" dirty="0"/>
              <a:t>소통 </a:t>
            </a:r>
            <a:r>
              <a:rPr lang="en-US" altLang="ko-KR" sz="1400" dirty="0"/>
              <a:t>/ </a:t>
            </a:r>
            <a:r>
              <a:rPr lang="ko-KR" altLang="en-US" sz="1400" dirty="0"/>
              <a:t>협력</a:t>
            </a:r>
            <a:endParaRPr lang="en-US" altLang="ko-KR" sz="1400" dirty="0"/>
          </a:p>
          <a:p>
            <a:pPr algn="ctr">
              <a:lnSpc>
                <a:spcPct val="250000"/>
              </a:lnSpc>
            </a:pPr>
            <a:r>
              <a:rPr lang="ko-KR" altLang="en-US" sz="1400" dirty="0"/>
              <a:t>기여 </a:t>
            </a:r>
            <a:r>
              <a:rPr lang="en-US" altLang="ko-KR" sz="1400" dirty="0"/>
              <a:t>/ </a:t>
            </a:r>
            <a:r>
              <a:rPr lang="ko-KR" altLang="en-US" sz="1400" dirty="0"/>
              <a:t>업무량</a:t>
            </a:r>
            <a:endParaRPr lang="en-US" altLang="ko-KR" sz="14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E7CEC02-4C1E-4EF3-8308-3095F0054FED}"/>
              </a:ext>
            </a:extLst>
          </p:cNvPr>
          <p:cNvCxnSpPr>
            <a:cxnSpLocks/>
          </p:cNvCxnSpPr>
          <p:nvPr/>
        </p:nvCxnSpPr>
        <p:spPr>
          <a:xfrm>
            <a:off x="686477" y="2812774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래픽 52" descr="확인 표시">
            <a:extLst>
              <a:ext uri="{FF2B5EF4-FFF2-40B4-BE49-F238E27FC236}">
                <a16:creationId xmlns:a16="http://schemas.microsoft.com/office/drawing/2014/main" id="{99E9F65F-8D96-436D-A1F2-94CE33B3C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021" y="2895164"/>
            <a:ext cx="338547" cy="338547"/>
          </a:xfrm>
          <a:prstGeom prst="rect">
            <a:avLst/>
          </a:prstGeom>
        </p:spPr>
      </p:pic>
      <p:pic>
        <p:nvPicPr>
          <p:cNvPr id="54" name="그래픽 53" descr="확인 표시">
            <a:extLst>
              <a:ext uri="{FF2B5EF4-FFF2-40B4-BE49-F238E27FC236}">
                <a16:creationId xmlns:a16="http://schemas.microsoft.com/office/drawing/2014/main" id="{82E56B2A-D62F-4C75-9F30-3ECE36C06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021" y="3396908"/>
            <a:ext cx="338547" cy="338547"/>
          </a:xfrm>
          <a:prstGeom prst="rect">
            <a:avLst/>
          </a:prstGeom>
        </p:spPr>
      </p:pic>
      <p:pic>
        <p:nvPicPr>
          <p:cNvPr id="55" name="그래픽 54" descr="확인 표시">
            <a:extLst>
              <a:ext uri="{FF2B5EF4-FFF2-40B4-BE49-F238E27FC236}">
                <a16:creationId xmlns:a16="http://schemas.microsoft.com/office/drawing/2014/main" id="{7A36AB02-1390-4AF5-AA06-C74D4ED28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020" y="3939691"/>
            <a:ext cx="338547" cy="338547"/>
          </a:xfrm>
          <a:prstGeom prst="rect">
            <a:avLst/>
          </a:prstGeom>
        </p:spPr>
      </p:pic>
      <p:pic>
        <p:nvPicPr>
          <p:cNvPr id="57" name="그래픽 56" descr="확인 표시">
            <a:extLst>
              <a:ext uri="{FF2B5EF4-FFF2-40B4-BE49-F238E27FC236}">
                <a16:creationId xmlns:a16="http://schemas.microsoft.com/office/drawing/2014/main" id="{BD3A0B44-B3EE-49DA-AFE3-AC3C092D4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019" y="4486342"/>
            <a:ext cx="338547" cy="338547"/>
          </a:xfrm>
          <a:prstGeom prst="rect">
            <a:avLst/>
          </a:prstGeom>
        </p:spPr>
      </p:pic>
      <p:pic>
        <p:nvPicPr>
          <p:cNvPr id="59" name="그래픽 58" descr="확인 표시">
            <a:extLst>
              <a:ext uri="{FF2B5EF4-FFF2-40B4-BE49-F238E27FC236}">
                <a16:creationId xmlns:a16="http://schemas.microsoft.com/office/drawing/2014/main" id="{920FCA03-0AA1-4349-B47F-E6891D574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2934" y="5005965"/>
            <a:ext cx="338547" cy="338547"/>
          </a:xfrm>
          <a:prstGeom prst="rect">
            <a:avLst/>
          </a:prstGeom>
        </p:spPr>
      </p:pic>
      <p:pic>
        <p:nvPicPr>
          <p:cNvPr id="61" name="그래픽 60" descr="확인 표시">
            <a:extLst>
              <a:ext uri="{FF2B5EF4-FFF2-40B4-BE49-F238E27FC236}">
                <a16:creationId xmlns:a16="http://schemas.microsoft.com/office/drawing/2014/main" id="{7953025C-2330-40B9-8710-A5B8B0F4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9284" y="5588366"/>
            <a:ext cx="338547" cy="33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9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524</Words>
  <Application>Microsoft Office PowerPoint</Application>
  <PresentationFormat>와이드스크린</PresentationFormat>
  <Paragraphs>199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S-Core Dream 3 Light</vt:lpstr>
      <vt:lpstr>맑은 고딕</vt:lpstr>
      <vt:lpstr>Arial</vt:lpstr>
      <vt:lpstr>Office 테마</vt:lpstr>
      <vt:lpstr>한걸음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한걸음</dc:title>
  <dc:creator>Seunghyuck Yang</dc:creator>
  <cp:lastModifiedBy>Yang Seunghyuck</cp:lastModifiedBy>
  <cp:revision>328</cp:revision>
  <dcterms:created xsi:type="dcterms:W3CDTF">2020-09-21T13:22:40Z</dcterms:created>
  <dcterms:modified xsi:type="dcterms:W3CDTF">2020-09-23T09:58:16Z</dcterms:modified>
</cp:coreProperties>
</file>