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6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9"/>
    <a:srgbClr val="005EA2"/>
    <a:srgbClr val="005897"/>
    <a:srgbClr val="004F88"/>
    <a:srgbClr val="002A49"/>
    <a:srgbClr val="00182A"/>
    <a:srgbClr val="004170"/>
    <a:srgbClr val="002E4F"/>
    <a:srgbClr val="003C68"/>
    <a:srgbClr val="00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자연아 인간이 미안해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gradFill>
              <a:gsLst>
                <a:gs pos="0">
                  <a:schemeClr val="tx1"/>
                </a:gs>
                <a:gs pos="100000">
                  <a:srgbClr val="0070C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2038BF-2E39-4602-87E4-EE544A989412}"/>
              </a:ext>
            </a:extLst>
          </p:cNvPr>
          <p:cNvSpPr txBox="1"/>
          <p:nvPr/>
        </p:nvSpPr>
        <p:spPr>
          <a:xfrm>
            <a:off x="686477" y="4805877"/>
            <a:ext cx="214177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Spring boot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C184C-E68C-40CC-A08A-CE6E0D47CEB7}"/>
              </a:ext>
            </a:extLst>
          </p:cNvPr>
          <p:cNvSpPr txBox="1"/>
          <p:nvPr/>
        </p:nvSpPr>
        <p:spPr>
          <a:xfrm>
            <a:off x="68647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환경 </a:t>
            </a:r>
            <a:r>
              <a:rPr lang="en-US" altLang="ko-KR" sz="1200" dirty="0"/>
              <a:t>: Android Studio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AE3233-8318-4F29-990E-D89AB7B7B394}"/>
              </a:ext>
            </a:extLst>
          </p:cNvPr>
          <p:cNvCxnSpPr>
            <a:cxnSpLocks/>
          </p:cNvCxnSpPr>
          <p:nvPr/>
        </p:nvCxnSpPr>
        <p:spPr>
          <a:xfrm>
            <a:off x="2669756" y="3975050"/>
            <a:ext cx="0" cy="71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9C53F12-C455-4743-B690-3CF6A9ADF691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E54D5D-BAE0-4C35-808D-764A3C42AF82}"/>
              </a:ext>
            </a:extLst>
          </p:cNvPr>
          <p:cNvCxnSpPr>
            <a:cxnSpLocks/>
          </p:cNvCxnSpPr>
          <p:nvPr/>
        </p:nvCxnSpPr>
        <p:spPr>
          <a:xfrm>
            <a:off x="2669756" y="3264195"/>
            <a:ext cx="0" cy="71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96D2DA-DEB0-4E58-B6A1-2A7CF1FCAC38}"/>
              </a:ext>
            </a:extLst>
          </p:cNvPr>
          <p:cNvCxnSpPr>
            <a:cxnSpLocks/>
          </p:cNvCxnSpPr>
          <p:nvPr/>
        </p:nvCxnSpPr>
        <p:spPr>
          <a:xfrm>
            <a:off x="686478" y="3264195"/>
            <a:ext cx="1983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37E21C-2FAD-40CB-B232-9673E6B24DC1}"/>
              </a:ext>
            </a:extLst>
          </p:cNvPr>
          <p:cNvCxnSpPr>
            <a:cxnSpLocks/>
          </p:cNvCxnSpPr>
          <p:nvPr/>
        </p:nvCxnSpPr>
        <p:spPr>
          <a:xfrm>
            <a:off x="686478" y="2963150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4007D6-454E-4C6F-8FD4-100068AE2AD2}"/>
              </a:ext>
            </a:extLst>
          </p:cNvPr>
          <p:cNvCxnSpPr>
            <a:cxnSpLocks/>
          </p:cNvCxnSpPr>
          <p:nvPr/>
        </p:nvCxnSpPr>
        <p:spPr>
          <a:xfrm>
            <a:off x="686478" y="4686134"/>
            <a:ext cx="0" cy="301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CD7070-E58E-498F-A2D7-C9808E620297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71E23AF-8046-4333-9A5B-A9C2901E153E}"/>
              </a:ext>
            </a:extLst>
          </p:cNvPr>
          <p:cNvCxnSpPr>
            <a:cxnSpLocks/>
          </p:cNvCxnSpPr>
          <p:nvPr/>
        </p:nvCxnSpPr>
        <p:spPr>
          <a:xfrm>
            <a:off x="2462813" y="2059383"/>
            <a:ext cx="0" cy="51370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4C910C-D363-48B4-9522-547CC6D9A5D9}"/>
              </a:ext>
            </a:extLst>
          </p:cNvPr>
          <p:cNvCxnSpPr>
            <a:cxnSpLocks/>
          </p:cNvCxnSpPr>
          <p:nvPr/>
        </p:nvCxnSpPr>
        <p:spPr>
          <a:xfrm>
            <a:off x="2462813" y="5591138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6B6CAC-7A7C-435D-AF04-AB55024E2766}"/>
              </a:ext>
            </a:extLst>
          </p:cNvPr>
          <p:cNvCxnSpPr>
            <a:cxnSpLocks/>
          </p:cNvCxnSpPr>
          <p:nvPr/>
        </p:nvCxnSpPr>
        <p:spPr>
          <a:xfrm>
            <a:off x="4446091" y="2573088"/>
            <a:ext cx="0" cy="140342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54FA58E-95CF-450A-83FE-473BAC933AFF}"/>
              </a:ext>
            </a:extLst>
          </p:cNvPr>
          <p:cNvCxnSpPr>
            <a:cxnSpLocks/>
          </p:cNvCxnSpPr>
          <p:nvPr/>
        </p:nvCxnSpPr>
        <p:spPr>
          <a:xfrm>
            <a:off x="4446091" y="3965137"/>
            <a:ext cx="0" cy="161608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2CB8075-A620-4CBC-A2A0-E45FBA4908B9}"/>
              </a:ext>
            </a:extLst>
          </p:cNvPr>
          <p:cNvCxnSpPr>
            <a:cxnSpLocks/>
          </p:cNvCxnSpPr>
          <p:nvPr/>
        </p:nvCxnSpPr>
        <p:spPr>
          <a:xfrm>
            <a:off x="2462813" y="2573088"/>
            <a:ext cx="1983278" cy="0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BB072C-76BE-40CB-9777-8940E048D656}"/>
              </a:ext>
            </a:extLst>
          </p:cNvPr>
          <p:cNvSpPr txBox="1"/>
          <p:nvPr/>
        </p:nvSpPr>
        <p:spPr>
          <a:xfrm>
            <a:off x="5092987" y="4805877"/>
            <a:ext cx="214177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/>
              <a:t>kakao</a:t>
            </a:r>
            <a:r>
              <a:rPr lang="en-US" altLang="ko-KR" sz="1200" dirty="0"/>
              <a:t> API</a:t>
            </a:r>
            <a:r>
              <a:rPr lang="ko-KR" altLang="en-US" sz="1200" dirty="0"/>
              <a:t>를 이용한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자동 로그인 기능 구현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1ED079-7775-435E-95A3-386D8206A0AF}"/>
              </a:ext>
            </a:extLst>
          </p:cNvPr>
          <p:cNvSpPr txBox="1"/>
          <p:nvPr/>
        </p:nvSpPr>
        <p:spPr>
          <a:xfrm>
            <a:off x="5092988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GPS + </a:t>
            </a:r>
            <a:r>
              <a:rPr lang="ko-KR" altLang="en-US" sz="1200" dirty="0"/>
              <a:t>지도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기능 구현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090755B-D3EA-415C-9B0F-750CD5C24189}"/>
              </a:ext>
            </a:extLst>
          </p:cNvPr>
          <p:cNvCxnSpPr>
            <a:cxnSpLocks/>
          </p:cNvCxnSpPr>
          <p:nvPr/>
        </p:nvCxnSpPr>
        <p:spPr>
          <a:xfrm>
            <a:off x="7076266" y="3975050"/>
            <a:ext cx="0" cy="713908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064504-3C3D-427F-A7D3-57C78C5E4DC4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6806FB3-D7FB-4498-93B1-B10CB4DF4FD9}"/>
              </a:ext>
            </a:extLst>
          </p:cNvPr>
          <p:cNvCxnSpPr>
            <a:cxnSpLocks/>
          </p:cNvCxnSpPr>
          <p:nvPr/>
        </p:nvCxnSpPr>
        <p:spPr>
          <a:xfrm>
            <a:off x="7076266" y="3264195"/>
            <a:ext cx="0" cy="710855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887F495-F862-4FE5-867A-DE3F7C72B190}"/>
              </a:ext>
            </a:extLst>
          </p:cNvPr>
          <p:cNvCxnSpPr>
            <a:cxnSpLocks/>
          </p:cNvCxnSpPr>
          <p:nvPr/>
        </p:nvCxnSpPr>
        <p:spPr>
          <a:xfrm>
            <a:off x="5092988" y="3264195"/>
            <a:ext cx="1983278" cy="0"/>
          </a:xfrm>
          <a:prstGeom prst="line">
            <a:avLst/>
          </a:prstGeom>
          <a:ln w="12700">
            <a:solidFill>
              <a:srgbClr val="00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F202F-11D0-4E8C-83E9-A74E1A45D670}"/>
              </a:ext>
            </a:extLst>
          </p:cNvPr>
          <p:cNvCxnSpPr>
            <a:cxnSpLocks/>
          </p:cNvCxnSpPr>
          <p:nvPr/>
        </p:nvCxnSpPr>
        <p:spPr>
          <a:xfrm>
            <a:off x="5092988" y="2963150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92047AD-7012-48D4-9A36-589DE0671E2B}"/>
              </a:ext>
            </a:extLst>
          </p:cNvPr>
          <p:cNvCxnSpPr>
            <a:cxnSpLocks/>
          </p:cNvCxnSpPr>
          <p:nvPr/>
        </p:nvCxnSpPr>
        <p:spPr>
          <a:xfrm>
            <a:off x="5092988" y="4686134"/>
            <a:ext cx="0" cy="301045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284784E-646F-417D-977A-8A514DB53028}"/>
              </a:ext>
            </a:extLst>
          </p:cNvPr>
          <p:cNvSpPr txBox="1"/>
          <p:nvPr/>
        </p:nvSpPr>
        <p:spPr>
          <a:xfrm>
            <a:off x="2462813" y="1924219"/>
            <a:ext cx="21417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와이어 프레임 기반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레이아웃 구성</a:t>
            </a:r>
            <a:endParaRPr lang="en-US" altLang="ko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F07D26-478F-4406-8D46-CF1F96E7C0A3}"/>
              </a:ext>
            </a:extLst>
          </p:cNvPr>
          <p:cNvSpPr txBox="1"/>
          <p:nvPr/>
        </p:nvSpPr>
        <p:spPr>
          <a:xfrm>
            <a:off x="2462813" y="5710881"/>
            <a:ext cx="214177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Spring boot - Oracle </a:t>
            </a:r>
            <a:r>
              <a:rPr lang="ko-KR" altLang="en-US" sz="1200" dirty="0"/>
              <a:t>연동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848460-74B7-4C7A-811F-8986EEF80B2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B253BA3-C324-4F2A-9708-12CFD3390AF0}"/>
              </a:ext>
            </a:extLst>
          </p:cNvPr>
          <p:cNvCxnSpPr>
            <a:cxnSpLocks/>
          </p:cNvCxnSpPr>
          <p:nvPr/>
        </p:nvCxnSpPr>
        <p:spPr>
          <a:xfrm>
            <a:off x="6966441" y="2059383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6AEF558-80F8-4986-A128-F44DA79EB76C}"/>
              </a:ext>
            </a:extLst>
          </p:cNvPr>
          <p:cNvCxnSpPr>
            <a:cxnSpLocks/>
          </p:cNvCxnSpPr>
          <p:nvPr/>
        </p:nvCxnSpPr>
        <p:spPr>
          <a:xfrm>
            <a:off x="6966441" y="5591138"/>
            <a:ext cx="0" cy="30104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93E36FA-EF82-402E-8A9F-C2EE248FE52C}"/>
              </a:ext>
            </a:extLst>
          </p:cNvPr>
          <p:cNvCxnSpPr>
            <a:cxnSpLocks/>
          </p:cNvCxnSpPr>
          <p:nvPr/>
        </p:nvCxnSpPr>
        <p:spPr>
          <a:xfrm>
            <a:off x="8949719" y="2360428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72584C6-0406-41EC-A6AC-C81DCE70BA76}"/>
              </a:ext>
            </a:extLst>
          </p:cNvPr>
          <p:cNvCxnSpPr>
            <a:cxnSpLocks/>
          </p:cNvCxnSpPr>
          <p:nvPr/>
        </p:nvCxnSpPr>
        <p:spPr>
          <a:xfrm>
            <a:off x="8949719" y="3965137"/>
            <a:ext cx="0" cy="1616088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D7ECD31-B777-4C86-983A-B60C450FB9E8}"/>
              </a:ext>
            </a:extLst>
          </p:cNvPr>
          <p:cNvCxnSpPr>
            <a:cxnSpLocks/>
          </p:cNvCxnSpPr>
          <p:nvPr/>
        </p:nvCxnSpPr>
        <p:spPr>
          <a:xfrm>
            <a:off x="6966441" y="2360428"/>
            <a:ext cx="1983278" cy="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CCF2D2-C28B-4DDE-8A8F-D492ADDADBCF}"/>
              </a:ext>
            </a:extLst>
          </p:cNvPr>
          <p:cNvSpPr txBox="1"/>
          <p:nvPr/>
        </p:nvSpPr>
        <p:spPr>
          <a:xfrm>
            <a:off x="9596615" y="4805877"/>
            <a:ext cx="21417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완료</a:t>
            </a:r>
            <a:endParaRPr lang="en-US" altLang="ko-KR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0595F93-0A6F-41E5-A636-C4ABB0B0E290}"/>
              </a:ext>
            </a:extLst>
          </p:cNvPr>
          <p:cNvSpPr txBox="1"/>
          <p:nvPr/>
        </p:nvSpPr>
        <p:spPr>
          <a:xfrm>
            <a:off x="9596616" y="2792755"/>
            <a:ext cx="214178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개발 완료</a:t>
            </a:r>
            <a:endParaRPr lang="en-US" altLang="ko-KR" sz="12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2E6C7A7-1BF2-4374-A88A-8D2F27F71A8C}"/>
              </a:ext>
            </a:extLst>
          </p:cNvPr>
          <p:cNvCxnSpPr>
            <a:cxnSpLocks/>
          </p:cNvCxnSpPr>
          <p:nvPr/>
        </p:nvCxnSpPr>
        <p:spPr>
          <a:xfrm>
            <a:off x="11579894" y="3975050"/>
            <a:ext cx="0" cy="7139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36E51BB-99B9-4957-9964-3AE8FBF04485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2FD82B-9B61-42DB-B02F-487CC19EDBE1}"/>
              </a:ext>
            </a:extLst>
          </p:cNvPr>
          <p:cNvCxnSpPr>
            <a:cxnSpLocks/>
          </p:cNvCxnSpPr>
          <p:nvPr/>
        </p:nvCxnSpPr>
        <p:spPr>
          <a:xfrm>
            <a:off x="11579894" y="3264195"/>
            <a:ext cx="0" cy="71085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FAF8BF5-BE90-42FF-B747-51DBABBD0A09}"/>
              </a:ext>
            </a:extLst>
          </p:cNvPr>
          <p:cNvCxnSpPr>
            <a:cxnSpLocks/>
          </p:cNvCxnSpPr>
          <p:nvPr/>
        </p:nvCxnSpPr>
        <p:spPr>
          <a:xfrm>
            <a:off x="9596616" y="3264195"/>
            <a:ext cx="198327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F5E897D-25E3-4EFE-B238-EEB914EE133F}"/>
              </a:ext>
            </a:extLst>
          </p:cNvPr>
          <p:cNvCxnSpPr>
            <a:cxnSpLocks/>
          </p:cNvCxnSpPr>
          <p:nvPr/>
        </p:nvCxnSpPr>
        <p:spPr>
          <a:xfrm>
            <a:off x="9596616" y="2963150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C4EBAC1-D12C-4EC1-AC9F-79212D9D997D}"/>
              </a:ext>
            </a:extLst>
          </p:cNvPr>
          <p:cNvCxnSpPr>
            <a:cxnSpLocks/>
          </p:cNvCxnSpPr>
          <p:nvPr/>
        </p:nvCxnSpPr>
        <p:spPr>
          <a:xfrm>
            <a:off x="9596616" y="4686134"/>
            <a:ext cx="0" cy="30104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E5DABA6-3581-47BF-8786-7C878647368E}"/>
              </a:ext>
            </a:extLst>
          </p:cNvPr>
          <p:cNvSpPr txBox="1"/>
          <p:nvPr/>
        </p:nvSpPr>
        <p:spPr>
          <a:xfrm>
            <a:off x="6966441" y="1892320"/>
            <a:ext cx="214177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CDF44A-FAF3-481B-A9C3-DF0E8E1230C5}"/>
              </a:ext>
            </a:extLst>
          </p:cNvPr>
          <p:cNvSpPr txBox="1"/>
          <p:nvPr/>
        </p:nvSpPr>
        <p:spPr>
          <a:xfrm>
            <a:off x="6966441" y="5710881"/>
            <a:ext cx="214177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기타 </a:t>
            </a:r>
            <a:r>
              <a:rPr lang="en-US" altLang="ko-KR" sz="1200" dirty="0"/>
              <a:t>/ </a:t>
            </a:r>
            <a:r>
              <a:rPr lang="ko-KR" altLang="en-US" sz="1200" dirty="0"/>
              <a:t>추가되는 기능 구현</a:t>
            </a:r>
            <a:endParaRPr lang="en-US" altLang="ko-KR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F27B51B-A64D-4062-A3BB-BE99F72A53C4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solidFill>
              <a:srgbClr val="0070C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796568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chemeClr val="tx1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7630227" y="3602516"/>
            <a:ext cx="28645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분리배출법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도전과제 기능 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펀딩 기능을 통한 동기부여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D5F2FD-82B0-429F-A7E6-986A85156A80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182A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노트북, 그리기이(가) 표시된 사진&#10;&#10;자동 생성된 설명">
            <a:extLst>
              <a:ext uri="{FF2B5EF4-FFF2-40B4-BE49-F238E27FC236}">
                <a16:creationId xmlns:a16="http://schemas.microsoft.com/office/drawing/2014/main" id="{545BA9D9-C01C-4DEA-952B-347FE57D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3" y="5205058"/>
            <a:ext cx="2618172" cy="1421585"/>
          </a:xfrm>
          <a:prstGeom prst="rect">
            <a:avLst/>
          </a:prstGeom>
        </p:spPr>
      </p:pic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35" y="5205059"/>
            <a:ext cx="2641111" cy="142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971609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APP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782535" y="2063278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 Boot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794555" y="2063277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Android Studio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906611" y="2818948"/>
            <a:ext cx="2762236" cy="188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모듈은 한 개만 사용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비교적 소규모의 앱 볼륨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모듈 분할 의 불필요성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918630" y="2818947"/>
            <a:ext cx="2762236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Spring </a:t>
            </a:r>
            <a:r>
              <a:rPr lang="ko-KR" altLang="en-US" sz="1200" dirty="0"/>
              <a:t>기반 </a:t>
            </a:r>
            <a:r>
              <a:rPr lang="en-US" altLang="ko-KR" sz="1200" dirty="0"/>
              <a:t>rest API </a:t>
            </a:r>
            <a:r>
              <a:rPr lang="ko-KR" altLang="en-US" sz="1200" dirty="0"/>
              <a:t>개발 희망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949719" y="2775090"/>
            <a:ext cx="276223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 경험이 있는 소프트웨어</a:t>
            </a:r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5A3807-392E-4AA8-8BB7-C601D736B2DD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2A4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pic>
        <p:nvPicPr>
          <p:cNvPr id="221" name="그림 220" descr="스크린샷이(가) 표시된 사진&#10;&#10;자동 생성된 설명">
            <a:extLst>
              <a:ext uri="{FF2B5EF4-FFF2-40B4-BE49-F238E27FC236}">
                <a16:creationId xmlns:a16="http://schemas.microsoft.com/office/drawing/2014/main" id="{A0D95622-9117-40BF-AB36-817AF5D6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7" y="1829566"/>
            <a:ext cx="8328822" cy="479708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클래스 관계도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ECD822A-C27C-4429-AC73-0F97BD2CD936}"/>
              </a:ext>
            </a:extLst>
          </p:cNvPr>
          <p:cNvSpPr txBox="1"/>
          <p:nvPr/>
        </p:nvSpPr>
        <p:spPr>
          <a:xfrm>
            <a:off x="906611" y="2106565"/>
            <a:ext cx="2762236" cy="147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각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homeMian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challengeMain</a:t>
            </a:r>
            <a:r>
              <a:rPr lang="en-US" altLang="ko-KR" sz="1000" dirty="0"/>
              <a:t>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listMain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infoMain</a:t>
            </a:r>
            <a:r>
              <a:rPr lang="en-US" altLang="ko-KR" sz="1000" dirty="0"/>
              <a:t> : Fragment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906611" y="3734002"/>
            <a:ext cx="2762236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 데이터 별 형식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</a:t>
            </a:r>
            <a:r>
              <a:rPr lang="en-US" altLang="ko-KR" sz="1000" dirty="0"/>
              <a:t> : Object</a:t>
            </a:r>
            <a:endParaRPr lang="ko-KR" altLang="en-US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906609" y="4898436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용이한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데이터 관리를 위한 오브젝트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aCurrentData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906609" y="5605457"/>
            <a:ext cx="3199723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데이터 별 세부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fundingItemSpecific</a:t>
            </a:r>
            <a:r>
              <a:rPr lang="en-US" altLang="ko-KR" sz="1000" dirty="0"/>
              <a:t> : Fragment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5E2DEA-D4B8-46D2-BC30-7F12615890EB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170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61C43A-858E-4FA4-9E64-126804CA6169}"/>
              </a:ext>
            </a:extLst>
          </p:cNvPr>
          <p:cNvSpPr>
            <a:spLocks noChangeAspect="1"/>
          </p:cNvSpPr>
          <p:nvPr/>
        </p:nvSpPr>
        <p:spPr>
          <a:xfrm>
            <a:off x="2532489" y="218737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919F7F-408E-4DEC-B08C-1FE6F24FE995}"/>
              </a:ext>
            </a:extLst>
          </p:cNvPr>
          <p:cNvSpPr>
            <a:spLocks noChangeAspect="1"/>
          </p:cNvSpPr>
          <p:nvPr/>
        </p:nvSpPr>
        <p:spPr>
          <a:xfrm>
            <a:off x="2732581" y="3812433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7D740-9D30-4C5A-90D1-5AA4FBA0C705}"/>
              </a:ext>
            </a:extLst>
          </p:cNvPr>
          <p:cNvSpPr>
            <a:spLocks noChangeAspect="1"/>
          </p:cNvSpPr>
          <p:nvPr/>
        </p:nvSpPr>
        <p:spPr>
          <a:xfrm>
            <a:off x="3719985" y="49921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181515-B569-48B3-A5AC-60BC69D97EE4}"/>
              </a:ext>
            </a:extLst>
          </p:cNvPr>
          <p:cNvSpPr>
            <a:spLocks noChangeAspect="1"/>
          </p:cNvSpPr>
          <p:nvPr/>
        </p:nvSpPr>
        <p:spPr>
          <a:xfrm>
            <a:off x="3279718" y="568218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80476D-5773-41B5-96B5-FA2C6C2AA363}"/>
              </a:ext>
            </a:extLst>
          </p:cNvPr>
          <p:cNvSpPr>
            <a:spLocks/>
          </p:cNvSpPr>
          <p:nvPr/>
        </p:nvSpPr>
        <p:spPr>
          <a:xfrm>
            <a:off x="6087002" y="1754931"/>
            <a:ext cx="1397531" cy="4859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08CEF4-088B-4D55-AC6C-0EC05D780277}"/>
              </a:ext>
            </a:extLst>
          </p:cNvPr>
          <p:cNvSpPr>
            <a:spLocks/>
          </p:cNvSpPr>
          <p:nvPr/>
        </p:nvSpPr>
        <p:spPr>
          <a:xfrm>
            <a:off x="9592558" y="1941929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6EBB90-37D6-4ACC-AEC0-60885B9303EF}"/>
              </a:ext>
            </a:extLst>
          </p:cNvPr>
          <p:cNvSpPr>
            <a:spLocks/>
          </p:cNvSpPr>
          <p:nvPr/>
        </p:nvSpPr>
        <p:spPr>
          <a:xfrm>
            <a:off x="9592558" y="3038421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0EBECE-7278-4C64-8E58-EFD678922E9D}"/>
              </a:ext>
            </a:extLst>
          </p:cNvPr>
          <p:cNvSpPr>
            <a:spLocks/>
          </p:cNvSpPr>
          <p:nvPr/>
        </p:nvSpPr>
        <p:spPr>
          <a:xfrm>
            <a:off x="9592558" y="5336055"/>
            <a:ext cx="592842" cy="5388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AB015-FA07-48E6-BF73-6A64570B36B5}"/>
              </a:ext>
            </a:extLst>
          </p:cNvPr>
          <p:cNvSpPr>
            <a:spLocks/>
          </p:cNvSpPr>
          <p:nvPr/>
        </p:nvSpPr>
        <p:spPr>
          <a:xfrm>
            <a:off x="9968384" y="3992432"/>
            <a:ext cx="1588616" cy="999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AEAACC-F23C-4DD2-AAB8-8096CAB740D5}"/>
              </a:ext>
            </a:extLst>
          </p:cNvPr>
          <p:cNvSpPr>
            <a:spLocks/>
          </p:cNvSpPr>
          <p:nvPr/>
        </p:nvSpPr>
        <p:spPr>
          <a:xfrm>
            <a:off x="10490200" y="1871590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BD32EC-1611-4E3B-84AE-1757A9D43B37}"/>
              </a:ext>
            </a:extLst>
          </p:cNvPr>
          <p:cNvSpPr>
            <a:spLocks/>
          </p:cNvSpPr>
          <p:nvPr/>
        </p:nvSpPr>
        <p:spPr>
          <a:xfrm>
            <a:off x="10490200" y="2993434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503AED-3255-4B31-8364-210EADA8588F}"/>
              </a:ext>
            </a:extLst>
          </p:cNvPr>
          <p:cNvSpPr>
            <a:spLocks/>
          </p:cNvSpPr>
          <p:nvPr/>
        </p:nvSpPr>
        <p:spPr>
          <a:xfrm>
            <a:off x="10397356" y="5292560"/>
            <a:ext cx="1507469" cy="6091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  <p:pic>
        <p:nvPicPr>
          <p:cNvPr id="13" name="그림 12" descr="실내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FD107604-09B4-4F41-A761-C2D9CBCD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6" y="1829565"/>
            <a:ext cx="8324024" cy="451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DE3130-CBA2-4D95-A334-37F16764D668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테이블 관계도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906611" y="2106565"/>
            <a:ext cx="2762236" cy="123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테이블 종류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펀딩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분리배출법 관련 테이블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챌린지 관련 테이블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회원정보 관련 테이블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EEA88-DAAA-4485-90CB-99C7E3215E00}"/>
              </a:ext>
            </a:extLst>
          </p:cNvPr>
          <p:cNvSpPr txBox="1"/>
          <p:nvPr/>
        </p:nvSpPr>
        <p:spPr>
          <a:xfrm>
            <a:off x="855472" y="3461645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데이터 관리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접근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B06A17-B72D-45C6-AC6C-F9CDE96EFB09}"/>
              </a:ext>
            </a:extLst>
          </p:cNvPr>
          <p:cNvSpPr txBox="1"/>
          <p:nvPr/>
        </p:nvSpPr>
        <p:spPr>
          <a:xfrm>
            <a:off x="906611" y="3813279"/>
            <a:ext cx="2762236" cy="98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관리자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컴퓨터를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사전 데이터 수동 입력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파이썬을 이용한 데이터 수집 </a:t>
            </a:r>
            <a:r>
              <a:rPr lang="en-US" altLang="ko-KR" sz="900" dirty="0"/>
              <a:t>~ </a:t>
            </a:r>
            <a:r>
              <a:rPr lang="ko-KR" altLang="en-US" sz="900" dirty="0"/>
              <a:t>전처리 과정</a:t>
            </a:r>
            <a:endParaRPr lang="en-US" altLang="ko-KR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372FE-8AB4-4C95-B929-D68D1C592E61}"/>
              </a:ext>
            </a:extLst>
          </p:cNvPr>
          <p:cNvSpPr txBox="1"/>
          <p:nvPr/>
        </p:nvSpPr>
        <p:spPr>
          <a:xfrm>
            <a:off x="906611" y="5053106"/>
            <a:ext cx="2762236" cy="7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사용자 측 계획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애플리케이션을 통한 접근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부여된 </a:t>
            </a:r>
            <a:r>
              <a:rPr lang="en-US" altLang="ko-KR" sz="900" dirty="0"/>
              <a:t>ID</a:t>
            </a:r>
            <a:r>
              <a:rPr lang="ko-KR" altLang="en-US" sz="900" dirty="0"/>
              <a:t>에 따라 허가된 데이터 출력 </a:t>
            </a:r>
            <a:r>
              <a:rPr lang="en-US" altLang="ko-KR" sz="900" dirty="0"/>
              <a:t>/ </a:t>
            </a:r>
            <a:r>
              <a:rPr lang="ko-KR" altLang="en-US" sz="900" dirty="0"/>
              <a:t>입력</a:t>
            </a:r>
            <a:endParaRPr lang="en-US" altLang="ko-KR" sz="9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D0F0F8-BD39-47E1-A371-463A866482A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4F88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기술적 측면</a:t>
            </a:r>
            <a:r>
              <a:rPr lang="en-US" altLang="ko-KR" b="1" dirty="0"/>
              <a:t>: </a:t>
            </a:r>
            <a:r>
              <a:rPr lang="ko-KR" altLang="en-US" b="1" dirty="0"/>
              <a:t>지도</a:t>
            </a:r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DB85C7-51DC-4DFD-992F-6EC9299093B6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GPS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45B88-27C1-4024-A443-31C67A853265}"/>
              </a:ext>
            </a:extLst>
          </p:cNvPr>
          <p:cNvSpPr txBox="1"/>
          <p:nvPr/>
        </p:nvSpPr>
        <p:spPr>
          <a:xfrm>
            <a:off x="883346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android.location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Android</a:t>
            </a:r>
            <a:r>
              <a:rPr lang="ko-KR" altLang="en-US" sz="1100" dirty="0"/>
              <a:t> </a:t>
            </a:r>
            <a:r>
              <a:rPr lang="en-US" altLang="ko-KR" sz="1100" dirty="0"/>
              <a:t>OS</a:t>
            </a:r>
            <a:r>
              <a:rPr lang="ko-KR" altLang="en-US" sz="1100" dirty="0"/>
              <a:t> 내에서 제공하는 위치추적 기능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 획득을 통한 현 위치 기능 사용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DC11C253-D557-4BFB-8EE3-3DDE944ED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2" y="4576257"/>
            <a:ext cx="4316752" cy="16984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C97B8D-FA58-4DA4-8CAC-F7A87E5BCCB4}"/>
              </a:ext>
            </a:extLst>
          </p:cNvPr>
          <p:cNvSpPr txBox="1"/>
          <p:nvPr/>
        </p:nvSpPr>
        <p:spPr>
          <a:xfrm>
            <a:off x="7010561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4F06E-FBBC-4973-A924-2DC1EB0C6396}"/>
              </a:ext>
            </a:extLst>
          </p:cNvPr>
          <p:cNvSpPr txBox="1"/>
          <p:nvPr/>
        </p:nvSpPr>
        <p:spPr>
          <a:xfrm>
            <a:off x="7038435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Kakao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지도</a:t>
            </a:r>
            <a:r>
              <a:rPr lang="en-US" altLang="ko-KR" sz="1400" b="1" dirty="0"/>
              <a:t> API : </a:t>
            </a:r>
            <a:r>
              <a:rPr lang="en-US" altLang="ko-KR" sz="1400" b="1" dirty="0" err="1"/>
              <a:t>net.daum.mf.map.api.MapView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카카오 지도 </a:t>
            </a:r>
            <a:r>
              <a:rPr lang="en-US" altLang="ko-KR" sz="1100" dirty="0"/>
              <a:t>API</a:t>
            </a:r>
            <a:r>
              <a:rPr lang="ko-KR" altLang="en-US" sz="1100" dirty="0"/>
              <a:t>를 통한 시각적 지도 구현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GPS</a:t>
            </a:r>
            <a:r>
              <a:rPr lang="ko-KR" altLang="en-US" sz="1100" dirty="0"/>
              <a:t> 로 부터 획득한 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경도를 통한 마커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B0F564-D33C-4640-9DAE-9821431A35C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35" y="4576257"/>
            <a:ext cx="4316752" cy="169843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D7FD90-F6B0-43D7-A45F-24DE6B22D28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897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 측면</a:t>
            </a:r>
            <a:r>
              <a:rPr lang="en-US" altLang="ko-KR" b="1" dirty="0"/>
              <a:t>: </a:t>
            </a:r>
            <a:r>
              <a:rPr lang="ko-KR" altLang="en-US" b="1" dirty="0"/>
              <a:t>마커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52271-2265-4EEE-A038-B02CF9B2B318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도전과제 마킹</a:t>
            </a:r>
            <a:endParaRPr lang="en-US" altLang="ko-KR" sz="1600" b="1" dirty="0"/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3D2F2A-FEB4-4FD6-8C96-89844DF766B9}"/>
              </a:ext>
            </a:extLst>
          </p:cNvPr>
          <p:cNvSpPr txBox="1"/>
          <p:nvPr/>
        </p:nvSpPr>
        <p:spPr>
          <a:xfrm>
            <a:off x="883346" y="2588273"/>
            <a:ext cx="4270219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마커를 통한 도전과제의 시각화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얼마나 많은 도전과제들이 행해지는지를 시각적으로 확인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혼자서 하는 것이 아니라는 점을 어필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동기부여 및 심리적 만족도 확보가 가능 할 것으로 예상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ED115D-ABBB-4233-9A15-BFF03809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7" y="5182757"/>
            <a:ext cx="1759209" cy="1398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59E886-6BF4-457F-898E-357BE7B898CB}"/>
              </a:ext>
            </a:extLst>
          </p:cNvPr>
          <p:cNvSpPr txBox="1"/>
          <p:nvPr/>
        </p:nvSpPr>
        <p:spPr>
          <a:xfrm>
            <a:off x="7012664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마커 별 정보 부여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5AB39-ED83-4DBB-A2BD-EDE441B90459}"/>
              </a:ext>
            </a:extLst>
          </p:cNvPr>
          <p:cNvSpPr txBox="1"/>
          <p:nvPr/>
        </p:nvSpPr>
        <p:spPr>
          <a:xfrm>
            <a:off x="7040538" y="2588273"/>
            <a:ext cx="4270219" cy="241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종류 별 색상 및 정보 부여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종류</a:t>
            </a:r>
            <a:r>
              <a:rPr lang="en-US" altLang="ko-KR" sz="1100" dirty="0"/>
              <a:t>(</a:t>
            </a:r>
            <a:r>
              <a:rPr lang="ko-KR" altLang="en-US" sz="1100" dirty="0"/>
              <a:t>기준</a:t>
            </a:r>
            <a:r>
              <a:rPr lang="en-US" altLang="ko-KR" sz="1100" dirty="0"/>
              <a:t>)</a:t>
            </a:r>
            <a:r>
              <a:rPr lang="ko-KR" altLang="en-US" sz="1100" dirty="0"/>
              <a:t>에 따라 다른 색상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정보에 따른 타이틀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일괄적인 디자인 </a:t>
            </a:r>
            <a:r>
              <a:rPr lang="en-US" altLang="ko-KR" sz="1100" dirty="0"/>
              <a:t>/ </a:t>
            </a:r>
            <a:r>
              <a:rPr lang="ko-KR" altLang="en-US" sz="1100" dirty="0"/>
              <a:t>정보의 반복을 줄여 시각적 만족도 극대화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사용할 기준점에 대해서는 아직 논의 중</a:t>
            </a:r>
          </a:p>
        </p:txBody>
      </p:sp>
      <p:pic>
        <p:nvPicPr>
          <p:cNvPr id="2050" name="Picture 2" descr="20)지도의 핀, 색 세트, 벡터 일러스트 레이 션 로열티 무료 사진, 그림, 이미지 그리고 스톡포토그래피. Image 28069478.">
            <a:extLst>
              <a:ext uri="{FF2B5EF4-FFF2-40B4-BE49-F238E27FC236}">
                <a16:creationId xmlns:a16="http://schemas.microsoft.com/office/drawing/2014/main" id="{1D259C03-59D6-41B4-8863-C913A473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16" y="5182757"/>
            <a:ext cx="1398461" cy="13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A0D7E5-A5D7-45B3-AE38-2A7454DA4C1A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5EA2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280360-9DF9-48F4-A4F1-10DAA7FC7B52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 cmpd="sng">
            <a:gradFill>
              <a:gsLst>
                <a:gs pos="0">
                  <a:srgbClr val="0070C0"/>
                </a:gs>
                <a:gs pos="100000">
                  <a:srgbClr val="0062A9"/>
                </a:gs>
              </a:gsLst>
              <a:lin ang="0" scaled="0"/>
            </a:gra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579</Words>
  <Application>Microsoft Office PowerPoint</Application>
  <PresentationFormat>와이드스크린</PresentationFormat>
  <Paragraphs>212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426</cp:revision>
  <dcterms:created xsi:type="dcterms:W3CDTF">2020-09-21T13:22:40Z</dcterms:created>
  <dcterms:modified xsi:type="dcterms:W3CDTF">2020-09-23T14:13:33Z</dcterms:modified>
</cp:coreProperties>
</file>