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8B0E-9D4F-4EE9-A0B3-2F5DC9B9529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0701-2984-4737-BCC2-F8F3B783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90701-2984-4737-BCC2-F8F3B783C1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4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spc="600" dirty="0"/>
              <a:t>한걸음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z="2000" dirty="0"/>
              <a:t>일상 속 발생하는 분리배출 쓰레기를 </a:t>
            </a:r>
            <a:endParaRPr lang="en-US" altLang="ko-KR" sz="2000" dirty="0"/>
          </a:p>
          <a:p>
            <a:r>
              <a:rPr lang="ko-KR" altLang="en-US" sz="2000" dirty="0"/>
              <a:t>쉽게 해결하기 위한 환경 어플리케이션 </a:t>
            </a:r>
          </a:p>
        </p:txBody>
      </p:sp>
      <p:sp>
        <p:nvSpPr>
          <p:cNvPr id="5" name="기획자 : 지유나">
            <a:extLst>
              <a:ext uri="{FF2B5EF4-FFF2-40B4-BE49-F238E27FC236}">
                <a16:creationId xmlns:a16="http://schemas.microsoft.com/office/drawing/2014/main" id="{D9D162AE-97C1-4B4F-A969-CEEB2DF3E981}"/>
              </a:ext>
            </a:extLst>
          </p:cNvPr>
          <p:cNvSpPr txBox="1"/>
          <p:nvPr/>
        </p:nvSpPr>
        <p:spPr>
          <a:xfrm>
            <a:off x="10550012" y="5972310"/>
            <a:ext cx="1530868" cy="72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defTabSz="457200">
              <a:lnSpc>
                <a:spcPts val="5900"/>
              </a:lnSpc>
              <a:spcBef>
                <a:spcPts val="1100"/>
              </a:spcBef>
              <a:defRPr sz="3000">
                <a:solidFill>
                  <a:srgbClr val="000000"/>
                </a:solidFill>
                <a:latin typeface="S-Core Dream 3 Light"/>
                <a:ea typeface="S-Core Dream 3 Light"/>
                <a:cs typeface="S-Core Dream 3 Light"/>
                <a:sym typeface="S-Core Dream 3 Light"/>
              </a:defRPr>
            </a:lvl1pPr>
          </a:lstStyle>
          <a:p>
            <a:r>
              <a:rPr lang="en-US" altLang="ko-KR" sz="1600" dirty="0"/>
              <a:t>6</a:t>
            </a:r>
            <a:r>
              <a:rPr lang="ko-KR" altLang="en-US" sz="1600" dirty="0"/>
              <a:t>팀 팀장 </a:t>
            </a:r>
            <a:r>
              <a:rPr lang="ko-KR" altLang="en-US" sz="1600" dirty="0" err="1"/>
              <a:t>양승혁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31354"/>
            <a:ext cx="18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Preview</a:t>
            </a:r>
            <a:endParaRPr lang="ko-KR" altLang="en-US" sz="2400" b="1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1068635" y="1288595"/>
            <a:ext cx="298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코로나 관련 환경 폐기물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1068637" y="3987462"/>
            <a:ext cx="298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제대로 행해지지 않는 분리수거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21CE4E-30EC-460F-9186-CA9CF8BE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21495"/>
            <a:ext cx="2982369" cy="1515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D4DB4A-33DD-4873-B891-3D8869D5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36" y="4520363"/>
            <a:ext cx="2982369" cy="185308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611205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6796568" y="2385694"/>
            <a:ext cx="453183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일상 속 발생하는 분리배출 쓰레기를 </a:t>
            </a:r>
            <a:endParaRPr lang="en-US" altLang="ko-KR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쉽게 해결하기 위한 환경 어플리케이션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Preview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8811E-7288-4A1B-91A4-8F21CB15F4BA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71D1-0774-4BB4-8AAB-9F1913AA1B9F}"/>
              </a:ext>
            </a:extLst>
          </p:cNvPr>
          <p:cNvSpPr txBox="1"/>
          <p:nvPr/>
        </p:nvSpPr>
        <p:spPr>
          <a:xfrm>
            <a:off x="7630227" y="3602516"/>
            <a:ext cx="2864513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분리배출법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도전과제 기능 제공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+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펀딩 기능을 통한 동기부여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26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Team</a:t>
            </a:r>
            <a:endParaRPr lang="ko-KR" altLang="en-US" sz="2400" b="1" spc="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Team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FEE09-7A6B-4464-8BE8-25595C4328C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팀원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F4A1D-272B-4F2D-B886-E316502D25DA}"/>
              </a:ext>
            </a:extLst>
          </p:cNvPr>
          <p:cNvSpPr txBox="1"/>
          <p:nvPr/>
        </p:nvSpPr>
        <p:spPr>
          <a:xfrm>
            <a:off x="1493366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기획 파트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E2268-B297-4B43-9D44-3DEF3FBAB970}"/>
              </a:ext>
            </a:extLst>
          </p:cNvPr>
          <p:cNvSpPr txBox="1"/>
          <p:nvPr/>
        </p:nvSpPr>
        <p:spPr>
          <a:xfrm>
            <a:off x="1656774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6B7D7-023F-420D-8C0C-0B20ABB47D2D}"/>
              </a:ext>
            </a:extLst>
          </p:cNvPr>
          <p:cNvSpPr txBox="1"/>
          <p:nvPr/>
        </p:nvSpPr>
        <p:spPr>
          <a:xfrm>
            <a:off x="1908037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>
                <a:solidFill>
                  <a:srgbClr val="0070C0"/>
                </a:solidFill>
              </a:rPr>
              <a:t>양승혁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54D4C-92E2-4BA3-9515-4A64167607E3}"/>
              </a:ext>
            </a:extLst>
          </p:cNvPr>
          <p:cNvSpPr txBox="1"/>
          <p:nvPr/>
        </p:nvSpPr>
        <p:spPr>
          <a:xfrm>
            <a:off x="1493366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디자인 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83A26-9444-4165-929C-83A2DF98B4D0}"/>
              </a:ext>
            </a:extLst>
          </p:cNvPr>
          <p:cNvSpPr txBox="1"/>
          <p:nvPr/>
        </p:nvSpPr>
        <p:spPr>
          <a:xfrm>
            <a:off x="1656774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오채은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56A48C-B9F0-4660-9F3F-1FB67182F0F7}"/>
              </a:ext>
            </a:extLst>
          </p:cNvPr>
          <p:cNvSpPr txBox="1"/>
          <p:nvPr/>
        </p:nvSpPr>
        <p:spPr>
          <a:xfrm>
            <a:off x="1908037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지유나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김유진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74BDF3-656F-4461-B46C-4D8C41F36659}"/>
              </a:ext>
            </a:extLst>
          </p:cNvPr>
          <p:cNvSpPr txBox="1"/>
          <p:nvPr/>
        </p:nvSpPr>
        <p:spPr>
          <a:xfrm>
            <a:off x="6866584" y="1979720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개발 파트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9973-E5D9-4C34-88C4-D7D93A3BAB58}"/>
              </a:ext>
            </a:extLst>
          </p:cNvPr>
          <p:cNvSpPr txBox="1"/>
          <p:nvPr/>
        </p:nvSpPr>
        <p:spPr>
          <a:xfrm>
            <a:off x="7029992" y="2661333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양승혁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B60E99-4511-4A3E-8F28-4964BCE11E37}"/>
              </a:ext>
            </a:extLst>
          </p:cNvPr>
          <p:cNvSpPr txBox="1"/>
          <p:nvPr/>
        </p:nvSpPr>
        <p:spPr>
          <a:xfrm>
            <a:off x="7281255" y="3312169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/>
              <a:t>김종규</a:t>
            </a:r>
            <a:r>
              <a:rPr lang="en-US" altLang="ko-KR" sz="1400" dirty="0"/>
              <a:t>, </a:t>
            </a:r>
            <a:r>
              <a:rPr lang="ko-KR" altLang="en-US" sz="1400" dirty="0"/>
              <a:t>김유진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B7321-DA97-46D7-9A50-7529C3FD479C}"/>
              </a:ext>
            </a:extLst>
          </p:cNvPr>
          <p:cNvSpPr txBox="1"/>
          <p:nvPr/>
        </p:nvSpPr>
        <p:spPr>
          <a:xfrm>
            <a:off x="6866584" y="4494634"/>
            <a:ext cx="298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파트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861D55-118F-44ED-8D36-9D15412C0844}"/>
              </a:ext>
            </a:extLst>
          </p:cNvPr>
          <p:cNvSpPr txBox="1"/>
          <p:nvPr/>
        </p:nvSpPr>
        <p:spPr>
          <a:xfrm>
            <a:off x="7029992" y="5176247"/>
            <a:ext cx="281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팀장</a:t>
            </a:r>
            <a:r>
              <a:rPr lang="en-US" altLang="ko-KR" sz="1400" dirty="0"/>
              <a:t>: </a:t>
            </a:r>
            <a:r>
              <a:rPr lang="ko-KR" altLang="en-US" sz="1400" dirty="0"/>
              <a:t>송예진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7D496-D8FA-448C-A35A-32BF0B30F555}"/>
              </a:ext>
            </a:extLst>
          </p:cNvPr>
          <p:cNvSpPr txBox="1"/>
          <p:nvPr/>
        </p:nvSpPr>
        <p:spPr>
          <a:xfrm>
            <a:off x="7281255" y="5827083"/>
            <a:ext cx="256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팀원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박선형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김종규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C9E1B4-86AE-42CD-A7EB-5EAA112F67E2}"/>
              </a:ext>
            </a:extLst>
          </p:cNvPr>
          <p:cNvCxnSpPr>
            <a:cxnSpLocks/>
          </p:cNvCxnSpPr>
          <p:nvPr/>
        </p:nvCxnSpPr>
        <p:spPr>
          <a:xfrm>
            <a:off x="6096000" y="1549597"/>
            <a:ext cx="0" cy="516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47D7C-5C33-41E2-9C2A-D9F1346478AF}"/>
              </a:ext>
            </a:extLst>
          </p:cNvPr>
          <p:cNvCxnSpPr>
            <a:cxnSpLocks/>
          </p:cNvCxnSpPr>
          <p:nvPr/>
        </p:nvCxnSpPr>
        <p:spPr>
          <a:xfrm>
            <a:off x="1049446" y="4069706"/>
            <a:ext cx="10093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89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Environment</a:t>
            </a:r>
            <a:endParaRPr lang="ko-KR" altLang="en-US" sz="2400" b="1" spc="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Environment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Diagram</a:t>
            </a:r>
            <a:endParaRPr lang="ko-KR" altLang="en-US" b="1" dirty="0"/>
          </a:p>
        </p:txBody>
      </p:sp>
      <p:pic>
        <p:nvPicPr>
          <p:cNvPr id="221" name="그림 220" descr="스크린샷이(가) 표시된 사진&#10;&#10;자동 생성된 설명">
            <a:extLst>
              <a:ext uri="{FF2B5EF4-FFF2-40B4-BE49-F238E27FC236}">
                <a16:creationId xmlns:a16="http://schemas.microsoft.com/office/drawing/2014/main" id="{A0D95622-9117-40BF-AB36-817AF5D61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47" y="1829566"/>
            <a:ext cx="8328822" cy="4797080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9652D828-6FE3-47F8-BF47-205569DD5713}"/>
              </a:ext>
            </a:extLst>
          </p:cNvPr>
          <p:cNvSpPr txBox="1"/>
          <p:nvPr/>
        </p:nvSpPr>
        <p:spPr>
          <a:xfrm>
            <a:off x="855472" y="1754931"/>
            <a:ext cx="2864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주요 클래스 관계도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ECD822A-C27C-4429-AC73-0F97BD2CD936}"/>
              </a:ext>
            </a:extLst>
          </p:cNvPr>
          <p:cNvSpPr txBox="1"/>
          <p:nvPr/>
        </p:nvSpPr>
        <p:spPr>
          <a:xfrm>
            <a:off x="906611" y="2106565"/>
            <a:ext cx="2762236" cy="147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각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homeMian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challengeMain</a:t>
            </a:r>
            <a:r>
              <a:rPr lang="en-US" altLang="ko-KR" sz="1000" dirty="0"/>
              <a:t>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listMain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fundingMain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infoMain</a:t>
            </a:r>
            <a:r>
              <a:rPr lang="en-US" altLang="ko-KR" sz="1000" dirty="0"/>
              <a:t> : Fragment</a:t>
            </a:r>
            <a:endParaRPr lang="ko-KR" altLang="en-US" sz="10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66C273-7F93-4201-ABED-37522C6CD975}"/>
              </a:ext>
            </a:extLst>
          </p:cNvPr>
          <p:cNvSpPr txBox="1"/>
          <p:nvPr/>
        </p:nvSpPr>
        <p:spPr>
          <a:xfrm>
            <a:off x="906611" y="3734002"/>
            <a:ext cx="2762236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사용 데이터 별 형식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</a:t>
            </a:r>
            <a:r>
              <a:rPr lang="en-US" altLang="ko-KR" sz="1000" dirty="0"/>
              <a:t> : 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</a:t>
            </a:r>
            <a:r>
              <a:rPr lang="en-US" altLang="ko-KR" sz="1000" dirty="0"/>
              <a:t> : Object</a:t>
            </a:r>
            <a:endParaRPr lang="ko-KR" altLang="en-US" sz="10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57D04F5-CF07-4C7D-9E94-422E0440F52E}"/>
              </a:ext>
            </a:extLst>
          </p:cNvPr>
          <p:cNvSpPr txBox="1"/>
          <p:nvPr/>
        </p:nvSpPr>
        <p:spPr>
          <a:xfrm>
            <a:off x="906609" y="4898436"/>
            <a:ext cx="2982368" cy="54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용이한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데이터 관리를 위한 오브젝트 정의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aCurrentData</a:t>
            </a:r>
            <a:r>
              <a:rPr lang="en-US" altLang="ko-KR" sz="1000" dirty="0"/>
              <a:t> : Object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4CEBD4C-59A8-46E4-A298-24816FA9BAEA}"/>
              </a:ext>
            </a:extLst>
          </p:cNvPr>
          <p:cNvSpPr txBox="1"/>
          <p:nvPr/>
        </p:nvSpPr>
        <p:spPr>
          <a:xfrm>
            <a:off x="906609" y="5605457"/>
            <a:ext cx="3199723" cy="100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/>
              <a:t>데이터 별 세부 페이지 프레그먼트</a:t>
            </a: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wasteItemSpecific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challengeItemSpecific</a:t>
            </a:r>
            <a:r>
              <a:rPr lang="en-US" altLang="ko-KR" sz="1000" dirty="0"/>
              <a:t> : Fragment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/>
              <a:t>fundingItemSpecific</a:t>
            </a:r>
            <a:r>
              <a:rPr lang="en-US" altLang="ko-KR" sz="1000" dirty="0"/>
              <a:t> : Fragment</a:t>
            </a:r>
          </a:p>
        </p:txBody>
      </p:sp>
    </p:spTree>
    <p:extLst>
      <p:ext uri="{BB962C8B-B14F-4D97-AF65-F5344CB8AC3E}">
        <p14:creationId xmlns:p14="http://schemas.microsoft.com/office/powerpoint/2010/main" val="2535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90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Architecture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Architecture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Diagram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79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/>
              <a:t>Core Technology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Core Technology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Development Process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6A630-BD2A-49B9-A266-AC70E9614F4F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GPS</a:t>
            </a:r>
            <a:endParaRPr lang="ko-KR" altLang="en-US" b="1" dirty="0"/>
          </a:p>
        </p:txBody>
      </p:sp>
      <p:cxnSp>
        <p:nvCxnSpPr>
          <p:cNvPr id="13" name="직선 연결선 14">
            <a:extLst>
              <a:ext uri="{FF2B5EF4-FFF2-40B4-BE49-F238E27FC236}">
                <a16:creationId xmlns:a16="http://schemas.microsoft.com/office/drawing/2014/main" id="{43F4A7B5-809B-4247-AF54-33856AC503CA}"/>
              </a:ext>
            </a:extLst>
          </p:cNvPr>
          <p:cNvCxnSpPr>
            <a:cxnSpLocks/>
          </p:cNvCxnSpPr>
          <p:nvPr/>
        </p:nvCxnSpPr>
        <p:spPr>
          <a:xfrm>
            <a:off x="6035415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AD295372-4860-134C-A8C0-E5DC0AA8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8" y="2019202"/>
            <a:ext cx="4786229" cy="38047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EBE0BA-DB62-B746-B07C-37DE6FA93A74}"/>
              </a:ext>
            </a:extLst>
          </p:cNvPr>
          <p:cNvSpPr txBox="1"/>
          <p:nvPr/>
        </p:nvSpPr>
        <p:spPr>
          <a:xfrm>
            <a:off x="6741580" y="1523507"/>
            <a:ext cx="47639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기능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앱을 사용하는 유저 중 내 주변 지역 사람들이 얼마나 많이 </a:t>
            </a:r>
            <a:r>
              <a:rPr kumimoji="1" lang="ko-KR" altLang="en-US" dirty="0" err="1"/>
              <a:t>챌린지를</a:t>
            </a:r>
            <a:r>
              <a:rPr kumimoji="1" lang="ko-KR" altLang="en-US" dirty="0"/>
              <a:t> 하고 있는지 나타낸다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효과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심리적 보상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주변 사람들이 많이 하는 것에 대해 승부욕 유발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시각적 정보 제공</a:t>
            </a:r>
            <a:endParaRPr kumimoji="1" lang="en-US" altLang="ko-KR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마커</a:t>
            </a:r>
            <a:r>
              <a:rPr kumimoji="1" lang="ko-KR" altLang="en-US" dirty="0"/>
              <a:t> 색 구분을 통해 </a:t>
            </a:r>
            <a:r>
              <a:rPr kumimoji="1" lang="en-US" altLang="ko-KR" dirty="0"/>
              <a:t>Everyday,</a:t>
            </a:r>
            <a:r>
              <a:rPr kumimoji="1" lang="ko-KR" altLang="en-US" dirty="0"/>
              <a:t> 요일 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일주일 별 </a:t>
            </a:r>
            <a:r>
              <a:rPr kumimoji="1" lang="ko-KR" altLang="en-US" dirty="0" err="1"/>
              <a:t>챌린지</a:t>
            </a:r>
            <a:r>
              <a:rPr kumimoji="1" lang="ko-KR" altLang="en-US" dirty="0"/>
              <a:t> 구분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마커</a:t>
            </a:r>
            <a:r>
              <a:rPr kumimoji="1" lang="ko-KR" altLang="en-US" dirty="0"/>
              <a:t> 클릭 시 </a:t>
            </a:r>
            <a:r>
              <a:rPr kumimoji="1" lang="ko-KR" altLang="en-US" dirty="0" err="1"/>
              <a:t>카테고리별</a:t>
            </a:r>
            <a:r>
              <a:rPr kumimoji="1" lang="ko-KR" altLang="en-US" dirty="0"/>
              <a:t> 정보제공 분류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55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사고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FA767-FC64-4294-8A24-545FD6B3B900}"/>
              </a:ext>
            </a:extLst>
          </p:cNvPr>
          <p:cNvSpPr txBox="1"/>
          <p:nvPr/>
        </p:nvSpPr>
        <p:spPr>
          <a:xfrm>
            <a:off x="158779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애자일 프로세스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158779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Agile Software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84EB9-7799-4504-BED7-E498395D1A69}"/>
              </a:ext>
            </a:extLst>
          </p:cNvPr>
          <p:cNvSpPr txBox="1"/>
          <p:nvPr/>
        </p:nvSpPr>
        <p:spPr>
          <a:xfrm>
            <a:off x="7540935" y="1872417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선형 모델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순서 지향형 모델</a:t>
            </a:r>
            <a:r>
              <a:rPr lang="en-US" altLang="ko-KR" sz="1600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448D8-B712-47E6-BD6C-AFAC57AE9F47}"/>
              </a:ext>
            </a:extLst>
          </p:cNvPr>
          <p:cNvSpPr txBox="1"/>
          <p:nvPr/>
        </p:nvSpPr>
        <p:spPr>
          <a:xfrm>
            <a:off x="7540935" y="2210971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Plan-based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9C88E-2C85-4D26-995D-F14456C5E686}"/>
              </a:ext>
            </a:extLst>
          </p:cNvPr>
          <p:cNvSpPr txBox="1"/>
          <p:nvPr/>
        </p:nvSpPr>
        <p:spPr>
          <a:xfrm>
            <a:off x="5077710" y="2041694"/>
            <a:ext cx="203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66F5F-E464-4AEC-ABE9-8043933BC3D8}"/>
              </a:ext>
            </a:extLst>
          </p:cNvPr>
          <p:cNvSpPr txBox="1"/>
          <p:nvPr/>
        </p:nvSpPr>
        <p:spPr>
          <a:xfrm>
            <a:off x="891617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짧은 단위 </a:t>
            </a:r>
            <a:endParaRPr lang="en-US" altLang="ko-KR" sz="1400" dirty="0">
              <a:latin typeface="+mj-lt"/>
            </a:endParaRPr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추상적 </a:t>
            </a:r>
            <a:r>
              <a:rPr lang="en-US" altLang="ko-KR" sz="1400" dirty="0"/>
              <a:t>/ </a:t>
            </a:r>
            <a:r>
              <a:rPr lang="ko-KR" altLang="en-US" sz="1400" dirty="0"/>
              <a:t>거시적 정리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구성원 전원이 전체를 인식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완만한 체계를 통한 유연한 대처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잦은 파편적 회의 </a:t>
            </a:r>
            <a:r>
              <a:rPr lang="en-US" altLang="ko-KR" sz="1400" dirty="0"/>
              <a:t>/ </a:t>
            </a:r>
            <a:r>
              <a:rPr lang="ko-KR" altLang="en-US" sz="1400" dirty="0"/>
              <a:t>피드백</a:t>
            </a:r>
            <a:endParaRPr lang="en-US" altLang="ko-KR" sz="1400" dirty="0"/>
          </a:p>
          <a:p>
            <a:pPr algn="r">
              <a:lnSpc>
                <a:spcPct val="250000"/>
              </a:lnSpc>
            </a:pPr>
            <a:r>
              <a:rPr lang="ko-KR" altLang="en-US" sz="1400" dirty="0"/>
              <a:t>수시로 추가되는 업무량 </a:t>
            </a:r>
            <a:r>
              <a:rPr lang="en-US" altLang="ko-KR" sz="1400" dirty="0"/>
              <a:t>/ </a:t>
            </a:r>
            <a:r>
              <a:rPr lang="ko-KR" altLang="en-US" sz="1400" dirty="0"/>
              <a:t>동적 기여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2D963C-C42F-4FC7-8B6C-4C77964EFD17}"/>
              </a:ext>
            </a:extLst>
          </p:cNvPr>
          <p:cNvSpPr txBox="1"/>
          <p:nvPr/>
        </p:nvSpPr>
        <p:spPr>
          <a:xfrm>
            <a:off x="7540935" y="2698400"/>
            <a:ext cx="3759447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세부적 단위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체계적 정리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본인 분야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업무를 정확히 인식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수직적 체계로 인한 경직된 대처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정기 회의</a:t>
            </a:r>
            <a:endParaRPr lang="en-US" altLang="ko-KR" sz="1400" dirty="0"/>
          </a:p>
          <a:p>
            <a:pPr algn="just">
              <a:lnSpc>
                <a:spcPct val="250000"/>
              </a:lnSpc>
            </a:pPr>
            <a:r>
              <a:rPr lang="ko-KR" altLang="en-US" sz="1400" dirty="0"/>
              <a:t>정해진 업무량</a:t>
            </a:r>
            <a:r>
              <a:rPr lang="en-US" altLang="ko-KR" sz="1400" dirty="0"/>
              <a:t> / </a:t>
            </a:r>
            <a:r>
              <a:rPr lang="ko-KR" altLang="en-US" sz="1400" dirty="0"/>
              <a:t>정적 기여</a:t>
            </a:r>
            <a:endParaRPr lang="en-US" altLang="ko-KR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DE14CC-DC4B-4059-B9B1-3B1579B7CC7B}"/>
              </a:ext>
            </a:extLst>
          </p:cNvPr>
          <p:cNvCxnSpPr>
            <a:cxnSpLocks/>
          </p:cNvCxnSpPr>
          <p:nvPr/>
        </p:nvCxnSpPr>
        <p:spPr>
          <a:xfrm>
            <a:off x="686478" y="330610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58019C-8CD4-49DA-888F-06F335C36470}"/>
              </a:ext>
            </a:extLst>
          </p:cNvPr>
          <p:cNvCxnSpPr>
            <a:cxnSpLocks/>
          </p:cNvCxnSpPr>
          <p:nvPr/>
        </p:nvCxnSpPr>
        <p:spPr>
          <a:xfrm>
            <a:off x="686478" y="38560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8292891-5D55-49D4-9743-4F9B8179D92C}"/>
              </a:ext>
            </a:extLst>
          </p:cNvPr>
          <p:cNvCxnSpPr>
            <a:cxnSpLocks/>
          </p:cNvCxnSpPr>
          <p:nvPr/>
        </p:nvCxnSpPr>
        <p:spPr>
          <a:xfrm>
            <a:off x="686478" y="440272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56CE71-0EAE-4B75-83A6-4EC59DCF0A54}"/>
              </a:ext>
            </a:extLst>
          </p:cNvPr>
          <p:cNvCxnSpPr>
            <a:cxnSpLocks/>
          </p:cNvCxnSpPr>
          <p:nvPr/>
        </p:nvCxnSpPr>
        <p:spPr>
          <a:xfrm>
            <a:off x="686478" y="4922872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309AB31-9FD0-4FA6-B5A9-9C83306CBEF8}"/>
              </a:ext>
            </a:extLst>
          </p:cNvPr>
          <p:cNvCxnSpPr>
            <a:cxnSpLocks/>
          </p:cNvCxnSpPr>
          <p:nvPr/>
        </p:nvCxnSpPr>
        <p:spPr>
          <a:xfrm>
            <a:off x="686478" y="547283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7C27FD-F435-41DA-B3E2-A4EF31236A63}"/>
              </a:ext>
            </a:extLst>
          </p:cNvPr>
          <p:cNvCxnSpPr>
            <a:cxnSpLocks/>
          </p:cNvCxnSpPr>
          <p:nvPr/>
        </p:nvCxnSpPr>
        <p:spPr>
          <a:xfrm>
            <a:off x="686478" y="6039367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53A204-EF7D-4E55-846A-ED1E891CFFF8}"/>
              </a:ext>
            </a:extLst>
          </p:cNvPr>
          <p:cNvCxnSpPr>
            <a:cxnSpLocks/>
          </p:cNvCxnSpPr>
          <p:nvPr/>
        </p:nvCxnSpPr>
        <p:spPr>
          <a:xfrm>
            <a:off x="7084473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6732E7-9121-4A04-B5ED-43BB8145BE2F}"/>
              </a:ext>
            </a:extLst>
          </p:cNvPr>
          <p:cNvCxnSpPr>
            <a:cxnSpLocks/>
          </p:cNvCxnSpPr>
          <p:nvPr/>
        </p:nvCxnSpPr>
        <p:spPr>
          <a:xfrm>
            <a:off x="5107527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48F445D-D391-4189-B8B8-A13DC596F881}"/>
              </a:ext>
            </a:extLst>
          </p:cNvPr>
          <p:cNvCxnSpPr>
            <a:cxnSpLocks/>
          </p:cNvCxnSpPr>
          <p:nvPr/>
        </p:nvCxnSpPr>
        <p:spPr>
          <a:xfrm>
            <a:off x="754093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1CC437-4D1A-4C15-B549-5B5662317732}"/>
              </a:ext>
            </a:extLst>
          </p:cNvPr>
          <p:cNvCxnSpPr>
            <a:cxnSpLocks/>
          </p:cNvCxnSpPr>
          <p:nvPr/>
        </p:nvCxnSpPr>
        <p:spPr>
          <a:xfrm>
            <a:off x="4651065" y="2812774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B37F0F-DC43-43A6-BC54-D0F3CF817FC7}"/>
              </a:ext>
            </a:extLst>
          </p:cNvPr>
          <p:cNvSpPr txBox="1"/>
          <p:nvPr/>
        </p:nvSpPr>
        <p:spPr>
          <a:xfrm>
            <a:off x="4715488" y="2684834"/>
            <a:ext cx="2750354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400" dirty="0">
                <a:latin typeface="+mj-lt"/>
              </a:rPr>
              <a:t>작업 계획</a:t>
            </a:r>
            <a:endParaRPr lang="en-US" altLang="ko-KR" sz="1400" dirty="0">
              <a:latin typeface="+mj-lt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400" dirty="0"/>
              <a:t>Requirements</a:t>
            </a:r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팀원 역할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개발 과정 중 변동사항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피드백 </a:t>
            </a:r>
            <a:r>
              <a:rPr lang="en-US" altLang="ko-KR" sz="1400" dirty="0"/>
              <a:t>/ </a:t>
            </a:r>
            <a:r>
              <a:rPr lang="ko-KR" altLang="en-US" sz="1400" dirty="0"/>
              <a:t>소통 </a:t>
            </a:r>
            <a:r>
              <a:rPr lang="en-US" altLang="ko-KR" sz="1400" dirty="0"/>
              <a:t>/ </a:t>
            </a:r>
            <a:r>
              <a:rPr lang="ko-KR" altLang="en-US" sz="1400" dirty="0"/>
              <a:t>협력</a:t>
            </a:r>
            <a:endParaRPr lang="en-US" altLang="ko-KR" sz="1400" dirty="0"/>
          </a:p>
          <a:p>
            <a:pPr algn="ctr">
              <a:lnSpc>
                <a:spcPct val="250000"/>
              </a:lnSpc>
            </a:pPr>
            <a:r>
              <a:rPr lang="ko-KR" altLang="en-US" sz="1400" dirty="0"/>
              <a:t>기여 </a:t>
            </a:r>
            <a:r>
              <a:rPr lang="en-US" altLang="ko-KR" sz="1400" dirty="0"/>
              <a:t>/ </a:t>
            </a:r>
            <a:r>
              <a:rPr lang="ko-KR" altLang="en-US" sz="1400" dirty="0"/>
              <a:t>업무량</a:t>
            </a:r>
            <a:endParaRPr lang="en-US" altLang="ko-KR" sz="14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7CEC02-4C1E-4EF3-8308-3095F0054FED}"/>
              </a:ext>
            </a:extLst>
          </p:cNvPr>
          <p:cNvCxnSpPr>
            <a:cxnSpLocks/>
          </p:cNvCxnSpPr>
          <p:nvPr/>
        </p:nvCxnSpPr>
        <p:spPr>
          <a:xfrm>
            <a:off x="686477" y="2812774"/>
            <a:ext cx="1080837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확인 표시">
            <a:extLst>
              <a:ext uri="{FF2B5EF4-FFF2-40B4-BE49-F238E27FC236}">
                <a16:creationId xmlns:a16="http://schemas.microsoft.com/office/drawing/2014/main" id="{99E9F65F-8D96-436D-A1F2-94CE33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2895164"/>
            <a:ext cx="338547" cy="338547"/>
          </a:xfrm>
          <a:prstGeom prst="rect">
            <a:avLst/>
          </a:prstGeom>
        </p:spPr>
      </p:pic>
      <p:pic>
        <p:nvPicPr>
          <p:cNvPr id="54" name="그래픽 53" descr="확인 표시">
            <a:extLst>
              <a:ext uri="{FF2B5EF4-FFF2-40B4-BE49-F238E27FC236}">
                <a16:creationId xmlns:a16="http://schemas.microsoft.com/office/drawing/2014/main" id="{82E56B2A-D62F-4C75-9F30-3ECE36C0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1" y="3396908"/>
            <a:ext cx="338547" cy="338547"/>
          </a:xfrm>
          <a:prstGeom prst="rect">
            <a:avLst/>
          </a:prstGeom>
        </p:spPr>
      </p:pic>
      <p:pic>
        <p:nvPicPr>
          <p:cNvPr id="55" name="그래픽 54" descr="확인 표시">
            <a:extLst>
              <a:ext uri="{FF2B5EF4-FFF2-40B4-BE49-F238E27FC236}">
                <a16:creationId xmlns:a16="http://schemas.microsoft.com/office/drawing/2014/main" id="{7A36AB02-1390-4AF5-AA06-C74D4ED2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20" y="3939691"/>
            <a:ext cx="338547" cy="338547"/>
          </a:xfrm>
          <a:prstGeom prst="rect">
            <a:avLst/>
          </a:prstGeom>
        </p:spPr>
      </p:pic>
      <p:pic>
        <p:nvPicPr>
          <p:cNvPr id="57" name="그래픽 56" descr="확인 표시">
            <a:extLst>
              <a:ext uri="{FF2B5EF4-FFF2-40B4-BE49-F238E27FC236}">
                <a16:creationId xmlns:a16="http://schemas.microsoft.com/office/drawing/2014/main" id="{BD3A0B44-B3EE-49DA-AFE3-AC3C092D4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019" y="4486342"/>
            <a:ext cx="338547" cy="338547"/>
          </a:xfrm>
          <a:prstGeom prst="rect">
            <a:avLst/>
          </a:prstGeom>
        </p:spPr>
      </p:pic>
      <p:pic>
        <p:nvPicPr>
          <p:cNvPr id="59" name="그래픽 58" descr="확인 표시">
            <a:extLst>
              <a:ext uri="{FF2B5EF4-FFF2-40B4-BE49-F238E27FC236}">
                <a16:creationId xmlns:a16="http://schemas.microsoft.com/office/drawing/2014/main" id="{920FCA03-0AA1-4349-B47F-E6891D57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934" y="5005965"/>
            <a:ext cx="338547" cy="338547"/>
          </a:xfrm>
          <a:prstGeom prst="rect">
            <a:avLst/>
          </a:prstGeom>
        </p:spPr>
      </p:pic>
      <p:pic>
        <p:nvPicPr>
          <p:cNvPr id="61" name="그래픽 60" descr="확인 표시">
            <a:extLst>
              <a:ext uri="{FF2B5EF4-FFF2-40B4-BE49-F238E27FC236}">
                <a16:creationId xmlns:a16="http://schemas.microsoft.com/office/drawing/2014/main" id="{7953025C-2330-40B9-8710-A5B8B0F4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284" y="5588366"/>
            <a:ext cx="338547" cy="33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9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Development Process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9EEFE-8BC0-4879-9D12-2A8BC074C22E}"/>
              </a:ext>
            </a:extLst>
          </p:cNvPr>
          <p:cNvCxnSpPr>
            <a:cxnSpLocks/>
          </p:cNvCxnSpPr>
          <p:nvPr/>
        </p:nvCxnSpPr>
        <p:spPr>
          <a:xfrm>
            <a:off x="5586235" y="122850"/>
            <a:ext cx="647547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C4FEB6-5B26-4F0F-A146-69E3C363501F}"/>
              </a:ext>
            </a:extLst>
          </p:cNvPr>
          <p:cNvSpPr txBox="1"/>
          <p:nvPr/>
        </p:nvSpPr>
        <p:spPr>
          <a:xfrm>
            <a:off x="5604443" y="231355"/>
            <a:ext cx="71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Preview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DDA0A-F980-4E1D-83FD-D5A5F3D249D0}"/>
              </a:ext>
            </a:extLst>
          </p:cNvPr>
          <p:cNvSpPr txBox="1"/>
          <p:nvPr/>
        </p:nvSpPr>
        <p:spPr>
          <a:xfrm>
            <a:off x="6320729" y="231355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Team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8F0D6-48B6-41ED-B5FC-479983F1A736}"/>
              </a:ext>
            </a:extLst>
          </p:cNvPr>
          <p:cNvSpPr txBox="1"/>
          <p:nvPr/>
        </p:nvSpPr>
        <p:spPr>
          <a:xfrm>
            <a:off x="6866584" y="231355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Environment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432E4-6A8D-4C01-BEF5-05843EDD45ED}"/>
              </a:ext>
            </a:extLst>
          </p:cNvPr>
          <p:cNvSpPr txBox="1"/>
          <p:nvPr/>
        </p:nvSpPr>
        <p:spPr>
          <a:xfrm>
            <a:off x="7929119" y="231354"/>
            <a:ext cx="1020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Architecture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85B0-6B93-477A-8083-12355552FD85}"/>
              </a:ext>
            </a:extLst>
          </p:cNvPr>
          <p:cNvSpPr txBox="1"/>
          <p:nvPr/>
        </p:nvSpPr>
        <p:spPr>
          <a:xfrm>
            <a:off x="8949719" y="231355"/>
            <a:ext cx="135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Core Technology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386BA-D88E-48CA-A783-34CC75783863}"/>
              </a:ext>
            </a:extLst>
          </p:cNvPr>
          <p:cNvSpPr txBox="1"/>
          <p:nvPr/>
        </p:nvSpPr>
        <p:spPr>
          <a:xfrm>
            <a:off x="10304513" y="231354"/>
            <a:ext cx="1693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Development Process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CFFFC-96B6-4EBA-84EC-A6CF15AA68B6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향후 계획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5CDA9-5982-494D-BA65-66B8379C6D96}"/>
              </a:ext>
            </a:extLst>
          </p:cNvPr>
          <p:cNvSpPr txBox="1"/>
          <p:nvPr/>
        </p:nvSpPr>
        <p:spPr>
          <a:xfrm>
            <a:off x="379025" y="4206664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서버 계획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31B24-B272-48FD-BCCF-257AA8BD8296}"/>
              </a:ext>
            </a:extLst>
          </p:cNvPr>
          <p:cNvSpPr txBox="1"/>
          <p:nvPr/>
        </p:nvSpPr>
        <p:spPr>
          <a:xfrm>
            <a:off x="379025" y="3404883"/>
            <a:ext cx="3063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안드로이드 계획</a:t>
            </a:r>
            <a:endParaRPr lang="en-US" altLang="ko-KR" sz="16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8A01C9-D479-4399-98F5-5F5DC318460B}"/>
              </a:ext>
            </a:extLst>
          </p:cNvPr>
          <p:cNvCxnSpPr>
            <a:cxnSpLocks/>
          </p:cNvCxnSpPr>
          <p:nvPr/>
        </p:nvCxnSpPr>
        <p:spPr>
          <a:xfrm>
            <a:off x="448733" y="3975050"/>
            <a:ext cx="11413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1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363</Words>
  <Application>Microsoft Office PowerPoint</Application>
  <PresentationFormat>와이드스크린</PresentationFormat>
  <Paragraphs>148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S-Core Dream 3 Light</vt:lpstr>
      <vt:lpstr>맑은 고딕</vt:lpstr>
      <vt:lpstr>Arial</vt:lpstr>
      <vt:lpstr>Office 테마</vt:lpstr>
      <vt:lpstr>한걸음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Yang Seunghyuck</cp:lastModifiedBy>
  <cp:revision>264</cp:revision>
  <dcterms:created xsi:type="dcterms:W3CDTF">2020-09-21T13:22:40Z</dcterms:created>
  <dcterms:modified xsi:type="dcterms:W3CDTF">2020-09-23T09:08:49Z</dcterms:modified>
</cp:coreProperties>
</file>