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9"/>
    <a:srgbClr val="005EA2"/>
    <a:srgbClr val="005897"/>
    <a:srgbClr val="004F88"/>
    <a:srgbClr val="002A49"/>
    <a:srgbClr val="00182A"/>
    <a:srgbClr val="004170"/>
    <a:srgbClr val="002E4F"/>
    <a:srgbClr val="003C68"/>
    <a:srgbClr val="00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8B0E-9D4F-4EE9-A0B3-2F5DC9B9529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701-2984-4737-BCC2-F8F3B783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90701-2984-4737-BCC2-F8F3B783C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4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15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spc="600" dirty="0"/>
              <a:t>한걸음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z="2000" dirty="0"/>
              <a:t>자연아 인간이 미안해</a:t>
            </a:r>
          </a:p>
        </p:txBody>
      </p:sp>
      <p:sp>
        <p:nvSpPr>
          <p:cNvPr id="5" name="기획자 : 지유나">
            <a:extLst>
              <a:ext uri="{FF2B5EF4-FFF2-40B4-BE49-F238E27FC236}">
                <a16:creationId xmlns:a16="http://schemas.microsoft.com/office/drawing/2014/main" id="{D9D162AE-97C1-4B4F-A969-CEEB2DF3E981}"/>
              </a:ext>
            </a:extLst>
          </p:cNvPr>
          <p:cNvSpPr txBox="1"/>
          <p:nvPr/>
        </p:nvSpPr>
        <p:spPr>
          <a:xfrm>
            <a:off x="10550012" y="5972310"/>
            <a:ext cx="1530868" cy="72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defTabSz="457200">
              <a:lnSpc>
                <a:spcPts val="5900"/>
              </a:lnSpc>
              <a:spcBef>
                <a:spcPts val="1100"/>
              </a:spcBef>
              <a:defRPr sz="3000">
                <a:solidFill>
                  <a:srgbClr val="000000"/>
                </a:solidFill>
                <a:latin typeface="S-Core Dream 3 Light"/>
                <a:ea typeface="S-Core Dream 3 Light"/>
                <a:cs typeface="S-Core Dream 3 Light"/>
                <a:sym typeface="S-Core Dream 3 Light"/>
              </a:defRPr>
            </a:lvl1pPr>
          </a:lstStyle>
          <a:p>
            <a:r>
              <a:rPr lang="en-US" altLang="ko-KR" sz="1600" dirty="0"/>
              <a:t>6</a:t>
            </a:r>
            <a:r>
              <a:rPr lang="ko-KR" altLang="en-US" sz="1600" dirty="0"/>
              <a:t>팀 팀장 </a:t>
            </a:r>
            <a:r>
              <a:rPr lang="ko-KR" altLang="en-US" sz="1600" dirty="0" err="1"/>
              <a:t>양승혁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379025" y="4206664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계획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1B24-B272-48FD-BCCF-257AA8BD8296}"/>
              </a:ext>
            </a:extLst>
          </p:cNvPr>
          <p:cNvSpPr txBox="1"/>
          <p:nvPr/>
        </p:nvSpPr>
        <p:spPr>
          <a:xfrm>
            <a:off x="379025" y="3404883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계획</a:t>
            </a:r>
            <a:endParaRPr lang="en-US" altLang="ko-KR" sz="16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8A01C9-D479-4399-98F5-5F5DC318460B}"/>
              </a:ext>
            </a:extLst>
          </p:cNvPr>
          <p:cNvCxnSpPr>
            <a:cxnSpLocks/>
          </p:cNvCxnSpPr>
          <p:nvPr/>
        </p:nvCxnSpPr>
        <p:spPr>
          <a:xfrm>
            <a:off x="448733" y="3975050"/>
            <a:ext cx="11413067" cy="0"/>
          </a:xfrm>
          <a:prstGeom prst="line">
            <a:avLst/>
          </a:prstGeom>
          <a:ln w="19050">
            <a:gradFill>
              <a:gsLst>
                <a:gs pos="0">
                  <a:schemeClr val="tx1"/>
                </a:gs>
                <a:gs pos="100000">
                  <a:srgbClr val="0070C0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8BF-2E39-4602-87E4-EE544A989412}"/>
              </a:ext>
            </a:extLst>
          </p:cNvPr>
          <p:cNvSpPr txBox="1"/>
          <p:nvPr/>
        </p:nvSpPr>
        <p:spPr>
          <a:xfrm>
            <a:off x="686477" y="4805877"/>
            <a:ext cx="214177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환경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Spring boot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C184C-E68C-40CC-A08A-CE6E0D47CEB7}"/>
              </a:ext>
            </a:extLst>
          </p:cNvPr>
          <p:cNvSpPr txBox="1"/>
          <p:nvPr/>
        </p:nvSpPr>
        <p:spPr>
          <a:xfrm>
            <a:off x="686478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환경 </a:t>
            </a:r>
            <a:r>
              <a:rPr lang="en-US" altLang="ko-KR" sz="1200" dirty="0"/>
              <a:t>: Android Studio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AE3233-8318-4F29-990E-D89AB7B7B394}"/>
              </a:ext>
            </a:extLst>
          </p:cNvPr>
          <p:cNvCxnSpPr>
            <a:cxnSpLocks/>
          </p:cNvCxnSpPr>
          <p:nvPr/>
        </p:nvCxnSpPr>
        <p:spPr>
          <a:xfrm>
            <a:off x="2669756" y="3975050"/>
            <a:ext cx="0" cy="713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C53F12-C455-4743-B690-3CF6A9ADF691}"/>
              </a:ext>
            </a:extLst>
          </p:cNvPr>
          <p:cNvCxnSpPr>
            <a:cxnSpLocks/>
          </p:cNvCxnSpPr>
          <p:nvPr/>
        </p:nvCxnSpPr>
        <p:spPr>
          <a:xfrm>
            <a:off x="686478" y="4686134"/>
            <a:ext cx="1983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E54D5D-BAE0-4C35-808D-764A3C42AF82}"/>
              </a:ext>
            </a:extLst>
          </p:cNvPr>
          <p:cNvCxnSpPr>
            <a:cxnSpLocks/>
          </p:cNvCxnSpPr>
          <p:nvPr/>
        </p:nvCxnSpPr>
        <p:spPr>
          <a:xfrm>
            <a:off x="2669756" y="3264195"/>
            <a:ext cx="0" cy="71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96D2DA-DEB0-4E58-B6A1-2A7CF1FCAC38}"/>
              </a:ext>
            </a:extLst>
          </p:cNvPr>
          <p:cNvCxnSpPr>
            <a:cxnSpLocks/>
          </p:cNvCxnSpPr>
          <p:nvPr/>
        </p:nvCxnSpPr>
        <p:spPr>
          <a:xfrm>
            <a:off x="686478" y="3264195"/>
            <a:ext cx="1983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F37E21C-2FAD-40CB-B232-9673E6B24DC1}"/>
              </a:ext>
            </a:extLst>
          </p:cNvPr>
          <p:cNvCxnSpPr>
            <a:cxnSpLocks/>
          </p:cNvCxnSpPr>
          <p:nvPr/>
        </p:nvCxnSpPr>
        <p:spPr>
          <a:xfrm>
            <a:off x="686478" y="2963150"/>
            <a:ext cx="0" cy="301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4007D6-454E-4C6F-8FD4-100068AE2AD2}"/>
              </a:ext>
            </a:extLst>
          </p:cNvPr>
          <p:cNvCxnSpPr>
            <a:cxnSpLocks/>
          </p:cNvCxnSpPr>
          <p:nvPr/>
        </p:nvCxnSpPr>
        <p:spPr>
          <a:xfrm>
            <a:off x="686478" y="4686134"/>
            <a:ext cx="0" cy="301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CD7070-E58E-498F-A2D7-C9808E620297}"/>
              </a:ext>
            </a:extLst>
          </p:cNvPr>
          <p:cNvCxnSpPr>
            <a:cxnSpLocks/>
          </p:cNvCxnSpPr>
          <p:nvPr/>
        </p:nvCxnSpPr>
        <p:spPr>
          <a:xfrm>
            <a:off x="2462813" y="5591138"/>
            <a:ext cx="1983278" cy="0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1E23AF-8046-4333-9A5B-A9C2901E153E}"/>
              </a:ext>
            </a:extLst>
          </p:cNvPr>
          <p:cNvCxnSpPr>
            <a:cxnSpLocks/>
          </p:cNvCxnSpPr>
          <p:nvPr/>
        </p:nvCxnSpPr>
        <p:spPr>
          <a:xfrm>
            <a:off x="2462813" y="2059383"/>
            <a:ext cx="0" cy="51370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4C910C-D363-48B4-9522-547CC6D9A5D9}"/>
              </a:ext>
            </a:extLst>
          </p:cNvPr>
          <p:cNvCxnSpPr>
            <a:cxnSpLocks/>
          </p:cNvCxnSpPr>
          <p:nvPr/>
        </p:nvCxnSpPr>
        <p:spPr>
          <a:xfrm>
            <a:off x="2462813" y="5591138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6B6CAC-7A7C-435D-AF04-AB55024E2766}"/>
              </a:ext>
            </a:extLst>
          </p:cNvPr>
          <p:cNvCxnSpPr>
            <a:cxnSpLocks/>
          </p:cNvCxnSpPr>
          <p:nvPr/>
        </p:nvCxnSpPr>
        <p:spPr>
          <a:xfrm>
            <a:off x="4446091" y="2573088"/>
            <a:ext cx="0" cy="140342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54FA58E-95CF-450A-83FE-473BAC933AFF}"/>
              </a:ext>
            </a:extLst>
          </p:cNvPr>
          <p:cNvCxnSpPr>
            <a:cxnSpLocks/>
          </p:cNvCxnSpPr>
          <p:nvPr/>
        </p:nvCxnSpPr>
        <p:spPr>
          <a:xfrm>
            <a:off x="4446091" y="3965137"/>
            <a:ext cx="0" cy="161608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2CB8075-A620-4CBC-A2A0-E45FBA4908B9}"/>
              </a:ext>
            </a:extLst>
          </p:cNvPr>
          <p:cNvCxnSpPr>
            <a:cxnSpLocks/>
          </p:cNvCxnSpPr>
          <p:nvPr/>
        </p:nvCxnSpPr>
        <p:spPr>
          <a:xfrm>
            <a:off x="2462813" y="2573088"/>
            <a:ext cx="1983278" cy="0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BB072C-76BE-40CB-9777-8940E048D656}"/>
              </a:ext>
            </a:extLst>
          </p:cNvPr>
          <p:cNvSpPr txBox="1"/>
          <p:nvPr/>
        </p:nvSpPr>
        <p:spPr>
          <a:xfrm>
            <a:off x="5092987" y="4805877"/>
            <a:ext cx="214177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/>
              <a:t>kakao</a:t>
            </a:r>
            <a:r>
              <a:rPr lang="en-US" altLang="ko-KR" sz="1200" dirty="0"/>
              <a:t> API</a:t>
            </a:r>
            <a:r>
              <a:rPr lang="ko-KR" altLang="en-US" sz="1200" dirty="0"/>
              <a:t>를 이용한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자동 로그인 기능 구현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1ED079-7775-435E-95A3-386D8206A0AF}"/>
              </a:ext>
            </a:extLst>
          </p:cNvPr>
          <p:cNvSpPr txBox="1"/>
          <p:nvPr/>
        </p:nvSpPr>
        <p:spPr>
          <a:xfrm>
            <a:off x="5092988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GPS + </a:t>
            </a:r>
            <a:r>
              <a:rPr lang="ko-KR" altLang="en-US" sz="1200" dirty="0"/>
              <a:t>지도 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기능 구현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090755B-D3EA-415C-9B0F-750CD5C24189}"/>
              </a:ext>
            </a:extLst>
          </p:cNvPr>
          <p:cNvCxnSpPr>
            <a:cxnSpLocks/>
          </p:cNvCxnSpPr>
          <p:nvPr/>
        </p:nvCxnSpPr>
        <p:spPr>
          <a:xfrm>
            <a:off x="7076266" y="3975050"/>
            <a:ext cx="0" cy="713908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064504-3C3D-427F-A7D3-57C78C5E4DC4}"/>
              </a:ext>
            </a:extLst>
          </p:cNvPr>
          <p:cNvCxnSpPr>
            <a:cxnSpLocks/>
          </p:cNvCxnSpPr>
          <p:nvPr/>
        </p:nvCxnSpPr>
        <p:spPr>
          <a:xfrm>
            <a:off x="5092988" y="4686134"/>
            <a:ext cx="1983278" cy="0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6806FB3-D7FB-4498-93B1-B10CB4DF4FD9}"/>
              </a:ext>
            </a:extLst>
          </p:cNvPr>
          <p:cNvCxnSpPr>
            <a:cxnSpLocks/>
          </p:cNvCxnSpPr>
          <p:nvPr/>
        </p:nvCxnSpPr>
        <p:spPr>
          <a:xfrm>
            <a:off x="7076266" y="3264195"/>
            <a:ext cx="0" cy="710855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887F495-F862-4FE5-867A-DE3F7C72B190}"/>
              </a:ext>
            </a:extLst>
          </p:cNvPr>
          <p:cNvCxnSpPr>
            <a:cxnSpLocks/>
          </p:cNvCxnSpPr>
          <p:nvPr/>
        </p:nvCxnSpPr>
        <p:spPr>
          <a:xfrm>
            <a:off x="5092988" y="3264195"/>
            <a:ext cx="1983278" cy="0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F202F-11D0-4E8C-83E9-A74E1A45D670}"/>
              </a:ext>
            </a:extLst>
          </p:cNvPr>
          <p:cNvCxnSpPr>
            <a:cxnSpLocks/>
          </p:cNvCxnSpPr>
          <p:nvPr/>
        </p:nvCxnSpPr>
        <p:spPr>
          <a:xfrm>
            <a:off x="5092988" y="2963150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92047AD-7012-48D4-9A36-589DE0671E2B}"/>
              </a:ext>
            </a:extLst>
          </p:cNvPr>
          <p:cNvCxnSpPr>
            <a:cxnSpLocks/>
          </p:cNvCxnSpPr>
          <p:nvPr/>
        </p:nvCxnSpPr>
        <p:spPr>
          <a:xfrm>
            <a:off x="5092988" y="4686134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284784E-646F-417D-977A-8A514DB53028}"/>
              </a:ext>
            </a:extLst>
          </p:cNvPr>
          <p:cNvSpPr txBox="1"/>
          <p:nvPr/>
        </p:nvSpPr>
        <p:spPr>
          <a:xfrm>
            <a:off x="2462813" y="1924219"/>
            <a:ext cx="21417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와이어 프레임 기반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레이아웃 구성</a:t>
            </a:r>
            <a:endParaRPr lang="en-US" altLang="ko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F07D26-478F-4406-8D46-CF1F96E7C0A3}"/>
              </a:ext>
            </a:extLst>
          </p:cNvPr>
          <p:cNvSpPr txBox="1"/>
          <p:nvPr/>
        </p:nvSpPr>
        <p:spPr>
          <a:xfrm>
            <a:off x="2462813" y="5710881"/>
            <a:ext cx="214177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Spring boot - Oracle </a:t>
            </a:r>
            <a:r>
              <a:rPr lang="ko-KR" altLang="en-US" sz="1200" dirty="0"/>
              <a:t>연동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7848460-74B7-4C7A-811F-8986EEF80B2C}"/>
              </a:ext>
            </a:extLst>
          </p:cNvPr>
          <p:cNvCxnSpPr>
            <a:cxnSpLocks/>
          </p:cNvCxnSpPr>
          <p:nvPr/>
        </p:nvCxnSpPr>
        <p:spPr>
          <a:xfrm>
            <a:off x="6966441" y="5591138"/>
            <a:ext cx="1983278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B253BA3-C324-4F2A-9708-12CFD3390AF0}"/>
              </a:ext>
            </a:extLst>
          </p:cNvPr>
          <p:cNvCxnSpPr>
            <a:cxnSpLocks/>
          </p:cNvCxnSpPr>
          <p:nvPr/>
        </p:nvCxnSpPr>
        <p:spPr>
          <a:xfrm>
            <a:off x="6966441" y="2059383"/>
            <a:ext cx="0" cy="30104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6AEF558-80F8-4986-A128-F44DA79EB76C}"/>
              </a:ext>
            </a:extLst>
          </p:cNvPr>
          <p:cNvCxnSpPr>
            <a:cxnSpLocks/>
          </p:cNvCxnSpPr>
          <p:nvPr/>
        </p:nvCxnSpPr>
        <p:spPr>
          <a:xfrm>
            <a:off x="6966441" y="5591138"/>
            <a:ext cx="0" cy="30104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93E36FA-EF82-402E-8A9F-C2EE248FE52C}"/>
              </a:ext>
            </a:extLst>
          </p:cNvPr>
          <p:cNvCxnSpPr>
            <a:cxnSpLocks/>
          </p:cNvCxnSpPr>
          <p:nvPr/>
        </p:nvCxnSpPr>
        <p:spPr>
          <a:xfrm>
            <a:off x="8949719" y="2360428"/>
            <a:ext cx="0" cy="16160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72584C6-0406-41EC-A6AC-C81DCE70BA76}"/>
              </a:ext>
            </a:extLst>
          </p:cNvPr>
          <p:cNvCxnSpPr>
            <a:cxnSpLocks/>
          </p:cNvCxnSpPr>
          <p:nvPr/>
        </p:nvCxnSpPr>
        <p:spPr>
          <a:xfrm>
            <a:off x="8949719" y="3965137"/>
            <a:ext cx="0" cy="16160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D7ECD31-B777-4C86-983A-B60C450FB9E8}"/>
              </a:ext>
            </a:extLst>
          </p:cNvPr>
          <p:cNvCxnSpPr>
            <a:cxnSpLocks/>
          </p:cNvCxnSpPr>
          <p:nvPr/>
        </p:nvCxnSpPr>
        <p:spPr>
          <a:xfrm>
            <a:off x="6966441" y="2360428"/>
            <a:ext cx="1983278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CCF2D2-C28B-4DDE-8A8F-D492ADDADBCF}"/>
              </a:ext>
            </a:extLst>
          </p:cNvPr>
          <p:cNvSpPr txBox="1"/>
          <p:nvPr/>
        </p:nvSpPr>
        <p:spPr>
          <a:xfrm>
            <a:off x="9596615" y="4805877"/>
            <a:ext cx="214177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완료</a:t>
            </a:r>
            <a:endParaRPr lang="en-US" altLang="ko-KR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595F93-0A6F-41E5-A636-C4ABB0B0E290}"/>
              </a:ext>
            </a:extLst>
          </p:cNvPr>
          <p:cNvSpPr txBox="1"/>
          <p:nvPr/>
        </p:nvSpPr>
        <p:spPr>
          <a:xfrm>
            <a:off x="9596616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완료</a:t>
            </a:r>
            <a:endParaRPr lang="en-US" altLang="ko-KR" sz="12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2E6C7A7-1BF2-4374-A88A-8D2F27F71A8C}"/>
              </a:ext>
            </a:extLst>
          </p:cNvPr>
          <p:cNvCxnSpPr>
            <a:cxnSpLocks/>
          </p:cNvCxnSpPr>
          <p:nvPr/>
        </p:nvCxnSpPr>
        <p:spPr>
          <a:xfrm>
            <a:off x="11579894" y="3975050"/>
            <a:ext cx="0" cy="7139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36E51BB-99B9-4957-9964-3AE8FBF04485}"/>
              </a:ext>
            </a:extLst>
          </p:cNvPr>
          <p:cNvCxnSpPr>
            <a:cxnSpLocks/>
          </p:cNvCxnSpPr>
          <p:nvPr/>
        </p:nvCxnSpPr>
        <p:spPr>
          <a:xfrm>
            <a:off x="9596616" y="4686134"/>
            <a:ext cx="198327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2FD82B-9B61-42DB-B02F-487CC19EDBE1}"/>
              </a:ext>
            </a:extLst>
          </p:cNvPr>
          <p:cNvCxnSpPr>
            <a:cxnSpLocks/>
          </p:cNvCxnSpPr>
          <p:nvPr/>
        </p:nvCxnSpPr>
        <p:spPr>
          <a:xfrm>
            <a:off x="11579894" y="3264195"/>
            <a:ext cx="0" cy="71085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FAF8BF5-BE90-42FF-B747-51DBABBD0A09}"/>
              </a:ext>
            </a:extLst>
          </p:cNvPr>
          <p:cNvCxnSpPr>
            <a:cxnSpLocks/>
          </p:cNvCxnSpPr>
          <p:nvPr/>
        </p:nvCxnSpPr>
        <p:spPr>
          <a:xfrm>
            <a:off x="9596616" y="3264195"/>
            <a:ext cx="198327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F5E897D-25E3-4EFE-B238-EEB914EE133F}"/>
              </a:ext>
            </a:extLst>
          </p:cNvPr>
          <p:cNvCxnSpPr>
            <a:cxnSpLocks/>
          </p:cNvCxnSpPr>
          <p:nvPr/>
        </p:nvCxnSpPr>
        <p:spPr>
          <a:xfrm>
            <a:off x="9596616" y="2963150"/>
            <a:ext cx="0" cy="3010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C4EBAC1-D12C-4EC1-AC9F-79212D9D997D}"/>
              </a:ext>
            </a:extLst>
          </p:cNvPr>
          <p:cNvCxnSpPr>
            <a:cxnSpLocks/>
          </p:cNvCxnSpPr>
          <p:nvPr/>
        </p:nvCxnSpPr>
        <p:spPr>
          <a:xfrm>
            <a:off x="9596616" y="4686134"/>
            <a:ext cx="0" cy="3010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E5DABA6-3581-47BF-8786-7C878647368E}"/>
              </a:ext>
            </a:extLst>
          </p:cNvPr>
          <p:cNvSpPr txBox="1"/>
          <p:nvPr/>
        </p:nvSpPr>
        <p:spPr>
          <a:xfrm>
            <a:off x="6966441" y="1892320"/>
            <a:ext cx="214177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기타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추가되는 기능 구현</a:t>
            </a:r>
            <a:endParaRPr lang="en-US" altLang="ko-KR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CDF44A-FAF3-481B-A9C3-DF0E8E1230C5}"/>
              </a:ext>
            </a:extLst>
          </p:cNvPr>
          <p:cNvSpPr txBox="1"/>
          <p:nvPr/>
        </p:nvSpPr>
        <p:spPr>
          <a:xfrm>
            <a:off x="6966441" y="5710881"/>
            <a:ext cx="21417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기타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추가되는 기능 구현</a:t>
            </a:r>
            <a:endParaRPr lang="en-US" altLang="ko-KR" sz="1200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F27B51B-A64D-4062-A3BB-BE99F72A53C4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solidFill>
              <a:srgbClr val="0070C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31354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코로나 관련 환경 폐기물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7" y="39874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제대로 행해지지 않는 분리수거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1CE4E-30EC-460F-9186-CA9CF8BE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21495"/>
            <a:ext cx="2982369" cy="1515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4DB4A-33DD-4873-B891-3D8869D5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6" y="4520363"/>
            <a:ext cx="2982369" cy="185308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611205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6796568" y="2385694"/>
            <a:ext cx="453183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일상 속 발생하는 분리배출 쓰레기를 </a:t>
            </a:r>
            <a:endParaRPr lang="en-US" altLang="ko-KR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쉽게 해결하기 위한 환경 어플리케이션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chemeClr val="tx1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7630227" y="3602516"/>
            <a:ext cx="2864513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분리배출법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도전과제 기능 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펀딩 기능을 통한 동기부여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2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Team</a:t>
            </a:r>
            <a:endParaRPr lang="ko-KR" altLang="en-US" sz="24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Team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EE09-7A6B-4464-8BE8-25595C4328C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4A1D-272B-4F2D-B886-E316502D25DA}"/>
              </a:ext>
            </a:extLst>
          </p:cNvPr>
          <p:cNvSpPr txBox="1"/>
          <p:nvPr/>
        </p:nvSpPr>
        <p:spPr>
          <a:xfrm>
            <a:off x="1493366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기획 파트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E2268-B297-4B43-9D44-3DEF3FBAB970}"/>
              </a:ext>
            </a:extLst>
          </p:cNvPr>
          <p:cNvSpPr txBox="1"/>
          <p:nvPr/>
        </p:nvSpPr>
        <p:spPr>
          <a:xfrm>
            <a:off x="1656774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6B7D7-023F-420D-8C0C-0B20ABB47D2D}"/>
              </a:ext>
            </a:extLst>
          </p:cNvPr>
          <p:cNvSpPr txBox="1"/>
          <p:nvPr/>
        </p:nvSpPr>
        <p:spPr>
          <a:xfrm>
            <a:off x="1908037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>
                <a:solidFill>
                  <a:srgbClr val="0070C0"/>
                </a:solidFill>
              </a:rPr>
              <a:t>양승혁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4D4C-92E2-4BA3-9515-4A64167607E3}"/>
              </a:ext>
            </a:extLst>
          </p:cNvPr>
          <p:cNvSpPr txBox="1"/>
          <p:nvPr/>
        </p:nvSpPr>
        <p:spPr>
          <a:xfrm>
            <a:off x="1493366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디자인 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83A26-9444-4165-929C-83A2DF98B4D0}"/>
              </a:ext>
            </a:extLst>
          </p:cNvPr>
          <p:cNvSpPr txBox="1"/>
          <p:nvPr/>
        </p:nvSpPr>
        <p:spPr>
          <a:xfrm>
            <a:off x="1656774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오채은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A48C-B9F0-4660-9F3F-1FB67182F0F7}"/>
              </a:ext>
            </a:extLst>
          </p:cNvPr>
          <p:cNvSpPr txBox="1"/>
          <p:nvPr/>
        </p:nvSpPr>
        <p:spPr>
          <a:xfrm>
            <a:off x="1908037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김유진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4BDF3-656F-4461-B46C-4D8C41F36659}"/>
              </a:ext>
            </a:extLst>
          </p:cNvPr>
          <p:cNvSpPr txBox="1"/>
          <p:nvPr/>
        </p:nvSpPr>
        <p:spPr>
          <a:xfrm>
            <a:off x="6866584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파트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9973-E5D9-4C34-88C4-D7D93A3BAB58}"/>
              </a:ext>
            </a:extLst>
          </p:cNvPr>
          <p:cNvSpPr txBox="1"/>
          <p:nvPr/>
        </p:nvSpPr>
        <p:spPr>
          <a:xfrm>
            <a:off x="7029992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양승혁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60E99-4511-4A3E-8F28-4964BCE11E37}"/>
              </a:ext>
            </a:extLst>
          </p:cNvPr>
          <p:cNvSpPr txBox="1"/>
          <p:nvPr/>
        </p:nvSpPr>
        <p:spPr>
          <a:xfrm>
            <a:off x="7281255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김종규</a:t>
            </a:r>
            <a:r>
              <a:rPr lang="en-US" altLang="ko-KR" sz="1400" dirty="0"/>
              <a:t>, </a:t>
            </a:r>
            <a:r>
              <a:rPr lang="ko-KR" altLang="en-US" sz="1400" dirty="0"/>
              <a:t>김유진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B7321-DA97-46D7-9A50-7529C3FD479C}"/>
              </a:ext>
            </a:extLst>
          </p:cNvPr>
          <p:cNvSpPr txBox="1"/>
          <p:nvPr/>
        </p:nvSpPr>
        <p:spPr>
          <a:xfrm>
            <a:off x="6866584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파트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61D55-118F-44ED-8D36-9D15412C0844}"/>
              </a:ext>
            </a:extLst>
          </p:cNvPr>
          <p:cNvSpPr txBox="1"/>
          <p:nvPr/>
        </p:nvSpPr>
        <p:spPr>
          <a:xfrm>
            <a:off x="7029992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송예진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7D496-D8FA-448C-A35A-32BF0B30F555}"/>
              </a:ext>
            </a:extLst>
          </p:cNvPr>
          <p:cNvSpPr txBox="1"/>
          <p:nvPr/>
        </p:nvSpPr>
        <p:spPr>
          <a:xfrm>
            <a:off x="7281255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박선형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김종규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C9E1B4-86AE-42CD-A7EB-5EAA112F67E2}"/>
              </a:ext>
            </a:extLst>
          </p:cNvPr>
          <p:cNvCxnSpPr>
            <a:cxnSpLocks/>
          </p:cNvCxnSpPr>
          <p:nvPr/>
        </p:nvCxnSpPr>
        <p:spPr>
          <a:xfrm>
            <a:off x="6096000" y="1549597"/>
            <a:ext cx="0" cy="516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47D7C-5C33-41E2-9C2A-D9F1346478AF}"/>
              </a:ext>
            </a:extLst>
          </p:cNvPr>
          <p:cNvCxnSpPr>
            <a:cxnSpLocks/>
          </p:cNvCxnSpPr>
          <p:nvPr/>
        </p:nvCxnSpPr>
        <p:spPr>
          <a:xfrm>
            <a:off x="1049446" y="4069706"/>
            <a:ext cx="10093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D5F2FD-82B0-429F-A7E6-986A85156A80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182A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Environment</a:t>
            </a:r>
            <a:endParaRPr lang="ko-KR" altLang="en-US" sz="24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Environment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노트북, 그리기이(가) 표시된 사진&#10;&#10;자동 생성된 설명">
            <a:extLst>
              <a:ext uri="{FF2B5EF4-FFF2-40B4-BE49-F238E27FC236}">
                <a16:creationId xmlns:a16="http://schemas.microsoft.com/office/drawing/2014/main" id="{545BA9D9-C01C-4DEA-952B-347FE57D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3" y="5205058"/>
            <a:ext cx="2618172" cy="1421585"/>
          </a:xfrm>
          <a:prstGeom prst="rect">
            <a:avLst/>
          </a:prstGeom>
        </p:spPr>
      </p:pic>
      <p:pic>
        <p:nvPicPr>
          <p:cNvPr id="18" name="그림 17" descr="쥐고있는, 남자, 그리기, 공이(가) 표시된 사진&#10;&#10;자동 생성된 설명">
            <a:extLst>
              <a:ext uri="{FF2B5EF4-FFF2-40B4-BE49-F238E27FC236}">
                <a16:creationId xmlns:a16="http://schemas.microsoft.com/office/drawing/2014/main" id="{CD9B439D-188C-48B9-AE97-9C3EC30E2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23" y="5205060"/>
            <a:ext cx="3371047" cy="14215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5E0F79-A14E-49CF-B582-82EA227D1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35" y="5205059"/>
            <a:ext cx="2641111" cy="1421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CE9E0-2967-4851-918A-A562D513D6FC}"/>
              </a:ext>
            </a:extLst>
          </p:cNvPr>
          <p:cNvSpPr txBox="1"/>
          <p:nvPr/>
        </p:nvSpPr>
        <p:spPr>
          <a:xfrm>
            <a:off x="971609" y="2063277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APP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3ACC10-7D6C-4917-A018-F8FB8DAA8042}"/>
              </a:ext>
            </a:extLst>
          </p:cNvPr>
          <p:cNvSpPr txBox="1"/>
          <p:nvPr/>
        </p:nvSpPr>
        <p:spPr>
          <a:xfrm>
            <a:off x="4782535" y="2063278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 Boot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46DBE-1CE5-40EF-87C1-D3C14C098D01}"/>
              </a:ext>
            </a:extLst>
          </p:cNvPr>
          <p:cNvSpPr txBox="1"/>
          <p:nvPr/>
        </p:nvSpPr>
        <p:spPr>
          <a:xfrm>
            <a:off x="8794555" y="2063277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Android Studio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23765-F28E-4803-806A-C2CCEB0DF3EA}"/>
              </a:ext>
            </a:extLst>
          </p:cNvPr>
          <p:cNvSpPr txBox="1"/>
          <p:nvPr/>
        </p:nvSpPr>
        <p:spPr>
          <a:xfrm>
            <a:off x="906611" y="2818948"/>
            <a:ext cx="2762236" cy="18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모듈은 한 개만 사용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비교적 소규모의 앱 볼륨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모듈 분할 의 불필요성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371EB-56F3-4597-93EB-6390336245C7}"/>
              </a:ext>
            </a:extLst>
          </p:cNvPr>
          <p:cNvSpPr txBox="1"/>
          <p:nvPr/>
        </p:nvSpPr>
        <p:spPr>
          <a:xfrm>
            <a:off x="4918630" y="2818947"/>
            <a:ext cx="2762236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 경험이 있는 소프트웨어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Spring </a:t>
            </a:r>
            <a:r>
              <a:rPr lang="ko-KR" altLang="en-US" sz="1200" dirty="0"/>
              <a:t>기반 </a:t>
            </a:r>
            <a:r>
              <a:rPr lang="en-US" altLang="ko-KR" sz="1200" dirty="0"/>
              <a:t>rest API </a:t>
            </a:r>
            <a:r>
              <a:rPr lang="ko-KR" altLang="en-US" sz="1200" dirty="0"/>
              <a:t>개발 희망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205F8-6747-4507-972C-76DF1EE8F76A}"/>
              </a:ext>
            </a:extLst>
          </p:cNvPr>
          <p:cNvSpPr txBox="1"/>
          <p:nvPr/>
        </p:nvSpPr>
        <p:spPr>
          <a:xfrm>
            <a:off x="8949719" y="2775090"/>
            <a:ext cx="2762236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 경험이 있는 소프트웨어</a:t>
            </a:r>
            <a:endParaRPr lang="en-US" altLang="ko-KR" sz="12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5A3807-392E-4AA8-8BB7-C601D736B2DD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2A49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Diagram</a:t>
            </a:r>
            <a:endParaRPr lang="ko-KR" altLang="en-US" b="1" dirty="0"/>
          </a:p>
        </p:txBody>
      </p:sp>
      <p:pic>
        <p:nvPicPr>
          <p:cNvPr id="221" name="그림 220" descr="스크린샷이(가) 표시된 사진&#10;&#10;자동 생성된 설명">
            <a:extLst>
              <a:ext uri="{FF2B5EF4-FFF2-40B4-BE49-F238E27FC236}">
                <a16:creationId xmlns:a16="http://schemas.microsoft.com/office/drawing/2014/main" id="{A0D95622-9117-40BF-AB36-817AF5D61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47" y="1829566"/>
            <a:ext cx="8328822" cy="4797080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9652D828-6FE3-47F8-BF47-205569DD5713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주요 클래스 관계도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ECD822A-C27C-4429-AC73-0F97BD2CD936}"/>
              </a:ext>
            </a:extLst>
          </p:cNvPr>
          <p:cNvSpPr txBox="1"/>
          <p:nvPr/>
        </p:nvSpPr>
        <p:spPr>
          <a:xfrm>
            <a:off x="906611" y="2106565"/>
            <a:ext cx="2762236" cy="147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각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homeMian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challengeMain</a:t>
            </a:r>
            <a:r>
              <a:rPr lang="en-US" altLang="ko-KR" sz="1000" dirty="0"/>
              <a:t>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listMain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infoMain</a:t>
            </a:r>
            <a:r>
              <a:rPr lang="en-US" altLang="ko-KR" sz="1000" dirty="0"/>
              <a:t> : Fragment</a:t>
            </a:r>
            <a:endParaRPr lang="ko-KR" altLang="en-US" sz="10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66C273-7F93-4201-ABED-37522C6CD975}"/>
              </a:ext>
            </a:extLst>
          </p:cNvPr>
          <p:cNvSpPr txBox="1"/>
          <p:nvPr/>
        </p:nvSpPr>
        <p:spPr>
          <a:xfrm>
            <a:off x="906611" y="3734002"/>
            <a:ext cx="2762236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사용 데이터 별 형식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</a:t>
            </a:r>
            <a:r>
              <a:rPr lang="en-US" altLang="ko-KR" sz="1000" dirty="0"/>
              <a:t> : Object</a:t>
            </a:r>
            <a:endParaRPr lang="ko-KR" altLang="en-US" sz="10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57D04F5-CF07-4C7D-9E94-422E0440F52E}"/>
              </a:ext>
            </a:extLst>
          </p:cNvPr>
          <p:cNvSpPr txBox="1"/>
          <p:nvPr/>
        </p:nvSpPr>
        <p:spPr>
          <a:xfrm>
            <a:off x="906609" y="4898436"/>
            <a:ext cx="2982368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용이한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데이터 관리를 위한 오브젝트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aCurrentData</a:t>
            </a:r>
            <a:r>
              <a:rPr lang="en-US" altLang="ko-KR" sz="1000" dirty="0"/>
              <a:t> : Object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4CEBD4C-59A8-46E4-A298-24816FA9BAEA}"/>
              </a:ext>
            </a:extLst>
          </p:cNvPr>
          <p:cNvSpPr txBox="1"/>
          <p:nvPr/>
        </p:nvSpPr>
        <p:spPr>
          <a:xfrm>
            <a:off x="906609" y="5605457"/>
            <a:ext cx="3199723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데이터 별 세부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fundingItemSpecific</a:t>
            </a:r>
            <a:r>
              <a:rPr lang="en-US" altLang="ko-KR" sz="1000" dirty="0"/>
              <a:t> : Fragment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5E2DEA-D4B8-46D2-BC30-7F12615890EB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170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Diagram</a:t>
            </a:r>
            <a:endParaRPr lang="ko-KR" altLang="en-US" b="1" dirty="0"/>
          </a:p>
        </p:txBody>
      </p:sp>
      <p:pic>
        <p:nvPicPr>
          <p:cNvPr id="13" name="그림 12" descr="실내, 컴퓨터, 노트북, 테이블이(가) 표시된 사진&#10;&#10;자동 생성된 설명">
            <a:extLst>
              <a:ext uri="{FF2B5EF4-FFF2-40B4-BE49-F238E27FC236}">
                <a16:creationId xmlns:a16="http://schemas.microsoft.com/office/drawing/2014/main" id="{FD107604-09B4-4F41-A761-C2D9CBCD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6" y="1829565"/>
            <a:ext cx="8324024" cy="451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E3130-CBA2-4D95-A334-37F16764D668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주요 테이블 관계도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52FF0-9542-4E59-BEA4-91210CA767AD}"/>
              </a:ext>
            </a:extLst>
          </p:cNvPr>
          <p:cNvSpPr txBox="1"/>
          <p:nvPr/>
        </p:nvSpPr>
        <p:spPr>
          <a:xfrm>
            <a:off x="906611" y="2106565"/>
            <a:ext cx="2762236" cy="123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테이블 종류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펀딩 관련 테이블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분리배출법 관련 테이블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챌린지 관련 테이블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회원정보 관련 테이블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EEA88-DAAA-4485-90CB-99C7E3215E00}"/>
              </a:ext>
            </a:extLst>
          </p:cNvPr>
          <p:cNvSpPr txBox="1"/>
          <p:nvPr/>
        </p:nvSpPr>
        <p:spPr>
          <a:xfrm>
            <a:off x="855472" y="3461645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관리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접근 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B06A17-B72D-45C6-AC6C-F9CDE96EFB09}"/>
              </a:ext>
            </a:extLst>
          </p:cNvPr>
          <p:cNvSpPr txBox="1"/>
          <p:nvPr/>
        </p:nvSpPr>
        <p:spPr>
          <a:xfrm>
            <a:off x="906611" y="3813279"/>
            <a:ext cx="2762236" cy="98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관리자 측 계획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컴퓨터를 통한 접근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사전 데이터 수동 입력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파이썬을 이용한 데이터 수집 </a:t>
            </a:r>
            <a:r>
              <a:rPr lang="en-US" altLang="ko-KR" sz="900" dirty="0"/>
              <a:t>~ </a:t>
            </a:r>
            <a:r>
              <a:rPr lang="ko-KR" altLang="en-US" sz="900" dirty="0"/>
              <a:t>전처리 과정</a:t>
            </a:r>
            <a:endParaRPr lang="en-US" altLang="ko-KR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8372FE-8AB4-4C95-B929-D68D1C592E61}"/>
              </a:ext>
            </a:extLst>
          </p:cNvPr>
          <p:cNvSpPr txBox="1"/>
          <p:nvPr/>
        </p:nvSpPr>
        <p:spPr>
          <a:xfrm>
            <a:off x="906611" y="5053106"/>
            <a:ext cx="2762236" cy="75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사용자 측 계획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애플리케이션을 통한 접근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부여된 </a:t>
            </a:r>
            <a:r>
              <a:rPr lang="en-US" altLang="ko-KR" sz="900" dirty="0"/>
              <a:t>ID</a:t>
            </a:r>
            <a:r>
              <a:rPr lang="ko-KR" altLang="en-US" sz="900" dirty="0"/>
              <a:t>에 따라 허가된 데이터 출력 </a:t>
            </a:r>
            <a:r>
              <a:rPr lang="en-US" altLang="ko-KR" sz="900" dirty="0"/>
              <a:t>/ </a:t>
            </a:r>
            <a:r>
              <a:rPr lang="ko-KR" altLang="en-US" sz="900" dirty="0"/>
              <a:t>입력</a:t>
            </a:r>
            <a:endParaRPr lang="en-US" altLang="ko-KR" sz="9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기술적 측면</a:t>
            </a:r>
            <a:r>
              <a:rPr lang="en-US" altLang="ko-KR" b="1" dirty="0"/>
              <a:t>: </a:t>
            </a:r>
            <a:r>
              <a:rPr lang="ko-KR" altLang="en-US" b="1" dirty="0"/>
              <a:t>지도</a:t>
            </a:r>
          </a:p>
        </p:txBody>
      </p: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43F4A7B5-809B-4247-AF54-33856AC503CA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DB85C7-51DC-4DFD-992F-6EC9299093B6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GPS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45B88-27C1-4024-A443-31C67A853265}"/>
              </a:ext>
            </a:extLst>
          </p:cNvPr>
          <p:cNvSpPr txBox="1"/>
          <p:nvPr/>
        </p:nvSpPr>
        <p:spPr>
          <a:xfrm>
            <a:off x="883346" y="2588273"/>
            <a:ext cx="427021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android.location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Android</a:t>
            </a:r>
            <a:r>
              <a:rPr lang="ko-KR" altLang="en-US" sz="1100" dirty="0"/>
              <a:t> </a:t>
            </a:r>
            <a:r>
              <a:rPr lang="en-US" altLang="ko-KR" sz="1100" dirty="0"/>
              <a:t>OS</a:t>
            </a:r>
            <a:r>
              <a:rPr lang="ko-KR" altLang="en-US" sz="1100" dirty="0"/>
              <a:t> 내에서 제공하는 위치추적 기능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위도 </a:t>
            </a:r>
            <a:r>
              <a:rPr lang="en-US" altLang="ko-KR" sz="1100" dirty="0"/>
              <a:t>/ </a:t>
            </a:r>
            <a:r>
              <a:rPr lang="ko-KR" altLang="en-US" sz="1100" dirty="0"/>
              <a:t>경도 획득을 통한 현 위치 기능 사용</a:t>
            </a:r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DC11C253-D557-4BFB-8EE3-3DDE944ED1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2" y="4576257"/>
            <a:ext cx="4316752" cy="16984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C97B8D-FA58-4DA4-8CAC-F7A87E5BCCB4}"/>
              </a:ext>
            </a:extLst>
          </p:cNvPr>
          <p:cNvSpPr txBox="1"/>
          <p:nvPr/>
        </p:nvSpPr>
        <p:spPr>
          <a:xfrm>
            <a:off x="7010561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4F06E-FBBC-4973-A924-2DC1EB0C6396}"/>
              </a:ext>
            </a:extLst>
          </p:cNvPr>
          <p:cNvSpPr txBox="1"/>
          <p:nvPr/>
        </p:nvSpPr>
        <p:spPr>
          <a:xfrm>
            <a:off x="7038435" y="2588273"/>
            <a:ext cx="427021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Kakao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지도</a:t>
            </a:r>
            <a:r>
              <a:rPr lang="en-US" altLang="ko-KR" sz="1400" b="1" dirty="0"/>
              <a:t> API : </a:t>
            </a:r>
            <a:r>
              <a:rPr lang="en-US" altLang="ko-KR" sz="1400" b="1" dirty="0" err="1"/>
              <a:t>net.daum.mf.map.api.MapView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카카오 지도 </a:t>
            </a:r>
            <a:r>
              <a:rPr lang="en-US" altLang="ko-KR" sz="1100" dirty="0"/>
              <a:t>API</a:t>
            </a:r>
            <a:r>
              <a:rPr lang="ko-KR" altLang="en-US" sz="1100" dirty="0"/>
              <a:t>를 통한 시각적 지도 구현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GPS</a:t>
            </a:r>
            <a:r>
              <a:rPr lang="ko-KR" altLang="en-US" sz="1100" dirty="0"/>
              <a:t> 로 부터 획득한 위도 </a:t>
            </a:r>
            <a:r>
              <a:rPr lang="en-US" altLang="ko-KR" sz="1100" dirty="0"/>
              <a:t>/ </a:t>
            </a:r>
            <a:r>
              <a:rPr lang="ko-KR" altLang="en-US" sz="1100" dirty="0"/>
              <a:t>경도를 통한 마커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9B0F564-D33C-4640-9DAE-9821431A35C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35" y="4576257"/>
            <a:ext cx="4316752" cy="169843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D7FD90-F6B0-43D7-A45F-24DE6B22D28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5897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기능적 측면</a:t>
            </a:r>
            <a:r>
              <a:rPr lang="en-US" altLang="ko-KR" b="1" dirty="0"/>
              <a:t>: </a:t>
            </a:r>
            <a:r>
              <a:rPr lang="ko-KR" altLang="en-US" b="1" dirty="0"/>
              <a:t>마커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52271-2265-4EEE-A038-B02CF9B2B318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도전과제 마킹</a:t>
            </a:r>
            <a:endParaRPr lang="en-US" altLang="ko-KR" sz="1600" b="1" dirty="0"/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3D2F2A-FEB4-4FD6-8C96-89844DF766B9}"/>
              </a:ext>
            </a:extLst>
          </p:cNvPr>
          <p:cNvSpPr txBox="1"/>
          <p:nvPr/>
        </p:nvSpPr>
        <p:spPr>
          <a:xfrm>
            <a:off x="883346" y="2588273"/>
            <a:ext cx="4270219" cy="19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마커를 통한 도전과제의 시각화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얼마나 많은 도전과제들이 행해지는지를 시각적으로 확인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혼자서 하는 것이 아니라는 점을 어필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동기부여 및 심리적 만족도 확보가 가능 할 것으로 예상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ED115D-ABBB-4233-9A15-BFF038096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07" y="5182757"/>
            <a:ext cx="1759209" cy="13984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59E886-6BF4-457F-898E-357BE7B898CB}"/>
              </a:ext>
            </a:extLst>
          </p:cNvPr>
          <p:cNvSpPr txBox="1"/>
          <p:nvPr/>
        </p:nvSpPr>
        <p:spPr>
          <a:xfrm>
            <a:off x="7012664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마커 별 정보 부여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5AB39-ED83-4DBB-A2BD-EDE441B90459}"/>
              </a:ext>
            </a:extLst>
          </p:cNvPr>
          <p:cNvSpPr txBox="1"/>
          <p:nvPr/>
        </p:nvSpPr>
        <p:spPr>
          <a:xfrm>
            <a:off x="7040538" y="2588273"/>
            <a:ext cx="4270219" cy="241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종류 별 색상 및 정보 부여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제시되는 종류</a:t>
            </a:r>
            <a:r>
              <a:rPr lang="en-US" altLang="ko-KR" sz="1100" dirty="0"/>
              <a:t>(</a:t>
            </a:r>
            <a:r>
              <a:rPr lang="ko-KR" altLang="en-US" sz="1100" dirty="0"/>
              <a:t>기준</a:t>
            </a:r>
            <a:r>
              <a:rPr lang="en-US" altLang="ko-KR" sz="1100" dirty="0"/>
              <a:t>)</a:t>
            </a:r>
            <a:r>
              <a:rPr lang="ko-KR" altLang="en-US" sz="1100" dirty="0"/>
              <a:t>에 따라 다른 색상 부여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제시되는 정보에 따른 타이틀 부여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일괄적인 디자인 </a:t>
            </a:r>
            <a:r>
              <a:rPr lang="en-US" altLang="ko-KR" sz="1100" dirty="0"/>
              <a:t>/ </a:t>
            </a:r>
            <a:r>
              <a:rPr lang="ko-KR" altLang="en-US" sz="1100" dirty="0"/>
              <a:t>정보의 반복을 줄여 시각적 만족도 극대화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사용할 기준점에 대해서는 아직 논의 중</a:t>
            </a:r>
          </a:p>
        </p:txBody>
      </p:sp>
      <p:pic>
        <p:nvPicPr>
          <p:cNvPr id="2050" name="Picture 2" descr="20)지도의 핀, 색 세트, 벡터 일러스트 레이 션 로열티 무료 사진, 그림, 이미지 그리고 스톡포토그래피. Image 28069478.">
            <a:extLst>
              <a:ext uri="{FF2B5EF4-FFF2-40B4-BE49-F238E27FC236}">
                <a16:creationId xmlns:a16="http://schemas.microsoft.com/office/drawing/2014/main" id="{1D259C03-59D6-41B4-8863-C913A473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16" y="5182757"/>
            <a:ext cx="1398461" cy="13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A0D7E5-A5D7-45B3-AE38-2A7454DA4C1A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5EA2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사고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A767-FC64-4294-8A24-545FD6B3B900}"/>
              </a:ext>
            </a:extLst>
          </p:cNvPr>
          <p:cNvSpPr txBox="1"/>
          <p:nvPr/>
        </p:nvSpPr>
        <p:spPr>
          <a:xfrm>
            <a:off x="158779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애자일 프로세스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58779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Agile Software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84EB9-7799-4504-BED7-E498395D1A69}"/>
              </a:ext>
            </a:extLst>
          </p:cNvPr>
          <p:cNvSpPr txBox="1"/>
          <p:nvPr/>
        </p:nvSpPr>
        <p:spPr>
          <a:xfrm>
            <a:off x="754093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모델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순서 지향형 모델</a:t>
            </a:r>
            <a:r>
              <a:rPr lang="en-US" altLang="ko-KR" sz="16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448D8-B712-47E6-BD6C-AFAC57AE9F47}"/>
              </a:ext>
            </a:extLst>
          </p:cNvPr>
          <p:cNvSpPr txBox="1"/>
          <p:nvPr/>
        </p:nvSpPr>
        <p:spPr>
          <a:xfrm>
            <a:off x="754093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Plan-based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9C88E-2C85-4D26-995D-F14456C5E686}"/>
              </a:ext>
            </a:extLst>
          </p:cNvPr>
          <p:cNvSpPr txBox="1"/>
          <p:nvPr/>
        </p:nvSpPr>
        <p:spPr>
          <a:xfrm>
            <a:off x="5077710" y="2041694"/>
            <a:ext cx="203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66F5F-E464-4AEC-ABE9-8043933BC3D8}"/>
              </a:ext>
            </a:extLst>
          </p:cNvPr>
          <p:cNvSpPr txBox="1"/>
          <p:nvPr/>
        </p:nvSpPr>
        <p:spPr>
          <a:xfrm>
            <a:off x="891617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짧은 단위 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추상적 </a:t>
            </a:r>
            <a:r>
              <a:rPr lang="en-US" altLang="ko-KR" sz="1400" dirty="0"/>
              <a:t>/ </a:t>
            </a:r>
            <a:r>
              <a:rPr lang="ko-KR" altLang="en-US" sz="1400" dirty="0"/>
              <a:t>거시적 정리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구성원 전원이 전체를 인식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완만한 체계를 통한 유연한 대처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잦은 파편적 회의 </a:t>
            </a:r>
            <a:r>
              <a:rPr lang="en-US" altLang="ko-KR" sz="1400" dirty="0"/>
              <a:t>/ </a:t>
            </a:r>
            <a:r>
              <a:rPr lang="ko-KR" altLang="en-US" sz="1400" dirty="0"/>
              <a:t>피드백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수시로 추가되는 업무량 </a:t>
            </a:r>
            <a:r>
              <a:rPr lang="en-US" altLang="ko-KR" sz="1400" dirty="0"/>
              <a:t>/ </a:t>
            </a:r>
            <a:r>
              <a:rPr lang="ko-KR" altLang="en-US" sz="1400" dirty="0"/>
              <a:t>동적 기여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2D963C-C42F-4FC7-8B6C-4C77964EFD17}"/>
              </a:ext>
            </a:extLst>
          </p:cNvPr>
          <p:cNvSpPr txBox="1"/>
          <p:nvPr/>
        </p:nvSpPr>
        <p:spPr>
          <a:xfrm>
            <a:off x="7540935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세부적 단위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체계적 정리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본인 분야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업무를 정확히 인식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수직적 체계로 인한 경직된 대처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정기 회의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정해진 업무량</a:t>
            </a:r>
            <a:r>
              <a:rPr lang="en-US" altLang="ko-KR" sz="1400" dirty="0"/>
              <a:t> / </a:t>
            </a:r>
            <a:r>
              <a:rPr lang="ko-KR" altLang="en-US" sz="1400" dirty="0"/>
              <a:t>정적 기여</a:t>
            </a:r>
            <a:endParaRPr lang="en-US" altLang="ko-KR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DE14CC-DC4B-4059-B9B1-3B1579B7CC7B}"/>
              </a:ext>
            </a:extLst>
          </p:cNvPr>
          <p:cNvCxnSpPr>
            <a:cxnSpLocks/>
          </p:cNvCxnSpPr>
          <p:nvPr/>
        </p:nvCxnSpPr>
        <p:spPr>
          <a:xfrm>
            <a:off x="686478" y="330610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58019C-8CD4-49DA-888F-06F335C36470}"/>
              </a:ext>
            </a:extLst>
          </p:cNvPr>
          <p:cNvCxnSpPr>
            <a:cxnSpLocks/>
          </p:cNvCxnSpPr>
          <p:nvPr/>
        </p:nvCxnSpPr>
        <p:spPr>
          <a:xfrm>
            <a:off x="686478" y="38560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8292891-5D55-49D4-9743-4F9B8179D92C}"/>
              </a:ext>
            </a:extLst>
          </p:cNvPr>
          <p:cNvCxnSpPr>
            <a:cxnSpLocks/>
          </p:cNvCxnSpPr>
          <p:nvPr/>
        </p:nvCxnSpPr>
        <p:spPr>
          <a:xfrm>
            <a:off x="686478" y="440272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56CE71-0EAE-4B75-83A6-4EC59DCF0A54}"/>
              </a:ext>
            </a:extLst>
          </p:cNvPr>
          <p:cNvCxnSpPr>
            <a:cxnSpLocks/>
          </p:cNvCxnSpPr>
          <p:nvPr/>
        </p:nvCxnSpPr>
        <p:spPr>
          <a:xfrm>
            <a:off x="686478" y="49228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309AB31-9FD0-4FA6-B5A9-9C83306CBEF8}"/>
              </a:ext>
            </a:extLst>
          </p:cNvPr>
          <p:cNvCxnSpPr>
            <a:cxnSpLocks/>
          </p:cNvCxnSpPr>
          <p:nvPr/>
        </p:nvCxnSpPr>
        <p:spPr>
          <a:xfrm>
            <a:off x="686478" y="547283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7C27FD-F435-41DA-B3E2-A4EF31236A63}"/>
              </a:ext>
            </a:extLst>
          </p:cNvPr>
          <p:cNvCxnSpPr>
            <a:cxnSpLocks/>
          </p:cNvCxnSpPr>
          <p:nvPr/>
        </p:nvCxnSpPr>
        <p:spPr>
          <a:xfrm>
            <a:off x="686478" y="603936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53A204-EF7D-4E55-846A-ED1E891CFFF8}"/>
              </a:ext>
            </a:extLst>
          </p:cNvPr>
          <p:cNvCxnSpPr>
            <a:cxnSpLocks/>
          </p:cNvCxnSpPr>
          <p:nvPr/>
        </p:nvCxnSpPr>
        <p:spPr>
          <a:xfrm>
            <a:off x="7084473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6732E7-9121-4A04-B5ED-43BB8145BE2F}"/>
              </a:ext>
            </a:extLst>
          </p:cNvPr>
          <p:cNvCxnSpPr>
            <a:cxnSpLocks/>
          </p:cNvCxnSpPr>
          <p:nvPr/>
        </p:nvCxnSpPr>
        <p:spPr>
          <a:xfrm>
            <a:off x="5107527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48F445D-D391-4189-B8B8-A13DC596F881}"/>
              </a:ext>
            </a:extLst>
          </p:cNvPr>
          <p:cNvCxnSpPr>
            <a:cxnSpLocks/>
          </p:cNvCxnSpPr>
          <p:nvPr/>
        </p:nvCxnSpPr>
        <p:spPr>
          <a:xfrm>
            <a:off x="754093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1CC437-4D1A-4C15-B549-5B5662317732}"/>
              </a:ext>
            </a:extLst>
          </p:cNvPr>
          <p:cNvCxnSpPr>
            <a:cxnSpLocks/>
          </p:cNvCxnSpPr>
          <p:nvPr/>
        </p:nvCxnSpPr>
        <p:spPr>
          <a:xfrm>
            <a:off x="465106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B37F0F-DC43-43A6-BC54-D0F3CF817FC7}"/>
              </a:ext>
            </a:extLst>
          </p:cNvPr>
          <p:cNvSpPr txBox="1"/>
          <p:nvPr/>
        </p:nvSpPr>
        <p:spPr>
          <a:xfrm>
            <a:off x="4715488" y="2684834"/>
            <a:ext cx="2750354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작업 계획</a:t>
            </a:r>
            <a:endParaRPr lang="en-US" altLang="ko-KR" sz="1400" dirty="0">
              <a:latin typeface="+mj-lt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400" dirty="0"/>
              <a:t>Requirements</a:t>
            </a:r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팀원 역할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개발 과정 중 변동사항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피드백 </a:t>
            </a:r>
            <a:r>
              <a:rPr lang="en-US" altLang="ko-KR" sz="1400" dirty="0"/>
              <a:t>/ </a:t>
            </a:r>
            <a:r>
              <a:rPr lang="ko-KR" altLang="en-US" sz="1400" dirty="0"/>
              <a:t>소통 </a:t>
            </a:r>
            <a:r>
              <a:rPr lang="en-US" altLang="ko-KR" sz="1400" dirty="0"/>
              <a:t>/ </a:t>
            </a:r>
            <a:r>
              <a:rPr lang="ko-KR" altLang="en-US" sz="1400" dirty="0"/>
              <a:t>협력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기여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업무량</a:t>
            </a:r>
            <a:endParaRPr lang="en-US" altLang="ko-KR" sz="14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7CEC02-4C1E-4EF3-8308-3095F0054FED}"/>
              </a:ext>
            </a:extLst>
          </p:cNvPr>
          <p:cNvCxnSpPr>
            <a:cxnSpLocks/>
          </p:cNvCxnSpPr>
          <p:nvPr/>
        </p:nvCxnSpPr>
        <p:spPr>
          <a:xfrm>
            <a:off x="686477" y="281277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확인 표시">
            <a:extLst>
              <a:ext uri="{FF2B5EF4-FFF2-40B4-BE49-F238E27FC236}">
                <a16:creationId xmlns:a16="http://schemas.microsoft.com/office/drawing/2014/main" id="{99E9F65F-8D96-436D-A1F2-94CE33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2895164"/>
            <a:ext cx="338547" cy="338547"/>
          </a:xfrm>
          <a:prstGeom prst="rect">
            <a:avLst/>
          </a:prstGeom>
        </p:spPr>
      </p:pic>
      <p:pic>
        <p:nvPicPr>
          <p:cNvPr id="54" name="그래픽 53" descr="확인 표시">
            <a:extLst>
              <a:ext uri="{FF2B5EF4-FFF2-40B4-BE49-F238E27FC236}">
                <a16:creationId xmlns:a16="http://schemas.microsoft.com/office/drawing/2014/main" id="{82E56B2A-D62F-4C75-9F30-3ECE36C0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3396908"/>
            <a:ext cx="338547" cy="338547"/>
          </a:xfrm>
          <a:prstGeom prst="rect">
            <a:avLst/>
          </a:prstGeom>
        </p:spPr>
      </p:pic>
      <p:pic>
        <p:nvPicPr>
          <p:cNvPr id="55" name="그래픽 54" descr="확인 표시">
            <a:extLst>
              <a:ext uri="{FF2B5EF4-FFF2-40B4-BE49-F238E27FC236}">
                <a16:creationId xmlns:a16="http://schemas.microsoft.com/office/drawing/2014/main" id="{7A36AB02-1390-4AF5-AA06-C74D4ED2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0" y="3939691"/>
            <a:ext cx="338547" cy="338547"/>
          </a:xfrm>
          <a:prstGeom prst="rect">
            <a:avLst/>
          </a:prstGeom>
        </p:spPr>
      </p:pic>
      <p:pic>
        <p:nvPicPr>
          <p:cNvPr id="57" name="그래픽 56" descr="확인 표시">
            <a:extLst>
              <a:ext uri="{FF2B5EF4-FFF2-40B4-BE49-F238E27FC236}">
                <a16:creationId xmlns:a16="http://schemas.microsoft.com/office/drawing/2014/main" id="{BD3A0B44-B3EE-49DA-AFE3-AC3C092D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19" y="4486342"/>
            <a:ext cx="338547" cy="338547"/>
          </a:xfrm>
          <a:prstGeom prst="rect">
            <a:avLst/>
          </a:prstGeom>
        </p:spPr>
      </p:pic>
      <p:pic>
        <p:nvPicPr>
          <p:cNvPr id="59" name="그래픽 58" descr="확인 표시">
            <a:extLst>
              <a:ext uri="{FF2B5EF4-FFF2-40B4-BE49-F238E27FC236}">
                <a16:creationId xmlns:a16="http://schemas.microsoft.com/office/drawing/2014/main" id="{920FCA03-0AA1-4349-B47F-E6891D57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934" y="5005965"/>
            <a:ext cx="338547" cy="338547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953025C-2330-40B9-8710-A5B8B0F4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284" y="5588366"/>
            <a:ext cx="338547" cy="338547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280360-9DF9-48F4-A4F1-10DAA7FC7B5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62A9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579</Words>
  <Application>Microsoft Office PowerPoint</Application>
  <PresentationFormat>와이드스크린</PresentationFormat>
  <Paragraphs>212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S-Core Dream 3 Light</vt:lpstr>
      <vt:lpstr>맑은 고딕</vt:lpstr>
      <vt:lpstr>Arial</vt:lpstr>
      <vt:lpstr>Office 테마</vt:lpstr>
      <vt:lpstr>한걸음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Seunghyuck Yang</cp:lastModifiedBy>
  <cp:revision>423</cp:revision>
  <dcterms:created xsi:type="dcterms:W3CDTF">2020-09-21T13:22:40Z</dcterms:created>
  <dcterms:modified xsi:type="dcterms:W3CDTF">2020-09-23T13:55:42Z</dcterms:modified>
</cp:coreProperties>
</file>