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0BCF7-9774-4997-9A90-23A30F2D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BD6AB-72AD-4304-830D-92337EC6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991CD-7817-48AB-9CA7-A08D70A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99EEB-A2F3-4E5B-9FEA-C437EBB1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3796-6EB5-47A3-A19E-EBFE50DF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DC8A2-86A3-4472-8532-18817DE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8DAC6-0101-4717-BD97-10598077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835DA-69C5-4C86-B5AB-1EB43D6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DF83E-5F6A-4C60-B639-9451A669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3206B-0BA5-484D-AB1E-8EDB70F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ED800-6CD8-4B97-95EE-724477BF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27B0-60C0-4ADD-A0B5-3EF02150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18A0-4356-4040-BB06-6CE95DE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9D86E-8614-48EA-9EC0-C2E9828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468BE-FF8E-431F-96B9-3670E571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2695-2D6C-4401-80A2-9A87754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280E-560D-4181-BBC6-3BEBDDE2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C7CE9-0C35-40DC-8A24-96D3ADB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DD590-19E0-445E-B7E6-1AD9E9F2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0DE37-EC99-4D98-B47E-81F2FE08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C41-433C-4499-9B06-7211252E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30254-9A93-4A53-9429-6FAB320A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CE440-10A6-49E5-A16B-53DA6A14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5471-2C24-4E56-AD5D-F860287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21BA4-25E9-41BA-A240-7C03554B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DFD65-D6ED-4ACB-823A-964C55B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30CCF-2427-4F36-9D54-DB7080686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47B3-B990-469C-BC1D-0FA91AC4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ADF4C-7A2A-4F2C-89E4-9E8A514C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F7558-3A43-4459-B4E9-943DE229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D09FC-2658-494B-8791-F9154FD1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4C28F-CB98-415C-BD1D-39026CC1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1A663-6DC4-4713-833E-DEEE00B3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F464A-F8EA-49D5-A6C9-B77FC03C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956C2-0B8F-4AA9-8922-FE5FEC1F5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5B6C5-0DC3-44EA-B5BD-899FE664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09329-31F3-4287-9601-8D8F3FC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5897D-957A-4FBE-A53C-8224005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8CF570-AF6E-447B-9F0D-1ED2E5B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236E3-49EF-4E4A-BDC4-4F6D023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E44AA-1B3C-4FD0-8951-2A0018F7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6A59D-C07D-41C9-BC45-F2D9F295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BB15C-EFD2-4DB4-9156-E17384C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B4DEE3-D8EF-4190-9737-AF409E5C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739AD-D639-4A79-9E2F-0459F467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2CD32-469A-4684-A5A7-3F3CF1F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7C57-A602-4A13-A0C9-DCCE7FF3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1D42D-EDA4-434F-B1B8-0E8897BA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33E8C-91EC-426B-B08F-DB650B12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3FC4C-09FC-476D-827D-3F71742B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F5477-ACD1-4F6A-ADFF-A38DE539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4DD79-846D-4CF7-A0AA-6EA1049D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8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C5A5-A9F7-4DFE-B414-7F702548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0B0555-A386-4277-ADAD-2F8FA356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CB5BA-5D93-47DC-951B-FFEDD425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68366-CB5C-4689-81C5-B4C18CE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5A49D-1C2A-4A2A-9074-6363C3B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FC58A-B1EA-4668-80F9-A32C5520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CA604-55DD-4168-8888-6D78ADB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DC25C-B2A6-4574-8289-E354A493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6051D-7DA5-40D2-9775-239013FB9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C21A-79CA-499A-916F-E812660B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41E1F-983F-420F-8CCD-768F87CA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rketsandmarkets.com/Market-Reports/environmental-monitoring-market-216846315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tpunch.com/companies/ju-bigweokeu" TargetMode="External"/><Relationship Id="rId7" Type="http://schemas.openxmlformats.org/officeDocument/2006/relationships/hyperlink" Target="https://earth911.com/advertise/#produc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gallup.com/poll/1615/environment.asp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rter's five forces analysis - Wikipedia">
            <a:extLst>
              <a:ext uri="{FF2B5EF4-FFF2-40B4-BE49-F238E27FC236}">
                <a16:creationId xmlns:a16="http://schemas.microsoft.com/office/drawing/2014/main" id="{F02900E6-7681-4314-B86B-0B630332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366961"/>
            <a:ext cx="3333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395C0-9DD8-4DBC-9051-9607D7F8353F}"/>
              </a:ext>
            </a:extLst>
          </p:cNvPr>
          <p:cNvSpPr txBox="1"/>
          <p:nvPr/>
        </p:nvSpPr>
        <p:spPr>
          <a:xfrm>
            <a:off x="308344" y="446567"/>
            <a:ext cx="471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0. </a:t>
            </a:r>
            <a:r>
              <a:rPr lang="ko-KR" altLang="en-US" dirty="0">
                <a:latin typeface="+mj-lt"/>
              </a:rPr>
              <a:t>경쟁 세력 모델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	5</a:t>
            </a:r>
            <a:r>
              <a:rPr lang="ko-KR" altLang="en-US" dirty="0">
                <a:latin typeface="+mj-lt"/>
              </a:rPr>
              <a:t>세력 모델</a:t>
            </a:r>
            <a:r>
              <a:rPr lang="en-US" altLang="ko-KR" dirty="0">
                <a:latin typeface="+mj-lt"/>
              </a:rPr>
              <a:t>: Porter’s 5 force model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70E1F-9A8D-40D1-90D8-5CD725B851B9}"/>
              </a:ext>
            </a:extLst>
          </p:cNvPr>
          <p:cNvSpPr txBox="1"/>
          <p:nvPr/>
        </p:nvSpPr>
        <p:spPr>
          <a:xfrm>
            <a:off x="2778746" y="3275109"/>
            <a:ext cx="16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신규 경쟁자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A3B8-440F-46CF-83B8-45476D2FA288}"/>
              </a:ext>
            </a:extLst>
          </p:cNvPr>
          <p:cNvSpPr txBox="1"/>
          <p:nvPr/>
        </p:nvSpPr>
        <p:spPr>
          <a:xfrm>
            <a:off x="7762875" y="3275109"/>
            <a:ext cx="16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j-lt"/>
              </a:rPr>
              <a:t>대체재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9DCE3-A21E-4263-96C0-E7DEB5A7F4EF}"/>
              </a:ext>
            </a:extLst>
          </p:cNvPr>
          <p:cNvSpPr txBox="1"/>
          <p:nvPr/>
        </p:nvSpPr>
        <p:spPr>
          <a:xfrm>
            <a:off x="5270810" y="4491036"/>
            <a:ext cx="16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고객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사용자</a:t>
            </a:r>
            <a:endParaRPr lang="en-US" altLang="ko-KR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1DD8D-809C-4415-A9F6-EEA129D8627E}"/>
              </a:ext>
            </a:extLst>
          </p:cNvPr>
          <p:cNvSpPr txBox="1"/>
          <p:nvPr/>
        </p:nvSpPr>
        <p:spPr>
          <a:xfrm>
            <a:off x="5270810" y="2059184"/>
            <a:ext cx="16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공급자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BC25F-4E96-43F8-B372-6C069FEF58FD}"/>
              </a:ext>
            </a:extLst>
          </p:cNvPr>
          <p:cNvSpPr txBox="1"/>
          <p:nvPr/>
        </p:nvSpPr>
        <p:spPr>
          <a:xfrm>
            <a:off x="4572001" y="1397741"/>
            <a:ext cx="3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latin typeface="+mj-lt"/>
              </a:rPr>
              <a:t>후원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펀딩</a:t>
            </a:r>
            <a:r>
              <a:rPr lang="en-US" altLang="ko-KR" sz="1400" dirty="0">
                <a:latin typeface="+mj-lt"/>
              </a:rPr>
              <a:t>) </a:t>
            </a:r>
            <a:r>
              <a:rPr lang="ko-KR" altLang="en-US" sz="1400" dirty="0">
                <a:latin typeface="+mj-lt"/>
              </a:rPr>
              <a:t>주체기관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단체</a:t>
            </a:r>
            <a:endParaRPr lang="en-US" altLang="ko-KR" sz="1400" dirty="0">
              <a:latin typeface="+mj-lt"/>
            </a:endParaRPr>
          </a:p>
          <a:p>
            <a:pPr marL="342900" indent="-342900" algn="ctr">
              <a:buFontTx/>
              <a:buAutoNum type="arabicPeriod"/>
            </a:pPr>
            <a:r>
              <a:rPr lang="ko-KR" altLang="en-US" sz="1400" dirty="0"/>
              <a:t>투자 기업 </a:t>
            </a:r>
            <a:r>
              <a:rPr lang="en-US" altLang="ko-KR" sz="1400" dirty="0"/>
              <a:t>/ </a:t>
            </a:r>
            <a:r>
              <a:rPr lang="ko-KR" altLang="en-US" sz="1400" dirty="0"/>
              <a:t>단체 </a:t>
            </a:r>
            <a:r>
              <a:rPr lang="en-US" altLang="ko-KR" sz="1400" dirty="0"/>
              <a:t>/ </a:t>
            </a:r>
            <a:r>
              <a:rPr lang="ko-KR" altLang="en-US" sz="1400" dirty="0"/>
              <a:t>개인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7D6E-42CF-4211-8DA1-4F4EA3515AF2}"/>
              </a:ext>
            </a:extLst>
          </p:cNvPr>
          <p:cNvSpPr txBox="1"/>
          <p:nvPr/>
        </p:nvSpPr>
        <p:spPr>
          <a:xfrm>
            <a:off x="4572001" y="4937036"/>
            <a:ext cx="3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latin typeface="+mj-lt"/>
              </a:rPr>
              <a:t>사용층 조사</a:t>
            </a:r>
            <a:endParaRPr lang="en-US" altLang="ko-KR" sz="1400" dirty="0">
              <a:latin typeface="+mj-lt"/>
            </a:endParaRPr>
          </a:p>
          <a:p>
            <a:pPr marL="342900" indent="-342900" algn="ctr">
              <a:buAutoNum type="arabicPeriod"/>
            </a:pPr>
            <a:r>
              <a:rPr lang="ko-KR" altLang="en-US" sz="1400" dirty="0">
                <a:latin typeface="+mj-lt"/>
              </a:rPr>
              <a:t>타겟팅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40B4F-5948-475D-BC55-A31D7FA411A5}"/>
              </a:ext>
            </a:extLst>
          </p:cNvPr>
          <p:cNvSpPr txBox="1"/>
          <p:nvPr/>
        </p:nvSpPr>
        <p:spPr>
          <a:xfrm>
            <a:off x="1381129" y="3775351"/>
            <a:ext cx="304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우리 서비스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20C3B-E1C6-400A-B099-B963B293733C}"/>
              </a:ext>
            </a:extLst>
          </p:cNvPr>
          <p:cNvSpPr txBox="1"/>
          <p:nvPr/>
        </p:nvSpPr>
        <p:spPr>
          <a:xfrm>
            <a:off x="7370084" y="4061637"/>
            <a:ext cx="3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latin typeface="+mj-lt"/>
              </a:rPr>
              <a:t>시장 조사</a:t>
            </a:r>
            <a:endParaRPr lang="en-US" altLang="ko-KR" sz="1400" dirty="0">
              <a:latin typeface="+mj-lt"/>
            </a:endParaRPr>
          </a:p>
          <a:p>
            <a:pPr marL="342900" indent="-342900" algn="ctr">
              <a:buAutoNum type="arabicPeriod"/>
            </a:pPr>
            <a:r>
              <a:rPr lang="ko-KR" altLang="en-US" sz="1400" dirty="0">
                <a:latin typeface="+mj-lt"/>
              </a:rPr>
              <a:t>경쟁업체 조사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E7E91D-32FA-4DE0-9032-EDC2955917B5}"/>
              </a:ext>
            </a:extLst>
          </p:cNvPr>
          <p:cNvSpPr/>
          <p:nvPr/>
        </p:nvSpPr>
        <p:spPr>
          <a:xfrm>
            <a:off x="5598703" y="2855129"/>
            <a:ext cx="4092203" cy="1068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22045-7ADB-4DB2-A9A6-9F360A469AB2}"/>
              </a:ext>
            </a:extLst>
          </p:cNvPr>
          <p:cNvSpPr/>
          <p:nvPr/>
        </p:nvSpPr>
        <p:spPr>
          <a:xfrm>
            <a:off x="5109598" y="4045036"/>
            <a:ext cx="2099274" cy="753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7C7A73-DE54-4183-924F-B57456A00854}"/>
              </a:ext>
            </a:extLst>
          </p:cNvPr>
          <p:cNvSpPr/>
          <p:nvPr/>
        </p:nvSpPr>
        <p:spPr>
          <a:xfrm>
            <a:off x="2501093" y="3082649"/>
            <a:ext cx="3015548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136BE-ADD2-470C-AC49-60876F6CF7AD}"/>
              </a:ext>
            </a:extLst>
          </p:cNvPr>
          <p:cNvSpPr/>
          <p:nvPr/>
        </p:nvSpPr>
        <p:spPr>
          <a:xfrm>
            <a:off x="4667694" y="1231121"/>
            <a:ext cx="2805872" cy="1485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81DFA-70B0-4F06-AD9C-C1FFCD5F75A1}"/>
              </a:ext>
            </a:extLst>
          </p:cNvPr>
          <p:cNvSpPr txBox="1"/>
          <p:nvPr/>
        </p:nvSpPr>
        <p:spPr>
          <a:xfrm>
            <a:off x="8326428" y="1059340"/>
            <a:ext cx="3086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+mj-lt"/>
              </a:rPr>
              <a:t>우리가 신규 경쟁자</a:t>
            </a:r>
            <a:endParaRPr lang="en-US" altLang="ko-KR" sz="1200" b="1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+mj-lt"/>
              </a:rPr>
              <a:t>나머지 부분을 </a:t>
            </a:r>
            <a:r>
              <a:rPr lang="en-US" altLang="ko-KR" sz="1200" b="1" dirty="0">
                <a:latin typeface="+mj-lt"/>
              </a:rPr>
              <a:t>3</a:t>
            </a:r>
            <a:r>
              <a:rPr lang="ko-KR" altLang="en-US" sz="1200" b="1" dirty="0">
                <a:latin typeface="+mj-lt"/>
              </a:rPr>
              <a:t>분할 하여 조사를 진행</a:t>
            </a:r>
            <a:endParaRPr lang="en-US" altLang="ko-KR" sz="1200" b="1" dirty="0">
              <a:latin typeface="+mj-lt"/>
            </a:endParaRPr>
          </a:p>
          <a:p>
            <a:pPr marL="685800" lvl="1" indent="-228600">
              <a:buAutoNum type="arabicPeriod"/>
            </a:pPr>
            <a:r>
              <a:rPr lang="ko-KR" altLang="en-US" sz="1200" b="1" dirty="0"/>
              <a:t>대체재 </a:t>
            </a:r>
            <a:r>
              <a:rPr lang="en-US" altLang="ko-KR" sz="1200" b="1" dirty="0"/>
              <a:t>( </a:t>
            </a:r>
            <a:r>
              <a:rPr lang="ko-KR" altLang="en-US" sz="1200" b="1" dirty="0"/>
              <a:t>시장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경쟁업체 포함 </a:t>
            </a:r>
            <a:r>
              <a:rPr lang="en-US" altLang="ko-KR" sz="1200" b="1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sz="1200" b="1" dirty="0">
                <a:latin typeface="+mj-lt"/>
              </a:rPr>
              <a:t>고객 </a:t>
            </a:r>
            <a:r>
              <a:rPr lang="en-US" altLang="ko-KR" sz="1200" b="1" dirty="0">
                <a:latin typeface="+mj-lt"/>
              </a:rPr>
              <a:t>/ </a:t>
            </a:r>
            <a:r>
              <a:rPr lang="ko-KR" altLang="en-US" sz="1200" b="1" dirty="0">
                <a:latin typeface="+mj-lt"/>
              </a:rPr>
              <a:t>사용자</a:t>
            </a:r>
            <a:endParaRPr lang="en-US" altLang="ko-KR" sz="1200" b="1" dirty="0">
              <a:latin typeface="+mj-lt"/>
            </a:endParaRPr>
          </a:p>
          <a:p>
            <a:pPr marL="685800" lvl="1" indent="-228600">
              <a:buAutoNum type="arabicPeriod"/>
            </a:pPr>
            <a:r>
              <a:rPr lang="ko-KR" altLang="en-US" sz="1200" b="1" dirty="0">
                <a:latin typeface="+mj-lt"/>
              </a:rPr>
              <a:t>공급자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8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E3873-38D8-40BD-B3F6-D56D8DC4372B}"/>
              </a:ext>
            </a:extLst>
          </p:cNvPr>
          <p:cNvSpPr txBox="1"/>
          <p:nvPr/>
        </p:nvSpPr>
        <p:spPr>
          <a:xfrm>
            <a:off x="308344" y="446567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1. </a:t>
            </a:r>
            <a:r>
              <a:rPr lang="ko-KR" altLang="en-US" dirty="0">
                <a:latin typeface="+mj-lt"/>
              </a:rPr>
              <a:t>대체재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시장 조사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환경 관련 시장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2D0405-1739-407F-B1E6-61248C5C4644}"/>
              </a:ext>
            </a:extLst>
          </p:cNvPr>
          <p:cNvSpPr/>
          <p:nvPr/>
        </p:nvSpPr>
        <p:spPr>
          <a:xfrm>
            <a:off x="7254949" y="6327961"/>
            <a:ext cx="4937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j-lt"/>
                <a:hlinkClick r:id="rId2"/>
              </a:rPr>
              <a:t>https://www.marketsandmarkets.com/Market-Reports/environmental-monitoring-market-216846315.html</a:t>
            </a:r>
            <a:endParaRPr lang="ko-KR" altLang="en-US" sz="11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42BAC-83AC-4DA1-B320-4E79647760C1}"/>
              </a:ext>
            </a:extLst>
          </p:cNvPr>
          <p:cNvSpPr txBox="1"/>
          <p:nvPr/>
        </p:nvSpPr>
        <p:spPr>
          <a:xfrm>
            <a:off x="1275907" y="1581645"/>
            <a:ext cx="964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평균 연 성장률 </a:t>
            </a:r>
            <a:r>
              <a:rPr lang="en-US" altLang="ko-KR" sz="1200" dirty="0">
                <a:latin typeface="+mj-lt"/>
              </a:rPr>
              <a:t>4.1% </a:t>
            </a:r>
            <a:r>
              <a:rPr lang="ko-KR" altLang="en-US" sz="1200" dirty="0">
                <a:latin typeface="+mj-lt"/>
              </a:rPr>
              <a:t>예측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-&gt; 140</a:t>
            </a:r>
            <a:r>
              <a:rPr lang="ko-KR" altLang="en-US" sz="1200" dirty="0">
                <a:latin typeface="+mj-lt"/>
              </a:rPr>
              <a:t>억 달러 규모 </a:t>
            </a:r>
            <a:r>
              <a:rPr lang="en-US" altLang="ko-KR" sz="1200" dirty="0">
                <a:latin typeface="+mj-lt"/>
              </a:rPr>
              <a:t>(2020) -&gt; 171</a:t>
            </a:r>
            <a:r>
              <a:rPr lang="ko-KR" altLang="en-US" sz="1200" dirty="0">
                <a:latin typeface="+mj-lt"/>
              </a:rPr>
              <a:t>억 달러 규모 </a:t>
            </a:r>
            <a:r>
              <a:rPr lang="en-US" altLang="ko-KR" sz="1200" dirty="0">
                <a:latin typeface="+mj-lt"/>
              </a:rPr>
              <a:t>(2025) </a:t>
            </a:r>
            <a:r>
              <a:rPr lang="ko-KR" altLang="en-US" sz="1200" dirty="0">
                <a:latin typeface="+mj-lt"/>
              </a:rPr>
              <a:t>로 예측</a:t>
            </a:r>
            <a:endParaRPr lang="en-US" altLang="ko-KR" sz="12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주 원인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lphaLcPeriod"/>
            </a:pPr>
            <a:r>
              <a:rPr lang="ko-KR" altLang="en-US" sz="1200" dirty="0">
                <a:latin typeface="+mj-lt"/>
              </a:rPr>
              <a:t>인구 팽창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lphaLcPeriod"/>
            </a:pPr>
            <a:r>
              <a:rPr lang="ko-KR" altLang="en-US" sz="1200" dirty="0">
                <a:latin typeface="+mj-lt"/>
              </a:rPr>
              <a:t>지속적인 환경 관측 기구의 확대 및 추가 설치 </a:t>
            </a:r>
            <a:r>
              <a:rPr lang="en-US" altLang="ko-KR" sz="1200" dirty="0">
                <a:latin typeface="+mj-lt"/>
              </a:rPr>
              <a:t>( ex; </a:t>
            </a:r>
            <a:r>
              <a:rPr lang="ko-KR" altLang="en-US" sz="1200" dirty="0" err="1">
                <a:latin typeface="+mj-lt"/>
              </a:rPr>
              <a:t>풍량</a:t>
            </a:r>
            <a:r>
              <a:rPr lang="ko-KR" altLang="en-US" sz="1200" dirty="0">
                <a:latin typeface="+mj-lt"/>
              </a:rPr>
              <a:t> 관측소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지진 관측소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 등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800100" lvl="1" indent="-342900">
              <a:buAutoNum type="alphaLcPeriod"/>
            </a:pPr>
            <a:r>
              <a:rPr lang="ko-KR" altLang="en-US" sz="1200" dirty="0">
                <a:latin typeface="+mj-lt"/>
              </a:rPr>
              <a:t>친환경 사업 개발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lphaLcPeriod"/>
            </a:pPr>
            <a:r>
              <a:rPr lang="ko-KR" altLang="en-US" sz="1200" dirty="0">
                <a:latin typeface="+mj-lt"/>
              </a:rPr>
              <a:t>증가하는 인식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lphaLcPeriod"/>
            </a:pPr>
            <a:r>
              <a:rPr lang="ko-KR" altLang="en-US" sz="1200" dirty="0">
                <a:latin typeface="+mj-lt"/>
              </a:rPr>
              <a:t>공업으로 인한 환경오염</a:t>
            </a:r>
            <a:r>
              <a:rPr lang="en-US" altLang="ko-KR" sz="1200" dirty="0">
                <a:latin typeface="+mj-lt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포인트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코로나 여파로 인한 경기 침체 </a:t>
            </a:r>
            <a:r>
              <a:rPr lang="en-US" altLang="ko-KR" sz="1200" dirty="0">
                <a:latin typeface="+mj-lt"/>
              </a:rPr>
              <a:t>-&gt; </a:t>
            </a:r>
            <a:r>
              <a:rPr lang="ko-KR" altLang="en-US" sz="1200" dirty="0">
                <a:latin typeface="+mj-lt"/>
              </a:rPr>
              <a:t>시장 성장에 제동</a:t>
            </a:r>
            <a:endParaRPr lang="en-US" altLang="ko-KR" sz="12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결론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장기적으로 볼 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성장 잠재력이 충분할 것으로 예상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1026" name="Picture 2" descr="Environmental Monitoring Market ">
            <a:extLst>
              <a:ext uri="{FF2B5EF4-FFF2-40B4-BE49-F238E27FC236}">
                <a16:creationId xmlns:a16="http://schemas.microsoft.com/office/drawing/2014/main" id="{5A5164C1-7129-454F-8D35-AE163C0C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4078577"/>
            <a:ext cx="4578534" cy="25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F3F8C-2EBB-413E-B2CB-58AAD8D0F450}"/>
              </a:ext>
            </a:extLst>
          </p:cNvPr>
          <p:cNvSpPr txBox="1"/>
          <p:nvPr/>
        </p:nvSpPr>
        <p:spPr>
          <a:xfrm>
            <a:off x="6732887" y="5755137"/>
            <a:ext cx="5150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Report </a:t>
            </a:r>
            <a:r>
              <a:rPr lang="ko-KR" altLang="en-US" sz="1200" b="1" dirty="0">
                <a:latin typeface="+mj-lt"/>
              </a:rPr>
              <a:t>다 훑어봤는데 사실상 현 시기가 진입하기 좋은 시기는 아닌 듯</a:t>
            </a:r>
            <a:endParaRPr lang="en-US" altLang="ko-KR" sz="1200" b="1" dirty="0">
              <a:latin typeface="+mj-lt"/>
            </a:endParaRPr>
          </a:p>
          <a:p>
            <a:r>
              <a:rPr lang="ko-KR" altLang="en-US" sz="1200" b="1" dirty="0">
                <a:latin typeface="+mj-lt"/>
              </a:rPr>
              <a:t>그니까 핵심을 </a:t>
            </a:r>
            <a:r>
              <a:rPr lang="en-US" altLang="ko-KR" sz="1200" b="1" dirty="0">
                <a:latin typeface="+mj-lt"/>
              </a:rPr>
              <a:t>“</a:t>
            </a: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장기적으로 볼 때 성장 잠재력이 높다</a:t>
            </a:r>
            <a:r>
              <a:rPr lang="ko-KR" altLang="en-US" sz="1200" b="1" dirty="0">
                <a:latin typeface="+mj-lt"/>
              </a:rPr>
              <a:t>＂ 에 맞춰야 할 듯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431BF-58C3-436B-AF96-8C403F60F0AB}"/>
              </a:ext>
            </a:extLst>
          </p:cNvPr>
          <p:cNvSpPr txBox="1"/>
          <p:nvPr/>
        </p:nvSpPr>
        <p:spPr>
          <a:xfrm>
            <a:off x="734475" y="937162"/>
            <a:ext cx="1072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환경 모니터링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감시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제어</a:t>
            </a:r>
            <a:r>
              <a:rPr lang="en-US" altLang="ko-KR" sz="1400" dirty="0">
                <a:latin typeface="+mj-lt"/>
              </a:rPr>
              <a:t> / </a:t>
            </a:r>
            <a:r>
              <a:rPr lang="ko-KR" altLang="en-US" sz="1400" dirty="0">
                <a:latin typeface="+mj-lt"/>
              </a:rPr>
              <a:t>관련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 시장 규모 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-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by</a:t>
            </a:r>
            <a:r>
              <a:rPr lang="ko-KR" altLang="en-US" sz="1400" dirty="0">
                <a:latin typeface="+mj-lt"/>
              </a:rPr>
              <a:t> 마켓 앤 마켓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국제 시장 분석 사이트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8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2EE43-EB8B-43F1-B911-4B4C571AFAD0}"/>
              </a:ext>
            </a:extLst>
          </p:cNvPr>
          <p:cNvSpPr txBox="1"/>
          <p:nvPr/>
        </p:nvSpPr>
        <p:spPr>
          <a:xfrm>
            <a:off x="308344" y="446567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1. </a:t>
            </a:r>
            <a:r>
              <a:rPr lang="ko-KR" altLang="en-US" dirty="0">
                <a:latin typeface="+mj-lt"/>
              </a:rPr>
              <a:t>대체재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경쟁 업체 조사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환경 관련 시장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B912-A3D6-469D-8600-7156F82167B2}"/>
              </a:ext>
            </a:extLst>
          </p:cNvPr>
          <p:cNvSpPr txBox="1"/>
          <p:nvPr/>
        </p:nvSpPr>
        <p:spPr>
          <a:xfrm>
            <a:off x="1351329" y="1199902"/>
            <a:ext cx="449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+mj-lt"/>
              </a:rPr>
              <a:t>빅워크</a:t>
            </a:r>
            <a:r>
              <a:rPr lang="en-US" altLang="ko-KR" sz="1400" dirty="0">
                <a:latin typeface="+mj-lt"/>
              </a:rPr>
              <a:t> (Bigwalk)</a:t>
            </a:r>
          </a:p>
          <a:p>
            <a:pPr lvl="1"/>
            <a:r>
              <a:rPr lang="ko-KR" altLang="en-US" sz="1400" dirty="0">
                <a:latin typeface="+mj-lt"/>
              </a:rPr>
              <a:t>빅워크</a:t>
            </a:r>
            <a:r>
              <a:rPr lang="en-US" altLang="ko-KR" sz="1400" dirty="0">
                <a:latin typeface="+mj-lt"/>
              </a:rPr>
              <a:t> (Bigwalk)</a:t>
            </a:r>
          </a:p>
        </p:txBody>
      </p:sp>
      <p:pic>
        <p:nvPicPr>
          <p:cNvPr id="5122" name="Picture 2" descr="(주)빅워크 로고">
            <a:extLst>
              <a:ext uri="{FF2B5EF4-FFF2-40B4-BE49-F238E27FC236}">
                <a16:creationId xmlns:a16="http://schemas.microsoft.com/office/drawing/2014/main" id="{C7F7354D-0377-4E87-96B1-62188670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5" y="1723122"/>
            <a:ext cx="572266" cy="6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DE894-3CAA-4F4F-AF73-F75AB0022716}"/>
              </a:ext>
            </a:extLst>
          </p:cNvPr>
          <p:cNvSpPr txBox="1"/>
          <p:nvPr/>
        </p:nvSpPr>
        <p:spPr>
          <a:xfrm>
            <a:off x="1596050" y="2103403"/>
            <a:ext cx="4499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기업 정보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구성원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1 – 10</a:t>
            </a:r>
            <a:r>
              <a:rPr lang="ko-KR" altLang="en-US" sz="1200" dirty="0">
                <a:latin typeface="+mj-lt"/>
              </a:rPr>
              <a:t>명 </a:t>
            </a:r>
            <a:r>
              <a:rPr lang="en-US" altLang="ko-KR" sz="1200" dirty="0">
                <a:latin typeface="+mj-lt"/>
              </a:rPr>
              <a:t>(4</a:t>
            </a:r>
            <a:r>
              <a:rPr lang="ko-KR" altLang="en-US" sz="1200" dirty="0">
                <a:latin typeface="+mj-lt"/>
              </a:rPr>
              <a:t>명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기업 규모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ko-KR" altLang="en-US" sz="1200" dirty="0">
                <a:latin typeface="+mj-lt"/>
              </a:rPr>
              <a:t>정확한 규모는 확인 불가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3</a:t>
            </a:r>
            <a:r>
              <a:rPr lang="ko-KR" altLang="en-US" sz="1200" dirty="0">
                <a:latin typeface="+mj-lt"/>
              </a:rPr>
              <a:t>회 투자 유치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 err="1">
                <a:latin typeface="+mj-lt"/>
              </a:rPr>
              <a:t>와디즈</a:t>
            </a:r>
            <a:r>
              <a:rPr lang="ko-KR" altLang="en-US" sz="1200" dirty="0">
                <a:latin typeface="+mj-lt"/>
              </a:rPr>
              <a:t> 펀딩 </a:t>
            </a:r>
            <a:r>
              <a:rPr lang="en-US" altLang="ko-KR" sz="1200" dirty="0">
                <a:latin typeface="+mj-lt"/>
              </a:rPr>
              <a:t>&lt;- </a:t>
            </a:r>
            <a:r>
              <a:rPr lang="ko-KR" altLang="en-US" sz="1200" dirty="0">
                <a:latin typeface="+mj-lt"/>
              </a:rPr>
              <a:t>약 </a:t>
            </a:r>
            <a:r>
              <a:rPr lang="en-US" altLang="ko-KR" sz="1200" dirty="0">
                <a:latin typeface="+mj-lt"/>
              </a:rPr>
              <a:t>5,000</a:t>
            </a:r>
            <a:r>
              <a:rPr lang="ko-KR" altLang="en-US" sz="1200" dirty="0">
                <a:latin typeface="+mj-lt"/>
              </a:rPr>
              <a:t>만원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신세계 </a:t>
            </a:r>
            <a:r>
              <a:rPr lang="en-US" altLang="ko-KR" sz="1200" dirty="0">
                <a:latin typeface="+mj-lt"/>
              </a:rPr>
              <a:t>I&amp;C</a:t>
            </a: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포스코 기술투자</a:t>
            </a:r>
            <a:endParaRPr lang="en-US" altLang="ko-KR" sz="12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서비스 정보</a:t>
            </a:r>
            <a:endParaRPr lang="en-US" altLang="ko-KR" sz="1200" dirty="0">
              <a:latin typeface="+mj-lt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종류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헬스케어</a:t>
            </a:r>
            <a:r>
              <a:rPr lang="ko-KR" altLang="en-US" sz="1200" dirty="0"/>
              <a:t> 기반 사회공헌 </a:t>
            </a:r>
            <a:r>
              <a:rPr lang="ko-KR" altLang="en-US" sz="1200" dirty="0">
                <a:highlight>
                  <a:srgbClr val="00FFFF"/>
                </a:highlight>
              </a:rPr>
              <a:t>소셜</a:t>
            </a:r>
            <a:r>
              <a:rPr lang="ko-KR" altLang="en-US" sz="1200" dirty="0"/>
              <a:t> 플랫폼</a:t>
            </a:r>
            <a:endParaRPr lang="en-US" altLang="ko-KR" sz="1200" dirty="0"/>
          </a:p>
          <a:p>
            <a:pPr marL="685800" lvl="1" indent="-228600">
              <a:buFont typeface="+mj-lt"/>
              <a:buAutoNum type="arabicPeriod" startAt="2"/>
            </a:pPr>
            <a:r>
              <a:rPr lang="ko-KR" altLang="en-US" sz="1200" dirty="0"/>
              <a:t>특징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기업에서 운영하는 서비스가 이거 하나임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최근까지 꾸준히 업데이트 </a:t>
            </a:r>
            <a:r>
              <a:rPr lang="en-US" altLang="ko-KR" sz="1200" dirty="0"/>
              <a:t>/ </a:t>
            </a:r>
            <a:r>
              <a:rPr lang="ko-KR" altLang="en-US" sz="1200" dirty="0"/>
              <a:t>관리 </a:t>
            </a:r>
            <a:r>
              <a:rPr lang="en-US" altLang="ko-KR" sz="1200" dirty="0"/>
              <a:t>(2020.08.11)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걸음 </a:t>
            </a:r>
            <a:r>
              <a:rPr lang="en-US" altLang="ko-KR" sz="1200" dirty="0"/>
              <a:t>-&gt; </a:t>
            </a:r>
            <a:r>
              <a:rPr lang="ko-KR" altLang="en-US" sz="1200" dirty="0"/>
              <a:t>포인트 </a:t>
            </a:r>
            <a:r>
              <a:rPr lang="en-US" altLang="ko-KR" sz="1200" dirty="0"/>
              <a:t>-&gt; </a:t>
            </a:r>
            <a:r>
              <a:rPr lang="ko-KR" altLang="en-US" sz="1200" dirty="0"/>
              <a:t>원하는 캠페인에 펀딩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70C0"/>
                </a:solidFill>
              </a:rPr>
              <a:t>외부 단체에서 펀딩 유치 </a:t>
            </a:r>
            <a:br>
              <a:rPr lang="en-US" altLang="ko-KR" sz="1200" b="1" dirty="0">
                <a:solidFill>
                  <a:srgbClr val="0070C0"/>
                </a:solidFill>
              </a:rPr>
            </a:br>
            <a:r>
              <a:rPr lang="en-US" altLang="ko-KR" sz="1200" b="1" dirty="0">
                <a:solidFill>
                  <a:srgbClr val="0070C0"/>
                </a:solidFill>
              </a:rPr>
              <a:t>+ </a:t>
            </a:r>
            <a:r>
              <a:rPr lang="ko-KR" altLang="en-US" sz="1200" b="1" dirty="0">
                <a:solidFill>
                  <a:srgbClr val="0070C0"/>
                </a:solidFill>
              </a:rPr>
              <a:t>자체 펀딩</a:t>
            </a:r>
            <a:r>
              <a:rPr lang="en-US" altLang="ko-KR" sz="1200" b="1" dirty="0">
                <a:solidFill>
                  <a:srgbClr val="0070C0"/>
                </a:solidFill>
              </a:rPr>
              <a:t>(ex: </a:t>
            </a:r>
            <a:r>
              <a:rPr lang="ko-KR" altLang="en-US" sz="1200" b="1" dirty="0" err="1">
                <a:solidFill>
                  <a:srgbClr val="0070C0"/>
                </a:solidFill>
              </a:rPr>
              <a:t>와디즈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ko-KR" altLang="en-US" sz="1200" b="1" dirty="0">
                <a:solidFill>
                  <a:srgbClr val="0070C0"/>
                </a:solidFill>
              </a:rPr>
              <a:t>을 통한 펀딩 컨텐츠 마련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고유 기능에 집중</a:t>
            </a:r>
            <a:r>
              <a:rPr lang="en-US" altLang="ko-KR" sz="1200" dirty="0"/>
              <a:t>: </a:t>
            </a:r>
            <a:r>
              <a:rPr lang="ko-KR" altLang="en-US" sz="1200" dirty="0"/>
              <a:t>캠페인 </a:t>
            </a:r>
            <a:r>
              <a:rPr lang="en-US" altLang="ko-KR" sz="1200" dirty="0"/>
              <a:t>/ </a:t>
            </a:r>
            <a:r>
              <a:rPr lang="ko-KR" altLang="en-US" sz="1200" dirty="0"/>
              <a:t>공유 </a:t>
            </a:r>
            <a:r>
              <a:rPr lang="en-US" altLang="ko-KR" sz="1200" dirty="0"/>
              <a:t>( + </a:t>
            </a:r>
            <a:r>
              <a:rPr lang="ko-KR" altLang="en-US" sz="1200" dirty="0"/>
              <a:t>랭킹</a:t>
            </a:r>
            <a:r>
              <a:rPr lang="en-US" altLang="ko-KR" sz="12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자체 친구기능 없음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70C0"/>
                </a:solidFill>
              </a:rPr>
              <a:t>추가적 리워드</a:t>
            </a:r>
            <a:r>
              <a:rPr lang="en-US" altLang="ko-KR" sz="1200" b="1" dirty="0">
                <a:solidFill>
                  <a:srgbClr val="0070C0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업적에 따른 아이콘 보상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18D4F7-353D-434A-8457-DBE487B2C35B}"/>
              </a:ext>
            </a:extLst>
          </p:cNvPr>
          <p:cNvSpPr/>
          <p:nvPr/>
        </p:nvSpPr>
        <p:spPr>
          <a:xfrm>
            <a:off x="0" y="6596390"/>
            <a:ext cx="37689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https://www.rocketpunch.com/companies/ju-bigweokeu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7531C-5C8E-4777-B0D9-96725299CA1F}"/>
              </a:ext>
            </a:extLst>
          </p:cNvPr>
          <p:cNvSpPr txBox="1"/>
          <p:nvPr/>
        </p:nvSpPr>
        <p:spPr>
          <a:xfrm>
            <a:off x="6977896" y="1199902"/>
            <a:ext cx="449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 err="1">
                <a:latin typeface="+mj-lt"/>
              </a:rPr>
              <a:t>iRecycle</a:t>
            </a:r>
            <a:endParaRPr lang="en-US" altLang="ko-KR" sz="1400" dirty="0">
              <a:latin typeface="+mj-lt"/>
            </a:endParaRPr>
          </a:p>
          <a:p>
            <a:pPr lvl="1"/>
            <a:r>
              <a:rPr lang="en-US" altLang="ko-KR" sz="1400" dirty="0">
                <a:latin typeface="+mj-lt"/>
              </a:rPr>
              <a:t>By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Earth911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DE603-6A2D-4C71-BEF8-1E983B18204B}"/>
              </a:ext>
            </a:extLst>
          </p:cNvPr>
          <p:cNvSpPr txBox="1"/>
          <p:nvPr/>
        </p:nvSpPr>
        <p:spPr>
          <a:xfrm>
            <a:off x="7222617" y="2103403"/>
            <a:ext cx="44999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기업 정보</a:t>
            </a:r>
            <a:endParaRPr lang="en-US" altLang="ko-KR" sz="1200" dirty="0"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구성원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1 – 10</a:t>
            </a:r>
            <a:r>
              <a:rPr lang="ko-KR" altLang="en-US" sz="1200" dirty="0">
                <a:latin typeface="+mj-lt"/>
              </a:rPr>
              <a:t>명 </a:t>
            </a:r>
            <a:r>
              <a:rPr lang="en-US" altLang="ko-KR" sz="1200" dirty="0">
                <a:latin typeface="+mj-lt"/>
              </a:rPr>
              <a:t>(8</a:t>
            </a:r>
            <a:r>
              <a:rPr lang="ko-KR" altLang="en-US" sz="1200" dirty="0">
                <a:latin typeface="+mj-lt"/>
              </a:rPr>
              <a:t>명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+mj-lt"/>
              </a:rPr>
              <a:t>기업 규모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ko-KR" altLang="en-US" sz="1200" dirty="0">
                <a:latin typeface="+mj-lt"/>
              </a:rPr>
              <a:t>정확한 규모는 확인 불가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ko-KR" altLang="en-US" sz="1200" dirty="0">
                <a:latin typeface="+mj-lt"/>
              </a:rPr>
              <a:t>다양한 상품 보유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자체 환경 정보 웹페이지 운영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후원 </a:t>
            </a:r>
            <a:r>
              <a:rPr lang="en-US" altLang="ko-KR" sz="1200" dirty="0">
                <a:latin typeface="+mj-lt"/>
              </a:rPr>
              <a:t>/ </a:t>
            </a:r>
            <a:r>
              <a:rPr lang="ko-KR" altLang="en-US" sz="1200" dirty="0">
                <a:latin typeface="+mj-lt"/>
              </a:rPr>
              <a:t>기사 형태의 정보 제공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SNS</a:t>
            </a:r>
            <a:r>
              <a:rPr lang="ko-KR" altLang="en-US" sz="1200" dirty="0">
                <a:latin typeface="+mj-lt"/>
              </a:rPr>
              <a:t> 광고 대행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iRecycle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애플리케이션</a:t>
            </a:r>
            <a:endParaRPr lang="en-US" altLang="ko-KR" sz="12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서비스 정보</a:t>
            </a:r>
            <a:endParaRPr lang="en-US" altLang="ko-KR" sz="1200" dirty="0">
              <a:latin typeface="+mj-lt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>
                <a:latin typeface="+mj-lt"/>
              </a:rPr>
              <a:t>종류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카테고리 별 분리배출법 </a:t>
            </a:r>
            <a:r>
              <a:rPr lang="ko-KR" altLang="en-US" sz="1200" dirty="0">
                <a:highlight>
                  <a:srgbClr val="00FFFF"/>
                </a:highlight>
                <a:latin typeface="+mj-lt"/>
              </a:rPr>
              <a:t>정보 제공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/>
              <a:t>플랫폼</a:t>
            </a:r>
            <a:endParaRPr lang="en-US" altLang="ko-KR" sz="1200" dirty="0"/>
          </a:p>
          <a:p>
            <a:pPr marL="685800" lvl="1" indent="-228600">
              <a:buFont typeface="+mj-lt"/>
              <a:buAutoNum type="arabicPeriod" startAt="2"/>
            </a:pPr>
            <a:r>
              <a:rPr lang="ko-KR" altLang="en-US" sz="1200" dirty="0"/>
              <a:t>특징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비교적 </a:t>
            </a:r>
            <a:r>
              <a:rPr lang="ko-KR" altLang="en-US" sz="1200" b="1" dirty="0">
                <a:solidFill>
                  <a:srgbClr val="0070C0"/>
                </a:solidFill>
              </a:rPr>
              <a:t>상세하게 나뉘어져 있는 카테고리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분리수거 후 특정 수거 업체와의 연락 가능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내 주변 분리수거 업체 위치 정보 제공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분리수거 관련 뉴스 피드 제공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미국 겨냥 어플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벤치마킹하기 적절치 않음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AutoShape 6" descr="포스터">
            <a:extLst>
              <a:ext uri="{FF2B5EF4-FFF2-40B4-BE49-F238E27FC236}">
                <a16:creationId xmlns:a16="http://schemas.microsoft.com/office/drawing/2014/main" id="{3723276E-AEFD-4294-8131-B987FF51E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137684" cy="11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379C9B-DB73-400E-A5D0-341727FCA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5" y="1173753"/>
            <a:ext cx="572266" cy="575518"/>
          </a:xfrm>
          <a:prstGeom prst="rect">
            <a:avLst/>
          </a:prstGeom>
        </p:spPr>
      </p:pic>
      <p:sp>
        <p:nvSpPr>
          <p:cNvPr id="14" name="AutoShape 8" descr="포스터">
            <a:extLst>
              <a:ext uri="{FF2B5EF4-FFF2-40B4-BE49-F238E27FC236}">
                <a16:creationId xmlns:a16="http://schemas.microsoft.com/office/drawing/2014/main" id="{90C29268-B6ED-4CE0-8026-44529DC25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5CFF48-D787-4DE8-899A-79B490EA5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631" y="1163779"/>
            <a:ext cx="572265" cy="5954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19ED78-E0D2-4FD6-BEA4-DEEB52F5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071" y="1723122"/>
            <a:ext cx="1647825" cy="5238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BC04BD-D616-4B1C-891E-8DBB1B18B488}"/>
              </a:ext>
            </a:extLst>
          </p:cNvPr>
          <p:cNvSpPr/>
          <p:nvPr/>
        </p:nvSpPr>
        <p:spPr>
          <a:xfrm>
            <a:off x="9343143" y="6596390"/>
            <a:ext cx="2848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7"/>
              </a:rPr>
              <a:t>https://earth911.com/advertise/#products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D7B39-6F91-4ACD-ADD6-CBF1039E2854}"/>
              </a:ext>
            </a:extLst>
          </p:cNvPr>
          <p:cNvSpPr txBox="1"/>
          <p:nvPr/>
        </p:nvSpPr>
        <p:spPr>
          <a:xfrm>
            <a:off x="5330071" y="5658098"/>
            <a:ext cx="6773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Forest: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Stay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focused</a:t>
            </a:r>
            <a:r>
              <a:rPr lang="ko-KR" altLang="en-US" sz="1200" b="1" dirty="0">
                <a:latin typeface="+mj-lt"/>
              </a:rPr>
              <a:t>는 관련 정보가 너무 없어서 기각</a:t>
            </a:r>
            <a:endParaRPr lang="en-US" altLang="ko-KR" sz="1200" b="1" dirty="0">
              <a:latin typeface="+mj-lt"/>
            </a:endParaRPr>
          </a:p>
          <a:p>
            <a:r>
              <a:rPr lang="ko-KR" altLang="en-US" sz="1200" b="1" dirty="0">
                <a:latin typeface="+mj-lt"/>
              </a:rPr>
              <a:t>정보제공 기준 괜찮은 앱인 </a:t>
            </a:r>
            <a:r>
              <a:rPr lang="en-US" altLang="ko-KR" sz="1200" b="1" dirty="0" err="1">
                <a:latin typeface="+mj-lt"/>
              </a:rPr>
              <a:t>iRecycle</a:t>
            </a:r>
            <a:r>
              <a:rPr lang="ko-KR" altLang="en-US" sz="1200" b="1" dirty="0">
                <a:latin typeface="+mj-lt"/>
              </a:rPr>
              <a:t>을 조사 대상으로 선정</a:t>
            </a:r>
            <a:endParaRPr lang="en-US" altLang="ko-KR" sz="1200" b="1" dirty="0">
              <a:latin typeface="+mj-lt"/>
            </a:endParaRPr>
          </a:p>
          <a:p>
            <a:r>
              <a:rPr lang="ko-KR" altLang="en-US" sz="1200" b="1" dirty="0">
                <a:solidFill>
                  <a:srgbClr val="0070C0"/>
                </a:solidFill>
                <a:latin typeface="+mj-lt"/>
              </a:rPr>
              <a:t>파랑 글씨</a:t>
            </a:r>
            <a:r>
              <a:rPr lang="en-US" altLang="ko-KR" sz="1200" b="1" dirty="0">
                <a:solidFill>
                  <a:srgbClr val="0070C0"/>
                </a:solidFill>
                <a:latin typeface="+mj-lt"/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  <a:latin typeface="+mj-lt"/>
              </a:rPr>
              <a:t>장점</a:t>
            </a:r>
            <a:endParaRPr lang="en-US" altLang="ko-KR" sz="1200" b="1" dirty="0">
              <a:solidFill>
                <a:srgbClr val="0070C0"/>
              </a:solidFill>
              <a:latin typeface="+mj-lt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빨강 글씨</a:t>
            </a:r>
            <a:r>
              <a:rPr lang="en-US" altLang="ko-KR" sz="1200" b="1" dirty="0">
                <a:solidFill>
                  <a:srgbClr val="FF0000"/>
                </a:solidFill>
                <a:latin typeface="+mj-lt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단점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r>
              <a:rPr lang="ko-KR" altLang="en-US" sz="1200" b="1" dirty="0">
                <a:latin typeface="+mj-lt"/>
              </a:rPr>
              <a:t>분석은 이정도로 하고 여기 장점들 </a:t>
            </a:r>
            <a:r>
              <a:rPr lang="en-US" altLang="ko-KR" sz="1200" b="1" dirty="0">
                <a:latin typeface="+mj-lt"/>
              </a:rPr>
              <a:t>+ </a:t>
            </a:r>
            <a:r>
              <a:rPr lang="ko-KR" altLang="en-US" sz="1200" b="1" dirty="0">
                <a:latin typeface="+mj-lt"/>
              </a:rPr>
              <a:t>우리 아이디어 </a:t>
            </a:r>
            <a:r>
              <a:rPr lang="en-US" altLang="ko-KR" sz="1200" b="1" dirty="0">
                <a:latin typeface="+mj-lt"/>
              </a:rPr>
              <a:t>-&gt; </a:t>
            </a:r>
            <a:r>
              <a:rPr lang="ko-KR" altLang="en-US" sz="1200" b="1" dirty="0">
                <a:latin typeface="+mj-lt"/>
              </a:rPr>
              <a:t>우리만의 </a:t>
            </a:r>
            <a:r>
              <a:rPr lang="ko-KR" altLang="en-US" sz="1200" b="1" dirty="0" err="1">
                <a:latin typeface="+mj-lt"/>
              </a:rPr>
              <a:t>차별점</a:t>
            </a:r>
            <a:r>
              <a:rPr lang="ko-KR" altLang="en-US" sz="1200" b="1" dirty="0">
                <a:latin typeface="+mj-lt"/>
              </a:rPr>
              <a:t> 도출 순서로 가면 </a:t>
            </a:r>
            <a:r>
              <a:rPr lang="ko-KR" altLang="en-US" sz="1200" b="1" dirty="0" err="1">
                <a:latin typeface="+mj-lt"/>
              </a:rPr>
              <a:t>될듯</a:t>
            </a:r>
            <a:endParaRPr lang="ko-KR" alt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4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 graph, prioritizing environment vs. economy, 1984-2018. High 71% environment, ’91; 54% economy, ’11. ’18: 65% environment, 30% economy.">
            <a:extLst>
              <a:ext uri="{FF2B5EF4-FFF2-40B4-BE49-F238E27FC236}">
                <a16:creationId xmlns:a16="http://schemas.microsoft.com/office/drawing/2014/main" id="{0D1DF91A-C708-4F28-9A35-20E92C2C9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2" b="11133"/>
          <a:stretch/>
        </p:blipFill>
        <p:spPr bwMode="auto">
          <a:xfrm>
            <a:off x="6482315" y="2791580"/>
            <a:ext cx="5572857" cy="19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B824FF-7729-455E-A67C-E41095D3779E}"/>
              </a:ext>
            </a:extLst>
          </p:cNvPr>
          <p:cNvSpPr/>
          <p:nvPr/>
        </p:nvSpPr>
        <p:spPr>
          <a:xfrm>
            <a:off x="8647440" y="6596390"/>
            <a:ext cx="35445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/>
              </a:rPr>
              <a:t>https://news.gallup.com/poll/1615/environment.aspx</a:t>
            </a:r>
            <a:endParaRPr lang="ko-KR" altLang="en-US" sz="1100" dirty="0"/>
          </a:p>
        </p:txBody>
      </p:sp>
      <p:pic>
        <p:nvPicPr>
          <p:cNvPr id="2052" name="Picture 4" descr="Line graph, seriousness of global warming, 1997-2018. High 48% exaggerated, ’10; 42% underestimated, ’19. ’18: 35% exagger., 42% underest.">
            <a:extLst>
              <a:ext uri="{FF2B5EF4-FFF2-40B4-BE49-F238E27FC236}">
                <a16:creationId xmlns:a16="http://schemas.microsoft.com/office/drawing/2014/main" id="{5AB0CE1A-F798-44E6-9AB2-984B67229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5" b="11241"/>
          <a:stretch/>
        </p:blipFill>
        <p:spPr bwMode="auto">
          <a:xfrm>
            <a:off x="136826" y="2791581"/>
            <a:ext cx="5572857" cy="194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555F0-9BDB-44F7-9BB2-E94073D1F725}"/>
              </a:ext>
            </a:extLst>
          </p:cNvPr>
          <p:cNvSpPr txBox="1"/>
          <p:nvPr/>
        </p:nvSpPr>
        <p:spPr>
          <a:xfrm>
            <a:off x="308344" y="446567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2. </a:t>
            </a:r>
            <a:r>
              <a:rPr lang="ko-KR" altLang="en-US" dirty="0">
                <a:latin typeface="+mj-lt"/>
              </a:rPr>
              <a:t>고객</a:t>
            </a:r>
            <a:r>
              <a:rPr lang="en-US" altLang="ko-KR" dirty="0">
                <a:latin typeface="+mj-lt"/>
              </a:rPr>
              <a:t> / </a:t>
            </a:r>
            <a:r>
              <a:rPr lang="ko-KR" altLang="en-US" dirty="0">
                <a:latin typeface="+mj-lt"/>
              </a:rPr>
              <a:t>사용자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사람들의 인식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D9321-5330-4183-9560-F8D706E56D84}"/>
              </a:ext>
            </a:extLst>
          </p:cNvPr>
          <p:cNvSpPr txBox="1"/>
          <p:nvPr/>
        </p:nvSpPr>
        <p:spPr>
          <a:xfrm>
            <a:off x="734475" y="937162"/>
            <a:ext cx="1072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환경 모니터링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감시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제어</a:t>
            </a:r>
            <a:r>
              <a:rPr lang="en-US" altLang="ko-KR" sz="1400" dirty="0">
                <a:latin typeface="+mj-lt"/>
              </a:rPr>
              <a:t> / </a:t>
            </a:r>
            <a:r>
              <a:rPr lang="ko-KR" altLang="en-US" sz="1400" dirty="0">
                <a:latin typeface="+mj-lt"/>
              </a:rPr>
              <a:t>관련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 시장 규모 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-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by</a:t>
            </a:r>
            <a:r>
              <a:rPr lang="ko-KR" altLang="en-US" sz="1400" dirty="0">
                <a:latin typeface="+mj-lt"/>
              </a:rPr>
              <a:t> 갤럽</a:t>
            </a:r>
            <a:r>
              <a:rPr lang="en-US" altLang="ko-KR" sz="1400" dirty="0">
                <a:latin typeface="+mj-lt"/>
              </a:rPr>
              <a:t>(GALLUP): </a:t>
            </a:r>
            <a:r>
              <a:rPr lang="ko-KR" altLang="en-US" sz="1400" dirty="0">
                <a:latin typeface="+mj-lt"/>
              </a:rPr>
              <a:t>여론 조사 및 컨설팅 기업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미국</a:t>
            </a:r>
            <a:r>
              <a:rPr lang="en-US" altLang="ko-KR" sz="1400" dirty="0">
                <a:latin typeface="+mj-lt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CAF0D-D84C-40CF-8670-F2D0AE10A300}"/>
              </a:ext>
            </a:extLst>
          </p:cNvPr>
          <p:cNvSpPr/>
          <p:nvPr/>
        </p:nvSpPr>
        <p:spPr>
          <a:xfrm>
            <a:off x="136826" y="1503700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현재 지구온난화에 대해서 어떻게 생각하십니까</a:t>
            </a:r>
            <a:r>
              <a:rPr lang="en-US" altLang="ko-KR" sz="1200" dirty="0">
                <a:latin typeface="+mj-lt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rgbClr val="92D050"/>
                </a:solidFill>
                <a:latin typeface="+mj-lt"/>
              </a:rPr>
              <a:t>과장되었다</a:t>
            </a:r>
            <a:endParaRPr lang="en-US" altLang="ko-KR" sz="1200" b="1" dirty="0">
              <a:solidFill>
                <a:srgbClr val="92D050"/>
              </a:solidFill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정확하다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과소평가 되었다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296E77-AC2F-44EC-A638-1AE8DB5AABA4}"/>
              </a:ext>
            </a:extLst>
          </p:cNvPr>
          <p:cNvSpPr/>
          <p:nvPr/>
        </p:nvSpPr>
        <p:spPr>
          <a:xfrm>
            <a:off x="6482315" y="1503700"/>
            <a:ext cx="3490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+mj-lt"/>
              </a:rPr>
              <a:t>둘 중 무엇이 더 중요하다고 생각하십니까</a:t>
            </a:r>
            <a:r>
              <a:rPr lang="en-US" altLang="ko-KR" sz="1200" dirty="0">
                <a:latin typeface="+mj-lt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rgbClr val="92D050"/>
                </a:solidFill>
                <a:latin typeface="+mj-lt"/>
              </a:rPr>
              <a:t>환경 보호</a:t>
            </a:r>
            <a:endParaRPr lang="en-US" altLang="ko-KR" sz="1200" b="1" dirty="0">
              <a:solidFill>
                <a:srgbClr val="92D050"/>
              </a:solidFill>
              <a:latin typeface="+mj-lt"/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경제 성장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A86D87-3691-47B7-BDF1-D0141D28BC5B}"/>
              </a:ext>
            </a:extLst>
          </p:cNvPr>
          <p:cNvSpPr/>
          <p:nvPr/>
        </p:nvSpPr>
        <p:spPr>
          <a:xfrm>
            <a:off x="136826" y="2424639"/>
            <a:ext cx="4479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lt"/>
              </a:rPr>
              <a:t>핵심</a:t>
            </a:r>
            <a:r>
              <a:rPr lang="en-US" altLang="ko-KR" sz="1200" dirty="0">
                <a:latin typeface="+mj-lt"/>
              </a:rPr>
              <a:t>: 2010</a:t>
            </a:r>
            <a:r>
              <a:rPr lang="ko-KR" altLang="en-US" sz="1200" dirty="0">
                <a:latin typeface="+mj-lt"/>
              </a:rPr>
              <a:t>년대 이후 환경보호에 대한 사람들의 관심이 증가함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50134-66F4-4944-8E2D-5D43A4207DEC}"/>
              </a:ext>
            </a:extLst>
          </p:cNvPr>
          <p:cNvSpPr/>
          <p:nvPr/>
        </p:nvSpPr>
        <p:spPr>
          <a:xfrm>
            <a:off x="6482315" y="2424639"/>
            <a:ext cx="530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lt"/>
              </a:rPr>
              <a:t>핵심</a:t>
            </a:r>
            <a:r>
              <a:rPr lang="en-US" altLang="ko-KR" sz="1200" dirty="0">
                <a:latin typeface="+mj-lt"/>
              </a:rPr>
              <a:t>: 2010</a:t>
            </a:r>
            <a:r>
              <a:rPr lang="ko-KR" altLang="en-US" sz="1200" dirty="0">
                <a:latin typeface="+mj-lt"/>
              </a:rPr>
              <a:t>년대 이후 사람들의 인식이 지속적으로 환경보호 방향으로 바뀜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4F81E-1D7D-4A66-808E-A4019346D2F0}"/>
              </a:ext>
            </a:extLst>
          </p:cNvPr>
          <p:cNvSpPr txBox="1"/>
          <p:nvPr/>
        </p:nvSpPr>
        <p:spPr>
          <a:xfrm>
            <a:off x="7471017" y="5920838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Report </a:t>
            </a:r>
            <a:r>
              <a:rPr lang="ko-KR" altLang="en-US" sz="1200" b="1" dirty="0">
                <a:latin typeface="+mj-lt"/>
              </a:rPr>
              <a:t>다 훑어봤는데 위 자료 외에는 달리 쓸 만한 자료 없음</a:t>
            </a:r>
            <a:endParaRPr lang="en-US" altLang="ko-KR" sz="1200" b="1" dirty="0">
              <a:latin typeface="+mj-lt"/>
            </a:endParaRPr>
          </a:p>
          <a:p>
            <a:r>
              <a:rPr lang="en-US" altLang="ko-KR" sz="1200" b="1" dirty="0">
                <a:latin typeface="+mj-lt"/>
              </a:rPr>
              <a:t>“</a:t>
            </a: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환경보호에 대한 사람들의 관심이 증가함</a:t>
            </a:r>
            <a:r>
              <a:rPr lang="en-US" altLang="ko-KR" sz="1200" b="1" dirty="0">
                <a:latin typeface="+mj-lt"/>
              </a:rPr>
              <a:t>”</a:t>
            </a:r>
            <a:r>
              <a:rPr lang="ko-KR" altLang="en-US" sz="1200" b="1" dirty="0">
                <a:latin typeface="+mj-lt"/>
              </a:rPr>
              <a:t> 을 뒷받침</a:t>
            </a:r>
          </a:p>
        </p:txBody>
      </p:sp>
    </p:spTree>
    <p:extLst>
      <p:ext uri="{BB962C8B-B14F-4D97-AF65-F5344CB8AC3E}">
        <p14:creationId xmlns:p14="http://schemas.microsoft.com/office/powerpoint/2010/main" val="226607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C8E87-E0DC-4C6E-82B7-329C6EC44E56}"/>
              </a:ext>
            </a:extLst>
          </p:cNvPr>
          <p:cNvSpPr txBox="1"/>
          <p:nvPr/>
        </p:nvSpPr>
        <p:spPr>
          <a:xfrm>
            <a:off x="308344" y="446567"/>
            <a:ext cx="654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2. </a:t>
            </a:r>
            <a:r>
              <a:rPr lang="ko-KR" altLang="en-US" dirty="0">
                <a:latin typeface="+mj-lt"/>
              </a:rPr>
              <a:t>고객</a:t>
            </a:r>
            <a:r>
              <a:rPr lang="en-US" altLang="ko-KR" dirty="0">
                <a:latin typeface="+mj-lt"/>
              </a:rPr>
              <a:t> / </a:t>
            </a:r>
            <a:r>
              <a:rPr lang="ko-KR" altLang="en-US" dirty="0">
                <a:latin typeface="+mj-lt"/>
              </a:rPr>
              <a:t>사용자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사용층 조사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타겟팅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실질적인 </a:t>
            </a:r>
            <a:r>
              <a:rPr lang="en-US" altLang="ko-KR" dirty="0">
                <a:latin typeface="+mj-lt"/>
              </a:rPr>
              <a:t>Survey</a:t>
            </a:r>
            <a:r>
              <a:rPr lang="ko-KR" altLang="en-US" dirty="0">
                <a:latin typeface="+mj-lt"/>
              </a:rPr>
              <a:t> 필요</a:t>
            </a:r>
            <a:endParaRPr lang="en-US" altLang="ko-KR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FFC5-70AA-4427-B4CB-7C596FCB796A}"/>
              </a:ext>
            </a:extLst>
          </p:cNvPr>
          <p:cNvSpPr txBox="1"/>
          <p:nvPr/>
        </p:nvSpPr>
        <p:spPr>
          <a:xfrm>
            <a:off x="734475" y="937162"/>
            <a:ext cx="1072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구글 폼 등을 통한 실질적 조사가 필요함</a:t>
            </a:r>
            <a:endParaRPr lang="en-US" altLang="ko-KR" sz="1400" dirty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8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C8E87-E0DC-4C6E-82B7-329C6EC44E56}"/>
              </a:ext>
            </a:extLst>
          </p:cNvPr>
          <p:cNvSpPr txBox="1"/>
          <p:nvPr/>
        </p:nvSpPr>
        <p:spPr>
          <a:xfrm>
            <a:off x="308344" y="446567"/>
            <a:ext cx="593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3. </a:t>
            </a:r>
            <a:r>
              <a:rPr lang="ko-KR" altLang="en-US" dirty="0">
                <a:latin typeface="+mj-lt"/>
              </a:rPr>
              <a:t>공급자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투자 기업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단체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개인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초기 자금 유치 방안</a:t>
            </a:r>
            <a:endParaRPr lang="en-US" altLang="ko-KR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FFC5-70AA-4427-B4CB-7C596FCB796A}"/>
              </a:ext>
            </a:extLst>
          </p:cNvPr>
          <p:cNvSpPr txBox="1"/>
          <p:nvPr/>
        </p:nvSpPr>
        <p:spPr>
          <a:xfrm>
            <a:off x="734475" y="937162"/>
            <a:ext cx="1072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여러 방면의 가능성을 열어 둘 필요</a:t>
            </a:r>
            <a:endParaRPr lang="en-US" altLang="ko-KR" sz="1400" dirty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1. </a:t>
            </a:r>
            <a:r>
              <a:rPr lang="ko-KR" altLang="en-US" sz="1400" dirty="0">
                <a:latin typeface="+mj-lt"/>
              </a:rPr>
              <a:t>이전에 알아본 국가기관 발 투자 </a:t>
            </a:r>
            <a:r>
              <a:rPr lang="en-US" altLang="ko-KR" sz="1400" dirty="0">
                <a:latin typeface="+mj-lt"/>
              </a:rPr>
              <a:t>+ 2. VC (</a:t>
            </a:r>
            <a:r>
              <a:rPr lang="ko-KR" altLang="en-US" sz="1400" dirty="0">
                <a:latin typeface="+mj-lt"/>
              </a:rPr>
              <a:t>벤처 캐피탈</a:t>
            </a:r>
            <a:r>
              <a:rPr lang="en-US" altLang="ko-KR" sz="1400" dirty="0">
                <a:latin typeface="+mj-lt"/>
              </a:rPr>
              <a:t>)</a:t>
            </a:r>
          </a:p>
          <a:p>
            <a:r>
              <a:rPr lang="ko-KR" altLang="en-US" sz="1400" dirty="0">
                <a:latin typeface="+mj-lt"/>
              </a:rPr>
              <a:t>양쪽의 가능성을 열어 두겠다 정도만 해도 괜찮지 않을까 싶음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02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C8E87-E0DC-4C6E-82B7-329C6EC44E56}"/>
              </a:ext>
            </a:extLst>
          </p:cNvPr>
          <p:cNvSpPr txBox="1"/>
          <p:nvPr/>
        </p:nvSpPr>
        <p:spPr>
          <a:xfrm>
            <a:off x="308344" y="446567"/>
            <a:ext cx="782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3. </a:t>
            </a:r>
            <a:r>
              <a:rPr lang="ko-KR" altLang="en-US" dirty="0">
                <a:latin typeface="+mj-lt"/>
              </a:rPr>
              <a:t>공급자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후원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펀딩</a:t>
            </a:r>
            <a:r>
              <a:rPr lang="en-US" altLang="ko-KR" dirty="0">
                <a:latin typeface="+mj-lt"/>
              </a:rPr>
              <a:t>) </a:t>
            </a:r>
            <a:r>
              <a:rPr lang="ko-KR" altLang="en-US" dirty="0">
                <a:latin typeface="+mj-lt"/>
              </a:rPr>
              <a:t>주체기관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단체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이후 펀딩 컨텐츠 공금에 관한 방안</a:t>
            </a:r>
            <a:endParaRPr lang="en-US" altLang="ko-KR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FFC5-70AA-4427-B4CB-7C596FCB796A}"/>
              </a:ext>
            </a:extLst>
          </p:cNvPr>
          <p:cNvSpPr txBox="1"/>
          <p:nvPr/>
        </p:nvSpPr>
        <p:spPr>
          <a:xfrm>
            <a:off x="734475" y="937162"/>
            <a:ext cx="107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빅워크 벤치마킹 </a:t>
            </a:r>
            <a:r>
              <a:rPr lang="en-US" altLang="ko-KR" sz="1400" dirty="0">
                <a:latin typeface="+mj-lt"/>
              </a:rPr>
              <a:t>+ </a:t>
            </a:r>
            <a:r>
              <a:rPr lang="ko-KR" altLang="en-US" sz="1400" dirty="0">
                <a:latin typeface="+mj-lt"/>
              </a:rPr>
              <a:t>우리가 전에 이야기했던 기관 자체 후원을 적절히 섞으면 될 듯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927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689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120</cp:revision>
  <dcterms:created xsi:type="dcterms:W3CDTF">2020-09-22T11:12:14Z</dcterms:created>
  <dcterms:modified xsi:type="dcterms:W3CDTF">2020-09-22T14:42:26Z</dcterms:modified>
</cp:coreProperties>
</file>