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3340100" cy="2508250"/>
  <p:notesSz cx="3340100" cy="250825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0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43204" autoAdjust="0"/>
  </p:normalViewPr>
  <p:slideViewPr>
    <p:cSldViewPr>
      <p:cViewPr varScale="1">
        <p:scale>
          <a:sx n="82" d="100"/>
          <a:sy n="82" d="100"/>
        </p:scale>
        <p:origin x="2376" y="44"/>
      </p:cViewPr>
      <p:guideLst>
        <p:guide orient="horz" pos="2880"/>
        <p:guide pos="10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47800" cy="125413"/>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1892300" y="0"/>
            <a:ext cx="1447800" cy="125413"/>
          </a:xfrm>
          <a:prstGeom prst="rect">
            <a:avLst/>
          </a:prstGeom>
        </p:spPr>
        <p:txBody>
          <a:bodyPr vert="horz" lIns="91440" tIns="45720" rIns="91440" bIns="45720" rtlCol="0"/>
          <a:lstStyle>
            <a:lvl1pPr algn="r">
              <a:defRPr sz="1200"/>
            </a:lvl1pPr>
          </a:lstStyle>
          <a:p>
            <a:fld id="{BEA9D9DE-09EA-48E6-89F1-DBE9958D4278}" type="datetimeFigureOut">
              <a:rPr lang="vi-VN" smtClean="0"/>
              <a:t>28/10/2022</a:t>
            </a:fld>
            <a:endParaRPr lang="vi-VN"/>
          </a:p>
        </p:txBody>
      </p:sp>
      <p:sp>
        <p:nvSpPr>
          <p:cNvPr id="4" name="Slide Image Placeholder 3"/>
          <p:cNvSpPr>
            <a:spLocks noGrp="1" noRot="1" noChangeAspect="1"/>
          </p:cNvSpPr>
          <p:nvPr>
            <p:ph type="sldImg" idx="2"/>
          </p:nvPr>
        </p:nvSpPr>
        <p:spPr>
          <a:xfrm>
            <a:off x="1106488" y="314325"/>
            <a:ext cx="1127125" cy="846138"/>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333375" y="1206500"/>
            <a:ext cx="2673350" cy="989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2382838"/>
            <a:ext cx="1447800" cy="125412"/>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1892300" y="2382838"/>
            <a:ext cx="1447800" cy="125412"/>
          </a:xfrm>
          <a:prstGeom prst="rect">
            <a:avLst/>
          </a:prstGeom>
        </p:spPr>
        <p:txBody>
          <a:bodyPr vert="horz" lIns="91440" tIns="45720" rIns="91440" bIns="45720" rtlCol="0" anchor="b"/>
          <a:lstStyle>
            <a:lvl1pPr algn="r">
              <a:defRPr sz="1200"/>
            </a:lvl1pPr>
          </a:lstStyle>
          <a:p>
            <a:fld id="{EA4AA28F-D4BD-4F20-B067-43DF6088B982}" type="slidenum">
              <a:rPr lang="vi-VN" smtClean="0"/>
              <a:t>‹#›</a:t>
            </a:fld>
            <a:endParaRPr lang="vi-VN"/>
          </a:p>
        </p:txBody>
      </p:sp>
    </p:spTree>
    <p:extLst>
      <p:ext uri="{BB962C8B-B14F-4D97-AF65-F5344CB8AC3E}">
        <p14:creationId xmlns:p14="http://schemas.microsoft.com/office/powerpoint/2010/main" val="231408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Biết sự khác biệt giữa dịch vụ chứng thực và dịch vụ tư vấn và có thể giải thích mối quan hệ giữa hai dịch vụ này.</a:t>
            </a:r>
          </a:p>
          <a:p>
            <a:r>
              <a:rPr lang="vi-VN"/>
              <a:t>Hiểu cấu trúc của một cuộc kiểm toán và nắm chắc</a:t>
            </a:r>
          </a:p>
          <a:p>
            <a:r>
              <a:rPr lang="vi-VN"/>
              <a:t>các yếu tố khái niệm của quá trình đánh giá.</a:t>
            </a:r>
          </a:p>
          <a:p>
            <a:r>
              <a:rPr lang="vi-VN"/>
              <a:t>Hiểu các hạng mục kiểm soát nội bộ được trình bày trong khuôn khổ COSO.</a:t>
            </a:r>
          </a:p>
          <a:p>
            <a:r>
              <a:rPr lang="vi-VN"/>
              <a:t>Làm quen với các tính năng chính của Phần 302 và 404 của Sarbanes-OxleyAct.</a:t>
            </a:r>
          </a:p>
          <a:p>
            <a:r>
              <a:rPr lang="vi-VN"/>
              <a:t>Hiểu mối quan hệ giữa các kiểm soát chung,</a:t>
            </a:r>
          </a:p>
          <a:p>
            <a:r>
              <a:rPr lang="vi-VN"/>
              <a:t>kiểm soát ứng dụng và tính toàn vẹn của dữ liệu tài chính.</a:t>
            </a:r>
          </a:p>
        </p:txBody>
      </p:sp>
      <p:sp>
        <p:nvSpPr>
          <p:cNvPr id="4" name="Slide Number Placeholder 3"/>
          <p:cNvSpPr>
            <a:spLocks noGrp="1"/>
          </p:cNvSpPr>
          <p:nvPr>
            <p:ph type="sldNum" sz="quarter" idx="5"/>
          </p:nvPr>
        </p:nvSpPr>
        <p:spPr/>
        <p:txBody>
          <a:bodyPr/>
          <a:lstStyle/>
          <a:p>
            <a:fld id="{EA4AA28F-D4BD-4F20-B067-43DF6088B982}" type="slidenum">
              <a:rPr lang="vi-VN" smtClean="0"/>
              <a:t>2</a:t>
            </a:fld>
            <a:endParaRPr lang="vi-VN"/>
          </a:p>
        </p:txBody>
      </p:sp>
    </p:spTree>
    <p:extLst>
      <p:ext uri="{BB962C8B-B14F-4D97-AF65-F5344CB8AC3E}">
        <p14:creationId xmlns:p14="http://schemas.microsoft.com/office/powerpoint/2010/main" val="350545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Chuẩn mực kiểm toán</a:t>
            </a:r>
          </a:p>
          <a:p>
            <a:r>
              <a:rPr lang="vi-VN"/>
              <a:t>Ba loại tiêu chuẩn kiểm toán: trình độ chuyên môn chung, công việc thực địa và báo cáo.</a:t>
            </a:r>
          </a:p>
          <a:p>
            <a:r>
              <a:rPr lang="vi-VN"/>
              <a:t>Hướng dẫn cụ thể được cung cấp bởi Tuyên bố của AICPA về các Chuẩn mực Kiểm toán (SAS) như là cách diễn giải có thẩm quyền về GAAS hoặc ISA</a:t>
            </a:r>
          </a:p>
          <a:p>
            <a:r>
              <a:rPr lang="vi-VN"/>
              <a:t>Thực hiện đánh giá là một quá trình có hệ thống và logic áp dụng cho tất cả các dạng hệ thống thông tin.</a:t>
            </a:r>
          </a:p>
        </p:txBody>
      </p:sp>
      <p:sp>
        <p:nvSpPr>
          <p:cNvPr id="4" name="Slide Number Placeholder 3"/>
          <p:cNvSpPr>
            <a:spLocks noGrp="1"/>
          </p:cNvSpPr>
          <p:nvPr>
            <p:ph type="sldNum" sz="quarter" idx="5"/>
          </p:nvPr>
        </p:nvSpPr>
        <p:spPr/>
        <p:txBody>
          <a:bodyPr/>
          <a:lstStyle/>
          <a:p>
            <a:fld id="{EA4AA28F-D4BD-4F20-B067-43DF6088B982}" type="slidenum">
              <a:rPr lang="vi-VN" smtClean="0"/>
              <a:t>12</a:t>
            </a:fld>
            <a:endParaRPr lang="vi-VN"/>
          </a:p>
        </p:txBody>
      </p:sp>
    </p:spTree>
    <p:extLst>
      <p:ext uri="{BB962C8B-B14F-4D97-AF65-F5344CB8AC3E}">
        <p14:creationId xmlns:p14="http://schemas.microsoft.com/office/powerpoint/2010/main" val="367303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Các chuẩn mực kiểm toán được chấp nhận chung</a:t>
            </a:r>
          </a:p>
          <a:p>
            <a:r>
              <a:rPr lang="vi-VN"/>
              <a:t>Tiêu chuẩn chung /Tiêu chuẩn của /Tiêu chuẩn báo cáo công việc hiện trường</a:t>
            </a:r>
          </a:p>
          <a:p>
            <a:r>
              <a:rPr lang="vi-VN"/>
              <a:t>1. Đánh giá viên phải được đào tạo đầy đủ và thành thạo về kỹ thuật.</a:t>
            </a:r>
          </a:p>
          <a:p>
            <a:r>
              <a:rPr lang="vi-VN"/>
              <a:t>2. Đánh giá viên phải có thái độ độc lập về tinh thần.</a:t>
            </a:r>
          </a:p>
          <a:p>
            <a:r>
              <a:rPr lang="vi-VN"/>
              <a:t>3. Kiểm toán viên phải thực hiện sự cẩn trọng về mặt chuyên môn trong việc thực hiện c</a:t>
            </a:r>
          </a:p>
          <a:p>
            <a:r>
              <a:rPr lang="vi-VN"/>
              <a:t>1. Công việc kiểm toán phải được lập kế hoạch đầy đủ.</a:t>
            </a:r>
          </a:p>
          <a:p>
            <a:r>
              <a:rPr lang="vi-VN"/>
              <a:t>2. Kiểm toán viên phải hiểu biết đầy đủ về cấu trúc kiểm soát nội bộ.</a:t>
            </a:r>
          </a:p>
          <a:p>
            <a:r>
              <a:rPr lang="vi-VN"/>
              <a:t>3. Kiểm toán viên phải thu thập bằng chứng đầy đủ, có thẩm quyền.uộc đánh giá và việc lập báo cáo.</a:t>
            </a:r>
          </a:p>
          <a:p>
            <a:r>
              <a:rPr lang="vi-VN"/>
              <a:t>1. Kiểm toán viên phải nêu rõ trong báo cáo liệu báo cáo tài chính có được lập theo các nguyên tắc kế toán được chấp nhận chung hay không.</a:t>
            </a:r>
          </a:p>
          <a:p>
            <a:r>
              <a:rPr lang="vi-VN"/>
              <a:t>2. Báo cáo phải xác định những trường hợp không áp dụng các nguyên tắc kế toán được chấp nhận chung.</a:t>
            </a:r>
          </a:p>
          <a:p>
            <a:r>
              <a:rPr lang="vi-VN"/>
              <a:t>3. Báo cáo phải xác định bất kỳ mục nào không có đầy đủ thông tin công bố.</a:t>
            </a:r>
          </a:p>
          <a:p>
            <a:r>
              <a:rPr lang="vi-VN"/>
              <a:t>4. Báo cáo phải trình bày ý kiến của kiểm toán viên về tổng thể báo cáo tài chính.</a:t>
            </a:r>
          </a:p>
        </p:txBody>
      </p:sp>
      <p:sp>
        <p:nvSpPr>
          <p:cNvPr id="4" name="Slide Number Placeholder 3"/>
          <p:cNvSpPr>
            <a:spLocks noGrp="1"/>
          </p:cNvSpPr>
          <p:nvPr>
            <p:ph type="sldNum" sz="quarter" idx="5"/>
          </p:nvPr>
        </p:nvSpPr>
        <p:spPr/>
        <p:txBody>
          <a:bodyPr/>
          <a:lstStyle/>
          <a:p>
            <a:fld id="{EA4AA28F-D4BD-4F20-B067-43DF6088B982}" type="slidenum">
              <a:rPr lang="vi-VN" smtClean="0"/>
              <a:t>13</a:t>
            </a:fld>
            <a:endParaRPr lang="vi-VN"/>
          </a:p>
        </p:txBody>
      </p:sp>
    </p:spTree>
    <p:extLst>
      <p:ext uri="{BB962C8B-B14F-4D97-AF65-F5344CB8AC3E}">
        <p14:creationId xmlns:p14="http://schemas.microsoft.com/office/powerpoint/2010/main" val="200094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Chuẩn mực kiểm toán</a:t>
            </a:r>
          </a:p>
          <a:p>
            <a:r>
              <a:rPr lang="vi-VN"/>
              <a:t>Xác nhận của Ban Giám đốc và mục tiêu kiểm toán:</a:t>
            </a:r>
          </a:p>
          <a:p>
            <a:r>
              <a:rPr lang="vi-VN"/>
              <a:t>Sự tồn tại hoặc Sự xuất hiện; Tính đầy đủ; Quyền và nghĩa vụ; Định giá hoặc Phân bổ; Trình bày và Tiết lộ.</a:t>
            </a:r>
          </a:p>
          <a:p>
            <a:r>
              <a:rPr lang="vi-VN"/>
              <a:t>Đánh giá viên phát triển các mục tiêu đánh giá và thiết kế các thủ tục đánh giá dựa trên</a:t>
            </a:r>
          </a:p>
          <a:p>
            <a:r>
              <a:rPr lang="vi-VN"/>
              <a:t>về những khẳng định này.</a:t>
            </a:r>
          </a:p>
          <a:p>
            <a:r>
              <a:rPr lang="vi-VN"/>
              <a:t>Kiểm toán viên tìm kiếm tài liệu chứng minh để chứng thực cho các khẳng định.</a:t>
            </a:r>
          </a:p>
          <a:p>
            <a:r>
              <a:rPr lang="vi-VN"/>
              <a:t>Kiểm toán viên phải xác định xem liệu các điểm yếu của kiểm soát nội bộ và</a:t>
            </a:r>
          </a:p>
          <a:p>
            <a:r>
              <a:rPr lang="vi-VN"/>
              <a:t>sai sót là trọng yếu.</a:t>
            </a:r>
          </a:p>
          <a:p>
            <a:r>
              <a:rPr lang="vi-VN"/>
              <a:t>Đánh giá viên phải thông báo kết quả của các thử nghiệm của họ, bao gồm</a:t>
            </a:r>
          </a:p>
          <a:p>
            <a:r>
              <a:rPr lang="vi-VN"/>
              <a:t>ý kiến ​​kiểm toán.</a:t>
            </a:r>
          </a:p>
        </p:txBody>
      </p:sp>
      <p:sp>
        <p:nvSpPr>
          <p:cNvPr id="4" name="Slide Number Placeholder 3"/>
          <p:cNvSpPr>
            <a:spLocks noGrp="1"/>
          </p:cNvSpPr>
          <p:nvPr>
            <p:ph type="sldNum" sz="quarter" idx="5"/>
          </p:nvPr>
        </p:nvSpPr>
        <p:spPr/>
        <p:txBody>
          <a:bodyPr/>
          <a:lstStyle/>
          <a:p>
            <a:fld id="{EA4AA28F-D4BD-4F20-B067-43DF6088B982}" type="slidenum">
              <a:rPr lang="vi-VN" smtClean="0"/>
              <a:t>14</a:t>
            </a:fld>
            <a:endParaRPr lang="vi-VN"/>
          </a:p>
        </p:txBody>
      </p:sp>
    </p:spTree>
    <p:extLst>
      <p:ext uri="{BB962C8B-B14F-4D97-AF65-F5344CB8AC3E}">
        <p14:creationId xmlns:p14="http://schemas.microsoft.com/office/powerpoint/2010/main" val="4242824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A4AA28F-D4BD-4F20-B067-43DF6088B982}" type="slidenum">
              <a:rPr lang="vi-VN" smtClean="0"/>
              <a:t>15</a:t>
            </a:fld>
            <a:endParaRPr lang="vi-VN"/>
          </a:p>
        </p:txBody>
      </p:sp>
    </p:spTree>
    <p:extLst>
      <p:ext uri="{BB962C8B-B14F-4D97-AF65-F5344CB8AC3E}">
        <p14:creationId xmlns:p14="http://schemas.microsoft.com/office/powerpoint/2010/main" val="3660878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Khả năng kiểm toán viên đưa ra ý kiến không đủ tiêu chuẩn (trong sạch) về</a:t>
            </a:r>
          </a:p>
          <a:p>
            <a:r>
              <a:rPr lang="vi-VN"/>
              <a:t>thực tế là báo cáo tài chính có sai sót trọng yếu.</a:t>
            </a:r>
          </a:p>
          <a:p>
            <a:r>
              <a:rPr lang="vi-VN"/>
              <a:t>Rủi ro cố hữu (IR) được liên kết với các đặc điểm riêng của ngành kinh doanh hoặc ngành của khách hàng.</a:t>
            </a:r>
          </a:p>
          <a:p>
            <a:r>
              <a:rPr lang="vi-VN"/>
              <a:t>Rủi ro kiểm soát (CR) là khả năng cấu trúc kiểm soát có sai sót do các kiểm soát không có hoặc không đủ khả năng để ngăn chặn hoặc phát hiện sai sót.</a:t>
            </a:r>
          </a:p>
          <a:p>
            <a:r>
              <a:rPr lang="vi-VN"/>
              <a:t>Rủi ro phát hiện (DR) là rủi ro mà kiểm toán viên sẵn sàng chấp nhận rằng các sai sót không được cơ cấu kiểm soát phát hiện hoặc ngăn chặn sẽ không bị kiểm toán viên phát hiện. AR = IR * CR * CR </a:t>
            </a:r>
          </a:p>
          <a:p>
            <a:r>
              <a:rPr lang="vi-VN"/>
              <a:t>TĂNG THỦ TỤC KIỂM TOÁN (GIẢM AR </a:t>
            </a:r>
            <a:r>
              <a:rPr lang="vi-VN">
                <a:sym typeface="Wingdings" panose="05000000000000000000" pitchFamily="2" charset="2"/>
              </a:rPr>
              <a:t> GIẢM</a:t>
            </a:r>
            <a:r>
              <a:rPr lang="vi-VN"/>
              <a:t> CR)</a:t>
            </a:r>
          </a:p>
          <a:p>
            <a:endParaRPr lang="vi-VN"/>
          </a:p>
          <a:p>
            <a:r>
              <a:rPr lang="vi-VN" b="1" i="1">
                <a:highlight>
                  <a:srgbClr val="FFFF00"/>
                </a:highlight>
              </a:rPr>
              <a:t>Kiểm toan viên không phát hiện ra các sai sót trọng yếu .</a:t>
            </a:r>
          </a:p>
          <a:p>
            <a:r>
              <a:rPr lang="vi-VN" b="1" i="1">
                <a:solidFill>
                  <a:srgbClr val="FF0000"/>
                </a:solidFill>
                <a:highlight>
                  <a:srgbClr val="FFFF00"/>
                </a:highlight>
              </a:rPr>
              <a:t>Sai sot trong yeu</a:t>
            </a:r>
            <a:r>
              <a:rPr lang="vi-VN" b="1" i="1">
                <a:highlight>
                  <a:srgbClr val="FFFF00"/>
                </a:highlight>
              </a:rPr>
              <a:t>: sai sót ảnh hưởng đến người sử dụng báo cáo / các thong tin sai sót thiếu ảnh hưởng đến người sử dụng báo cáo</a:t>
            </a:r>
          </a:p>
          <a:p>
            <a:r>
              <a:rPr lang="vi-VN" b="1" i="1">
                <a:highlight>
                  <a:srgbClr val="FFFF00"/>
                </a:highlight>
              </a:rPr>
              <a:t>Rủi ro tiềm tàng: liên quan đến </a:t>
            </a:r>
          </a:p>
          <a:p>
            <a:endParaRPr lang="vi-VN" b="1" i="1">
              <a:highlight>
                <a:srgbClr val="FFFF00"/>
              </a:highlight>
            </a:endParaRPr>
          </a:p>
          <a:p>
            <a:r>
              <a:rPr lang="vi-VN" b="1" i="1">
                <a:highlight>
                  <a:srgbClr val="FFFF00"/>
                </a:highlight>
              </a:rPr>
              <a:t>4 loại ý kiến kiểm toan viên đưa lên kiểm toán:</a:t>
            </a:r>
          </a:p>
          <a:p>
            <a:pPr marL="171450" indent="-171450">
              <a:buFont typeface="Arial" panose="020B0604020202020204" pitchFamily="34" charset="0"/>
              <a:buChar char="•"/>
            </a:pPr>
            <a:r>
              <a:rPr lang="vi-VN" b="1" i="1">
                <a:highlight>
                  <a:srgbClr val="FFFF00"/>
                </a:highlight>
              </a:rPr>
              <a:t>Ý kiến chấp nhận toan phần : các khoản mục trong BCTC k sai soát trọng yếu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1">
                <a:highlight>
                  <a:srgbClr val="FFFF00"/>
                </a:highlight>
              </a:rPr>
              <a:t>Ý kiến chấp nhận từng phần : 1 mục bị sai k ảnh hưởng đến BCTC các mục khác k sai =&gt; </a:t>
            </a:r>
          </a:p>
          <a:p>
            <a:pPr marL="171450" indent="-171450">
              <a:buFont typeface="Arial" panose="020B0604020202020204" pitchFamily="34" charset="0"/>
              <a:buChar char="•"/>
            </a:pPr>
            <a:r>
              <a:rPr lang="vi-VN" b="1" i="1">
                <a:highlight>
                  <a:srgbClr val="FFFF00"/>
                </a:highlight>
              </a:rPr>
              <a:t>Ý kiến từ chối : Các mục bị sai sót trọng yếu Không có đủ số liệu, k thu thập được bằng chứng để cm BCTC trung thưc và hợp lí </a:t>
            </a:r>
          </a:p>
          <a:p>
            <a:pPr marL="171450" indent="-171450">
              <a:buFont typeface="Arial" panose="020B0604020202020204" pitchFamily="34" charset="0"/>
              <a:buChar char="•"/>
            </a:pPr>
            <a:r>
              <a:rPr lang="vi-VN" b="1" i="1">
                <a:highlight>
                  <a:srgbClr val="FFFF00"/>
                </a:highlight>
              </a:rPr>
              <a:t>Ý kiến trái ngược : </a:t>
            </a:r>
          </a:p>
        </p:txBody>
      </p:sp>
      <p:sp>
        <p:nvSpPr>
          <p:cNvPr id="4" name="Slide Number Placeholder 3"/>
          <p:cNvSpPr>
            <a:spLocks noGrp="1"/>
          </p:cNvSpPr>
          <p:nvPr>
            <p:ph type="sldNum" sz="quarter" idx="5"/>
          </p:nvPr>
        </p:nvSpPr>
        <p:spPr/>
        <p:txBody>
          <a:bodyPr/>
          <a:lstStyle/>
          <a:p>
            <a:fld id="{EA4AA28F-D4BD-4F20-B067-43DF6088B982}" type="slidenum">
              <a:rPr lang="vi-VN" smtClean="0"/>
              <a:t>16</a:t>
            </a:fld>
            <a:endParaRPr lang="vi-VN"/>
          </a:p>
        </p:txBody>
      </p:sp>
    </p:spTree>
    <p:extLst>
      <p:ext uri="{BB962C8B-B14F-4D97-AF65-F5344CB8AC3E}">
        <p14:creationId xmlns:p14="http://schemas.microsoft.com/office/powerpoint/2010/main" val="296281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toán các thành phần rủi ro trong một mô hình được sử dụng để xác định phạm vi, bản chất và thời gian của các thử nghiệm cơ bản:</a:t>
            </a:r>
          </a:p>
          <a:p>
            <a:r>
              <a:rPr lang="vi-VN"/>
              <a:t>Mô hình rủi ro kiểm toán:.</a:t>
            </a:r>
          </a:p>
          <a:p>
            <a:r>
              <a:rPr lang="vi-VN"/>
              <a:t>InternalAR = IR x CR x DR càng mạnh</a:t>
            </a:r>
          </a:p>
          <a:p>
            <a:r>
              <a:rPr lang="vi-VN"/>
              <a:t>Nếu rủi ro kiểm toán chấp nhận được là 5% thì rủi ro phát hiện theo kế hoạch sẽ phụ thuộc vào cấu trúc kiểm soát của cơ cấu kiểm soát, rủi ro kiểm soát càng thấp và kiểm toán viên càng phải thực hiện ít thử nghiệm cơ bản hơn.</a:t>
            </a:r>
          </a:p>
          <a:p>
            <a:r>
              <a:rPr lang="vi-VN"/>
              <a:t>Các thử nghiệm cơ bản tốn nhiều công sức và thời gian, điều này làm tăng chi phí kiểm toán và gây ra gián đoạn.</a:t>
            </a:r>
          </a:p>
          <a:p>
            <a:r>
              <a:rPr lang="vi-VN"/>
              <a:t>Lợi ích tốt nhất của Ban Giám đốc được phục vụ bởi một cơ cấu kiểm soát nội bộ mạnh mẽ.</a:t>
            </a:r>
          </a:p>
        </p:txBody>
      </p:sp>
      <p:sp>
        <p:nvSpPr>
          <p:cNvPr id="4" name="Slide Number Placeholder 3"/>
          <p:cNvSpPr>
            <a:spLocks noGrp="1"/>
          </p:cNvSpPr>
          <p:nvPr>
            <p:ph type="sldNum" sz="quarter" idx="5"/>
          </p:nvPr>
        </p:nvSpPr>
        <p:spPr/>
        <p:txBody>
          <a:bodyPr/>
          <a:lstStyle/>
          <a:p>
            <a:fld id="{EA4AA28F-D4BD-4F20-B067-43DF6088B982}" type="slidenum">
              <a:rPr lang="vi-VN" smtClean="0"/>
              <a:t>17</a:t>
            </a:fld>
            <a:endParaRPr lang="vi-VN"/>
          </a:p>
        </p:txBody>
      </p:sp>
    </p:spTree>
    <p:extLst>
      <p:ext uri="{BB962C8B-B14F-4D97-AF65-F5344CB8AC3E}">
        <p14:creationId xmlns:p14="http://schemas.microsoft.com/office/powerpoint/2010/main" val="2699684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Đánh giá CNTT có thể được định nghĩa là quá trình kiểm tra chính thức, độc lập và khách quan đối với cơ sở hạ tầng CNTT của tổ chức để xác định xem các hoạt động (ví dụ: thủ tục, kiểm soát, v.v.) liên quan đến việc thu thập, xử lý, lưu trữ, phân phối và sử dụng thông tin có tuân thủ các nguyên tắc không , bảo vệ tài sản, duy trì tính toàn vẹn của dữ liệu và hoạt động hiệu quả và hiệu quả để đạt được các mục tiêu của tổ chức.</a:t>
            </a:r>
          </a:p>
          <a:p>
            <a:r>
              <a:rPr lang="vi-VN"/>
              <a:t>Kiểm toán CNTT</a:t>
            </a:r>
          </a:p>
          <a:p>
            <a:pPr marL="171450" indent="-171450">
              <a:buFont typeface="Wingdings" panose="05000000000000000000" pitchFamily="2" charset="2"/>
              <a:buChar char="§"/>
            </a:pPr>
            <a:r>
              <a:rPr lang="vi-VN"/>
              <a:t>đánh giá tính đầy đủ của các hệ thống ứng dụng để đáp ứng nhu cầu xử lý</a:t>
            </a:r>
          </a:p>
          <a:p>
            <a:pPr marL="171450" indent="-171450">
              <a:buFont typeface="Wingdings" panose="05000000000000000000" pitchFamily="2" charset="2"/>
              <a:buChar char="§"/>
            </a:pPr>
            <a:r>
              <a:rPr lang="vi-VN"/>
              <a:t>đánh giá tính đầy đủ của các kiểm soát nội bộ</a:t>
            </a:r>
          </a:p>
          <a:p>
            <a:pPr marL="171450" indent="-171450">
              <a:buFont typeface="Wingdings" panose="05000000000000000000" pitchFamily="2" charset="2"/>
              <a:buChar char="§"/>
            </a:pPr>
            <a:r>
              <a:rPr lang="vi-VN"/>
              <a:t>đảm bảo rằng các tài sản được kiểm soát bởi các hệ thống đó</a:t>
            </a:r>
          </a:p>
          <a:p>
            <a:pPr marL="171450" indent="-171450">
              <a:buFont typeface="Wingdings" panose="05000000000000000000" pitchFamily="2" charset="2"/>
              <a:buChar char="§"/>
            </a:pPr>
            <a:r>
              <a:rPr lang="vi-VN"/>
              <a:t>bảo vệ đầy đủ</a:t>
            </a:r>
          </a:p>
        </p:txBody>
      </p:sp>
      <p:sp>
        <p:nvSpPr>
          <p:cNvPr id="4" name="Slide Number Placeholder 3"/>
          <p:cNvSpPr>
            <a:spLocks noGrp="1"/>
          </p:cNvSpPr>
          <p:nvPr>
            <p:ph type="sldNum" sz="quarter" idx="5"/>
          </p:nvPr>
        </p:nvSpPr>
        <p:spPr/>
        <p:txBody>
          <a:bodyPr/>
          <a:lstStyle/>
          <a:p>
            <a:fld id="{EA4AA28F-D4BD-4F20-B067-43DF6088B982}" type="slidenum">
              <a:rPr lang="vi-VN" smtClean="0"/>
              <a:t>19</a:t>
            </a:fld>
            <a:endParaRPr lang="vi-VN"/>
          </a:p>
        </p:txBody>
      </p:sp>
    </p:spTree>
    <p:extLst>
      <p:ext uri="{BB962C8B-B14F-4D97-AF65-F5344CB8AC3E}">
        <p14:creationId xmlns:p14="http://schemas.microsoft.com/office/powerpoint/2010/main" val="239165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A4AA28F-D4BD-4F20-B067-43DF6088B982}" type="slidenum">
              <a:rPr lang="vi-VN" smtClean="0"/>
              <a:t>20</a:t>
            </a:fld>
            <a:endParaRPr lang="vi-VN"/>
          </a:p>
        </p:txBody>
      </p:sp>
    </p:spTree>
    <p:extLst>
      <p:ext uri="{BB962C8B-B14F-4D97-AF65-F5344CB8AC3E}">
        <p14:creationId xmlns:p14="http://schemas.microsoft.com/office/powerpoint/2010/main" val="387696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Bước đầu tiên là lập kế hoạch kiểm toán bao gồm việc phân tích rủi ro kiểm toán.</a:t>
            </a:r>
          </a:p>
          <a:p>
            <a:r>
              <a:rPr lang="vi-VN"/>
              <a:t>Các kỹ thuật thu thập bằng chứng bao gồm bảng câu hỏi, phỏng vấn ban giám đốc, xem xét tài liệu hệ thống và quan sát các hoạt động.</a:t>
            </a:r>
          </a:p>
          <a:p>
            <a:r>
              <a:rPr lang="vi-VN"/>
              <a:t>Mục tiêu của </a:t>
            </a:r>
            <a:r>
              <a:rPr lang="vi-VN" sz="1600" b="1"/>
              <a:t>thử nghiệm các kiểm soát</a:t>
            </a:r>
            <a:r>
              <a:rPr lang="vi-VN"/>
              <a:t> là xác định xem các kiểm soát thích hợp</a:t>
            </a:r>
          </a:p>
          <a:p>
            <a:r>
              <a:rPr lang="vi-VN"/>
              <a:t>đang ở đúng vị trí và hoạt động.</a:t>
            </a:r>
          </a:p>
          <a:p>
            <a:r>
              <a:rPr lang="vi-VN"/>
              <a:t>Giai đoạn thứ ba tập trung vào dữ liệu tài chính và điều tra chi tiết về số dư tài khoản và giao dịch cụ thể thông qua các thử nghiệm thực chất.</a:t>
            </a:r>
          </a:p>
          <a:p>
            <a:r>
              <a:rPr lang="vi-VN"/>
              <a:t>Các tệp có thể được trích xuất bằng Công cụ Kiểm tra Hỗ trợ Máy tính và</a:t>
            </a:r>
          </a:p>
          <a:p>
            <a:r>
              <a:rPr lang="vi-VN"/>
              <a:t>Phần mềm kỹ thuật (CAATTs).</a:t>
            </a:r>
          </a:p>
        </p:txBody>
      </p:sp>
      <p:sp>
        <p:nvSpPr>
          <p:cNvPr id="4" name="Slide Number Placeholder 3"/>
          <p:cNvSpPr>
            <a:spLocks noGrp="1"/>
          </p:cNvSpPr>
          <p:nvPr>
            <p:ph type="sldNum" sz="quarter" idx="5"/>
          </p:nvPr>
        </p:nvSpPr>
        <p:spPr/>
        <p:txBody>
          <a:bodyPr/>
          <a:lstStyle/>
          <a:p>
            <a:fld id="{EA4AA28F-D4BD-4F20-B067-43DF6088B982}" type="slidenum">
              <a:rPr lang="vi-VN" smtClean="0"/>
              <a:t>21</a:t>
            </a:fld>
            <a:endParaRPr lang="vi-VN"/>
          </a:p>
        </p:txBody>
      </p:sp>
    </p:spTree>
    <p:extLst>
      <p:ext uri="{BB962C8B-B14F-4D97-AF65-F5344CB8AC3E}">
        <p14:creationId xmlns:p14="http://schemas.microsoft.com/office/powerpoint/2010/main" val="2956527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Hệ thống kiểm soát nội bộ bao gồm các chính sách, thông lệ và thủ tục để đạt được bốn mục tiêu chính:</a:t>
            </a:r>
          </a:p>
          <a:p>
            <a:r>
              <a:rPr lang="vi-VN"/>
              <a:t>Bảo vệ tài sản của công ty.</a:t>
            </a:r>
          </a:p>
          <a:p>
            <a:r>
              <a:rPr lang="vi-VN"/>
              <a:t>Đảm bảo tính chính xác và độ tin cậy của các ghi chép và thông tin kế toán.</a:t>
            </a:r>
          </a:p>
          <a:p>
            <a:r>
              <a:rPr lang="vi-VN"/>
              <a:t>Thúc đẩy hiệu quả trong hoạt động của công ty.</a:t>
            </a:r>
          </a:p>
          <a:p>
            <a:r>
              <a:rPr lang="vi-VN"/>
              <a:t>Đo lường sự tuân thủ với các chính sách được quy định của ban quản lý và</a:t>
            </a:r>
          </a:p>
          <a:p>
            <a:r>
              <a:rPr lang="vi-VN"/>
              <a:t>các thủ tục.</a:t>
            </a:r>
          </a:p>
          <a:p>
            <a:endParaRPr lang="vi-VN"/>
          </a:p>
          <a:p>
            <a:pPr marL="171450" indent="-171450">
              <a:buFont typeface="Wingdings" panose="05000000000000000000" pitchFamily="2" charset="2"/>
              <a:buChar char="§"/>
            </a:pPr>
            <a:endParaRPr lang="vi-VN"/>
          </a:p>
          <a:p>
            <a:pPr marL="171450" indent="-171450">
              <a:buFont typeface="Wingdings" panose="05000000000000000000" pitchFamily="2" charset="2"/>
              <a:buChar char="§"/>
            </a:pPr>
            <a:r>
              <a:rPr lang="vi-VN" b="1"/>
              <a:t>Bảo vệ TS c.ty</a:t>
            </a:r>
          </a:p>
          <a:p>
            <a:pPr marL="171450" indent="-171450">
              <a:buFont typeface="Wingdings" panose="05000000000000000000" pitchFamily="2" charset="2"/>
              <a:buChar char="§"/>
            </a:pPr>
            <a:r>
              <a:rPr lang="vi-VN" b="1"/>
              <a:t>Đảm bảo các TT về DL kế toán được ghi nhận 1 cách chinh xác và đáng tin cậy</a:t>
            </a:r>
          </a:p>
          <a:p>
            <a:pPr marL="171450" indent="-171450">
              <a:buFont typeface="Wingdings" panose="05000000000000000000" pitchFamily="2" charset="2"/>
              <a:buChar char="§"/>
            </a:pPr>
            <a:r>
              <a:rPr lang="vi-VN" b="1"/>
              <a:t>Đảm bảo hoạt động của c.ty được hiệu quả </a:t>
            </a:r>
          </a:p>
          <a:p>
            <a:pPr marL="171450" indent="-171450">
              <a:buFont typeface="Wingdings" panose="05000000000000000000" pitchFamily="2" charset="2"/>
              <a:buChar char="§"/>
            </a:pPr>
            <a:r>
              <a:rPr lang="vi-VN" b="1"/>
              <a:t>Tuân thủ các quy định quy trinh của c.ty </a:t>
            </a:r>
          </a:p>
        </p:txBody>
      </p:sp>
      <p:sp>
        <p:nvSpPr>
          <p:cNvPr id="4" name="Slide Number Placeholder 3"/>
          <p:cNvSpPr>
            <a:spLocks noGrp="1"/>
          </p:cNvSpPr>
          <p:nvPr>
            <p:ph type="sldNum" sz="quarter" idx="5"/>
          </p:nvPr>
        </p:nvSpPr>
        <p:spPr/>
        <p:txBody>
          <a:bodyPr/>
          <a:lstStyle/>
          <a:p>
            <a:fld id="{EA4AA28F-D4BD-4F20-B067-43DF6088B982}" type="slidenum">
              <a:rPr lang="vi-VN" smtClean="0"/>
              <a:t>30</a:t>
            </a:fld>
            <a:endParaRPr lang="vi-VN"/>
          </a:p>
        </p:txBody>
      </p:sp>
    </p:spTree>
    <p:extLst>
      <p:ext uri="{BB962C8B-B14F-4D97-AF65-F5344CB8AC3E}">
        <p14:creationId xmlns:p14="http://schemas.microsoft.com/office/powerpoint/2010/main" val="423698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toán</a:t>
            </a:r>
          </a:p>
          <a:p>
            <a:r>
              <a:rPr lang="vi-VN"/>
              <a:t>Sự phát triển của công nghệ thông tin (CNTT) đã có</a:t>
            </a:r>
          </a:p>
          <a:p>
            <a:r>
              <a:rPr lang="vi-VN"/>
              <a:t>ảnh hưởng to lớn đến hoạt động kiểm toán.</a:t>
            </a:r>
          </a:p>
          <a:p>
            <a:r>
              <a:rPr lang="vi-VN"/>
              <a:t>Các tổ chức kinh doanh trải qua các loại hình kiểm toán cho các mục đích khác nhau.</a:t>
            </a:r>
          </a:p>
          <a:p>
            <a:r>
              <a:rPr lang="vi-VN"/>
              <a:t>Phổ biến nhất là kiểm toán bên ngoài (tài chính), kiểm toán nội bộ và kiểm toán gian lận.</a:t>
            </a:r>
          </a:p>
        </p:txBody>
      </p:sp>
      <p:sp>
        <p:nvSpPr>
          <p:cNvPr id="4" name="Slide Number Placeholder 3"/>
          <p:cNvSpPr>
            <a:spLocks noGrp="1"/>
          </p:cNvSpPr>
          <p:nvPr>
            <p:ph type="sldNum" sz="quarter" idx="5"/>
          </p:nvPr>
        </p:nvSpPr>
        <p:spPr/>
        <p:txBody>
          <a:bodyPr/>
          <a:lstStyle/>
          <a:p>
            <a:fld id="{EA4AA28F-D4BD-4F20-B067-43DF6088B982}" type="slidenum">
              <a:rPr lang="vi-VN" smtClean="0"/>
              <a:t>3</a:t>
            </a:fld>
            <a:endParaRPr lang="vi-VN"/>
          </a:p>
        </p:txBody>
      </p:sp>
    </p:spTree>
    <p:extLst>
      <p:ext uri="{BB962C8B-B14F-4D97-AF65-F5344CB8AC3E}">
        <p14:creationId xmlns:p14="http://schemas.microsoft.com/office/powerpoint/2010/main" val="909272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soát phòng ngừa là các kỹ thuật thụ động được thiết kế để giảm tần suất xảy ra các sự kiện không mong muốn.</a:t>
            </a:r>
          </a:p>
          <a:p>
            <a:r>
              <a:rPr lang="vi-VN"/>
              <a:t>o Tiết kiệm chi phí hơn so với việc phát hiện và sửa chữa các vấn đề sau khi chúng xảy ra.</a:t>
            </a:r>
          </a:p>
          <a:p>
            <a:r>
              <a:rPr lang="vi-VN"/>
              <a:t>Kiểm soát do thám là các thiết bị, kỹ thuật và thủ tục để xác định và phơi bày các sự kiện không mong muốn đã loại bỏ các kiểm soát phòng ngừa.</a:t>
            </a:r>
          </a:p>
          <a:p>
            <a:r>
              <a:rPr lang="vi-VN"/>
              <a:t>Kiểm soát sửa chữa khắc phục sự cố đã xác định.</a:t>
            </a:r>
          </a:p>
        </p:txBody>
      </p:sp>
      <p:sp>
        <p:nvSpPr>
          <p:cNvPr id="4" name="Slide Number Placeholder 3"/>
          <p:cNvSpPr>
            <a:spLocks noGrp="1"/>
          </p:cNvSpPr>
          <p:nvPr>
            <p:ph type="sldNum" sz="quarter" idx="5"/>
          </p:nvPr>
        </p:nvSpPr>
        <p:spPr/>
        <p:txBody>
          <a:bodyPr/>
          <a:lstStyle/>
          <a:p>
            <a:fld id="{EA4AA28F-D4BD-4F20-B067-43DF6088B982}" type="slidenum">
              <a:rPr lang="vi-VN" smtClean="0"/>
              <a:t>33</a:t>
            </a:fld>
            <a:endParaRPr lang="vi-VN"/>
          </a:p>
        </p:txBody>
      </p:sp>
    </p:spTree>
    <p:extLst>
      <p:ext uri="{BB962C8B-B14F-4D97-AF65-F5344CB8AC3E}">
        <p14:creationId xmlns:p14="http://schemas.microsoft.com/office/powerpoint/2010/main" val="182378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5 bộ phận kiểm soát hệ thống KS nội bộ </a:t>
            </a:r>
          </a:p>
          <a:p>
            <a:r>
              <a:rPr lang="vi-VN" b="1"/>
              <a:t>Môi trường kiểm soát </a:t>
            </a:r>
            <a:r>
              <a:rPr lang="vi-VN"/>
              <a:t>là nền tảng cho bốn thành phần kiểm soát khác và bao gồm:</a:t>
            </a:r>
          </a:p>
          <a:p>
            <a:r>
              <a:rPr lang="vi-VN"/>
              <a:t>o Sự liêm chính trong quản lý và các giá trị đạo đức, cơ cấu tổ chức, sự tham gia của ban giám đốc và triết lý và phong cách điều hành của ban quản lý.</a:t>
            </a:r>
          </a:p>
          <a:p>
            <a:r>
              <a:rPr lang="vi-VN" b="1"/>
              <a:t>Đánh giá rủi ro </a:t>
            </a:r>
            <a:r>
              <a:rPr lang="vi-VN"/>
              <a:t>phải được thực hiện để xác định, phân tích và quản lý rủi ro trong báo cáo tài chính.</a:t>
            </a:r>
          </a:p>
          <a:p>
            <a:r>
              <a:rPr lang="vi-VN"/>
              <a:t>Một hệ thống thông tin kế toán hiệu quả sẽ:</a:t>
            </a:r>
          </a:p>
          <a:p>
            <a:r>
              <a:rPr lang="vi-VN"/>
              <a:t>Xác định và ghi lại tất cả các giao dịch tài chính hợp lệ, cung cấp kịp thời</a:t>
            </a:r>
          </a:p>
          <a:p>
            <a:r>
              <a:rPr lang="vi-VN"/>
              <a:t>thông tin và đo lường và ghi lại đầy đủ các giao dịch.</a:t>
            </a:r>
          </a:p>
        </p:txBody>
      </p:sp>
      <p:sp>
        <p:nvSpPr>
          <p:cNvPr id="4" name="Slide Number Placeholder 3"/>
          <p:cNvSpPr>
            <a:spLocks noGrp="1"/>
          </p:cNvSpPr>
          <p:nvPr>
            <p:ph type="sldNum" sz="quarter" idx="5"/>
          </p:nvPr>
        </p:nvSpPr>
        <p:spPr/>
        <p:txBody>
          <a:bodyPr/>
          <a:lstStyle/>
          <a:p>
            <a:fld id="{EA4AA28F-D4BD-4F20-B067-43DF6088B982}" type="slidenum">
              <a:rPr lang="vi-VN" smtClean="0"/>
              <a:t>34</a:t>
            </a:fld>
            <a:endParaRPr lang="vi-VN"/>
          </a:p>
        </p:txBody>
      </p:sp>
    </p:spTree>
    <p:extLst>
      <p:ext uri="{BB962C8B-B14F-4D97-AF65-F5344CB8AC3E}">
        <p14:creationId xmlns:p14="http://schemas.microsoft.com/office/powerpoint/2010/main" val="3375578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Giám sát là quá trình chất lượng nội bộ</a:t>
            </a:r>
          </a:p>
          <a:p>
            <a:r>
              <a:rPr lang="vi-VN"/>
              <a:t>thiết kế điều khiển và hoạt động có thể được đánh giá.</a:t>
            </a:r>
          </a:p>
          <a:p>
            <a:r>
              <a:rPr lang="vi-VN"/>
              <a:t>Hoạt động kiểm soát là các chính sách và thủ tục để đảm bảo các hành động đối phó với rủi ro đã được xác định.</a:t>
            </a:r>
          </a:p>
          <a:p>
            <a:r>
              <a:rPr lang="vi-VN"/>
              <a:t>Kiểm soát vật lý chủ yếu liên quan đến các hoạt động của con người được sử dụng trong</a:t>
            </a:r>
          </a:p>
          <a:p>
            <a:r>
              <a:rPr lang="vi-VN"/>
              <a:t>hệ thống kế toán.</a:t>
            </a:r>
          </a:p>
          <a:p>
            <a:r>
              <a:rPr lang="vi-VN"/>
              <a:t>Kiểm soát công nghệ thông tin.</a:t>
            </a:r>
          </a:p>
        </p:txBody>
      </p:sp>
      <p:sp>
        <p:nvSpPr>
          <p:cNvPr id="4" name="Slide Number Placeholder 3"/>
          <p:cNvSpPr>
            <a:spLocks noGrp="1"/>
          </p:cNvSpPr>
          <p:nvPr>
            <p:ph type="sldNum" sz="quarter" idx="5"/>
          </p:nvPr>
        </p:nvSpPr>
        <p:spPr/>
        <p:txBody>
          <a:bodyPr/>
          <a:lstStyle/>
          <a:p>
            <a:fld id="{EA4AA28F-D4BD-4F20-B067-43DF6088B982}" type="slidenum">
              <a:rPr lang="vi-VN" smtClean="0"/>
              <a:t>35</a:t>
            </a:fld>
            <a:endParaRPr lang="vi-VN"/>
          </a:p>
        </p:txBody>
      </p:sp>
    </p:spTree>
    <p:extLst>
      <p:ext uri="{BB962C8B-B14F-4D97-AF65-F5344CB8AC3E}">
        <p14:creationId xmlns:p14="http://schemas.microsoft.com/office/powerpoint/2010/main" val="3395815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Ủy quyền giao dịch </a:t>
            </a:r>
            <a:r>
              <a:rPr lang="vi-VN"/>
              <a:t>là để đảm bảo tất cả các giao dịch được xử lý là hợp lệ.</a:t>
            </a:r>
          </a:p>
          <a:p>
            <a:r>
              <a:rPr lang="vi-VN"/>
              <a:t>Có thể chung chung (chỉ bán hàng cho khách hàng được ủy quyền) hoặc cụ thể (mở rộng hạn mức tín dụng của khách hàng).</a:t>
            </a:r>
          </a:p>
          <a:p>
            <a:r>
              <a:rPr lang="vi-VN" b="1"/>
              <a:t>Sự phân biệt các nhiệm vụ </a:t>
            </a:r>
            <a:r>
              <a:rPr lang="vi-VN"/>
              <a:t>được thiết kế để:</a:t>
            </a:r>
          </a:p>
          <a:p>
            <a:r>
              <a:rPr lang="vi-VN"/>
              <a:t>Phân quyền giao dịch riêng biệt khỏi quá trình xử lý.</a:t>
            </a:r>
          </a:p>
          <a:p>
            <a:r>
              <a:rPr lang="vi-VN"/>
              <a:t>Tách biệt việc quản lý tài sản khỏi việc lưu giữ hồ sơ.</a:t>
            </a:r>
          </a:p>
          <a:p>
            <a:r>
              <a:rPr lang="vi-VN"/>
              <a:t>Đảm bảo một gian lận thành công đòi hỏi sự thông đồng giữa các cá nhân có trách nhiệm không tương thích.</a:t>
            </a:r>
          </a:p>
          <a:p>
            <a:r>
              <a:rPr lang="vi-VN" b="1"/>
              <a:t>Giám sát</a:t>
            </a:r>
            <a:r>
              <a:rPr lang="vi-VN"/>
              <a:t> là một biện pháp kiểm soát bù đắp cho các tổ chức nhỏ không thể đạt được sự phân biệt rõ ràng giữa các nhiệm vụ.</a:t>
            </a:r>
          </a:p>
          <a:p>
            <a:r>
              <a:rPr lang="vi-VN"/>
              <a:t>© 2016 Cengage Learning®. Không được quét, sao chép hoặc nhân bản hoặc đăng lên một trang web có thể truy cập công cộng, toàn bộ hoặc một phần, ngoại trừ việc sử dụng như được cho phép trong giấy phép được phân phối với một sản phẩm hoặc dịch vụ nhất định hoặc trên một trang web được bảo vệ bằng mật khẩu hoặc chương trình học được trường chấp thuận hệ thống quản lý sử dụng phòng học.</a:t>
            </a:r>
          </a:p>
        </p:txBody>
      </p:sp>
      <p:sp>
        <p:nvSpPr>
          <p:cNvPr id="4" name="Slide Number Placeholder 3"/>
          <p:cNvSpPr>
            <a:spLocks noGrp="1"/>
          </p:cNvSpPr>
          <p:nvPr>
            <p:ph type="sldNum" sz="quarter" idx="5"/>
          </p:nvPr>
        </p:nvSpPr>
        <p:spPr/>
        <p:txBody>
          <a:bodyPr/>
          <a:lstStyle/>
          <a:p>
            <a:fld id="{EA4AA28F-D4BD-4F20-B067-43DF6088B982}" type="slidenum">
              <a:rPr lang="vi-VN" smtClean="0"/>
              <a:t>37</a:t>
            </a:fld>
            <a:endParaRPr lang="vi-VN"/>
          </a:p>
        </p:txBody>
      </p:sp>
    </p:spTree>
    <p:extLst>
      <p:ext uri="{BB962C8B-B14F-4D97-AF65-F5344CB8AC3E}">
        <p14:creationId xmlns:p14="http://schemas.microsoft.com/office/powerpoint/2010/main" val="887921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Kiểm soát ứng dụng </a:t>
            </a:r>
            <a:r>
              <a:rPr lang="vi-VN"/>
              <a:t>đảm bảo tính hợp lệ, đầy đủ và chính xác của các giao dịch tài chính.</a:t>
            </a:r>
          </a:p>
          <a:p>
            <a:r>
              <a:rPr lang="vi-VN"/>
              <a:t>o Bao gồm các chữ số séc, số dư hàng loạt và giới hạn trả lương.</a:t>
            </a:r>
          </a:p>
          <a:p>
            <a:r>
              <a:rPr lang="vi-VN" b="1"/>
              <a:t>Các biện pháp kiểm soát </a:t>
            </a:r>
            <a:r>
              <a:rPr lang="vi-VN"/>
              <a:t>chung áp dụng cho tất cả các hệ thống và bao gồm:</a:t>
            </a:r>
          </a:p>
          <a:p>
            <a:r>
              <a:rPr lang="vi-VN"/>
              <a:t>o Quản trị CNTT, cơ sở hạ tầng CNTT, bảo mật và truy cập vào hệ điều hành và cơ sở dữ liệu, thu nhận và phát triển ứng dụng và các thủ tục thay đổi chương trình.</a:t>
            </a:r>
          </a:p>
          <a:p>
            <a:r>
              <a:rPr lang="vi-VN"/>
              <a:t>o Các điều khiển chung cần thiết để hỗ trợ hoạt động của các điều khiển ứng dụng. Cả hai đều cần thiết để đảm bảo báo cáo tài chính chính xác.</a:t>
            </a:r>
          </a:p>
        </p:txBody>
      </p:sp>
      <p:sp>
        <p:nvSpPr>
          <p:cNvPr id="4" name="Slide Number Placeholder 3"/>
          <p:cNvSpPr>
            <a:spLocks noGrp="1"/>
          </p:cNvSpPr>
          <p:nvPr>
            <p:ph type="sldNum" sz="quarter" idx="5"/>
          </p:nvPr>
        </p:nvSpPr>
        <p:spPr/>
        <p:txBody>
          <a:bodyPr/>
          <a:lstStyle/>
          <a:p>
            <a:fld id="{EA4AA28F-D4BD-4F20-B067-43DF6088B982}" type="slidenum">
              <a:rPr lang="vi-VN" smtClean="0"/>
              <a:t>39</a:t>
            </a:fld>
            <a:endParaRPr lang="vi-VN"/>
          </a:p>
        </p:txBody>
      </p:sp>
    </p:spTree>
    <p:extLst>
      <p:ext uri="{BB962C8B-B14F-4D97-AF65-F5344CB8AC3E}">
        <p14:creationId xmlns:p14="http://schemas.microsoft.com/office/powerpoint/2010/main" val="2853072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EA4AA28F-D4BD-4F20-B067-43DF6088B982}" type="slidenum">
              <a:rPr lang="vi-VN" smtClean="0"/>
              <a:t>40</a:t>
            </a:fld>
            <a:endParaRPr lang="vi-VN"/>
          </a:p>
        </p:txBody>
      </p:sp>
    </p:spTree>
    <p:extLst>
      <p:ext uri="{BB962C8B-B14F-4D97-AF65-F5344CB8AC3E}">
        <p14:creationId xmlns:p14="http://schemas.microsoft.com/office/powerpoint/2010/main" val="3742253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Mở rộng vai trò của kiểm toán viên:</a:t>
            </a:r>
          </a:p>
          <a:p>
            <a:r>
              <a:rPr lang="vi-VN"/>
              <a:t>Phải chứng thực chất lượng kiểm soát nội bộ của tổ chức khách hàng</a:t>
            </a:r>
          </a:p>
          <a:p>
            <a:r>
              <a:rPr lang="vi-VN"/>
              <a:t>với một ý kiến kiểm toán riêng biệt.</a:t>
            </a:r>
          </a:p>
          <a:p>
            <a:r>
              <a:rPr lang="vi-VN"/>
              <a:t>Có thể đưa ra ý kiến đủ điều kiện về các kiểm soát và ý kiến không đủ điều kiện về báo cáo tài chính.</a:t>
            </a:r>
          </a:p>
          <a:p>
            <a:r>
              <a:rPr lang="vi-VN"/>
              <a:t>Tiêu chuẩn số 5 của PCAOB yêu cầu kiểm toán viên phải hiểu:</a:t>
            </a:r>
          </a:p>
          <a:p>
            <a:r>
              <a:rPr lang="vi-VN"/>
              <a:t>Luồng giao dịch bao gồm các kiểm soát liên quan đến cách thức</a:t>
            </a:r>
          </a:p>
          <a:p>
            <a:r>
              <a:rPr lang="vi-VN"/>
              <a:t>giao dịch được bắt đầu, ủy quyền, ghi lại và báo cáo.</a:t>
            </a:r>
          </a:p>
          <a:p>
            <a:r>
              <a:rPr lang="vi-VN"/>
              <a:t>Kiểm toán viên chịu trách nhiệm phát hiện hoạt động gian lận.</a:t>
            </a:r>
          </a:p>
        </p:txBody>
      </p:sp>
      <p:sp>
        <p:nvSpPr>
          <p:cNvPr id="4" name="Slide Number Placeholder 3"/>
          <p:cNvSpPr>
            <a:spLocks noGrp="1"/>
          </p:cNvSpPr>
          <p:nvPr>
            <p:ph type="sldNum" sz="quarter" idx="5"/>
          </p:nvPr>
        </p:nvSpPr>
        <p:spPr/>
        <p:txBody>
          <a:bodyPr/>
          <a:lstStyle/>
          <a:p>
            <a:fld id="{EA4AA28F-D4BD-4F20-B067-43DF6088B982}" type="slidenum">
              <a:rPr lang="vi-VN" smtClean="0"/>
              <a:t>41</a:t>
            </a:fld>
            <a:endParaRPr lang="vi-VN"/>
          </a:p>
        </p:txBody>
      </p:sp>
    </p:spTree>
    <p:extLst>
      <p:ext uri="{BB962C8B-B14F-4D97-AF65-F5344CB8AC3E}">
        <p14:creationId xmlns:p14="http://schemas.microsoft.com/office/powerpoint/2010/main" val="2875684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toán bên ngoài (Tài chính)</a:t>
            </a:r>
          </a:p>
          <a:p>
            <a:r>
              <a:rPr lang="vi-VN"/>
              <a:t>Chứng thực độc lập được thực hiện bởi một chuyên gia (tức là CPA), người đưa ra ý kiến về việc trình bày hợp lý các báo cáo tài chính.</a:t>
            </a:r>
          </a:p>
          <a:p>
            <a:r>
              <a:rPr lang="vi-VN"/>
              <a:t>Yêu cầu của Ủy ban Chứng khoán và Giao dịch đối với tất cả công chúng</a:t>
            </a:r>
          </a:p>
          <a:p>
            <a:r>
              <a:rPr lang="vi-VN"/>
              <a:t>các công ty.</a:t>
            </a:r>
          </a:p>
          <a:p>
            <a:r>
              <a:rPr lang="vi-VN"/>
              <a:t>Khái niệm chính là tính độc lập:</a:t>
            </a:r>
          </a:p>
          <a:p>
            <a:r>
              <a:rPr lang="vi-VN"/>
              <a:t>Tương tự như một phiên tòa xét xử bởi thẩm phán.</a:t>
            </a:r>
          </a:p>
          <a:p>
            <a:r>
              <a:rPr lang="vi-VN"/>
              <a:t>Kiểm toán viên thu thập bằng chứng và đưa ra ý kiến.</a:t>
            </a:r>
          </a:p>
          <a:p>
            <a:r>
              <a:rPr lang="vi-VN"/>
              <a:t>Cơ sở tạo niềm tin của công chúng đối với báo cáo tài chính.</a:t>
            </a:r>
          </a:p>
          <a:p>
            <a:r>
              <a:rPr lang="vi-VN"/>
              <a:t>Các quy tắc nghiêm ngặt phải được tuân thủ.</a:t>
            </a:r>
          </a:p>
          <a:p>
            <a:r>
              <a:rPr lang="vi-VN"/>
              <a:t>Được xác định bởi SEC, FASB (Financial, AICPA và SOX.</a:t>
            </a:r>
          </a:p>
          <a:p>
            <a:r>
              <a:rPr lang="vi-VN"/>
              <a:t>© 2016 Cengage Learning®. Không được quét, sao chép hoặc sao chép hoặc đăng lên một trang web có thể truy cập công cộng, toàn bộ hoặc một phần, ngoại trừ việc sử dụng như được cho phép trong giấy phép</a:t>
            </a:r>
          </a:p>
          <a:p>
            <a:r>
              <a:rPr lang="vi-VN"/>
              <a:t>được phân phối với một sản phẩm hoặc dịch vụ nhất định hoặc trên một trang web được bảo vệ bằng mật khẩu hoặc hệ thống quản lý học tập được trường chấp thuận để sử dụng trong lớp học.</a:t>
            </a:r>
          </a:p>
        </p:txBody>
      </p:sp>
      <p:sp>
        <p:nvSpPr>
          <p:cNvPr id="4" name="Slide Number Placeholder 3"/>
          <p:cNvSpPr>
            <a:spLocks noGrp="1"/>
          </p:cNvSpPr>
          <p:nvPr>
            <p:ph type="sldNum" sz="quarter" idx="5"/>
          </p:nvPr>
        </p:nvSpPr>
        <p:spPr/>
        <p:txBody>
          <a:bodyPr/>
          <a:lstStyle/>
          <a:p>
            <a:fld id="{EA4AA28F-D4BD-4F20-B067-43DF6088B982}" type="slidenum">
              <a:rPr lang="vi-VN" smtClean="0"/>
              <a:t>4</a:t>
            </a:fld>
            <a:endParaRPr lang="vi-VN"/>
          </a:p>
        </p:txBody>
      </p:sp>
    </p:spTree>
    <p:extLst>
      <p:ext uri="{BB962C8B-B14F-4D97-AF65-F5344CB8AC3E}">
        <p14:creationId xmlns:p14="http://schemas.microsoft.com/office/powerpoint/2010/main" val="1377026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BÁO CÁO TÀI CHÍNH</a:t>
            </a:r>
          </a:p>
          <a:p>
            <a:r>
              <a:rPr lang="vi-VN"/>
              <a:t>Báo cáo tình hình tài chính</a:t>
            </a:r>
          </a:p>
          <a:p>
            <a:r>
              <a:rPr lang="vi-VN"/>
              <a:t>Báo cáo lãi hoặc lỗ (Báo cáo lãi hoặc lỗ và</a:t>
            </a:r>
          </a:p>
          <a:p>
            <a:r>
              <a:rPr lang="vi-VN"/>
              <a:t>thu nhập toàn diện khác)</a:t>
            </a:r>
          </a:p>
          <a:p>
            <a:r>
              <a:rPr lang="vi-VN"/>
              <a:t>Báo cáo lưu chuyển tiền mặt</a:t>
            </a:r>
          </a:p>
          <a:p>
            <a:r>
              <a:rPr lang="vi-VN"/>
              <a:t>Ghi chú</a:t>
            </a:r>
          </a:p>
        </p:txBody>
      </p:sp>
      <p:sp>
        <p:nvSpPr>
          <p:cNvPr id="4" name="Slide Number Placeholder 3"/>
          <p:cNvSpPr>
            <a:spLocks noGrp="1"/>
          </p:cNvSpPr>
          <p:nvPr>
            <p:ph type="sldNum" sz="quarter" idx="5"/>
          </p:nvPr>
        </p:nvSpPr>
        <p:spPr/>
        <p:txBody>
          <a:bodyPr/>
          <a:lstStyle/>
          <a:p>
            <a:fld id="{EA4AA28F-D4BD-4F20-B067-43DF6088B982}" type="slidenum">
              <a:rPr lang="vi-VN" smtClean="0"/>
              <a:t>5</a:t>
            </a:fld>
            <a:endParaRPr lang="vi-VN"/>
          </a:p>
        </p:txBody>
      </p:sp>
    </p:spTree>
    <p:extLst>
      <p:ext uri="{BB962C8B-B14F-4D97-AF65-F5344CB8AC3E}">
        <p14:creationId xmlns:p14="http://schemas.microsoft.com/office/powerpoint/2010/main" val="342154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Dịch vụ Chứng thực so với Tư vấn</a:t>
            </a:r>
          </a:p>
          <a:p>
            <a:r>
              <a:rPr lang="vi-VN"/>
              <a:t>Dịch vụ</a:t>
            </a:r>
          </a:p>
          <a:p>
            <a:r>
              <a:rPr lang="vi-VN"/>
              <a:t>Yêu cầu của dịch vụ chứng thực:</a:t>
            </a:r>
          </a:p>
          <a:p>
            <a:r>
              <a:rPr lang="vi-VN"/>
              <a:t>Xác nhận bằng văn bản và báo cáo bằng văn bản của người hành nghề.</a:t>
            </a:r>
          </a:p>
          <a:p>
            <a:r>
              <a:rPr lang="vi-VN"/>
              <a:t>Chính thức thiết lập các tiêu chí đo lường.</a:t>
            </a:r>
          </a:p>
          <a:p>
            <a:r>
              <a:rPr lang="vi-VN"/>
              <a:t>Giới hạn trong việc kiểm tra, xem xét và áp dụng các</a:t>
            </a:r>
          </a:p>
          <a:p>
            <a:r>
              <a:rPr lang="vi-VN"/>
              <a:t>các thủ tục.</a:t>
            </a:r>
          </a:p>
          <a:p>
            <a:r>
              <a:rPr lang="vi-VN"/>
              <a:t>Các dịch vụ tư vấn được cung cấp để cải thiện hiệu quả hoạt động và hiệu quả của khách hàng.</a:t>
            </a:r>
          </a:p>
          <a:p>
            <a:r>
              <a:rPr lang="vi-VN"/>
              <a:t>SOX hạn chế rất nhiều các loại dịch vụ phi kiểm toán mà kiểm toán viên có thể cung cấp cho khách hàng kiểm toán.</a:t>
            </a:r>
          </a:p>
          <a:p>
            <a:r>
              <a:rPr lang="vi-VN"/>
              <a:t>o Cung cấp nhiều dịch vụ kế toán, tài chính, kiểm toán nội bộ, quản lý, nhân sự hoặc dịch vụ pháp lý không liên quan đến kiểm toán là bất hợp pháp.</a:t>
            </a:r>
          </a:p>
        </p:txBody>
      </p:sp>
      <p:sp>
        <p:nvSpPr>
          <p:cNvPr id="4" name="Slide Number Placeholder 3"/>
          <p:cNvSpPr>
            <a:spLocks noGrp="1"/>
          </p:cNvSpPr>
          <p:nvPr>
            <p:ph type="sldNum" sz="quarter" idx="5"/>
          </p:nvPr>
        </p:nvSpPr>
        <p:spPr/>
        <p:txBody>
          <a:bodyPr/>
          <a:lstStyle/>
          <a:p>
            <a:fld id="{EA4AA28F-D4BD-4F20-B067-43DF6088B982}" type="slidenum">
              <a:rPr lang="vi-VN" smtClean="0"/>
              <a:t>7</a:t>
            </a:fld>
            <a:endParaRPr lang="vi-VN"/>
          </a:p>
        </p:txBody>
      </p:sp>
    </p:spTree>
    <p:extLst>
      <p:ext uri="{BB962C8B-B14F-4D97-AF65-F5344CB8AC3E}">
        <p14:creationId xmlns:p14="http://schemas.microsoft.com/office/powerpoint/2010/main" val="131248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toán nội bộ</a:t>
            </a:r>
          </a:p>
          <a:p>
            <a:r>
              <a:rPr lang="vi-VN"/>
              <a:t>Kiểm toán nội bộ là một chức năng thẩm định độc lập để kiểm tra và đánh giá các hoạt động bên trong và như một công việc phục vụ cho một tổ chức.</a:t>
            </a:r>
          </a:p>
          <a:p>
            <a:r>
              <a:rPr lang="vi-VN"/>
              <a:t>Kiểm toán viên nội bộ thực hiện nhiều hoạt động khác nhau bao gồm kiểm toán tài chính, hoạt động, tuân thủ và kiểm tra gian lận.</a:t>
            </a:r>
          </a:p>
          <a:p>
            <a:r>
              <a:rPr lang="vi-VN"/>
              <a:t>Đánh giá viên có thể làm việc cho tổ chức hoặc nhiệm vụ có thể</a:t>
            </a:r>
          </a:p>
          <a:p>
            <a:r>
              <a:rPr lang="vi-VN"/>
              <a:t>thuê ngoài.</a:t>
            </a:r>
          </a:p>
          <a:p>
            <a:r>
              <a:rPr lang="vi-VN"/>
              <a:t>o Tính độc lập là tự đặt ra, nhưng kiểm toán viên đại diện cho lợi ích của tổ chức.</a:t>
            </a:r>
          </a:p>
        </p:txBody>
      </p:sp>
      <p:sp>
        <p:nvSpPr>
          <p:cNvPr id="4" name="Slide Number Placeholder 3"/>
          <p:cNvSpPr>
            <a:spLocks noGrp="1"/>
          </p:cNvSpPr>
          <p:nvPr>
            <p:ph type="sldNum" sz="quarter" idx="5"/>
          </p:nvPr>
        </p:nvSpPr>
        <p:spPr/>
        <p:txBody>
          <a:bodyPr/>
          <a:lstStyle/>
          <a:p>
            <a:fld id="{EA4AA28F-D4BD-4F20-B067-43DF6088B982}" type="slidenum">
              <a:rPr lang="vi-VN" smtClean="0"/>
              <a:t>8</a:t>
            </a:fld>
            <a:endParaRPr lang="vi-VN"/>
          </a:p>
        </p:txBody>
      </p:sp>
    </p:spTree>
    <p:extLst>
      <p:ext uri="{BB962C8B-B14F-4D97-AF65-F5344CB8AC3E}">
        <p14:creationId xmlns:p14="http://schemas.microsoft.com/office/powerpoint/2010/main" val="168553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toán viên bên ngoài so với Kiểm toán viên nội bộ</a:t>
            </a:r>
          </a:p>
          <a:p>
            <a:r>
              <a:rPr lang="vi-VN"/>
              <a:t>Kiểm toán viên bên ngoài đại diện cho người bên ngoài trong khi kiểm toán viên nội bộ</a:t>
            </a:r>
          </a:p>
          <a:p>
            <a:r>
              <a:rPr lang="vi-VN"/>
              <a:t>đại diện cho lợi ích của tổ chức.</a:t>
            </a:r>
          </a:p>
          <a:p>
            <a:r>
              <a:rPr lang="vi-VN"/>
              <a:t>Kiểm toán viên nội bộ thường hợp tác và hỗ trợ kiểm toán viên bên ngoài trong một số khía cạnh của kiểm toán tài chính.</a:t>
            </a:r>
          </a:p>
          <a:p>
            <a:r>
              <a:rPr lang="vi-VN"/>
              <a:t>o Mức độ hợp tác phụ thuộc vào tính độc lập và năng lực của nhân viên kiểm toán nội bộ.</a:t>
            </a:r>
          </a:p>
          <a:p>
            <a:r>
              <a:rPr lang="vi-VN"/>
              <a:t>Kiểm toán viên bên ngoài có thể dựa một phần vào bằng chứng được thu thập bởi các bộ phận kiểm toán nội bộ độc lập về tổ chức và báo cáo cho ủy ban kiểm toán của ban giám đốc.</a:t>
            </a:r>
          </a:p>
        </p:txBody>
      </p:sp>
      <p:sp>
        <p:nvSpPr>
          <p:cNvPr id="4" name="Slide Number Placeholder 3"/>
          <p:cNvSpPr>
            <a:spLocks noGrp="1"/>
          </p:cNvSpPr>
          <p:nvPr>
            <p:ph type="sldNum" sz="quarter" idx="5"/>
          </p:nvPr>
        </p:nvSpPr>
        <p:spPr/>
        <p:txBody>
          <a:bodyPr/>
          <a:lstStyle/>
          <a:p>
            <a:fld id="{EA4AA28F-D4BD-4F20-B067-43DF6088B982}" type="slidenum">
              <a:rPr lang="vi-VN" smtClean="0"/>
              <a:t>9</a:t>
            </a:fld>
            <a:endParaRPr lang="vi-VN"/>
          </a:p>
        </p:txBody>
      </p:sp>
    </p:spTree>
    <p:extLst>
      <p:ext uri="{BB962C8B-B14F-4D97-AF65-F5344CB8AC3E}">
        <p14:creationId xmlns:p14="http://schemas.microsoft.com/office/powerpoint/2010/main" val="3235913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Kiểm tra gian lận</a:t>
            </a:r>
          </a:p>
          <a:p>
            <a:r>
              <a:rPr lang="vi-VN"/>
              <a:t>Sự gia tăng gần đây với tư cách là một công ty</a:t>
            </a:r>
          </a:p>
          <a:p>
            <a:r>
              <a:rPr lang="vi-VN"/>
              <a:t>công cụ quản trị.</a:t>
            </a:r>
          </a:p>
          <a:p>
            <a:r>
              <a:rPr lang="vi-VN"/>
              <a:t>Mục tiêu để điều tra sự bất thường và thu thập bằng chứng gian lận có thể dẫn đến kết án hình sự.</a:t>
            </a:r>
          </a:p>
          <a:p>
            <a:r>
              <a:rPr lang="vi-VN"/>
              <a:t>Có thể được khởi xướng bởi ban quản lý nghi ngờ nhân viên gian lận hoặc ban giám đốc nghi ngờ điều hành gian lận.</a:t>
            </a:r>
          </a:p>
        </p:txBody>
      </p:sp>
      <p:sp>
        <p:nvSpPr>
          <p:cNvPr id="4" name="Slide Number Placeholder 3"/>
          <p:cNvSpPr>
            <a:spLocks noGrp="1"/>
          </p:cNvSpPr>
          <p:nvPr>
            <p:ph type="sldNum" sz="quarter" idx="5"/>
          </p:nvPr>
        </p:nvSpPr>
        <p:spPr/>
        <p:txBody>
          <a:bodyPr/>
          <a:lstStyle/>
          <a:p>
            <a:fld id="{EA4AA28F-D4BD-4F20-B067-43DF6088B982}" type="slidenum">
              <a:rPr lang="vi-VN" smtClean="0"/>
              <a:t>10</a:t>
            </a:fld>
            <a:endParaRPr lang="vi-VN"/>
          </a:p>
        </p:txBody>
      </p:sp>
    </p:spTree>
    <p:extLst>
      <p:ext uri="{BB962C8B-B14F-4D97-AF65-F5344CB8AC3E}">
        <p14:creationId xmlns:p14="http://schemas.microsoft.com/office/powerpoint/2010/main" val="263231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Vai trò của Ủy ban Kiểm toan: giam sat hoat dong ban giam doc </a:t>
            </a:r>
          </a:p>
          <a:p>
            <a:r>
              <a:rPr lang="vi-VN"/>
              <a:t>Tiểu ban hội đồng quản trị</a:t>
            </a:r>
          </a:p>
          <a:p>
            <a:r>
              <a:rPr lang="vi-VN"/>
              <a:t>Thường là ba thành viên là người ngoài cuộc.</a:t>
            </a:r>
          </a:p>
          <a:p>
            <a:r>
              <a:rPr lang="vi-VN"/>
              <a:t>SOX (Đạo luật Sarbanes - Oxley) yêu cầu ít nhất một thành viên phải là “chuyên gia tài chính”.</a:t>
            </a:r>
          </a:p>
          <a:p>
            <a:r>
              <a:rPr lang="vi-VN"/>
              <a:t>Đóng vai trò là "kiểm tra và cân bằng" độc lập cho nội bộ</a:t>
            </a:r>
          </a:p>
          <a:p>
            <a:r>
              <a:rPr lang="vi-VN"/>
              <a:t>chức năng kiểm toán.</a:t>
            </a:r>
          </a:p>
          <a:p>
            <a:r>
              <a:rPr lang="vi-VN"/>
              <a:t>SOX yêu cầu kiểm toán viên bên ngoài báo cáo cho ủy ban kiểm toán:</a:t>
            </a:r>
          </a:p>
          <a:p>
            <a:r>
              <a:rPr lang="vi-VN"/>
              <a:t>Ủy ban thuê và sa thải các kiểm toán viên và giải quyết các tranh chấp.</a:t>
            </a:r>
          </a:p>
        </p:txBody>
      </p:sp>
      <p:sp>
        <p:nvSpPr>
          <p:cNvPr id="4" name="Slide Number Placeholder 3"/>
          <p:cNvSpPr>
            <a:spLocks noGrp="1"/>
          </p:cNvSpPr>
          <p:nvPr>
            <p:ph type="sldNum" sz="quarter" idx="5"/>
          </p:nvPr>
        </p:nvSpPr>
        <p:spPr/>
        <p:txBody>
          <a:bodyPr/>
          <a:lstStyle/>
          <a:p>
            <a:fld id="{EA4AA28F-D4BD-4F20-B067-43DF6088B982}" type="slidenum">
              <a:rPr lang="vi-VN" smtClean="0"/>
              <a:t>11</a:t>
            </a:fld>
            <a:endParaRPr lang="vi-VN"/>
          </a:p>
        </p:txBody>
      </p:sp>
    </p:spTree>
    <p:extLst>
      <p:ext uri="{BB962C8B-B14F-4D97-AF65-F5344CB8AC3E}">
        <p14:creationId xmlns:p14="http://schemas.microsoft.com/office/powerpoint/2010/main" val="383656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0507" y="777557"/>
            <a:ext cx="2839085" cy="5267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501015" y="1404620"/>
            <a:ext cx="2338070" cy="6270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0" b="0" i="0">
                <a:solidFill>
                  <a:srgbClr val="EBEBE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7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0" b="0" i="0">
                <a:solidFill>
                  <a:srgbClr val="EBEBEB"/>
                </a:solidFill>
                <a:latin typeface="Arial"/>
                <a:cs typeface="Arial"/>
              </a:defRPr>
            </a:lvl1pPr>
          </a:lstStyle>
          <a:p>
            <a:endParaRPr/>
          </a:p>
        </p:txBody>
      </p:sp>
      <p:sp>
        <p:nvSpPr>
          <p:cNvPr id="3" name="Holder 3"/>
          <p:cNvSpPr>
            <a:spLocks noGrp="1"/>
          </p:cNvSpPr>
          <p:nvPr>
            <p:ph sz="half" idx="2"/>
          </p:nvPr>
        </p:nvSpPr>
        <p:spPr>
          <a:xfrm>
            <a:off x="167005" y="576897"/>
            <a:ext cx="1452943" cy="165544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720151" y="576897"/>
            <a:ext cx="1452943" cy="165544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0" b="0" i="0">
                <a:solidFill>
                  <a:srgbClr val="EBEBE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337559" cy="2503932"/>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2298192" y="612648"/>
            <a:ext cx="1028700" cy="10287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2075688" y="1523"/>
            <a:ext cx="583692" cy="583691"/>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2298192" y="2141220"/>
            <a:ext cx="361188" cy="361188"/>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3048" y="973836"/>
            <a:ext cx="1528571" cy="1530096"/>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3048" y="1057655"/>
            <a:ext cx="861059" cy="861060"/>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2324100" y="580644"/>
            <a:ext cx="864235" cy="201295"/>
          </a:xfrm>
          <a:custGeom>
            <a:avLst/>
            <a:gdLst/>
            <a:ahLst/>
            <a:cxnLst/>
            <a:rect l="l" t="t" r="r" b="b"/>
            <a:pathLst>
              <a:path w="864235" h="201295">
                <a:moveTo>
                  <a:pt x="847725" y="0"/>
                </a:moveTo>
                <a:lnTo>
                  <a:pt x="764667" y="27431"/>
                </a:lnTo>
                <a:lnTo>
                  <a:pt x="680846" y="52450"/>
                </a:lnTo>
                <a:lnTo>
                  <a:pt x="596900" y="75183"/>
                </a:lnTo>
                <a:lnTo>
                  <a:pt x="541274" y="89153"/>
                </a:lnTo>
                <a:lnTo>
                  <a:pt x="430910" y="114172"/>
                </a:lnTo>
                <a:lnTo>
                  <a:pt x="349504" y="130682"/>
                </a:lnTo>
                <a:lnTo>
                  <a:pt x="296291" y="140588"/>
                </a:lnTo>
                <a:lnTo>
                  <a:pt x="217931" y="154050"/>
                </a:lnTo>
                <a:lnTo>
                  <a:pt x="117729" y="169290"/>
                </a:lnTo>
                <a:lnTo>
                  <a:pt x="45847" y="179069"/>
                </a:lnTo>
                <a:lnTo>
                  <a:pt x="0" y="184657"/>
                </a:lnTo>
                <a:lnTo>
                  <a:pt x="10287" y="200659"/>
                </a:lnTo>
                <a:lnTo>
                  <a:pt x="31242" y="201040"/>
                </a:lnTo>
                <a:lnTo>
                  <a:pt x="56006" y="200659"/>
                </a:lnTo>
                <a:lnTo>
                  <a:pt x="84074" y="199770"/>
                </a:lnTo>
                <a:lnTo>
                  <a:pt x="131826" y="197357"/>
                </a:lnTo>
                <a:lnTo>
                  <a:pt x="223774" y="190880"/>
                </a:lnTo>
                <a:lnTo>
                  <a:pt x="370078" y="177545"/>
                </a:lnTo>
                <a:lnTo>
                  <a:pt x="568325" y="155701"/>
                </a:lnTo>
                <a:lnTo>
                  <a:pt x="713232" y="137159"/>
                </a:lnTo>
                <a:lnTo>
                  <a:pt x="803529" y="124078"/>
                </a:lnTo>
                <a:lnTo>
                  <a:pt x="850010" y="116712"/>
                </a:lnTo>
                <a:lnTo>
                  <a:pt x="863981" y="114300"/>
                </a:lnTo>
                <a:lnTo>
                  <a:pt x="856869" y="63626"/>
                </a:lnTo>
                <a:lnTo>
                  <a:pt x="847725"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0" y="0"/>
            <a:ext cx="3337560" cy="2502535"/>
          </a:xfrm>
          <a:custGeom>
            <a:avLst/>
            <a:gdLst/>
            <a:ahLst/>
            <a:cxnLst/>
            <a:rect l="l" t="t" r="r" b="b"/>
            <a:pathLst>
              <a:path w="3337560" h="2502535">
                <a:moveTo>
                  <a:pt x="3154426" y="0"/>
                </a:moveTo>
                <a:lnTo>
                  <a:pt x="0" y="0"/>
                </a:lnTo>
                <a:lnTo>
                  <a:pt x="0" y="2502408"/>
                </a:lnTo>
                <a:lnTo>
                  <a:pt x="3337559" y="2502408"/>
                </a:lnTo>
                <a:lnTo>
                  <a:pt x="3337559" y="781812"/>
                </a:lnTo>
                <a:lnTo>
                  <a:pt x="1583309" y="781812"/>
                </a:lnTo>
                <a:lnTo>
                  <a:pt x="1464310" y="779399"/>
                </a:lnTo>
                <a:lnTo>
                  <a:pt x="1348740" y="775842"/>
                </a:lnTo>
                <a:lnTo>
                  <a:pt x="1128522" y="766190"/>
                </a:lnTo>
                <a:lnTo>
                  <a:pt x="925194" y="754126"/>
                </a:lnTo>
                <a:lnTo>
                  <a:pt x="741172" y="739775"/>
                </a:lnTo>
                <a:lnTo>
                  <a:pt x="329692" y="697611"/>
                </a:lnTo>
                <a:lnTo>
                  <a:pt x="187744" y="678688"/>
                </a:lnTo>
                <a:lnTo>
                  <a:pt x="187744" y="186816"/>
                </a:lnTo>
                <a:lnTo>
                  <a:pt x="3154426" y="186816"/>
                </a:lnTo>
                <a:lnTo>
                  <a:pt x="3154426" y="0"/>
                </a:lnTo>
                <a:close/>
              </a:path>
              <a:path w="3337560" h="2502535">
                <a:moveTo>
                  <a:pt x="3337559" y="0"/>
                </a:moveTo>
                <a:lnTo>
                  <a:pt x="3154426" y="0"/>
                </a:lnTo>
                <a:lnTo>
                  <a:pt x="3154426" y="678179"/>
                </a:lnTo>
                <a:lnTo>
                  <a:pt x="3024759" y="697611"/>
                </a:lnTo>
                <a:lnTo>
                  <a:pt x="2890012" y="715645"/>
                </a:lnTo>
                <a:lnTo>
                  <a:pt x="2619247" y="745744"/>
                </a:lnTo>
                <a:lnTo>
                  <a:pt x="2484501" y="756538"/>
                </a:lnTo>
                <a:lnTo>
                  <a:pt x="2217420" y="772287"/>
                </a:lnTo>
                <a:lnTo>
                  <a:pt x="1957578" y="780669"/>
                </a:lnTo>
                <a:lnTo>
                  <a:pt x="1829943" y="781812"/>
                </a:lnTo>
                <a:lnTo>
                  <a:pt x="3337559" y="781812"/>
                </a:lnTo>
                <a:lnTo>
                  <a:pt x="3337559" y="0"/>
                </a:lnTo>
                <a:close/>
              </a:path>
            </a:pathLst>
          </a:custGeom>
          <a:solidFill>
            <a:srgbClr val="FFFFFF"/>
          </a:solidFill>
        </p:spPr>
        <p:txBody>
          <a:bodyPr wrap="square" lIns="0" tIns="0" rIns="0" bIns="0" rtlCol="0"/>
          <a:lstStyle/>
          <a:p>
            <a:endParaRPr/>
          </a:p>
        </p:txBody>
      </p:sp>
      <p:sp>
        <p:nvSpPr>
          <p:cNvPr id="24" name="bg object 24"/>
          <p:cNvSpPr/>
          <p:nvPr/>
        </p:nvSpPr>
        <p:spPr>
          <a:xfrm>
            <a:off x="2811779" y="0"/>
            <a:ext cx="277367" cy="423672"/>
          </a:xfrm>
          <a:prstGeom prst="rect">
            <a:avLst/>
          </a:prstGeom>
          <a:blipFill>
            <a:blip r:embed="rId13" cstate="print"/>
            <a:stretch>
              <a:fillRect/>
            </a:stretch>
          </a:blipFill>
        </p:spPr>
        <p:txBody>
          <a:bodyPr wrap="square" lIns="0" tIns="0" rIns="0" bIns="0" rtlCol="0"/>
          <a:lstStyle/>
          <a:p>
            <a:endParaRPr/>
          </a:p>
        </p:txBody>
      </p:sp>
      <p:sp>
        <p:nvSpPr>
          <p:cNvPr id="25" name="bg object 25"/>
          <p:cNvSpPr/>
          <p:nvPr/>
        </p:nvSpPr>
        <p:spPr>
          <a:xfrm>
            <a:off x="2827020" y="12"/>
            <a:ext cx="250190" cy="400685"/>
          </a:xfrm>
          <a:custGeom>
            <a:avLst/>
            <a:gdLst/>
            <a:ahLst/>
            <a:cxnLst/>
            <a:rect l="l" t="t" r="r" b="b"/>
            <a:pathLst>
              <a:path w="250189" h="400685">
                <a:moveTo>
                  <a:pt x="249936" y="0"/>
                </a:moveTo>
                <a:lnTo>
                  <a:pt x="0" y="0"/>
                </a:lnTo>
                <a:lnTo>
                  <a:pt x="0" y="400672"/>
                </a:lnTo>
                <a:lnTo>
                  <a:pt x="249936" y="400672"/>
                </a:lnTo>
                <a:lnTo>
                  <a:pt x="249936" y="0"/>
                </a:lnTo>
                <a:close/>
              </a:path>
            </a:pathLst>
          </a:custGeom>
          <a:solidFill>
            <a:srgbClr val="F5A207"/>
          </a:solidFill>
        </p:spPr>
        <p:txBody>
          <a:bodyPr wrap="square" lIns="0" tIns="0" rIns="0" bIns="0" rtlCol="0"/>
          <a:lstStyle/>
          <a:p>
            <a:endParaRPr/>
          </a:p>
        </p:txBody>
      </p:sp>
      <p:sp>
        <p:nvSpPr>
          <p:cNvPr id="2" name="Holder 2"/>
          <p:cNvSpPr>
            <a:spLocks noGrp="1"/>
          </p:cNvSpPr>
          <p:nvPr>
            <p:ph type="title"/>
          </p:nvPr>
        </p:nvSpPr>
        <p:spPr>
          <a:xfrm>
            <a:off x="1006983" y="312496"/>
            <a:ext cx="1326133" cy="227329"/>
          </a:xfrm>
          <a:prstGeom prst="rect">
            <a:avLst/>
          </a:prstGeom>
        </p:spPr>
        <p:txBody>
          <a:bodyPr wrap="square" lIns="0" tIns="0" rIns="0" bIns="0">
            <a:spAutoFit/>
          </a:bodyPr>
          <a:lstStyle>
            <a:lvl1pPr>
              <a:defRPr sz="1300" b="0" i="0">
                <a:solidFill>
                  <a:srgbClr val="EBEBEB"/>
                </a:solidFill>
                <a:latin typeface="Arial"/>
                <a:cs typeface="Arial"/>
              </a:defRPr>
            </a:lvl1pPr>
          </a:lstStyle>
          <a:p>
            <a:endParaRPr/>
          </a:p>
        </p:txBody>
      </p:sp>
      <p:sp>
        <p:nvSpPr>
          <p:cNvPr id="3" name="Holder 3"/>
          <p:cNvSpPr>
            <a:spLocks noGrp="1"/>
          </p:cNvSpPr>
          <p:nvPr>
            <p:ph type="body" idx="1"/>
          </p:nvPr>
        </p:nvSpPr>
        <p:spPr>
          <a:xfrm>
            <a:off x="224409" y="786180"/>
            <a:ext cx="2891281" cy="1353185"/>
          </a:xfrm>
          <a:prstGeom prst="rect">
            <a:avLst/>
          </a:prstGeom>
        </p:spPr>
        <p:txBody>
          <a:bodyPr wrap="square" lIns="0" tIns="0" rIns="0" bIns="0">
            <a:spAutoFit/>
          </a:bodyPr>
          <a:lstStyle>
            <a:lvl1pPr>
              <a:defRPr sz="7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135634" y="2332672"/>
            <a:ext cx="1068832" cy="12541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7005" y="2332672"/>
            <a:ext cx="768223" cy="12541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2404872" y="2332672"/>
            <a:ext cx="768223" cy="12541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3337560" cy="2504440"/>
            <a:chOff x="0" y="0"/>
            <a:chExt cx="3337560" cy="2504440"/>
          </a:xfrm>
        </p:grpSpPr>
        <p:sp>
          <p:nvSpPr>
            <p:cNvPr id="3" name="object 3"/>
            <p:cNvSpPr/>
            <p:nvPr/>
          </p:nvSpPr>
          <p:spPr>
            <a:xfrm>
              <a:off x="0" y="0"/>
              <a:ext cx="3337559" cy="25039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98192" y="612648"/>
              <a:ext cx="1028700" cy="1028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75688" y="1523"/>
              <a:ext cx="583692" cy="58369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298192" y="2141220"/>
              <a:ext cx="361188" cy="36118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048" y="973836"/>
              <a:ext cx="1528571" cy="153009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048" y="1057655"/>
              <a:ext cx="861059" cy="86106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0" y="0"/>
              <a:ext cx="3337560" cy="2501900"/>
            </a:xfrm>
            <a:custGeom>
              <a:avLst/>
              <a:gdLst/>
              <a:ahLst/>
              <a:cxnLst/>
              <a:rect l="l" t="t" r="r" b="b"/>
              <a:pathLst>
                <a:path w="3337560" h="2501900">
                  <a:moveTo>
                    <a:pt x="3337560" y="0"/>
                  </a:moveTo>
                  <a:lnTo>
                    <a:pt x="3154426" y="0"/>
                  </a:lnTo>
                  <a:lnTo>
                    <a:pt x="3154426" y="186690"/>
                  </a:lnTo>
                  <a:lnTo>
                    <a:pt x="3154426" y="2319020"/>
                  </a:lnTo>
                  <a:lnTo>
                    <a:pt x="187744" y="2319020"/>
                  </a:lnTo>
                  <a:lnTo>
                    <a:pt x="187744" y="186690"/>
                  </a:lnTo>
                  <a:lnTo>
                    <a:pt x="3154426" y="186690"/>
                  </a:lnTo>
                  <a:lnTo>
                    <a:pt x="3154426" y="0"/>
                  </a:lnTo>
                  <a:lnTo>
                    <a:pt x="0" y="0"/>
                  </a:lnTo>
                  <a:lnTo>
                    <a:pt x="0" y="186690"/>
                  </a:lnTo>
                  <a:lnTo>
                    <a:pt x="0" y="2319020"/>
                  </a:lnTo>
                  <a:lnTo>
                    <a:pt x="0" y="2501900"/>
                  </a:lnTo>
                  <a:lnTo>
                    <a:pt x="3337560" y="2501900"/>
                  </a:lnTo>
                  <a:lnTo>
                    <a:pt x="3337560" y="2319274"/>
                  </a:lnTo>
                  <a:lnTo>
                    <a:pt x="3337560" y="2319020"/>
                  </a:lnTo>
                  <a:lnTo>
                    <a:pt x="3337560" y="0"/>
                  </a:lnTo>
                  <a:close/>
                </a:path>
              </a:pathLst>
            </a:custGeom>
            <a:solidFill>
              <a:srgbClr val="FFFFFF"/>
            </a:solidFill>
          </p:spPr>
          <p:txBody>
            <a:bodyPr wrap="square" lIns="0" tIns="0" rIns="0" bIns="0" rtlCol="0"/>
            <a:lstStyle/>
            <a:p>
              <a:endParaRPr/>
            </a:p>
          </p:txBody>
        </p:sp>
        <p:sp>
          <p:nvSpPr>
            <p:cNvPr id="10" name="object 10"/>
            <p:cNvSpPr/>
            <p:nvPr/>
          </p:nvSpPr>
          <p:spPr>
            <a:xfrm>
              <a:off x="2811779" y="0"/>
              <a:ext cx="277367" cy="423672"/>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827020" y="12"/>
              <a:ext cx="250190" cy="400685"/>
            </a:xfrm>
            <a:custGeom>
              <a:avLst/>
              <a:gdLst/>
              <a:ahLst/>
              <a:cxnLst/>
              <a:rect l="l" t="t" r="r" b="b"/>
              <a:pathLst>
                <a:path w="250189" h="400685">
                  <a:moveTo>
                    <a:pt x="249936" y="0"/>
                  </a:moveTo>
                  <a:lnTo>
                    <a:pt x="0" y="0"/>
                  </a:lnTo>
                  <a:lnTo>
                    <a:pt x="0" y="400672"/>
                  </a:lnTo>
                  <a:lnTo>
                    <a:pt x="249936" y="400672"/>
                  </a:lnTo>
                  <a:lnTo>
                    <a:pt x="249936" y="0"/>
                  </a:lnTo>
                  <a:close/>
                </a:path>
              </a:pathLst>
            </a:custGeom>
            <a:solidFill>
              <a:srgbClr val="F5A207"/>
            </a:solidFill>
          </p:spPr>
          <p:txBody>
            <a:bodyPr wrap="square" lIns="0" tIns="0" rIns="0" bIns="0" rtlCol="0"/>
            <a:lstStyle/>
            <a:p>
              <a:endParaRPr/>
            </a:p>
          </p:txBody>
        </p:sp>
      </p:grpSp>
      <p:sp>
        <p:nvSpPr>
          <p:cNvPr id="12" name="object 12"/>
          <p:cNvSpPr txBox="1"/>
          <p:nvPr/>
        </p:nvSpPr>
        <p:spPr>
          <a:xfrm>
            <a:off x="643890" y="812038"/>
            <a:ext cx="2134235" cy="772160"/>
          </a:xfrm>
          <a:prstGeom prst="rect">
            <a:avLst/>
          </a:prstGeom>
        </p:spPr>
        <p:txBody>
          <a:bodyPr vert="horz" wrap="square" lIns="0" tIns="15240" rIns="0" bIns="0" rtlCol="0">
            <a:spAutoFit/>
          </a:bodyPr>
          <a:lstStyle/>
          <a:p>
            <a:pPr algn="ctr">
              <a:lnSpc>
                <a:spcPct val="100000"/>
              </a:lnSpc>
              <a:spcBef>
                <a:spcPts val="120"/>
              </a:spcBef>
            </a:pPr>
            <a:r>
              <a:rPr sz="1300" spc="5" dirty="0">
                <a:solidFill>
                  <a:srgbClr val="EBEBEB"/>
                </a:solidFill>
                <a:latin typeface="Arial"/>
                <a:cs typeface="Arial"/>
              </a:rPr>
              <a:t>Chapter</a:t>
            </a:r>
            <a:r>
              <a:rPr sz="1300" spc="-40" dirty="0">
                <a:solidFill>
                  <a:srgbClr val="EBEBEB"/>
                </a:solidFill>
                <a:latin typeface="Arial"/>
                <a:cs typeface="Arial"/>
              </a:rPr>
              <a:t> </a:t>
            </a:r>
            <a:r>
              <a:rPr sz="1300" spc="5" dirty="0">
                <a:solidFill>
                  <a:srgbClr val="EBEBEB"/>
                </a:solidFill>
                <a:latin typeface="Arial"/>
                <a:cs typeface="Arial"/>
              </a:rPr>
              <a:t>1:</a:t>
            </a:r>
            <a:endParaRPr sz="1300">
              <a:latin typeface="Arial"/>
              <a:cs typeface="Arial"/>
            </a:endParaRPr>
          </a:p>
          <a:p>
            <a:pPr algn="ctr">
              <a:lnSpc>
                <a:spcPct val="100000"/>
              </a:lnSpc>
              <a:spcBef>
                <a:spcPts val="20"/>
              </a:spcBef>
            </a:pPr>
            <a:r>
              <a:rPr sz="1300" spc="5" dirty="0">
                <a:solidFill>
                  <a:srgbClr val="EBEBEB"/>
                </a:solidFill>
                <a:latin typeface="Arial"/>
                <a:cs typeface="Arial"/>
              </a:rPr>
              <a:t>Auditing and Internal</a:t>
            </a:r>
            <a:r>
              <a:rPr sz="1300" spc="-160" dirty="0">
                <a:solidFill>
                  <a:srgbClr val="EBEBEB"/>
                </a:solidFill>
                <a:latin typeface="Arial"/>
                <a:cs typeface="Arial"/>
              </a:rPr>
              <a:t> </a:t>
            </a:r>
            <a:r>
              <a:rPr sz="1300" spc="5" dirty="0">
                <a:solidFill>
                  <a:srgbClr val="EBEBEB"/>
                </a:solidFill>
                <a:latin typeface="Arial"/>
                <a:cs typeface="Arial"/>
              </a:rPr>
              <a:t>Control</a:t>
            </a:r>
            <a:endParaRPr sz="1300">
              <a:latin typeface="Arial"/>
              <a:cs typeface="Arial"/>
            </a:endParaRPr>
          </a:p>
          <a:p>
            <a:pPr marL="810895">
              <a:lnSpc>
                <a:spcPct val="100000"/>
              </a:lnSpc>
              <a:spcBef>
                <a:spcPts val="1155"/>
              </a:spcBef>
            </a:pPr>
            <a:r>
              <a:rPr sz="1300" b="1" spc="5" dirty="0">
                <a:solidFill>
                  <a:srgbClr val="F8C76A"/>
                </a:solidFill>
                <a:latin typeface="Arial"/>
                <a:cs typeface="Arial"/>
              </a:rPr>
              <a:t>ting, Hall,</a:t>
            </a:r>
            <a:r>
              <a:rPr sz="1300" b="1" spc="-60" dirty="0">
                <a:solidFill>
                  <a:srgbClr val="F8C76A"/>
                </a:solidFill>
                <a:latin typeface="Arial"/>
                <a:cs typeface="Arial"/>
              </a:rPr>
              <a:t> </a:t>
            </a:r>
            <a:r>
              <a:rPr sz="1300" b="1" spc="5" dirty="0">
                <a:solidFill>
                  <a:srgbClr val="F8C76A"/>
                </a:solidFill>
                <a:latin typeface="Arial"/>
                <a:cs typeface="Arial"/>
              </a:rPr>
              <a:t>4e</a:t>
            </a:r>
            <a:endParaRPr sz="1300">
              <a:latin typeface="Arial"/>
              <a:cs typeface="Arial"/>
            </a:endParaRPr>
          </a:p>
        </p:txBody>
      </p:sp>
      <p:sp>
        <p:nvSpPr>
          <p:cNvPr id="13" name="object 13"/>
          <p:cNvSpPr txBox="1"/>
          <p:nvPr/>
        </p:nvSpPr>
        <p:spPr>
          <a:xfrm>
            <a:off x="410362" y="2105405"/>
            <a:ext cx="2562860"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FFFFFF"/>
                </a:solidFill>
                <a:latin typeface="Times New Roman"/>
                <a:cs typeface="Times New Roman"/>
              </a:rPr>
              <a:t>© </a:t>
            </a:r>
            <a:r>
              <a:rPr sz="250" spc="15" dirty="0">
                <a:solidFill>
                  <a:srgbClr val="FFFFFF"/>
                </a:solidFill>
                <a:latin typeface="Times New Roman"/>
                <a:cs typeface="Times New Roman"/>
              </a:rPr>
              <a:t>2016 </a:t>
            </a:r>
            <a:r>
              <a:rPr sz="250" spc="10" dirty="0">
                <a:solidFill>
                  <a:srgbClr val="FFFFFF"/>
                </a:solidFill>
                <a:latin typeface="Times New Roman"/>
                <a:cs typeface="Times New Roman"/>
              </a:rPr>
              <a:t>Cengage Learning®. </a:t>
            </a:r>
            <a:r>
              <a:rPr sz="250" spc="20" dirty="0">
                <a:solidFill>
                  <a:srgbClr val="FFFFFF"/>
                </a:solidFill>
                <a:latin typeface="Times New Roman"/>
                <a:cs typeface="Times New Roman"/>
              </a:rPr>
              <a:t>May </a:t>
            </a:r>
            <a:r>
              <a:rPr sz="250" spc="15" dirty="0">
                <a:solidFill>
                  <a:srgbClr val="FFFFFF"/>
                </a:solidFill>
                <a:latin typeface="Times New Roman"/>
                <a:cs typeface="Times New Roman"/>
              </a:rPr>
              <a:t>not be scanned, copied or </a:t>
            </a:r>
            <a:r>
              <a:rPr sz="250" spc="10" dirty="0">
                <a:solidFill>
                  <a:srgbClr val="FFFFFF"/>
                </a:solidFill>
                <a:latin typeface="Times New Roman"/>
                <a:cs typeface="Times New Roman"/>
              </a:rPr>
              <a:t>duplicated </a:t>
            </a:r>
            <a:r>
              <a:rPr sz="250" spc="15" dirty="0">
                <a:solidFill>
                  <a:srgbClr val="FFFFFF"/>
                </a:solidFill>
                <a:latin typeface="Times New Roman"/>
                <a:cs typeface="Times New Roman"/>
              </a:rPr>
              <a:t>or posted </a:t>
            </a:r>
            <a:r>
              <a:rPr sz="250" spc="10" dirty="0">
                <a:solidFill>
                  <a:srgbClr val="FFFFFF"/>
                </a:solidFill>
                <a:latin typeface="Times New Roman"/>
                <a:cs typeface="Times New Roman"/>
              </a:rPr>
              <a:t>to </a:t>
            </a:r>
            <a:r>
              <a:rPr sz="250" spc="15" dirty="0">
                <a:solidFill>
                  <a:srgbClr val="FFFFFF"/>
                </a:solidFill>
                <a:latin typeface="Times New Roman"/>
                <a:cs typeface="Times New Roman"/>
              </a:rPr>
              <a:t>a </a:t>
            </a:r>
            <a:r>
              <a:rPr sz="250" spc="10" dirty="0">
                <a:solidFill>
                  <a:srgbClr val="FFFFFF"/>
                </a:solidFill>
                <a:latin typeface="Times New Roman"/>
                <a:cs typeface="Times New Roman"/>
              </a:rPr>
              <a:t>publicly accessible website, </a:t>
            </a:r>
            <a:r>
              <a:rPr sz="250" spc="5" dirty="0">
                <a:solidFill>
                  <a:srgbClr val="FFFFFF"/>
                </a:solidFill>
                <a:latin typeface="Times New Roman"/>
                <a:cs typeface="Times New Roman"/>
              </a:rPr>
              <a:t>in </a:t>
            </a:r>
            <a:r>
              <a:rPr sz="250" spc="15" dirty="0">
                <a:solidFill>
                  <a:srgbClr val="FFFFFF"/>
                </a:solidFill>
                <a:latin typeface="Times New Roman"/>
                <a:cs typeface="Times New Roman"/>
              </a:rPr>
              <a:t>whole or </a:t>
            </a:r>
            <a:r>
              <a:rPr sz="250" spc="10" dirty="0">
                <a:solidFill>
                  <a:srgbClr val="FFFFFF"/>
                </a:solidFill>
                <a:latin typeface="Times New Roman"/>
                <a:cs typeface="Times New Roman"/>
              </a:rPr>
              <a:t>in part, </a:t>
            </a:r>
            <a:r>
              <a:rPr sz="250" spc="15" dirty="0">
                <a:solidFill>
                  <a:srgbClr val="FFFFFF"/>
                </a:solidFill>
                <a:latin typeface="Times New Roman"/>
                <a:cs typeface="Times New Roman"/>
              </a:rPr>
              <a:t>except </a:t>
            </a:r>
            <a:r>
              <a:rPr sz="250" spc="10" dirty="0">
                <a:solidFill>
                  <a:srgbClr val="FFFFFF"/>
                </a:solidFill>
                <a:latin typeface="Times New Roman"/>
                <a:cs typeface="Times New Roman"/>
              </a:rPr>
              <a:t>for </a:t>
            </a:r>
            <a:r>
              <a:rPr sz="250" spc="15" dirty="0">
                <a:solidFill>
                  <a:srgbClr val="FFFFFF"/>
                </a:solidFill>
                <a:latin typeface="Times New Roman"/>
                <a:cs typeface="Times New Roman"/>
              </a:rPr>
              <a:t>use as </a:t>
            </a:r>
            <a:r>
              <a:rPr sz="250" spc="10" dirty="0">
                <a:solidFill>
                  <a:srgbClr val="FFFFFF"/>
                </a:solidFill>
                <a:latin typeface="Times New Roman"/>
                <a:cs typeface="Times New Roman"/>
              </a:rPr>
              <a:t>permitted </a:t>
            </a:r>
            <a:r>
              <a:rPr sz="250" spc="5" dirty="0">
                <a:solidFill>
                  <a:srgbClr val="FFFFFF"/>
                </a:solidFill>
                <a:latin typeface="Times New Roman"/>
                <a:cs typeface="Times New Roman"/>
              </a:rPr>
              <a:t>in </a:t>
            </a:r>
            <a:r>
              <a:rPr sz="250" spc="15" dirty="0">
                <a:solidFill>
                  <a:srgbClr val="FFFFFF"/>
                </a:solidFill>
                <a:latin typeface="Times New Roman"/>
                <a:cs typeface="Times New Roman"/>
              </a:rPr>
              <a:t>a </a:t>
            </a:r>
            <a:r>
              <a:rPr sz="250" spc="10" dirty="0">
                <a:solidFill>
                  <a:srgbClr val="FFFFFF"/>
                </a:solidFill>
                <a:latin typeface="Times New Roman"/>
                <a:cs typeface="Times New Roman"/>
              </a:rPr>
              <a:t>license  distributed with </a:t>
            </a:r>
            <a:r>
              <a:rPr sz="250" spc="15" dirty="0">
                <a:solidFill>
                  <a:srgbClr val="FFFFFF"/>
                </a:solidFill>
                <a:latin typeface="Times New Roman"/>
                <a:cs typeface="Times New Roman"/>
              </a:rPr>
              <a:t>a </a:t>
            </a:r>
            <a:r>
              <a:rPr sz="250" spc="10" dirty="0">
                <a:solidFill>
                  <a:srgbClr val="FFFFFF"/>
                </a:solidFill>
                <a:latin typeface="Times New Roman"/>
                <a:cs typeface="Times New Roman"/>
              </a:rPr>
              <a:t>certain </a:t>
            </a:r>
            <a:r>
              <a:rPr sz="250" spc="15" dirty="0">
                <a:solidFill>
                  <a:srgbClr val="FFFFFF"/>
                </a:solidFill>
                <a:latin typeface="Times New Roman"/>
                <a:cs typeface="Times New Roman"/>
              </a:rPr>
              <a:t>product or </a:t>
            </a:r>
            <a:r>
              <a:rPr sz="250" spc="10" dirty="0">
                <a:solidFill>
                  <a:srgbClr val="FFFFFF"/>
                </a:solidFill>
                <a:latin typeface="Times New Roman"/>
                <a:cs typeface="Times New Roman"/>
              </a:rPr>
              <a:t>service </a:t>
            </a:r>
            <a:r>
              <a:rPr sz="250" spc="15" dirty="0">
                <a:solidFill>
                  <a:srgbClr val="FFFFFF"/>
                </a:solidFill>
                <a:latin typeface="Times New Roman"/>
                <a:cs typeface="Times New Roman"/>
              </a:rPr>
              <a:t>or </a:t>
            </a:r>
            <a:r>
              <a:rPr sz="250" spc="10" dirty="0">
                <a:solidFill>
                  <a:srgbClr val="FFFFFF"/>
                </a:solidFill>
                <a:latin typeface="Times New Roman"/>
                <a:cs typeface="Times New Roman"/>
              </a:rPr>
              <a:t>otherwise </a:t>
            </a:r>
            <a:r>
              <a:rPr sz="250" spc="15" dirty="0">
                <a:solidFill>
                  <a:srgbClr val="FFFFFF"/>
                </a:solidFill>
                <a:latin typeface="Times New Roman"/>
                <a:cs typeface="Times New Roman"/>
              </a:rPr>
              <a:t>on a password-protected </a:t>
            </a:r>
            <a:r>
              <a:rPr sz="250" spc="10" dirty="0">
                <a:solidFill>
                  <a:srgbClr val="FFFFFF"/>
                </a:solidFill>
                <a:latin typeface="Times New Roman"/>
                <a:cs typeface="Times New Roman"/>
              </a:rPr>
              <a:t>website </a:t>
            </a:r>
            <a:r>
              <a:rPr sz="250" spc="15" dirty="0">
                <a:solidFill>
                  <a:srgbClr val="FFFFFF"/>
                </a:solidFill>
                <a:latin typeface="Times New Roman"/>
                <a:cs typeface="Times New Roman"/>
              </a:rPr>
              <a:t>or school-approved </a:t>
            </a:r>
            <a:r>
              <a:rPr sz="250" spc="10" dirty="0">
                <a:solidFill>
                  <a:srgbClr val="FFFFFF"/>
                </a:solidFill>
                <a:latin typeface="Times New Roman"/>
                <a:cs typeface="Times New Roman"/>
              </a:rPr>
              <a:t>learning </a:t>
            </a:r>
            <a:r>
              <a:rPr sz="250" spc="15" dirty="0">
                <a:solidFill>
                  <a:srgbClr val="FFFFFF"/>
                </a:solidFill>
                <a:latin typeface="Times New Roman"/>
                <a:cs typeface="Times New Roman"/>
              </a:rPr>
              <a:t>management system </a:t>
            </a:r>
            <a:r>
              <a:rPr sz="250" spc="10" dirty="0">
                <a:solidFill>
                  <a:srgbClr val="FFFFFF"/>
                </a:solidFill>
                <a:latin typeface="Times New Roman"/>
                <a:cs typeface="Times New Roman"/>
              </a:rPr>
              <a:t>for classroom</a:t>
            </a:r>
            <a:r>
              <a:rPr sz="250" spc="-10" dirty="0">
                <a:solidFill>
                  <a:srgbClr val="FFFFFF"/>
                </a:solidFill>
                <a:latin typeface="Times New Roman"/>
                <a:cs typeface="Times New Roman"/>
              </a:rPr>
              <a:t> </a:t>
            </a:r>
            <a:r>
              <a:rPr sz="250" spc="10" dirty="0">
                <a:solidFill>
                  <a:srgbClr val="FFFFFF"/>
                </a:solidFill>
                <a:latin typeface="Times New Roman"/>
                <a:cs typeface="Times New Roman"/>
              </a:rPr>
              <a:t>use.</a:t>
            </a:r>
            <a:endParaRPr sz="2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5130" y="322325"/>
            <a:ext cx="958850" cy="226695"/>
          </a:xfrm>
          <a:prstGeom prst="rect">
            <a:avLst/>
          </a:prstGeom>
        </p:spPr>
        <p:txBody>
          <a:bodyPr vert="horz" wrap="square" lIns="0" tIns="15240" rIns="0" bIns="0" rtlCol="0">
            <a:spAutoFit/>
          </a:bodyPr>
          <a:lstStyle/>
          <a:p>
            <a:pPr marL="12700">
              <a:lnSpc>
                <a:spcPct val="100000"/>
              </a:lnSpc>
              <a:spcBef>
                <a:spcPts val="120"/>
              </a:spcBef>
            </a:pPr>
            <a:r>
              <a:rPr spc="10" dirty="0"/>
              <a:t>Fraud</a:t>
            </a:r>
            <a:r>
              <a:rPr spc="-185" dirty="0"/>
              <a:t> </a:t>
            </a:r>
            <a:r>
              <a:rPr spc="5" dirty="0"/>
              <a:t>Audits</a:t>
            </a:r>
          </a:p>
        </p:txBody>
      </p:sp>
      <p:sp>
        <p:nvSpPr>
          <p:cNvPr id="3" name="object 3"/>
          <p:cNvSpPr txBox="1"/>
          <p:nvPr/>
        </p:nvSpPr>
        <p:spPr>
          <a:xfrm>
            <a:off x="409447" y="2327275"/>
            <a:ext cx="2560955"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58571" y="944702"/>
            <a:ext cx="2809240" cy="1103630"/>
          </a:xfrm>
          <a:prstGeom prst="rect">
            <a:avLst/>
          </a:prstGeom>
        </p:spPr>
        <p:txBody>
          <a:bodyPr vert="horz" wrap="square" lIns="0" tIns="15875" rIns="0" bIns="0" rtlCol="0">
            <a:spAutoFit/>
          </a:bodyPr>
          <a:lstStyle/>
          <a:p>
            <a:pPr marL="137795" indent="-125730" algn="just">
              <a:lnSpc>
                <a:spcPct val="100000"/>
              </a:lnSpc>
              <a:spcBef>
                <a:spcPts val="125"/>
              </a:spcBef>
              <a:buClr>
                <a:srgbClr val="F5A207"/>
              </a:buClr>
              <a:buSzPct val="82352"/>
              <a:buFont typeface="Courier New"/>
              <a:buChar char="o"/>
              <a:tabLst>
                <a:tab pos="138430" algn="l"/>
              </a:tabLst>
            </a:pPr>
            <a:r>
              <a:rPr sz="850" spc="10" dirty="0">
                <a:latin typeface="Arial"/>
                <a:cs typeface="Arial"/>
              </a:rPr>
              <a:t>Recent increase </a:t>
            </a:r>
            <a:r>
              <a:rPr sz="850" spc="5" dirty="0">
                <a:latin typeface="Arial"/>
                <a:cs typeface="Arial"/>
              </a:rPr>
              <a:t>in popularity </a:t>
            </a:r>
            <a:r>
              <a:rPr sz="850" spc="10" dirty="0">
                <a:latin typeface="Arial"/>
                <a:cs typeface="Arial"/>
              </a:rPr>
              <a:t>as </a:t>
            </a:r>
            <a:r>
              <a:rPr sz="850" spc="15" dirty="0">
                <a:latin typeface="Arial"/>
                <a:cs typeface="Arial"/>
              </a:rPr>
              <a:t>a</a:t>
            </a:r>
            <a:r>
              <a:rPr sz="850" spc="80" dirty="0">
                <a:latin typeface="Arial"/>
                <a:cs typeface="Arial"/>
              </a:rPr>
              <a:t> </a:t>
            </a:r>
            <a:r>
              <a:rPr sz="850" spc="10" dirty="0">
                <a:latin typeface="Arial"/>
                <a:cs typeface="Arial"/>
              </a:rPr>
              <a:t>corporate</a:t>
            </a:r>
            <a:endParaRPr sz="850">
              <a:latin typeface="Arial"/>
              <a:cs typeface="Arial"/>
            </a:endParaRPr>
          </a:p>
          <a:p>
            <a:pPr marL="137795" algn="just">
              <a:lnSpc>
                <a:spcPct val="100000"/>
              </a:lnSpc>
              <a:spcBef>
                <a:spcPts val="40"/>
              </a:spcBef>
            </a:pPr>
            <a:r>
              <a:rPr sz="850" spc="10" dirty="0">
                <a:latin typeface="Arial"/>
                <a:cs typeface="Arial"/>
              </a:rPr>
              <a:t>governance</a:t>
            </a:r>
            <a:r>
              <a:rPr sz="850" spc="-114" dirty="0">
                <a:latin typeface="Arial"/>
                <a:cs typeface="Arial"/>
              </a:rPr>
              <a:t> </a:t>
            </a:r>
            <a:r>
              <a:rPr sz="850" spc="5" dirty="0">
                <a:latin typeface="Arial"/>
                <a:cs typeface="Arial"/>
              </a:rPr>
              <a:t>tool.</a:t>
            </a:r>
            <a:endParaRPr sz="850">
              <a:latin typeface="Arial"/>
              <a:cs typeface="Arial"/>
            </a:endParaRPr>
          </a:p>
          <a:p>
            <a:pPr marL="137795" marR="47625" indent="-125730" algn="just">
              <a:lnSpc>
                <a:spcPct val="102899"/>
              </a:lnSpc>
              <a:spcBef>
                <a:spcPts val="30"/>
              </a:spcBef>
              <a:buClr>
                <a:srgbClr val="F5A207"/>
              </a:buClr>
              <a:buSzPct val="82352"/>
              <a:buFont typeface="Courier New"/>
              <a:buChar char="o"/>
              <a:tabLst>
                <a:tab pos="138430" algn="l"/>
              </a:tabLst>
            </a:pPr>
            <a:r>
              <a:rPr sz="850" spc="10" dirty="0">
                <a:latin typeface="Arial"/>
                <a:cs typeface="Arial"/>
              </a:rPr>
              <a:t>Objective </a:t>
            </a:r>
            <a:r>
              <a:rPr sz="850" spc="5" dirty="0">
                <a:latin typeface="Arial"/>
                <a:cs typeface="Arial"/>
              </a:rPr>
              <a:t>to investigate anomalies </a:t>
            </a:r>
            <a:r>
              <a:rPr sz="850" spc="10" dirty="0">
                <a:latin typeface="Arial"/>
                <a:cs typeface="Arial"/>
              </a:rPr>
              <a:t>and </a:t>
            </a:r>
            <a:r>
              <a:rPr sz="850" spc="5" dirty="0">
                <a:latin typeface="Arial"/>
                <a:cs typeface="Arial"/>
              </a:rPr>
              <a:t>gather  </a:t>
            </a:r>
            <a:r>
              <a:rPr sz="850" spc="10" dirty="0">
                <a:latin typeface="Arial"/>
                <a:cs typeface="Arial"/>
              </a:rPr>
              <a:t>evidence </a:t>
            </a:r>
            <a:r>
              <a:rPr sz="850" spc="5" dirty="0">
                <a:latin typeface="Arial"/>
                <a:cs typeface="Arial"/>
              </a:rPr>
              <a:t>of </a:t>
            </a:r>
            <a:r>
              <a:rPr sz="850" spc="10" dirty="0">
                <a:latin typeface="Arial"/>
                <a:cs typeface="Arial"/>
              </a:rPr>
              <a:t>fraud </a:t>
            </a:r>
            <a:r>
              <a:rPr sz="850" spc="5" dirty="0">
                <a:latin typeface="Arial"/>
                <a:cs typeface="Arial"/>
              </a:rPr>
              <a:t>that </a:t>
            </a:r>
            <a:r>
              <a:rPr sz="850" spc="10" dirty="0">
                <a:latin typeface="Arial"/>
                <a:cs typeface="Arial"/>
              </a:rPr>
              <a:t>may lead </a:t>
            </a:r>
            <a:r>
              <a:rPr sz="850" spc="5" dirty="0">
                <a:latin typeface="Arial"/>
                <a:cs typeface="Arial"/>
              </a:rPr>
              <a:t>to criminal  </a:t>
            </a:r>
            <a:r>
              <a:rPr sz="850" spc="10" dirty="0">
                <a:latin typeface="Arial"/>
                <a:cs typeface="Arial"/>
              </a:rPr>
              <a:t>convictions.</a:t>
            </a:r>
            <a:endParaRPr sz="850">
              <a:latin typeface="Arial"/>
              <a:cs typeface="Arial"/>
            </a:endParaRPr>
          </a:p>
          <a:p>
            <a:pPr marL="137795" marR="5080" indent="-125730" algn="just">
              <a:lnSpc>
                <a:spcPct val="103099"/>
              </a:lnSpc>
              <a:spcBef>
                <a:spcPts val="40"/>
              </a:spcBef>
              <a:buClr>
                <a:srgbClr val="F5A207"/>
              </a:buClr>
              <a:buSzPct val="82352"/>
              <a:buFont typeface="Courier New"/>
              <a:buChar char="o"/>
              <a:tabLst>
                <a:tab pos="138430" algn="l"/>
              </a:tabLst>
            </a:pPr>
            <a:r>
              <a:rPr sz="850" spc="15" dirty="0">
                <a:latin typeface="Arial"/>
                <a:cs typeface="Arial"/>
              </a:rPr>
              <a:t>May be </a:t>
            </a:r>
            <a:r>
              <a:rPr sz="850" spc="5" dirty="0">
                <a:latin typeface="Arial"/>
                <a:cs typeface="Arial"/>
              </a:rPr>
              <a:t>initiated </a:t>
            </a:r>
            <a:r>
              <a:rPr sz="850" spc="10" dirty="0">
                <a:latin typeface="Arial"/>
                <a:cs typeface="Arial"/>
              </a:rPr>
              <a:t>by management </a:t>
            </a:r>
            <a:r>
              <a:rPr sz="850" spc="15" dirty="0">
                <a:latin typeface="Arial"/>
                <a:cs typeface="Arial"/>
              </a:rPr>
              <a:t>who </a:t>
            </a:r>
            <a:r>
              <a:rPr sz="850" spc="10" dirty="0">
                <a:latin typeface="Arial"/>
                <a:cs typeface="Arial"/>
              </a:rPr>
              <a:t>suspect  employee </a:t>
            </a:r>
            <a:r>
              <a:rPr sz="850" spc="5" dirty="0">
                <a:latin typeface="Arial"/>
                <a:cs typeface="Arial"/>
              </a:rPr>
              <a:t>fraud </a:t>
            </a:r>
            <a:r>
              <a:rPr sz="850" spc="10" dirty="0">
                <a:latin typeface="Arial"/>
                <a:cs typeface="Arial"/>
              </a:rPr>
              <a:t>or the board </a:t>
            </a:r>
            <a:r>
              <a:rPr sz="850" spc="5" dirty="0">
                <a:latin typeface="Arial"/>
                <a:cs typeface="Arial"/>
              </a:rPr>
              <a:t>of directors </a:t>
            </a:r>
            <a:r>
              <a:rPr sz="850" spc="15" dirty="0">
                <a:latin typeface="Arial"/>
                <a:cs typeface="Arial"/>
              </a:rPr>
              <a:t>who </a:t>
            </a:r>
            <a:r>
              <a:rPr sz="850" spc="10" dirty="0">
                <a:latin typeface="Arial"/>
                <a:cs typeface="Arial"/>
              </a:rPr>
              <a:t>suspect  </a:t>
            </a:r>
            <a:r>
              <a:rPr sz="850" spc="5" dirty="0">
                <a:latin typeface="Arial"/>
                <a:cs typeface="Arial"/>
              </a:rPr>
              <a:t>executive</a:t>
            </a:r>
            <a:r>
              <a:rPr sz="850" spc="-80" dirty="0">
                <a:latin typeface="Arial"/>
                <a:cs typeface="Arial"/>
              </a:rPr>
              <a:t> </a:t>
            </a:r>
            <a:r>
              <a:rPr sz="850" spc="10" dirty="0">
                <a:latin typeface="Arial"/>
                <a:cs typeface="Arial"/>
              </a:rPr>
              <a:t>fraud.</a:t>
            </a:r>
            <a:endParaRPr sz="85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938" y="322834"/>
            <a:ext cx="1822450" cy="226695"/>
          </a:xfrm>
          <a:prstGeom prst="rect">
            <a:avLst/>
          </a:prstGeom>
        </p:spPr>
        <p:txBody>
          <a:bodyPr vert="horz" wrap="square" lIns="0" tIns="15240" rIns="0" bIns="0" rtlCol="0">
            <a:spAutoFit/>
          </a:bodyPr>
          <a:lstStyle/>
          <a:p>
            <a:pPr marL="12700">
              <a:lnSpc>
                <a:spcPct val="100000"/>
              </a:lnSpc>
              <a:spcBef>
                <a:spcPts val="120"/>
              </a:spcBef>
            </a:pPr>
            <a:r>
              <a:rPr spc="5" dirty="0">
                <a:solidFill>
                  <a:srgbClr val="FFFFFF"/>
                </a:solidFill>
              </a:rPr>
              <a:t>Role of Audit</a:t>
            </a:r>
            <a:r>
              <a:rPr spc="-175" dirty="0">
                <a:solidFill>
                  <a:srgbClr val="FFFFFF"/>
                </a:solidFill>
              </a:rPr>
              <a:t> </a:t>
            </a:r>
            <a:r>
              <a:rPr spc="5" dirty="0">
                <a:solidFill>
                  <a:srgbClr val="FFFFFF"/>
                </a:solidFill>
              </a:rPr>
              <a:t>Committee</a:t>
            </a:r>
          </a:p>
        </p:txBody>
      </p:sp>
      <p:sp>
        <p:nvSpPr>
          <p:cNvPr id="3" name="object 3"/>
          <p:cNvSpPr txBox="1"/>
          <p:nvPr/>
        </p:nvSpPr>
        <p:spPr>
          <a:xfrm>
            <a:off x="408533" y="2327859"/>
            <a:ext cx="2561590" cy="115570"/>
          </a:xfrm>
          <a:prstGeom prst="rect">
            <a:avLst/>
          </a:prstGeom>
        </p:spPr>
        <p:txBody>
          <a:bodyPr vert="horz" wrap="square" lIns="0" tIns="9525" rIns="0" bIns="0" rtlCol="0">
            <a:spAutoFit/>
          </a:bodyPr>
          <a:lstStyle/>
          <a:p>
            <a:pPr marL="125730" marR="5080" indent="-113664">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53669" y="804191"/>
            <a:ext cx="2565400" cy="1266825"/>
          </a:xfrm>
          <a:prstGeom prst="rect">
            <a:avLst/>
          </a:prstGeom>
        </p:spPr>
        <p:txBody>
          <a:bodyPr vert="horz" wrap="square" lIns="0" tIns="67945" rIns="0" bIns="0" rtlCol="0">
            <a:spAutoFit/>
          </a:bodyPr>
          <a:lstStyle/>
          <a:p>
            <a:pPr marL="137160" indent="-125095">
              <a:lnSpc>
                <a:spcPct val="100000"/>
              </a:lnSpc>
              <a:spcBef>
                <a:spcPts val="535"/>
              </a:spcBef>
              <a:buClr>
                <a:srgbClr val="F5A207"/>
              </a:buClr>
              <a:buSzPct val="78571"/>
              <a:buFont typeface="Courier New"/>
              <a:buChar char="o"/>
              <a:tabLst>
                <a:tab pos="137795" algn="l"/>
              </a:tabLst>
            </a:pPr>
            <a:r>
              <a:rPr sz="700" spc="15" dirty="0">
                <a:latin typeface="Arial"/>
                <a:cs typeface="Arial"/>
              </a:rPr>
              <a:t>Subcommittee </a:t>
            </a:r>
            <a:r>
              <a:rPr sz="700" spc="10" dirty="0">
                <a:latin typeface="Arial"/>
                <a:cs typeface="Arial"/>
              </a:rPr>
              <a:t>of the </a:t>
            </a:r>
            <a:r>
              <a:rPr sz="700" spc="15" dirty="0">
                <a:latin typeface="Arial"/>
                <a:cs typeface="Arial"/>
              </a:rPr>
              <a:t>board </a:t>
            </a:r>
            <a:r>
              <a:rPr sz="700" spc="10" dirty="0">
                <a:latin typeface="Arial"/>
                <a:cs typeface="Arial"/>
              </a:rPr>
              <a:t>of</a:t>
            </a:r>
            <a:r>
              <a:rPr sz="700" spc="-140" dirty="0">
                <a:latin typeface="Arial"/>
                <a:cs typeface="Arial"/>
              </a:rPr>
              <a:t> </a:t>
            </a:r>
            <a:r>
              <a:rPr sz="700" spc="10" dirty="0">
                <a:latin typeface="Arial"/>
                <a:cs typeface="Arial"/>
              </a:rPr>
              <a:t>directors</a:t>
            </a:r>
            <a:endParaRPr sz="700">
              <a:latin typeface="Arial"/>
              <a:cs typeface="Arial"/>
            </a:endParaRPr>
          </a:p>
          <a:p>
            <a:pPr marL="262255" lvl="1" indent="-104139">
              <a:lnSpc>
                <a:spcPct val="100000"/>
              </a:lnSpc>
              <a:spcBef>
                <a:spcPts val="385"/>
              </a:spcBef>
              <a:buClr>
                <a:srgbClr val="F5A207"/>
              </a:buClr>
              <a:buSzPct val="76923"/>
              <a:buFont typeface="Courier New"/>
              <a:buChar char="o"/>
              <a:tabLst>
                <a:tab pos="262890" algn="l"/>
              </a:tabLst>
            </a:pPr>
            <a:r>
              <a:rPr sz="650" dirty="0">
                <a:latin typeface="Arial"/>
                <a:cs typeface="Arial"/>
              </a:rPr>
              <a:t>Usually three </a:t>
            </a:r>
            <a:r>
              <a:rPr sz="650" spc="5" dirty="0">
                <a:latin typeface="Arial"/>
                <a:cs typeface="Arial"/>
              </a:rPr>
              <a:t>members </a:t>
            </a:r>
            <a:r>
              <a:rPr sz="650" dirty="0">
                <a:latin typeface="Arial"/>
                <a:cs typeface="Arial"/>
              </a:rPr>
              <a:t>who are</a:t>
            </a:r>
            <a:r>
              <a:rPr sz="650" spc="-125" dirty="0">
                <a:latin typeface="Arial"/>
                <a:cs typeface="Arial"/>
              </a:rPr>
              <a:t> </a:t>
            </a:r>
            <a:r>
              <a:rPr sz="650" dirty="0">
                <a:latin typeface="Arial"/>
                <a:cs typeface="Arial"/>
              </a:rPr>
              <a:t>outsiders.</a:t>
            </a:r>
            <a:endParaRPr sz="650">
              <a:latin typeface="Arial"/>
              <a:cs typeface="Arial"/>
            </a:endParaRPr>
          </a:p>
          <a:p>
            <a:pPr marL="262255" marR="131445" lvl="1" indent="-104139">
              <a:lnSpc>
                <a:spcPct val="100000"/>
              </a:lnSpc>
              <a:spcBef>
                <a:spcPts val="375"/>
              </a:spcBef>
              <a:buClr>
                <a:srgbClr val="F5A207"/>
              </a:buClr>
              <a:buSzPct val="76923"/>
              <a:buFont typeface="Courier New"/>
              <a:buChar char="o"/>
              <a:tabLst>
                <a:tab pos="262890" algn="l"/>
              </a:tabLst>
            </a:pPr>
            <a:r>
              <a:rPr sz="650" spc="5" dirty="0">
                <a:latin typeface="Arial"/>
                <a:cs typeface="Arial"/>
              </a:rPr>
              <a:t>SOX</a:t>
            </a:r>
            <a:r>
              <a:rPr sz="650" spc="-10" dirty="0">
                <a:latin typeface="Arial"/>
                <a:cs typeface="Arial"/>
              </a:rPr>
              <a:t> </a:t>
            </a:r>
            <a:r>
              <a:rPr sz="650" dirty="0">
                <a:latin typeface="Arial"/>
                <a:cs typeface="Arial"/>
              </a:rPr>
              <a:t>(Sarbanes</a:t>
            </a:r>
            <a:r>
              <a:rPr sz="650" spc="-40" dirty="0">
                <a:latin typeface="Arial"/>
                <a:cs typeface="Arial"/>
              </a:rPr>
              <a:t> </a:t>
            </a:r>
            <a:r>
              <a:rPr sz="650" spc="5" dirty="0">
                <a:latin typeface="Arial"/>
                <a:cs typeface="Arial"/>
              </a:rPr>
              <a:t>–</a:t>
            </a:r>
            <a:r>
              <a:rPr sz="650" dirty="0">
                <a:latin typeface="Arial"/>
                <a:cs typeface="Arial"/>
              </a:rPr>
              <a:t> Oxley</a:t>
            </a:r>
            <a:r>
              <a:rPr sz="650" spc="-35" dirty="0">
                <a:latin typeface="Arial"/>
                <a:cs typeface="Arial"/>
              </a:rPr>
              <a:t> </a:t>
            </a:r>
            <a:r>
              <a:rPr sz="650" dirty="0">
                <a:latin typeface="Arial"/>
                <a:cs typeface="Arial"/>
              </a:rPr>
              <a:t>Act)</a:t>
            </a:r>
            <a:r>
              <a:rPr sz="650" spc="-5" dirty="0">
                <a:latin typeface="Arial"/>
                <a:cs typeface="Arial"/>
              </a:rPr>
              <a:t> </a:t>
            </a:r>
            <a:r>
              <a:rPr sz="650" dirty="0">
                <a:latin typeface="Arial"/>
                <a:cs typeface="Arial"/>
              </a:rPr>
              <a:t>requires</a:t>
            </a:r>
            <a:r>
              <a:rPr sz="650" spc="-30" dirty="0">
                <a:latin typeface="Arial"/>
                <a:cs typeface="Arial"/>
              </a:rPr>
              <a:t> </a:t>
            </a:r>
            <a:r>
              <a:rPr sz="650" dirty="0">
                <a:latin typeface="Arial"/>
                <a:cs typeface="Arial"/>
              </a:rPr>
              <a:t>at</a:t>
            </a:r>
            <a:r>
              <a:rPr sz="650" spc="-5" dirty="0">
                <a:latin typeface="Arial"/>
                <a:cs typeface="Arial"/>
              </a:rPr>
              <a:t> </a:t>
            </a:r>
            <a:r>
              <a:rPr sz="650" dirty="0">
                <a:latin typeface="Arial"/>
                <a:cs typeface="Arial"/>
              </a:rPr>
              <a:t>least</a:t>
            </a:r>
            <a:r>
              <a:rPr sz="650" spc="-10" dirty="0">
                <a:latin typeface="Arial"/>
                <a:cs typeface="Arial"/>
              </a:rPr>
              <a:t> </a:t>
            </a:r>
            <a:r>
              <a:rPr sz="650" spc="5" dirty="0">
                <a:latin typeface="Arial"/>
                <a:cs typeface="Arial"/>
              </a:rPr>
              <a:t>one</a:t>
            </a:r>
            <a:r>
              <a:rPr sz="650" spc="-35" dirty="0">
                <a:latin typeface="Arial"/>
                <a:cs typeface="Arial"/>
              </a:rPr>
              <a:t> </a:t>
            </a:r>
            <a:r>
              <a:rPr sz="650" spc="5" dirty="0">
                <a:latin typeface="Arial"/>
                <a:cs typeface="Arial"/>
              </a:rPr>
              <a:t>member  must be a </a:t>
            </a:r>
            <a:r>
              <a:rPr sz="650" dirty="0">
                <a:latin typeface="Arial"/>
                <a:cs typeface="Arial"/>
              </a:rPr>
              <a:t>“financial</a:t>
            </a:r>
            <a:r>
              <a:rPr sz="650" spc="-85" dirty="0">
                <a:latin typeface="Arial"/>
                <a:cs typeface="Arial"/>
              </a:rPr>
              <a:t> </a:t>
            </a:r>
            <a:r>
              <a:rPr sz="650" dirty="0">
                <a:latin typeface="Arial"/>
                <a:cs typeface="Arial"/>
              </a:rPr>
              <a:t>expert”.</a:t>
            </a:r>
            <a:endParaRPr sz="650">
              <a:latin typeface="Arial"/>
              <a:cs typeface="Arial"/>
            </a:endParaRPr>
          </a:p>
          <a:p>
            <a:pPr marL="137160" indent="-125095">
              <a:lnSpc>
                <a:spcPct val="100000"/>
              </a:lnSpc>
              <a:spcBef>
                <a:spcPts val="395"/>
              </a:spcBef>
              <a:buClr>
                <a:srgbClr val="F5A207"/>
              </a:buClr>
              <a:buSzPct val="78571"/>
              <a:buFont typeface="Courier New"/>
              <a:buChar char="o"/>
              <a:tabLst>
                <a:tab pos="137795" algn="l"/>
              </a:tabLst>
            </a:pPr>
            <a:r>
              <a:rPr sz="700" spc="15" dirty="0">
                <a:latin typeface="Arial"/>
                <a:cs typeface="Arial"/>
              </a:rPr>
              <a:t>Serves</a:t>
            </a:r>
            <a:r>
              <a:rPr sz="700" spc="-10" dirty="0">
                <a:latin typeface="Arial"/>
                <a:cs typeface="Arial"/>
              </a:rPr>
              <a:t> </a:t>
            </a:r>
            <a:r>
              <a:rPr sz="700" spc="15" dirty="0">
                <a:latin typeface="Arial"/>
                <a:cs typeface="Arial"/>
              </a:rPr>
              <a:t>as</a:t>
            </a:r>
            <a:r>
              <a:rPr sz="700" spc="5" dirty="0">
                <a:latin typeface="Arial"/>
                <a:cs typeface="Arial"/>
              </a:rPr>
              <a:t> </a:t>
            </a:r>
            <a:r>
              <a:rPr sz="700" spc="15" dirty="0">
                <a:latin typeface="Arial"/>
                <a:cs typeface="Arial"/>
              </a:rPr>
              <a:t>independent</a:t>
            </a:r>
            <a:r>
              <a:rPr sz="700" spc="-35" dirty="0">
                <a:latin typeface="Arial"/>
                <a:cs typeface="Arial"/>
              </a:rPr>
              <a:t> </a:t>
            </a:r>
            <a:r>
              <a:rPr sz="700" spc="10" dirty="0">
                <a:latin typeface="Arial"/>
                <a:cs typeface="Arial"/>
              </a:rPr>
              <a:t>“check</a:t>
            </a:r>
            <a:r>
              <a:rPr sz="700" spc="-5" dirty="0">
                <a:latin typeface="Arial"/>
                <a:cs typeface="Arial"/>
              </a:rPr>
              <a:t> </a:t>
            </a:r>
            <a:r>
              <a:rPr sz="700" spc="10" dirty="0">
                <a:latin typeface="Arial"/>
                <a:cs typeface="Arial"/>
              </a:rPr>
              <a:t>and</a:t>
            </a:r>
            <a:r>
              <a:rPr sz="700" spc="15" dirty="0">
                <a:latin typeface="Arial"/>
                <a:cs typeface="Arial"/>
              </a:rPr>
              <a:t> </a:t>
            </a:r>
            <a:r>
              <a:rPr sz="700" spc="10" dirty="0">
                <a:latin typeface="Arial"/>
                <a:cs typeface="Arial"/>
              </a:rPr>
              <a:t>balance”</a:t>
            </a:r>
            <a:r>
              <a:rPr sz="700" spc="-15" dirty="0">
                <a:latin typeface="Arial"/>
                <a:cs typeface="Arial"/>
              </a:rPr>
              <a:t> </a:t>
            </a:r>
            <a:r>
              <a:rPr sz="700" spc="10" dirty="0">
                <a:latin typeface="Arial"/>
                <a:cs typeface="Arial"/>
              </a:rPr>
              <a:t>for</a:t>
            </a:r>
            <a:r>
              <a:rPr sz="700" dirty="0">
                <a:latin typeface="Arial"/>
                <a:cs typeface="Arial"/>
              </a:rPr>
              <a:t> </a:t>
            </a:r>
            <a:r>
              <a:rPr sz="700" spc="10" dirty="0">
                <a:latin typeface="Arial"/>
                <a:cs typeface="Arial"/>
              </a:rPr>
              <a:t>the</a:t>
            </a:r>
            <a:r>
              <a:rPr sz="700" spc="-50" dirty="0">
                <a:latin typeface="Arial"/>
                <a:cs typeface="Arial"/>
              </a:rPr>
              <a:t> </a:t>
            </a:r>
            <a:r>
              <a:rPr sz="700" spc="10" dirty="0">
                <a:latin typeface="Arial"/>
                <a:cs typeface="Arial"/>
              </a:rPr>
              <a:t>internal</a:t>
            </a:r>
            <a:endParaRPr sz="700">
              <a:latin typeface="Arial"/>
              <a:cs typeface="Arial"/>
            </a:endParaRPr>
          </a:p>
          <a:p>
            <a:pPr marL="137160">
              <a:lnSpc>
                <a:spcPct val="100000"/>
              </a:lnSpc>
              <a:spcBef>
                <a:spcPts val="35"/>
              </a:spcBef>
            </a:pPr>
            <a:r>
              <a:rPr sz="700" spc="10" dirty="0">
                <a:latin typeface="Arial"/>
                <a:cs typeface="Arial"/>
              </a:rPr>
              <a:t>audit</a:t>
            </a:r>
            <a:r>
              <a:rPr sz="700" spc="-35" dirty="0">
                <a:latin typeface="Arial"/>
                <a:cs typeface="Arial"/>
              </a:rPr>
              <a:t> </a:t>
            </a:r>
            <a:r>
              <a:rPr sz="700" spc="10" dirty="0">
                <a:latin typeface="Arial"/>
                <a:cs typeface="Arial"/>
              </a:rPr>
              <a:t>function.</a:t>
            </a:r>
            <a:endParaRPr sz="700">
              <a:latin typeface="Arial"/>
              <a:cs typeface="Arial"/>
            </a:endParaRPr>
          </a:p>
          <a:p>
            <a:pPr marL="137160" marR="162560" indent="-125095">
              <a:lnSpc>
                <a:spcPct val="104299"/>
              </a:lnSpc>
              <a:spcBef>
                <a:spcPts val="375"/>
              </a:spcBef>
              <a:buClr>
                <a:srgbClr val="F5A207"/>
              </a:buClr>
              <a:buSzPct val="78571"/>
              <a:buFont typeface="Courier New"/>
              <a:buChar char="o"/>
              <a:tabLst>
                <a:tab pos="137795" algn="l"/>
              </a:tabLst>
            </a:pPr>
            <a:r>
              <a:rPr sz="700" spc="15" dirty="0">
                <a:latin typeface="Arial"/>
                <a:cs typeface="Arial"/>
              </a:rPr>
              <a:t>SOX mandates </a:t>
            </a:r>
            <a:r>
              <a:rPr sz="700" spc="10" dirty="0">
                <a:latin typeface="Arial"/>
                <a:cs typeface="Arial"/>
              </a:rPr>
              <a:t>that external auditors report to the</a:t>
            </a:r>
            <a:r>
              <a:rPr sz="700" spc="-155" dirty="0">
                <a:latin typeface="Arial"/>
                <a:cs typeface="Arial"/>
              </a:rPr>
              <a:t> </a:t>
            </a:r>
            <a:r>
              <a:rPr sz="700" spc="10" dirty="0">
                <a:latin typeface="Arial"/>
                <a:cs typeface="Arial"/>
              </a:rPr>
              <a:t>audit  </a:t>
            </a:r>
            <a:r>
              <a:rPr sz="700" spc="15" dirty="0">
                <a:latin typeface="Arial"/>
                <a:cs typeface="Arial"/>
              </a:rPr>
              <a:t>committee:</a:t>
            </a:r>
            <a:endParaRPr sz="700">
              <a:latin typeface="Arial"/>
              <a:cs typeface="Arial"/>
            </a:endParaRPr>
          </a:p>
          <a:p>
            <a:pPr marL="262255" lvl="1" indent="-104139">
              <a:lnSpc>
                <a:spcPct val="100000"/>
              </a:lnSpc>
              <a:spcBef>
                <a:spcPts val="375"/>
              </a:spcBef>
              <a:buClr>
                <a:srgbClr val="F5A207"/>
              </a:buClr>
              <a:buSzPct val="76923"/>
              <a:buFont typeface="Courier New"/>
              <a:buChar char="o"/>
              <a:tabLst>
                <a:tab pos="262890" algn="l"/>
              </a:tabLst>
            </a:pPr>
            <a:r>
              <a:rPr sz="650" dirty="0">
                <a:latin typeface="Arial"/>
                <a:cs typeface="Arial"/>
              </a:rPr>
              <a:t>Committee hires </a:t>
            </a:r>
            <a:r>
              <a:rPr sz="650" spc="5" dirty="0">
                <a:latin typeface="Arial"/>
                <a:cs typeface="Arial"/>
              </a:rPr>
              <a:t>and </a:t>
            </a:r>
            <a:r>
              <a:rPr sz="650" spc="-5" dirty="0">
                <a:latin typeface="Arial"/>
                <a:cs typeface="Arial"/>
              </a:rPr>
              <a:t>fires </a:t>
            </a:r>
            <a:r>
              <a:rPr sz="650" dirty="0">
                <a:latin typeface="Arial"/>
                <a:cs typeface="Arial"/>
              </a:rPr>
              <a:t>auditors </a:t>
            </a:r>
            <a:r>
              <a:rPr sz="650" spc="5" dirty="0">
                <a:latin typeface="Arial"/>
                <a:cs typeface="Arial"/>
              </a:rPr>
              <a:t>and </a:t>
            </a:r>
            <a:r>
              <a:rPr sz="650" dirty="0">
                <a:latin typeface="Arial"/>
                <a:cs typeface="Arial"/>
              </a:rPr>
              <a:t>resolve</a:t>
            </a:r>
            <a:r>
              <a:rPr sz="650" spc="-110" dirty="0">
                <a:latin typeface="Arial"/>
                <a:cs typeface="Arial"/>
              </a:rPr>
              <a:t> </a:t>
            </a:r>
            <a:r>
              <a:rPr sz="650" dirty="0">
                <a:latin typeface="Arial"/>
                <a:cs typeface="Arial"/>
              </a:rPr>
              <a:t>disputes.</a:t>
            </a:r>
            <a:endParaRPr sz="65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1737" y="322834"/>
            <a:ext cx="1435735" cy="226695"/>
          </a:xfrm>
          <a:prstGeom prst="rect">
            <a:avLst/>
          </a:prstGeom>
        </p:spPr>
        <p:txBody>
          <a:bodyPr vert="horz" wrap="square" lIns="0" tIns="15240" rIns="0" bIns="0" rtlCol="0">
            <a:spAutoFit/>
          </a:bodyPr>
          <a:lstStyle/>
          <a:p>
            <a:pPr marL="12700">
              <a:lnSpc>
                <a:spcPct val="100000"/>
              </a:lnSpc>
              <a:spcBef>
                <a:spcPts val="120"/>
              </a:spcBef>
            </a:pPr>
            <a:r>
              <a:rPr spc="5" dirty="0"/>
              <a:t>Auditing</a:t>
            </a:r>
            <a:r>
              <a:rPr spc="-80" dirty="0"/>
              <a:t> </a:t>
            </a:r>
            <a:r>
              <a:rPr spc="5" dirty="0"/>
              <a:t>Standards</a:t>
            </a:r>
          </a:p>
        </p:txBody>
      </p:sp>
      <p:sp>
        <p:nvSpPr>
          <p:cNvPr id="3" name="object 3"/>
          <p:cNvSpPr txBox="1"/>
          <p:nvPr/>
        </p:nvSpPr>
        <p:spPr>
          <a:xfrm>
            <a:off x="409447" y="2327859"/>
            <a:ext cx="2560955"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71652" y="917828"/>
            <a:ext cx="2697480" cy="897890"/>
          </a:xfrm>
          <a:prstGeom prst="rect">
            <a:avLst/>
          </a:prstGeom>
        </p:spPr>
        <p:txBody>
          <a:bodyPr vert="horz" wrap="square" lIns="0" tIns="12065" rIns="0" bIns="0" rtlCol="0">
            <a:spAutoFit/>
          </a:bodyPr>
          <a:lstStyle/>
          <a:p>
            <a:pPr marL="137160" marR="5080" indent="-125095" algn="just">
              <a:lnSpc>
                <a:spcPct val="104299"/>
              </a:lnSpc>
              <a:spcBef>
                <a:spcPts val="95"/>
              </a:spcBef>
              <a:buClr>
                <a:srgbClr val="F5A207"/>
              </a:buClr>
              <a:buSzPct val="78571"/>
              <a:buFont typeface="Courier New"/>
              <a:buChar char="o"/>
              <a:tabLst>
                <a:tab pos="137795" algn="l"/>
              </a:tabLst>
            </a:pPr>
            <a:r>
              <a:rPr sz="700" spc="15" dirty="0">
                <a:latin typeface="Arial"/>
                <a:cs typeface="Arial"/>
              </a:rPr>
              <a:t>Three</a:t>
            </a:r>
            <a:r>
              <a:rPr sz="700" spc="-5" dirty="0">
                <a:latin typeface="Arial"/>
                <a:cs typeface="Arial"/>
              </a:rPr>
              <a:t> </a:t>
            </a:r>
            <a:r>
              <a:rPr sz="700" spc="15" dirty="0">
                <a:latin typeface="Arial"/>
                <a:cs typeface="Arial"/>
              </a:rPr>
              <a:t>classes</a:t>
            </a:r>
            <a:r>
              <a:rPr sz="700" spc="-20" dirty="0">
                <a:latin typeface="Arial"/>
                <a:cs typeface="Arial"/>
              </a:rPr>
              <a:t> </a:t>
            </a:r>
            <a:r>
              <a:rPr sz="700" spc="10" dirty="0">
                <a:latin typeface="Arial"/>
                <a:cs typeface="Arial"/>
              </a:rPr>
              <a:t>of</a:t>
            </a:r>
            <a:r>
              <a:rPr sz="700" dirty="0">
                <a:latin typeface="Arial"/>
                <a:cs typeface="Arial"/>
              </a:rPr>
              <a:t> </a:t>
            </a:r>
            <a:r>
              <a:rPr sz="700" spc="15" dirty="0">
                <a:latin typeface="Arial"/>
                <a:cs typeface="Arial"/>
              </a:rPr>
              <a:t>auditing</a:t>
            </a:r>
            <a:r>
              <a:rPr sz="700" spc="-25" dirty="0">
                <a:latin typeface="Arial"/>
                <a:cs typeface="Arial"/>
              </a:rPr>
              <a:t> </a:t>
            </a:r>
            <a:r>
              <a:rPr sz="700" spc="15" dirty="0">
                <a:latin typeface="Arial"/>
                <a:cs typeface="Arial"/>
              </a:rPr>
              <a:t>standards:</a:t>
            </a:r>
            <a:r>
              <a:rPr sz="700" spc="-25" dirty="0">
                <a:latin typeface="Arial"/>
                <a:cs typeface="Arial"/>
              </a:rPr>
              <a:t> </a:t>
            </a:r>
            <a:r>
              <a:rPr sz="700" spc="10" dirty="0">
                <a:latin typeface="Arial"/>
                <a:cs typeface="Arial"/>
              </a:rPr>
              <a:t>general qualification,</a:t>
            </a:r>
            <a:r>
              <a:rPr sz="700" spc="-105" dirty="0">
                <a:latin typeface="Arial"/>
                <a:cs typeface="Arial"/>
              </a:rPr>
              <a:t> </a:t>
            </a:r>
            <a:r>
              <a:rPr sz="700" spc="10" dirty="0">
                <a:latin typeface="Arial"/>
                <a:cs typeface="Arial"/>
              </a:rPr>
              <a:t>field  work, </a:t>
            </a:r>
            <a:r>
              <a:rPr sz="700" spc="15" dirty="0">
                <a:latin typeface="Arial"/>
                <a:cs typeface="Arial"/>
              </a:rPr>
              <a:t>and</a:t>
            </a:r>
            <a:r>
              <a:rPr sz="700" spc="-35" dirty="0">
                <a:latin typeface="Arial"/>
                <a:cs typeface="Arial"/>
              </a:rPr>
              <a:t> </a:t>
            </a:r>
            <a:r>
              <a:rPr sz="700" spc="10" dirty="0">
                <a:latin typeface="Arial"/>
                <a:cs typeface="Arial"/>
              </a:rPr>
              <a:t>reporting.</a:t>
            </a:r>
            <a:endParaRPr sz="700">
              <a:latin typeface="Arial"/>
              <a:cs typeface="Arial"/>
            </a:endParaRPr>
          </a:p>
          <a:p>
            <a:pPr marL="137160" marR="59690" indent="-125095" algn="just">
              <a:lnSpc>
                <a:spcPct val="104500"/>
              </a:lnSpc>
              <a:spcBef>
                <a:spcPts val="370"/>
              </a:spcBef>
              <a:buClr>
                <a:srgbClr val="F5A207"/>
              </a:buClr>
              <a:buSzPct val="78571"/>
              <a:buFont typeface="Courier New"/>
              <a:buChar char="o"/>
              <a:tabLst>
                <a:tab pos="137795" algn="l"/>
              </a:tabLst>
            </a:pPr>
            <a:r>
              <a:rPr sz="700" spc="15" dirty="0">
                <a:latin typeface="Arial"/>
                <a:cs typeface="Arial"/>
              </a:rPr>
              <a:t>Specific</a:t>
            </a:r>
            <a:r>
              <a:rPr sz="700" spc="-30" dirty="0">
                <a:latin typeface="Arial"/>
                <a:cs typeface="Arial"/>
              </a:rPr>
              <a:t> </a:t>
            </a:r>
            <a:r>
              <a:rPr sz="700" spc="15" dirty="0">
                <a:latin typeface="Arial"/>
                <a:cs typeface="Arial"/>
              </a:rPr>
              <a:t>guidance</a:t>
            </a:r>
            <a:r>
              <a:rPr sz="700" spc="-30" dirty="0">
                <a:latin typeface="Arial"/>
                <a:cs typeface="Arial"/>
              </a:rPr>
              <a:t> </a:t>
            </a:r>
            <a:r>
              <a:rPr sz="700" spc="15" dirty="0">
                <a:latin typeface="Arial"/>
                <a:cs typeface="Arial"/>
              </a:rPr>
              <a:t>provided</a:t>
            </a:r>
            <a:r>
              <a:rPr sz="700" spc="-40" dirty="0">
                <a:latin typeface="Arial"/>
                <a:cs typeface="Arial"/>
              </a:rPr>
              <a:t> </a:t>
            </a:r>
            <a:r>
              <a:rPr sz="700" spc="15" dirty="0">
                <a:latin typeface="Arial"/>
                <a:cs typeface="Arial"/>
              </a:rPr>
              <a:t>by</a:t>
            </a:r>
            <a:r>
              <a:rPr sz="700" spc="-40" dirty="0">
                <a:latin typeface="Arial"/>
                <a:cs typeface="Arial"/>
              </a:rPr>
              <a:t> </a:t>
            </a:r>
            <a:r>
              <a:rPr sz="700" spc="-5" dirty="0">
                <a:latin typeface="Arial"/>
                <a:cs typeface="Arial"/>
              </a:rPr>
              <a:t>AICPA</a:t>
            </a:r>
            <a:r>
              <a:rPr sz="700" spc="-45" dirty="0">
                <a:latin typeface="Arial"/>
                <a:cs typeface="Arial"/>
              </a:rPr>
              <a:t> </a:t>
            </a:r>
            <a:r>
              <a:rPr sz="700" spc="15" dirty="0">
                <a:latin typeface="Arial"/>
                <a:cs typeface="Arial"/>
              </a:rPr>
              <a:t>Statements</a:t>
            </a:r>
            <a:r>
              <a:rPr sz="700" spc="-35" dirty="0">
                <a:latin typeface="Arial"/>
                <a:cs typeface="Arial"/>
              </a:rPr>
              <a:t> </a:t>
            </a:r>
            <a:r>
              <a:rPr sz="700" spc="15" dirty="0">
                <a:latin typeface="Arial"/>
                <a:cs typeface="Arial"/>
              </a:rPr>
              <a:t>on</a:t>
            </a:r>
            <a:r>
              <a:rPr sz="700" spc="30" dirty="0">
                <a:latin typeface="Arial"/>
                <a:cs typeface="Arial"/>
              </a:rPr>
              <a:t> </a:t>
            </a:r>
            <a:r>
              <a:rPr sz="700" spc="10" dirty="0">
                <a:latin typeface="Arial"/>
                <a:cs typeface="Arial"/>
              </a:rPr>
              <a:t>Auditing  </a:t>
            </a:r>
            <a:r>
              <a:rPr sz="700" spc="15" dirty="0">
                <a:latin typeface="Arial"/>
                <a:cs typeface="Arial"/>
              </a:rPr>
              <a:t>Standards</a:t>
            </a:r>
            <a:r>
              <a:rPr sz="700" spc="-30" dirty="0">
                <a:latin typeface="Arial"/>
                <a:cs typeface="Arial"/>
              </a:rPr>
              <a:t> </a:t>
            </a:r>
            <a:r>
              <a:rPr sz="700" spc="15" dirty="0">
                <a:latin typeface="Arial"/>
                <a:cs typeface="Arial"/>
              </a:rPr>
              <a:t>(SASs)</a:t>
            </a:r>
            <a:r>
              <a:rPr sz="700" dirty="0">
                <a:latin typeface="Arial"/>
                <a:cs typeface="Arial"/>
              </a:rPr>
              <a:t> </a:t>
            </a:r>
            <a:r>
              <a:rPr sz="700" spc="15" dirty="0">
                <a:latin typeface="Arial"/>
                <a:cs typeface="Arial"/>
              </a:rPr>
              <a:t>as</a:t>
            </a:r>
            <a:r>
              <a:rPr sz="700" spc="-5" dirty="0">
                <a:latin typeface="Arial"/>
                <a:cs typeface="Arial"/>
              </a:rPr>
              <a:t> </a:t>
            </a:r>
            <a:r>
              <a:rPr sz="700" spc="10" dirty="0">
                <a:latin typeface="Arial"/>
                <a:cs typeface="Arial"/>
              </a:rPr>
              <a:t>authoritative</a:t>
            </a:r>
            <a:r>
              <a:rPr sz="700" spc="-35" dirty="0">
                <a:latin typeface="Arial"/>
                <a:cs typeface="Arial"/>
              </a:rPr>
              <a:t> </a:t>
            </a:r>
            <a:r>
              <a:rPr sz="700" spc="10" dirty="0">
                <a:latin typeface="Arial"/>
                <a:cs typeface="Arial"/>
              </a:rPr>
              <a:t>interpretations</a:t>
            </a:r>
            <a:r>
              <a:rPr sz="700" spc="-25" dirty="0">
                <a:latin typeface="Arial"/>
                <a:cs typeface="Arial"/>
              </a:rPr>
              <a:t> </a:t>
            </a:r>
            <a:r>
              <a:rPr sz="700" spc="10" dirty="0">
                <a:latin typeface="Arial"/>
                <a:cs typeface="Arial"/>
              </a:rPr>
              <a:t>of</a:t>
            </a:r>
            <a:r>
              <a:rPr sz="700" spc="-40" dirty="0">
                <a:latin typeface="Arial"/>
                <a:cs typeface="Arial"/>
              </a:rPr>
              <a:t> </a:t>
            </a:r>
            <a:r>
              <a:rPr sz="700" spc="15" dirty="0">
                <a:latin typeface="Arial"/>
                <a:cs typeface="Arial"/>
              </a:rPr>
              <a:t>GAAS</a:t>
            </a:r>
            <a:r>
              <a:rPr sz="700" spc="10" dirty="0">
                <a:latin typeface="Arial"/>
                <a:cs typeface="Arial"/>
              </a:rPr>
              <a:t> or  ISA</a:t>
            </a:r>
            <a:endParaRPr sz="700">
              <a:latin typeface="Arial"/>
              <a:cs typeface="Arial"/>
            </a:endParaRPr>
          </a:p>
          <a:p>
            <a:pPr marL="137160" marR="131445" indent="-125095">
              <a:lnSpc>
                <a:spcPct val="104299"/>
              </a:lnSpc>
              <a:spcBef>
                <a:spcPts val="360"/>
              </a:spcBef>
              <a:buClr>
                <a:srgbClr val="F5A207"/>
              </a:buClr>
              <a:buSzPct val="78571"/>
              <a:buFont typeface="Courier New"/>
              <a:buChar char="o"/>
              <a:tabLst>
                <a:tab pos="137795" algn="l"/>
              </a:tabLst>
            </a:pPr>
            <a:r>
              <a:rPr sz="700" spc="15" dirty="0">
                <a:latin typeface="Arial"/>
                <a:cs typeface="Arial"/>
              </a:rPr>
              <a:t>Conducing</a:t>
            </a:r>
            <a:r>
              <a:rPr sz="700" spc="-5" dirty="0">
                <a:latin typeface="Arial"/>
                <a:cs typeface="Arial"/>
              </a:rPr>
              <a:t> </a:t>
            </a:r>
            <a:r>
              <a:rPr sz="700" spc="15" dirty="0">
                <a:latin typeface="Arial"/>
                <a:cs typeface="Arial"/>
              </a:rPr>
              <a:t>an</a:t>
            </a:r>
            <a:r>
              <a:rPr sz="700" dirty="0">
                <a:latin typeface="Arial"/>
                <a:cs typeface="Arial"/>
              </a:rPr>
              <a:t> </a:t>
            </a:r>
            <a:r>
              <a:rPr sz="700" spc="10" dirty="0">
                <a:latin typeface="Arial"/>
                <a:cs typeface="Arial"/>
              </a:rPr>
              <a:t>audit</a:t>
            </a:r>
            <a:r>
              <a:rPr sz="700" spc="-10" dirty="0">
                <a:latin typeface="Arial"/>
                <a:cs typeface="Arial"/>
              </a:rPr>
              <a:t> </a:t>
            </a:r>
            <a:r>
              <a:rPr sz="700" spc="10" dirty="0">
                <a:latin typeface="Arial"/>
                <a:cs typeface="Arial"/>
              </a:rPr>
              <a:t>is</a:t>
            </a:r>
            <a:r>
              <a:rPr sz="700" spc="-5" dirty="0">
                <a:latin typeface="Arial"/>
                <a:cs typeface="Arial"/>
              </a:rPr>
              <a:t> </a:t>
            </a:r>
            <a:r>
              <a:rPr sz="700" spc="15" dirty="0">
                <a:latin typeface="Arial"/>
                <a:cs typeface="Arial"/>
              </a:rPr>
              <a:t>a</a:t>
            </a:r>
            <a:r>
              <a:rPr sz="700" spc="10" dirty="0">
                <a:latin typeface="Arial"/>
                <a:cs typeface="Arial"/>
              </a:rPr>
              <a:t> systematic</a:t>
            </a:r>
            <a:r>
              <a:rPr sz="700" spc="-5" dirty="0">
                <a:latin typeface="Arial"/>
                <a:cs typeface="Arial"/>
              </a:rPr>
              <a:t> </a:t>
            </a:r>
            <a:r>
              <a:rPr sz="700" spc="15" dirty="0">
                <a:latin typeface="Arial"/>
                <a:cs typeface="Arial"/>
              </a:rPr>
              <a:t>and</a:t>
            </a:r>
            <a:r>
              <a:rPr sz="700" spc="5" dirty="0">
                <a:latin typeface="Arial"/>
                <a:cs typeface="Arial"/>
              </a:rPr>
              <a:t> </a:t>
            </a:r>
            <a:r>
              <a:rPr sz="700" spc="15" dirty="0">
                <a:latin typeface="Arial"/>
                <a:cs typeface="Arial"/>
              </a:rPr>
              <a:t>logical</a:t>
            </a:r>
            <a:r>
              <a:rPr sz="700" spc="-15" dirty="0">
                <a:latin typeface="Arial"/>
                <a:cs typeface="Arial"/>
              </a:rPr>
              <a:t> </a:t>
            </a:r>
            <a:r>
              <a:rPr sz="700" spc="15" dirty="0">
                <a:latin typeface="Arial"/>
                <a:cs typeface="Arial"/>
              </a:rPr>
              <a:t>process</a:t>
            </a:r>
            <a:r>
              <a:rPr sz="700" spc="-80" dirty="0">
                <a:latin typeface="Arial"/>
                <a:cs typeface="Arial"/>
              </a:rPr>
              <a:t> </a:t>
            </a:r>
            <a:r>
              <a:rPr sz="700" spc="10" dirty="0">
                <a:latin typeface="Arial"/>
                <a:cs typeface="Arial"/>
              </a:rPr>
              <a:t>that  </a:t>
            </a:r>
            <a:r>
              <a:rPr sz="700" spc="15" dirty="0">
                <a:latin typeface="Arial"/>
                <a:cs typeface="Arial"/>
              </a:rPr>
              <a:t>applies</a:t>
            </a:r>
            <a:r>
              <a:rPr sz="700" spc="-25" dirty="0">
                <a:latin typeface="Arial"/>
                <a:cs typeface="Arial"/>
              </a:rPr>
              <a:t> </a:t>
            </a:r>
            <a:r>
              <a:rPr sz="700" spc="10" dirty="0">
                <a:latin typeface="Arial"/>
                <a:cs typeface="Arial"/>
              </a:rPr>
              <a:t>to</a:t>
            </a:r>
            <a:r>
              <a:rPr sz="700" spc="-5" dirty="0">
                <a:latin typeface="Arial"/>
                <a:cs typeface="Arial"/>
              </a:rPr>
              <a:t> </a:t>
            </a:r>
            <a:r>
              <a:rPr sz="700" spc="10" dirty="0">
                <a:latin typeface="Arial"/>
                <a:cs typeface="Arial"/>
              </a:rPr>
              <a:t>all</a:t>
            </a:r>
            <a:r>
              <a:rPr sz="700" spc="-10" dirty="0">
                <a:latin typeface="Arial"/>
                <a:cs typeface="Arial"/>
              </a:rPr>
              <a:t> </a:t>
            </a:r>
            <a:r>
              <a:rPr sz="700" spc="15" dirty="0">
                <a:latin typeface="Arial"/>
                <a:cs typeface="Arial"/>
              </a:rPr>
              <a:t>forms</a:t>
            </a:r>
            <a:r>
              <a:rPr sz="700" dirty="0">
                <a:latin typeface="Arial"/>
                <a:cs typeface="Arial"/>
              </a:rPr>
              <a:t> </a:t>
            </a:r>
            <a:r>
              <a:rPr sz="700" spc="10" dirty="0">
                <a:latin typeface="Arial"/>
                <a:cs typeface="Arial"/>
              </a:rPr>
              <a:t>of</a:t>
            </a:r>
            <a:r>
              <a:rPr sz="700" spc="-10" dirty="0">
                <a:latin typeface="Arial"/>
                <a:cs typeface="Arial"/>
              </a:rPr>
              <a:t> </a:t>
            </a:r>
            <a:r>
              <a:rPr sz="700" spc="10" dirty="0">
                <a:latin typeface="Arial"/>
                <a:cs typeface="Arial"/>
              </a:rPr>
              <a:t>information</a:t>
            </a:r>
            <a:r>
              <a:rPr sz="700" spc="-70" dirty="0">
                <a:latin typeface="Arial"/>
                <a:cs typeface="Arial"/>
              </a:rPr>
              <a:t> </a:t>
            </a:r>
            <a:r>
              <a:rPr sz="700" spc="15" dirty="0">
                <a:latin typeface="Arial"/>
                <a:cs typeface="Arial"/>
              </a:rPr>
              <a:t>systems.</a:t>
            </a:r>
            <a:endParaRPr sz="7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968" y="675131"/>
            <a:ext cx="3142488" cy="1754124"/>
          </a:xfrm>
          <a:prstGeom prst="rect">
            <a:avLst/>
          </a:prstGeom>
          <a:blipFill>
            <a:blip r:embed="rId3"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641097846"/>
              </p:ext>
            </p:extLst>
          </p:nvPr>
        </p:nvGraphicFramePr>
        <p:xfrm>
          <a:off x="123293" y="762676"/>
          <a:ext cx="3142614" cy="1667213"/>
        </p:xfrm>
        <a:graphic>
          <a:graphicData uri="http://schemas.openxmlformats.org/drawingml/2006/table">
            <a:tbl>
              <a:tblPr firstRow="1" bandRow="1">
                <a:tableStyleId>{2D5ABB26-0587-4C30-8999-92F81FD0307C}</a:tableStyleId>
              </a:tblPr>
              <a:tblGrid>
                <a:gridCol w="1070610">
                  <a:extLst>
                    <a:ext uri="{9D8B030D-6E8A-4147-A177-3AD203B41FA5}">
                      <a16:colId xmlns:a16="http://schemas.microsoft.com/office/drawing/2014/main" val="20000"/>
                    </a:ext>
                  </a:extLst>
                </a:gridCol>
                <a:gridCol w="834390">
                  <a:extLst>
                    <a:ext uri="{9D8B030D-6E8A-4147-A177-3AD203B41FA5}">
                      <a16:colId xmlns:a16="http://schemas.microsoft.com/office/drawing/2014/main" val="20001"/>
                    </a:ext>
                  </a:extLst>
                </a:gridCol>
                <a:gridCol w="1237614">
                  <a:extLst>
                    <a:ext uri="{9D8B030D-6E8A-4147-A177-3AD203B41FA5}">
                      <a16:colId xmlns:a16="http://schemas.microsoft.com/office/drawing/2014/main" val="20002"/>
                    </a:ext>
                  </a:extLst>
                </a:gridCol>
              </a:tblGrid>
              <a:tr h="90636">
                <a:tc gridSpan="3">
                  <a:txBody>
                    <a:bodyPr/>
                    <a:lstStyle/>
                    <a:p>
                      <a:pPr marL="239395">
                        <a:lnSpc>
                          <a:spcPts val="575"/>
                        </a:lnSpc>
                        <a:spcBef>
                          <a:spcPts val="40"/>
                        </a:spcBef>
                        <a:tabLst>
                          <a:tab pos="1116330" algn="l"/>
                          <a:tab pos="2196465" algn="l"/>
                        </a:tabLst>
                      </a:pPr>
                      <a:r>
                        <a:rPr sz="550" b="1" dirty="0">
                          <a:solidFill>
                            <a:srgbClr val="FFFFFF"/>
                          </a:solidFill>
                          <a:latin typeface="Arial"/>
                          <a:cs typeface="Arial"/>
                        </a:rPr>
                        <a:t>General</a:t>
                      </a:r>
                      <a:r>
                        <a:rPr sz="550" b="1" spc="-20" dirty="0">
                          <a:solidFill>
                            <a:srgbClr val="FFFFFF"/>
                          </a:solidFill>
                          <a:latin typeface="Arial"/>
                          <a:cs typeface="Arial"/>
                        </a:rPr>
                        <a:t> </a:t>
                      </a:r>
                      <a:r>
                        <a:rPr sz="550" b="1" spc="-15" dirty="0">
                          <a:solidFill>
                            <a:srgbClr val="FFFFFF"/>
                          </a:solidFill>
                          <a:latin typeface="Arial"/>
                          <a:cs typeface="Arial"/>
                        </a:rPr>
                        <a:t>Standards	Standards </a:t>
                      </a:r>
                      <a:r>
                        <a:rPr sz="550" b="1" spc="-10" dirty="0">
                          <a:solidFill>
                            <a:srgbClr val="FFFFFF"/>
                          </a:solidFill>
                          <a:latin typeface="Arial"/>
                          <a:cs typeface="Arial"/>
                        </a:rPr>
                        <a:t>of</a:t>
                      </a:r>
                      <a:r>
                        <a:rPr sz="550" b="1" spc="-60" dirty="0">
                          <a:solidFill>
                            <a:srgbClr val="FFFFFF"/>
                          </a:solidFill>
                          <a:latin typeface="Arial"/>
                          <a:cs typeface="Arial"/>
                        </a:rPr>
                        <a:t> </a:t>
                      </a:r>
                      <a:r>
                        <a:rPr sz="550" b="1" spc="-15" dirty="0">
                          <a:solidFill>
                            <a:srgbClr val="FFFFFF"/>
                          </a:solidFill>
                          <a:latin typeface="Arial"/>
                          <a:cs typeface="Arial"/>
                        </a:rPr>
                        <a:t>Field</a:t>
                      </a:r>
                      <a:r>
                        <a:rPr sz="550" b="1" spc="-50" dirty="0">
                          <a:solidFill>
                            <a:srgbClr val="FFFFFF"/>
                          </a:solidFill>
                          <a:latin typeface="Arial"/>
                          <a:cs typeface="Arial"/>
                        </a:rPr>
                        <a:t> </a:t>
                      </a:r>
                      <a:r>
                        <a:rPr sz="550" b="1" spc="-10" dirty="0">
                          <a:solidFill>
                            <a:srgbClr val="FFFFFF"/>
                          </a:solidFill>
                          <a:latin typeface="Arial"/>
                          <a:cs typeface="Arial"/>
                        </a:rPr>
                        <a:t>Work	</a:t>
                      </a:r>
                      <a:r>
                        <a:rPr sz="550" b="1" spc="-15" dirty="0">
                          <a:solidFill>
                            <a:srgbClr val="FFFFFF"/>
                          </a:solidFill>
                          <a:latin typeface="Arial"/>
                          <a:cs typeface="Arial"/>
                        </a:rPr>
                        <a:t>Reporting</a:t>
                      </a:r>
                      <a:r>
                        <a:rPr sz="550" b="1" spc="30" dirty="0">
                          <a:solidFill>
                            <a:srgbClr val="FFFFFF"/>
                          </a:solidFill>
                          <a:latin typeface="Arial"/>
                          <a:cs typeface="Arial"/>
                        </a:rPr>
                        <a:t> </a:t>
                      </a:r>
                      <a:r>
                        <a:rPr sz="550" b="1" spc="-15" dirty="0">
                          <a:solidFill>
                            <a:srgbClr val="FFFFFF"/>
                          </a:solidFill>
                          <a:latin typeface="Arial"/>
                          <a:cs typeface="Arial"/>
                        </a:rPr>
                        <a:t>Standards</a:t>
                      </a:r>
                      <a:endParaRPr sz="550">
                        <a:latin typeface="Arial"/>
                        <a:cs typeface="Arial"/>
                      </a:endParaRPr>
                    </a:p>
                  </a:txBody>
                  <a:tcPr marL="0" marR="0" marT="5080" marB="0">
                    <a:lnB w="9525">
                      <a:solidFill>
                        <a:srgbClr val="FFFFFF"/>
                      </a:solidFill>
                      <a:prstDash val="solid"/>
                    </a:lnB>
                    <a:solidFill>
                      <a:srgbClr val="F5A207"/>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43991">
                <a:tc>
                  <a:txBody>
                    <a:bodyPr/>
                    <a:lstStyle/>
                    <a:p>
                      <a:pPr marL="16510" marR="152400">
                        <a:lnSpc>
                          <a:spcPct val="100000"/>
                        </a:lnSpc>
                        <a:spcBef>
                          <a:spcPts val="35"/>
                        </a:spcBef>
                      </a:pPr>
                      <a:r>
                        <a:rPr sz="550" dirty="0">
                          <a:latin typeface="Arial"/>
                          <a:cs typeface="Arial"/>
                        </a:rPr>
                        <a:t>1. </a:t>
                      </a:r>
                      <a:r>
                        <a:rPr sz="550" spc="-20" dirty="0">
                          <a:latin typeface="Arial"/>
                          <a:cs typeface="Arial"/>
                        </a:rPr>
                        <a:t>The </a:t>
                      </a:r>
                      <a:r>
                        <a:rPr sz="550" spc="5" dirty="0">
                          <a:latin typeface="Arial"/>
                          <a:cs typeface="Arial"/>
                        </a:rPr>
                        <a:t>auditor </a:t>
                      </a:r>
                      <a:r>
                        <a:rPr sz="550" spc="-5" dirty="0">
                          <a:latin typeface="Arial"/>
                          <a:cs typeface="Arial"/>
                        </a:rPr>
                        <a:t>must </a:t>
                      </a:r>
                      <a:r>
                        <a:rPr sz="550" spc="10" dirty="0">
                          <a:latin typeface="Arial"/>
                          <a:cs typeface="Arial"/>
                        </a:rPr>
                        <a:t>have  </a:t>
                      </a:r>
                      <a:r>
                        <a:rPr sz="550" spc="15" dirty="0">
                          <a:latin typeface="Arial"/>
                          <a:cs typeface="Arial"/>
                        </a:rPr>
                        <a:t>adequate </a:t>
                      </a:r>
                      <a:r>
                        <a:rPr sz="550" spc="10" dirty="0">
                          <a:latin typeface="Arial"/>
                          <a:cs typeface="Arial"/>
                        </a:rPr>
                        <a:t>technical </a:t>
                      </a:r>
                      <a:r>
                        <a:rPr sz="550" spc="-5" dirty="0">
                          <a:latin typeface="Arial"/>
                          <a:cs typeface="Arial"/>
                        </a:rPr>
                        <a:t>training  </a:t>
                      </a:r>
                      <a:r>
                        <a:rPr sz="550" spc="10" dirty="0">
                          <a:latin typeface="Arial"/>
                          <a:cs typeface="Arial"/>
                        </a:rPr>
                        <a:t>and</a:t>
                      </a:r>
                      <a:r>
                        <a:rPr sz="550" spc="45" dirty="0">
                          <a:latin typeface="Arial"/>
                          <a:cs typeface="Arial"/>
                        </a:rPr>
                        <a:t> </a:t>
                      </a:r>
                      <a:r>
                        <a:rPr sz="550" spc="5" dirty="0">
                          <a:latin typeface="Arial"/>
                          <a:cs typeface="Arial"/>
                        </a:rPr>
                        <a:t>proficiency.</a:t>
                      </a:r>
                      <a:endParaRPr sz="550">
                        <a:latin typeface="Arial"/>
                        <a:cs typeface="Arial"/>
                      </a:endParaRPr>
                    </a:p>
                  </a:txBody>
                  <a:tcPr marL="0" marR="0" marT="4445" marB="0">
                    <a:lnL w="6350">
                      <a:solidFill>
                        <a:srgbClr val="F5A207"/>
                      </a:solidFill>
                      <a:prstDash val="solid"/>
                    </a:lnL>
                    <a:lnR w="6350">
                      <a:solidFill>
                        <a:srgbClr val="F5A207"/>
                      </a:solidFill>
                      <a:prstDash val="solid"/>
                    </a:lnR>
                    <a:lnT w="9525">
                      <a:solidFill>
                        <a:srgbClr val="FFFFFF"/>
                      </a:solidFill>
                      <a:prstDash val="solid"/>
                    </a:lnT>
                    <a:lnB w="6350">
                      <a:solidFill>
                        <a:srgbClr val="F5A207"/>
                      </a:solidFill>
                      <a:prstDash val="solid"/>
                    </a:lnB>
                    <a:solidFill>
                      <a:srgbClr val="FADA9B"/>
                    </a:solidFill>
                  </a:tcPr>
                </a:tc>
                <a:tc>
                  <a:txBody>
                    <a:bodyPr/>
                    <a:lstStyle/>
                    <a:p>
                      <a:pPr marL="16510" marR="226060">
                        <a:lnSpc>
                          <a:spcPct val="100000"/>
                        </a:lnSpc>
                        <a:spcBef>
                          <a:spcPts val="35"/>
                        </a:spcBef>
                      </a:pPr>
                      <a:r>
                        <a:rPr sz="550" dirty="0">
                          <a:latin typeface="Arial"/>
                          <a:cs typeface="Arial"/>
                        </a:rPr>
                        <a:t>1. </a:t>
                      </a:r>
                      <a:r>
                        <a:rPr sz="550" spc="10" dirty="0">
                          <a:latin typeface="Arial"/>
                          <a:cs typeface="Arial"/>
                        </a:rPr>
                        <a:t>Audit </a:t>
                      </a:r>
                      <a:r>
                        <a:rPr sz="550" spc="-5" dirty="0">
                          <a:latin typeface="Arial"/>
                          <a:cs typeface="Arial"/>
                        </a:rPr>
                        <a:t>work</a:t>
                      </a:r>
                      <a:r>
                        <a:rPr sz="550" spc="-80" dirty="0">
                          <a:latin typeface="Arial"/>
                          <a:cs typeface="Arial"/>
                        </a:rPr>
                        <a:t> </a:t>
                      </a:r>
                      <a:r>
                        <a:rPr sz="550" spc="-5" dirty="0">
                          <a:latin typeface="Arial"/>
                          <a:cs typeface="Arial"/>
                        </a:rPr>
                        <a:t>must  </a:t>
                      </a:r>
                      <a:r>
                        <a:rPr sz="550" spc="5" dirty="0">
                          <a:latin typeface="Arial"/>
                          <a:cs typeface="Arial"/>
                        </a:rPr>
                        <a:t>be </a:t>
                      </a:r>
                      <a:r>
                        <a:rPr sz="550" spc="10" dirty="0">
                          <a:latin typeface="Arial"/>
                          <a:cs typeface="Arial"/>
                        </a:rPr>
                        <a:t>adequately  planned.</a:t>
                      </a:r>
                      <a:endParaRPr sz="550">
                        <a:latin typeface="Arial"/>
                        <a:cs typeface="Arial"/>
                      </a:endParaRPr>
                    </a:p>
                  </a:txBody>
                  <a:tcPr marL="0" marR="0" marT="4445" marB="0">
                    <a:lnL w="6350">
                      <a:solidFill>
                        <a:srgbClr val="F5A207"/>
                      </a:solidFill>
                      <a:prstDash val="solid"/>
                    </a:lnL>
                    <a:lnR w="6350">
                      <a:solidFill>
                        <a:srgbClr val="F5A207"/>
                      </a:solidFill>
                      <a:prstDash val="solid"/>
                    </a:lnR>
                    <a:lnT w="9525">
                      <a:solidFill>
                        <a:srgbClr val="FFFFFF"/>
                      </a:solidFill>
                      <a:prstDash val="solid"/>
                    </a:lnT>
                    <a:lnB w="6350">
                      <a:solidFill>
                        <a:srgbClr val="F5A207"/>
                      </a:solidFill>
                      <a:prstDash val="solid"/>
                    </a:lnB>
                    <a:solidFill>
                      <a:srgbClr val="FADA9B"/>
                    </a:solidFill>
                  </a:tcPr>
                </a:tc>
                <a:tc>
                  <a:txBody>
                    <a:bodyPr/>
                    <a:lstStyle/>
                    <a:p>
                      <a:pPr marL="17145" marR="78740">
                        <a:lnSpc>
                          <a:spcPct val="99600"/>
                        </a:lnSpc>
                        <a:spcBef>
                          <a:spcPts val="40"/>
                        </a:spcBef>
                      </a:pPr>
                      <a:r>
                        <a:rPr sz="550" dirty="0">
                          <a:latin typeface="Arial"/>
                          <a:cs typeface="Arial"/>
                        </a:rPr>
                        <a:t>1. </a:t>
                      </a:r>
                      <a:r>
                        <a:rPr sz="550" spc="-20" dirty="0">
                          <a:latin typeface="Arial"/>
                          <a:cs typeface="Arial"/>
                        </a:rPr>
                        <a:t>The </a:t>
                      </a:r>
                      <a:r>
                        <a:rPr sz="550" spc="5" dirty="0">
                          <a:latin typeface="Arial"/>
                          <a:cs typeface="Arial"/>
                        </a:rPr>
                        <a:t>auditor </a:t>
                      </a:r>
                      <a:r>
                        <a:rPr sz="550" spc="-5" dirty="0">
                          <a:latin typeface="Arial"/>
                          <a:cs typeface="Arial"/>
                        </a:rPr>
                        <a:t>must </a:t>
                      </a:r>
                      <a:r>
                        <a:rPr sz="550" dirty="0">
                          <a:latin typeface="Arial"/>
                          <a:cs typeface="Arial"/>
                        </a:rPr>
                        <a:t>state </a:t>
                      </a:r>
                      <a:r>
                        <a:rPr sz="550" spc="-5" dirty="0">
                          <a:latin typeface="Arial"/>
                          <a:cs typeface="Arial"/>
                        </a:rPr>
                        <a:t>in </a:t>
                      </a:r>
                      <a:r>
                        <a:rPr sz="550" dirty="0">
                          <a:latin typeface="Arial"/>
                          <a:cs typeface="Arial"/>
                        </a:rPr>
                        <a:t>the  </a:t>
                      </a:r>
                      <a:r>
                        <a:rPr sz="550" spc="-5" dirty="0">
                          <a:latin typeface="Arial"/>
                          <a:cs typeface="Arial"/>
                        </a:rPr>
                        <a:t>report </a:t>
                      </a:r>
                      <a:r>
                        <a:rPr sz="550" spc="10" dirty="0">
                          <a:latin typeface="Arial"/>
                          <a:cs typeface="Arial"/>
                        </a:rPr>
                        <a:t>whether </a:t>
                      </a:r>
                      <a:r>
                        <a:rPr sz="550" spc="5" dirty="0">
                          <a:latin typeface="Arial"/>
                          <a:cs typeface="Arial"/>
                        </a:rPr>
                        <a:t>financial </a:t>
                      </a:r>
                      <a:r>
                        <a:rPr sz="550" spc="-5" dirty="0">
                          <a:latin typeface="Arial"/>
                          <a:cs typeface="Arial"/>
                        </a:rPr>
                        <a:t>statements  </a:t>
                      </a:r>
                      <a:r>
                        <a:rPr sz="550" spc="5" dirty="0">
                          <a:latin typeface="Arial"/>
                          <a:cs typeface="Arial"/>
                        </a:rPr>
                        <a:t>were </a:t>
                      </a:r>
                      <a:r>
                        <a:rPr sz="550" spc="10" dirty="0">
                          <a:latin typeface="Arial"/>
                          <a:cs typeface="Arial"/>
                        </a:rPr>
                        <a:t>prepared </a:t>
                      </a:r>
                      <a:r>
                        <a:rPr sz="550" spc="-5" dirty="0">
                          <a:latin typeface="Arial"/>
                          <a:cs typeface="Arial"/>
                        </a:rPr>
                        <a:t>in </a:t>
                      </a:r>
                      <a:r>
                        <a:rPr sz="550" spc="15" dirty="0">
                          <a:latin typeface="Arial"/>
                          <a:cs typeface="Arial"/>
                        </a:rPr>
                        <a:t>accordance </a:t>
                      </a:r>
                      <a:r>
                        <a:rPr sz="550" spc="-5" dirty="0">
                          <a:latin typeface="Arial"/>
                          <a:cs typeface="Arial"/>
                        </a:rPr>
                        <a:t>with  </a:t>
                      </a:r>
                      <a:r>
                        <a:rPr sz="550" spc="5" dirty="0">
                          <a:latin typeface="Arial"/>
                          <a:cs typeface="Arial"/>
                        </a:rPr>
                        <a:t>generally </a:t>
                      </a:r>
                      <a:r>
                        <a:rPr sz="550" spc="15" dirty="0">
                          <a:latin typeface="Arial"/>
                          <a:cs typeface="Arial"/>
                        </a:rPr>
                        <a:t>accepted </a:t>
                      </a:r>
                      <a:r>
                        <a:rPr sz="550" spc="10" dirty="0">
                          <a:latin typeface="Arial"/>
                          <a:cs typeface="Arial"/>
                        </a:rPr>
                        <a:t>accounting  </a:t>
                      </a:r>
                      <a:r>
                        <a:rPr sz="550" spc="-5" dirty="0">
                          <a:latin typeface="Arial"/>
                          <a:cs typeface="Arial"/>
                        </a:rPr>
                        <a:t>principles.</a:t>
                      </a:r>
                      <a:endParaRPr sz="550">
                        <a:latin typeface="Arial"/>
                        <a:cs typeface="Arial"/>
                      </a:endParaRPr>
                    </a:p>
                  </a:txBody>
                  <a:tcPr marL="0" marR="0" marT="5080" marB="0">
                    <a:lnL w="6350">
                      <a:solidFill>
                        <a:srgbClr val="F5A207"/>
                      </a:solidFill>
                      <a:prstDash val="solid"/>
                    </a:lnL>
                    <a:lnR w="6350">
                      <a:solidFill>
                        <a:srgbClr val="F5A207"/>
                      </a:solidFill>
                      <a:prstDash val="solid"/>
                    </a:lnR>
                    <a:lnT w="9525">
                      <a:solidFill>
                        <a:srgbClr val="FFFFFF"/>
                      </a:solidFill>
                      <a:prstDash val="solid"/>
                    </a:lnT>
                    <a:lnB w="6350">
                      <a:solidFill>
                        <a:srgbClr val="F5A207"/>
                      </a:solidFill>
                      <a:prstDash val="solid"/>
                    </a:lnB>
                    <a:solidFill>
                      <a:srgbClr val="FADA9B"/>
                    </a:solidFill>
                  </a:tcPr>
                </a:tc>
                <a:extLst>
                  <a:ext uri="{0D108BD9-81ED-4DB2-BD59-A6C34878D82A}">
                    <a16:rowId xmlns:a16="http://schemas.microsoft.com/office/drawing/2014/main" val="10001"/>
                  </a:ext>
                </a:extLst>
              </a:tr>
              <a:tr h="424561">
                <a:tc>
                  <a:txBody>
                    <a:bodyPr/>
                    <a:lstStyle/>
                    <a:p>
                      <a:pPr marL="16510" marR="260985" algn="just">
                        <a:lnSpc>
                          <a:spcPct val="100000"/>
                        </a:lnSpc>
                        <a:spcBef>
                          <a:spcPts val="40"/>
                        </a:spcBef>
                      </a:pPr>
                      <a:r>
                        <a:rPr sz="550" dirty="0">
                          <a:latin typeface="Arial"/>
                          <a:cs typeface="Arial"/>
                        </a:rPr>
                        <a:t>2. </a:t>
                      </a:r>
                      <a:r>
                        <a:rPr sz="550" spc="-20" dirty="0">
                          <a:latin typeface="Arial"/>
                          <a:cs typeface="Arial"/>
                        </a:rPr>
                        <a:t>The </a:t>
                      </a:r>
                      <a:r>
                        <a:rPr sz="550" spc="5" dirty="0">
                          <a:latin typeface="Arial"/>
                          <a:cs typeface="Arial"/>
                        </a:rPr>
                        <a:t>auditor </a:t>
                      </a:r>
                      <a:r>
                        <a:rPr sz="550" spc="-5" dirty="0">
                          <a:latin typeface="Arial"/>
                          <a:cs typeface="Arial"/>
                        </a:rPr>
                        <a:t>must </a:t>
                      </a:r>
                      <a:r>
                        <a:rPr sz="550" spc="10" dirty="0">
                          <a:latin typeface="Arial"/>
                          <a:cs typeface="Arial"/>
                        </a:rPr>
                        <a:t>have  independence </a:t>
                      </a:r>
                      <a:r>
                        <a:rPr sz="550" spc="5" dirty="0">
                          <a:latin typeface="Arial"/>
                          <a:cs typeface="Arial"/>
                        </a:rPr>
                        <a:t>of </a:t>
                      </a:r>
                      <a:r>
                        <a:rPr sz="550" spc="10" dirty="0">
                          <a:latin typeface="Arial"/>
                          <a:cs typeface="Arial"/>
                        </a:rPr>
                        <a:t>mental  attitude.</a:t>
                      </a:r>
                      <a:endParaRPr sz="550">
                        <a:latin typeface="Arial"/>
                        <a:cs typeface="Arial"/>
                      </a:endParaRPr>
                    </a:p>
                  </a:txBody>
                  <a:tcPr marL="0" marR="0" marT="508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a:txBody>
                    <a:bodyPr/>
                    <a:lstStyle/>
                    <a:p>
                      <a:pPr marL="16510" marR="82550">
                        <a:lnSpc>
                          <a:spcPct val="99700"/>
                        </a:lnSpc>
                        <a:spcBef>
                          <a:spcPts val="40"/>
                        </a:spcBef>
                        <a:tabLst>
                          <a:tab pos="467995" algn="l"/>
                        </a:tabLst>
                      </a:pPr>
                      <a:r>
                        <a:rPr sz="550" spc="-5" dirty="0">
                          <a:latin typeface="Arial"/>
                          <a:cs typeface="Arial"/>
                        </a:rPr>
                        <a:t>2. </a:t>
                      </a:r>
                      <a:r>
                        <a:rPr sz="550" spc="-25" dirty="0">
                          <a:latin typeface="Arial"/>
                          <a:cs typeface="Arial"/>
                        </a:rPr>
                        <a:t>The </a:t>
                      </a:r>
                      <a:r>
                        <a:rPr sz="550" dirty="0">
                          <a:latin typeface="Arial"/>
                          <a:cs typeface="Arial"/>
                        </a:rPr>
                        <a:t>auditor </a:t>
                      </a:r>
                      <a:r>
                        <a:rPr sz="550" spc="-10" dirty="0">
                          <a:latin typeface="Arial"/>
                          <a:cs typeface="Arial"/>
                        </a:rPr>
                        <a:t>must  </a:t>
                      </a:r>
                      <a:r>
                        <a:rPr sz="550" dirty="0">
                          <a:latin typeface="Arial"/>
                          <a:cs typeface="Arial"/>
                        </a:rPr>
                        <a:t>g</a:t>
                      </a:r>
                      <a:r>
                        <a:rPr sz="550" spc="15" dirty="0">
                          <a:latin typeface="Arial"/>
                          <a:cs typeface="Arial"/>
                        </a:rPr>
                        <a:t>a</a:t>
                      </a:r>
                      <a:r>
                        <a:rPr sz="550" spc="5" dirty="0">
                          <a:latin typeface="Arial"/>
                          <a:cs typeface="Arial"/>
                        </a:rPr>
                        <a:t>i</a:t>
                      </a:r>
                      <a:r>
                        <a:rPr sz="550" dirty="0">
                          <a:latin typeface="Arial"/>
                          <a:cs typeface="Arial"/>
                        </a:rPr>
                        <a:t>n    </a:t>
                      </a:r>
                      <a:r>
                        <a:rPr sz="550" spc="-40" dirty="0">
                          <a:latin typeface="Arial"/>
                          <a:cs typeface="Arial"/>
                        </a:rPr>
                        <a:t> </a:t>
                      </a:r>
                      <a:r>
                        <a:rPr sz="550" dirty="0">
                          <a:latin typeface="Arial"/>
                          <a:cs typeface="Arial"/>
                        </a:rPr>
                        <a:t>a	s</a:t>
                      </a:r>
                      <a:r>
                        <a:rPr sz="550" spc="-10" dirty="0">
                          <a:latin typeface="Arial"/>
                          <a:cs typeface="Arial"/>
                        </a:rPr>
                        <a:t>u</a:t>
                      </a:r>
                      <a:r>
                        <a:rPr sz="550" dirty="0">
                          <a:latin typeface="Arial"/>
                          <a:cs typeface="Arial"/>
                        </a:rPr>
                        <a:t>ff</a:t>
                      </a:r>
                      <a:r>
                        <a:rPr sz="550" spc="-5" dirty="0">
                          <a:latin typeface="Arial"/>
                          <a:cs typeface="Arial"/>
                        </a:rPr>
                        <a:t>i</a:t>
                      </a:r>
                      <a:r>
                        <a:rPr sz="550" dirty="0">
                          <a:latin typeface="Arial"/>
                          <a:cs typeface="Arial"/>
                        </a:rPr>
                        <a:t>c</a:t>
                      </a:r>
                      <a:r>
                        <a:rPr sz="550" spc="-5" dirty="0">
                          <a:latin typeface="Arial"/>
                          <a:cs typeface="Arial"/>
                        </a:rPr>
                        <a:t>i</a:t>
                      </a:r>
                      <a:r>
                        <a:rPr sz="550" spc="-10" dirty="0">
                          <a:latin typeface="Arial"/>
                          <a:cs typeface="Arial"/>
                        </a:rPr>
                        <a:t>e</a:t>
                      </a:r>
                      <a:r>
                        <a:rPr sz="550" dirty="0">
                          <a:latin typeface="Arial"/>
                          <a:cs typeface="Arial"/>
                        </a:rPr>
                        <a:t>nt  understanding </a:t>
                      </a:r>
                      <a:r>
                        <a:rPr sz="550" spc="5" dirty="0">
                          <a:latin typeface="Arial"/>
                          <a:cs typeface="Arial"/>
                        </a:rPr>
                        <a:t>of </a:t>
                      </a:r>
                      <a:r>
                        <a:rPr sz="550" dirty="0">
                          <a:latin typeface="Arial"/>
                          <a:cs typeface="Arial"/>
                        </a:rPr>
                        <a:t>the  </a:t>
                      </a:r>
                      <a:r>
                        <a:rPr sz="550" spc="-5" dirty="0">
                          <a:latin typeface="Arial"/>
                          <a:cs typeface="Arial"/>
                        </a:rPr>
                        <a:t>internal </a:t>
                      </a:r>
                      <a:r>
                        <a:rPr sz="550" spc="5" dirty="0">
                          <a:latin typeface="Arial"/>
                          <a:cs typeface="Arial"/>
                        </a:rPr>
                        <a:t>control  </a:t>
                      </a:r>
                      <a:r>
                        <a:rPr sz="550" dirty="0">
                          <a:latin typeface="Arial"/>
                          <a:cs typeface="Arial"/>
                        </a:rPr>
                        <a:t>structure.</a:t>
                      </a:r>
                      <a:endParaRPr sz="550">
                        <a:latin typeface="Arial"/>
                        <a:cs typeface="Arial"/>
                      </a:endParaRPr>
                    </a:p>
                  </a:txBody>
                  <a:tcPr marL="0" marR="0" marT="508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a:txBody>
                    <a:bodyPr/>
                    <a:lstStyle/>
                    <a:p>
                      <a:pPr marL="17145" marR="142875">
                        <a:lnSpc>
                          <a:spcPct val="100000"/>
                        </a:lnSpc>
                        <a:spcBef>
                          <a:spcPts val="40"/>
                        </a:spcBef>
                      </a:pPr>
                      <a:r>
                        <a:rPr sz="550" dirty="0">
                          <a:latin typeface="Arial"/>
                          <a:cs typeface="Arial"/>
                        </a:rPr>
                        <a:t>2. </a:t>
                      </a:r>
                      <a:r>
                        <a:rPr sz="550" spc="-20" dirty="0">
                          <a:latin typeface="Arial"/>
                          <a:cs typeface="Arial"/>
                        </a:rPr>
                        <a:t>The </a:t>
                      </a:r>
                      <a:r>
                        <a:rPr sz="550" spc="-5" dirty="0">
                          <a:latin typeface="Arial"/>
                          <a:cs typeface="Arial"/>
                        </a:rPr>
                        <a:t>report must </a:t>
                      </a:r>
                      <a:r>
                        <a:rPr sz="550" dirty="0">
                          <a:latin typeface="Arial"/>
                          <a:cs typeface="Arial"/>
                        </a:rPr>
                        <a:t>identify those  </a:t>
                      </a:r>
                      <a:r>
                        <a:rPr sz="550" spc="-5" dirty="0">
                          <a:latin typeface="Arial"/>
                          <a:cs typeface="Arial"/>
                        </a:rPr>
                        <a:t>circumstances in </a:t>
                      </a:r>
                      <a:r>
                        <a:rPr sz="550" spc="5" dirty="0">
                          <a:latin typeface="Arial"/>
                          <a:cs typeface="Arial"/>
                        </a:rPr>
                        <a:t>which generally  </a:t>
                      </a:r>
                      <a:r>
                        <a:rPr sz="550" spc="20" dirty="0">
                          <a:latin typeface="Arial"/>
                          <a:cs typeface="Arial"/>
                        </a:rPr>
                        <a:t>accepted </a:t>
                      </a:r>
                      <a:r>
                        <a:rPr sz="550" spc="10" dirty="0">
                          <a:latin typeface="Arial"/>
                          <a:cs typeface="Arial"/>
                        </a:rPr>
                        <a:t>accounting </a:t>
                      </a:r>
                      <a:r>
                        <a:rPr sz="550" spc="-5" dirty="0">
                          <a:latin typeface="Arial"/>
                          <a:cs typeface="Arial"/>
                        </a:rPr>
                        <a:t>principles  </a:t>
                      </a:r>
                      <a:r>
                        <a:rPr sz="550" spc="5" dirty="0">
                          <a:latin typeface="Arial"/>
                          <a:cs typeface="Arial"/>
                        </a:rPr>
                        <a:t>were </a:t>
                      </a:r>
                      <a:r>
                        <a:rPr sz="550" spc="10" dirty="0">
                          <a:latin typeface="Arial"/>
                          <a:cs typeface="Arial"/>
                        </a:rPr>
                        <a:t>not</a:t>
                      </a:r>
                      <a:r>
                        <a:rPr sz="550" spc="140" dirty="0">
                          <a:latin typeface="Arial"/>
                          <a:cs typeface="Arial"/>
                        </a:rPr>
                        <a:t> </a:t>
                      </a:r>
                      <a:r>
                        <a:rPr sz="550" spc="10" dirty="0">
                          <a:latin typeface="Arial"/>
                          <a:cs typeface="Arial"/>
                        </a:rPr>
                        <a:t>applied.</a:t>
                      </a:r>
                      <a:endParaRPr sz="550">
                        <a:latin typeface="Arial"/>
                        <a:cs typeface="Arial"/>
                      </a:endParaRPr>
                    </a:p>
                  </a:txBody>
                  <a:tcPr marL="0" marR="0" marT="508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extLst>
                  <a:ext uri="{0D108BD9-81ED-4DB2-BD59-A6C34878D82A}">
                    <a16:rowId xmlns:a16="http://schemas.microsoft.com/office/drawing/2014/main" val="10002"/>
                  </a:ext>
                </a:extLst>
              </a:tr>
              <a:tr h="364363">
                <a:tc>
                  <a:txBody>
                    <a:bodyPr/>
                    <a:lstStyle/>
                    <a:p>
                      <a:pPr marL="16510" marR="97790">
                        <a:lnSpc>
                          <a:spcPct val="100000"/>
                        </a:lnSpc>
                        <a:spcBef>
                          <a:spcPts val="45"/>
                        </a:spcBef>
                      </a:pPr>
                      <a:r>
                        <a:rPr sz="550" dirty="0">
                          <a:latin typeface="Arial"/>
                          <a:cs typeface="Arial"/>
                        </a:rPr>
                        <a:t>3. </a:t>
                      </a:r>
                      <a:r>
                        <a:rPr sz="550" spc="-20" dirty="0">
                          <a:latin typeface="Arial"/>
                          <a:cs typeface="Arial"/>
                        </a:rPr>
                        <a:t>The </a:t>
                      </a:r>
                      <a:r>
                        <a:rPr sz="550" spc="5" dirty="0">
                          <a:latin typeface="Arial"/>
                          <a:cs typeface="Arial"/>
                        </a:rPr>
                        <a:t>auditor </a:t>
                      </a:r>
                      <a:r>
                        <a:rPr sz="550" spc="-5" dirty="0">
                          <a:latin typeface="Arial"/>
                          <a:cs typeface="Arial"/>
                        </a:rPr>
                        <a:t>must exercise  </a:t>
                      </a:r>
                      <a:r>
                        <a:rPr sz="550" spc="10" dirty="0">
                          <a:latin typeface="Arial"/>
                          <a:cs typeface="Arial"/>
                        </a:rPr>
                        <a:t>due </a:t>
                      </a:r>
                      <a:r>
                        <a:rPr sz="550" spc="-5" dirty="0">
                          <a:latin typeface="Arial"/>
                          <a:cs typeface="Arial"/>
                        </a:rPr>
                        <a:t>professional </a:t>
                      </a:r>
                      <a:r>
                        <a:rPr sz="550" spc="5" dirty="0">
                          <a:latin typeface="Arial"/>
                          <a:cs typeface="Arial"/>
                        </a:rPr>
                        <a:t>care </a:t>
                      </a:r>
                      <a:r>
                        <a:rPr sz="550" spc="-5" dirty="0">
                          <a:latin typeface="Arial"/>
                          <a:cs typeface="Arial"/>
                        </a:rPr>
                        <a:t>in </a:t>
                      </a:r>
                      <a:r>
                        <a:rPr sz="550" dirty="0">
                          <a:latin typeface="Arial"/>
                          <a:cs typeface="Arial"/>
                        </a:rPr>
                        <a:t>the  </a:t>
                      </a:r>
                      <a:r>
                        <a:rPr sz="550" spc="10" dirty="0">
                          <a:latin typeface="Arial"/>
                          <a:cs typeface="Arial"/>
                        </a:rPr>
                        <a:t>performance </a:t>
                      </a:r>
                      <a:r>
                        <a:rPr sz="550" spc="5" dirty="0">
                          <a:latin typeface="Arial"/>
                          <a:cs typeface="Arial"/>
                        </a:rPr>
                        <a:t>of </a:t>
                      </a:r>
                      <a:r>
                        <a:rPr sz="550" dirty="0">
                          <a:latin typeface="Arial"/>
                          <a:cs typeface="Arial"/>
                        </a:rPr>
                        <a:t>the </a:t>
                      </a:r>
                      <a:r>
                        <a:rPr sz="550" spc="10" dirty="0">
                          <a:latin typeface="Arial"/>
                          <a:cs typeface="Arial"/>
                        </a:rPr>
                        <a:t>audit </a:t>
                      </a:r>
                      <a:r>
                        <a:rPr sz="550" spc="15" dirty="0">
                          <a:latin typeface="Arial"/>
                          <a:cs typeface="Arial"/>
                        </a:rPr>
                        <a:t>and  </a:t>
                      </a:r>
                      <a:r>
                        <a:rPr sz="550" dirty="0">
                          <a:latin typeface="Arial"/>
                          <a:cs typeface="Arial"/>
                        </a:rPr>
                        <a:t>the </a:t>
                      </a:r>
                      <a:r>
                        <a:rPr sz="550" spc="5" dirty="0">
                          <a:latin typeface="Arial"/>
                          <a:cs typeface="Arial"/>
                        </a:rPr>
                        <a:t>preparation of </a:t>
                      </a:r>
                      <a:r>
                        <a:rPr sz="550" dirty="0">
                          <a:latin typeface="Arial"/>
                          <a:cs typeface="Arial"/>
                        </a:rPr>
                        <a:t>the </a:t>
                      </a:r>
                      <a:r>
                        <a:rPr sz="550" spc="-5" dirty="0">
                          <a:latin typeface="Arial"/>
                          <a:cs typeface="Arial"/>
                        </a:rPr>
                        <a:t>report.</a:t>
                      </a:r>
                      <a:endParaRPr sz="550">
                        <a:latin typeface="Arial"/>
                        <a:cs typeface="Arial"/>
                      </a:endParaRPr>
                    </a:p>
                  </a:txBody>
                  <a:tcPr marL="0" marR="0" marT="571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a:txBody>
                    <a:bodyPr/>
                    <a:lstStyle/>
                    <a:p>
                      <a:pPr marL="16510" marR="104775">
                        <a:lnSpc>
                          <a:spcPct val="100000"/>
                        </a:lnSpc>
                        <a:spcBef>
                          <a:spcPts val="45"/>
                        </a:spcBef>
                      </a:pPr>
                      <a:r>
                        <a:rPr sz="550" dirty="0">
                          <a:latin typeface="Arial"/>
                          <a:cs typeface="Arial"/>
                        </a:rPr>
                        <a:t>3. </a:t>
                      </a:r>
                      <a:r>
                        <a:rPr sz="550" spc="-20" dirty="0">
                          <a:latin typeface="Arial"/>
                          <a:cs typeface="Arial"/>
                        </a:rPr>
                        <a:t>The </a:t>
                      </a:r>
                      <a:r>
                        <a:rPr sz="550" spc="5" dirty="0">
                          <a:latin typeface="Arial"/>
                          <a:cs typeface="Arial"/>
                        </a:rPr>
                        <a:t>auditor </a:t>
                      </a:r>
                      <a:r>
                        <a:rPr sz="550" spc="-5" dirty="0">
                          <a:latin typeface="Arial"/>
                          <a:cs typeface="Arial"/>
                        </a:rPr>
                        <a:t>must  </a:t>
                      </a:r>
                      <a:r>
                        <a:rPr sz="550" spc="10" dirty="0">
                          <a:latin typeface="Arial"/>
                          <a:cs typeface="Arial"/>
                        </a:rPr>
                        <a:t>obtain </a:t>
                      </a:r>
                      <a:r>
                        <a:rPr sz="550" spc="-5" dirty="0">
                          <a:latin typeface="Arial"/>
                          <a:cs typeface="Arial"/>
                        </a:rPr>
                        <a:t>sufficient,  </a:t>
                      </a:r>
                      <a:r>
                        <a:rPr sz="550" spc="15" dirty="0">
                          <a:latin typeface="Arial"/>
                          <a:cs typeface="Arial"/>
                        </a:rPr>
                        <a:t>competent</a:t>
                      </a:r>
                      <a:r>
                        <a:rPr sz="550" spc="135" dirty="0">
                          <a:latin typeface="Arial"/>
                          <a:cs typeface="Arial"/>
                        </a:rPr>
                        <a:t> </a:t>
                      </a:r>
                      <a:r>
                        <a:rPr sz="550" spc="10" dirty="0">
                          <a:latin typeface="Arial"/>
                          <a:cs typeface="Arial"/>
                        </a:rPr>
                        <a:t>evidence.</a:t>
                      </a:r>
                      <a:endParaRPr sz="550">
                        <a:latin typeface="Arial"/>
                        <a:cs typeface="Arial"/>
                      </a:endParaRPr>
                    </a:p>
                  </a:txBody>
                  <a:tcPr marL="0" marR="0" marT="571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a:txBody>
                    <a:bodyPr/>
                    <a:lstStyle/>
                    <a:p>
                      <a:pPr marL="17145" marR="155575">
                        <a:lnSpc>
                          <a:spcPct val="100000"/>
                        </a:lnSpc>
                        <a:spcBef>
                          <a:spcPts val="45"/>
                        </a:spcBef>
                      </a:pPr>
                      <a:r>
                        <a:rPr sz="550" dirty="0">
                          <a:latin typeface="Arial"/>
                          <a:cs typeface="Arial"/>
                        </a:rPr>
                        <a:t>3. </a:t>
                      </a:r>
                      <a:r>
                        <a:rPr sz="550" spc="-20" dirty="0">
                          <a:latin typeface="Arial"/>
                          <a:cs typeface="Arial"/>
                        </a:rPr>
                        <a:t>The </a:t>
                      </a:r>
                      <a:r>
                        <a:rPr sz="550" spc="-5" dirty="0">
                          <a:latin typeface="Arial"/>
                          <a:cs typeface="Arial"/>
                        </a:rPr>
                        <a:t>report must </a:t>
                      </a:r>
                      <a:r>
                        <a:rPr sz="550" dirty="0">
                          <a:latin typeface="Arial"/>
                          <a:cs typeface="Arial"/>
                        </a:rPr>
                        <a:t>identify </a:t>
                      </a:r>
                      <a:r>
                        <a:rPr sz="550" spc="10" dirty="0">
                          <a:latin typeface="Arial"/>
                          <a:cs typeface="Arial"/>
                        </a:rPr>
                        <a:t>any  </a:t>
                      </a:r>
                      <a:r>
                        <a:rPr sz="550" spc="-5" dirty="0">
                          <a:latin typeface="Arial"/>
                          <a:cs typeface="Arial"/>
                        </a:rPr>
                        <a:t>items </a:t>
                      </a:r>
                      <a:r>
                        <a:rPr sz="550" spc="10" dirty="0">
                          <a:latin typeface="Arial"/>
                          <a:cs typeface="Arial"/>
                        </a:rPr>
                        <a:t>that </a:t>
                      </a:r>
                      <a:r>
                        <a:rPr sz="550" spc="5" dirty="0">
                          <a:latin typeface="Arial"/>
                          <a:cs typeface="Arial"/>
                        </a:rPr>
                        <a:t>do </a:t>
                      </a:r>
                      <a:r>
                        <a:rPr sz="550" spc="10" dirty="0">
                          <a:latin typeface="Arial"/>
                          <a:cs typeface="Arial"/>
                        </a:rPr>
                        <a:t>not have </a:t>
                      </a:r>
                      <a:r>
                        <a:rPr sz="550" spc="15" dirty="0">
                          <a:latin typeface="Arial"/>
                          <a:cs typeface="Arial"/>
                        </a:rPr>
                        <a:t>adequate  </a:t>
                      </a:r>
                      <a:r>
                        <a:rPr sz="550" dirty="0">
                          <a:latin typeface="Arial"/>
                          <a:cs typeface="Arial"/>
                        </a:rPr>
                        <a:t>informative</a:t>
                      </a:r>
                      <a:r>
                        <a:rPr sz="550" spc="25" dirty="0">
                          <a:latin typeface="Arial"/>
                          <a:cs typeface="Arial"/>
                        </a:rPr>
                        <a:t> </a:t>
                      </a:r>
                      <a:r>
                        <a:rPr sz="550" spc="-15" dirty="0">
                          <a:latin typeface="Arial"/>
                          <a:cs typeface="Arial"/>
                        </a:rPr>
                        <a:t>disclosures.</a:t>
                      </a:r>
                      <a:endParaRPr sz="550">
                        <a:latin typeface="Arial"/>
                        <a:cs typeface="Arial"/>
                      </a:endParaRPr>
                    </a:p>
                  </a:txBody>
                  <a:tcPr marL="0" marR="0" marT="571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extLst>
                  <a:ext uri="{0D108BD9-81ED-4DB2-BD59-A6C34878D82A}">
                    <a16:rowId xmlns:a16="http://schemas.microsoft.com/office/drawing/2014/main" val="10003"/>
                  </a:ext>
                </a:extLst>
              </a:tr>
              <a:tr h="343662">
                <a:tc>
                  <a:txBody>
                    <a:bodyPr/>
                    <a:lstStyle/>
                    <a:p>
                      <a:pPr>
                        <a:lnSpc>
                          <a:spcPct val="100000"/>
                        </a:lnSpc>
                      </a:pPr>
                      <a:endParaRPr sz="500">
                        <a:latin typeface="Times New Roman"/>
                        <a:cs typeface="Times New Roman"/>
                      </a:endParaRPr>
                    </a:p>
                  </a:txBody>
                  <a:tcPr marL="0" marR="0" marT="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a:txBody>
                    <a:bodyPr/>
                    <a:lstStyle/>
                    <a:p>
                      <a:pPr>
                        <a:lnSpc>
                          <a:spcPct val="100000"/>
                        </a:lnSpc>
                      </a:pPr>
                      <a:endParaRPr sz="500">
                        <a:latin typeface="Times New Roman"/>
                        <a:cs typeface="Times New Roman"/>
                      </a:endParaRPr>
                    </a:p>
                  </a:txBody>
                  <a:tcPr marL="0" marR="0" marT="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a:txBody>
                    <a:bodyPr/>
                    <a:lstStyle/>
                    <a:p>
                      <a:pPr marL="17145" marR="152400">
                        <a:lnSpc>
                          <a:spcPct val="100000"/>
                        </a:lnSpc>
                        <a:spcBef>
                          <a:spcPts val="45"/>
                        </a:spcBef>
                      </a:pPr>
                      <a:r>
                        <a:rPr sz="550" dirty="0">
                          <a:latin typeface="Arial"/>
                          <a:cs typeface="Arial"/>
                        </a:rPr>
                        <a:t>4. </a:t>
                      </a:r>
                      <a:r>
                        <a:rPr sz="550" spc="-20" dirty="0">
                          <a:latin typeface="Arial"/>
                          <a:cs typeface="Arial"/>
                        </a:rPr>
                        <a:t>The </a:t>
                      </a:r>
                      <a:r>
                        <a:rPr sz="550" spc="-5" dirty="0">
                          <a:latin typeface="Arial"/>
                          <a:cs typeface="Arial"/>
                        </a:rPr>
                        <a:t>report shall </a:t>
                      </a:r>
                      <a:r>
                        <a:rPr sz="550" spc="10" dirty="0">
                          <a:latin typeface="Arial"/>
                          <a:cs typeface="Arial"/>
                        </a:rPr>
                        <a:t>contain </a:t>
                      </a:r>
                      <a:r>
                        <a:rPr sz="550" spc="5" dirty="0">
                          <a:latin typeface="Arial"/>
                          <a:cs typeface="Arial"/>
                        </a:rPr>
                        <a:t>an  </a:t>
                      </a:r>
                      <a:r>
                        <a:rPr sz="550" spc="-5" dirty="0">
                          <a:latin typeface="Arial"/>
                          <a:cs typeface="Arial"/>
                        </a:rPr>
                        <a:t>expression </a:t>
                      </a:r>
                      <a:r>
                        <a:rPr sz="550" dirty="0">
                          <a:latin typeface="Arial"/>
                          <a:cs typeface="Arial"/>
                        </a:rPr>
                        <a:t>of the</a:t>
                      </a:r>
                      <a:r>
                        <a:rPr sz="550" spc="-114" dirty="0">
                          <a:latin typeface="Arial"/>
                          <a:cs typeface="Arial"/>
                        </a:rPr>
                        <a:t> </a:t>
                      </a:r>
                      <a:r>
                        <a:rPr sz="550" spc="-5" dirty="0">
                          <a:latin typeface="Arial"/>
                          <a:cs typeface="Arial"/>
                        </a:rPr>
                        <a:t>auditor’s </a:t>
                      </a:r>
                      <a:r>
                        <a:rPr sz="550" spc="5" dirty="0">
                          <a:latin typeface="Arial"/>
                          <a:cs typeface="Arial"/>
                        </a:rPr>
                        <a:t>opinion  on </a:t>
                      </a:r>
                      <a:r>
                        <a:rPr sz="550" dirty="0">
                          <a:latin typeface="Arial"/>
                          <a:cs typeface="Arial"/>
                        </a:rPr>
                        <a:t>the </a:t>
                      </a:r>
                      <a:r>
                        <a:rPr sz="550" spc="5" dirty="0">
                          <a:latin typeface="Arial"/>
                          <a:cs typeface="Arial"/>
                        </a:rPr>
                        <a:t>financial </a:t>
                      </a:r>
                      <a:r>
                        <a:rPr sz="550" spc="-5" dirty="0">
                          <a:latin typeface="Arial"/>
                          <a:cs typeface="Arial"/>
                        </a:rPr>
                        <a:t>statements as </a:t>
                      </a:r>
                      <a:r>
                        <a:rPr sz="550" dirty="0">
                          <a:latin typeface="Arial"/>
                          <a:cs typeface="Arial"/>
                        </a:rPr>
                        <a:t>a  </a:t>
                      </a:r>
                      <a:r>
                        <a:rPr sz="550" spc="10" dirty="0">
                          <a:latin typeface="Arial"/>
                          <a:cs typeface="Arial"/>
                        </a:rPr>
                        <a:t>whole.</a:t>
                      </a:r>
                      <a:endParaRPr sz="550">
                        <a:latin typeface="Arial"/>
                        <a:cs typeface="Arial"/>
                      </a:endParaRPr>
                    </a:p>
                  </a:txBody>
                  <a:tcPr marL="0" marR="0" marT="571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398780" y="350647"/>
            <a:ext cx="2585085" cy="203200"/>
          </a:xfrm>
          <a:prstGeom prst="rect">
            <a:avLst/>
          </a:prstGeom>
        </p:spPr>
        <p:txBody>
          <a:bodyPr vert="horz" wrap="square" lIns="0" tIns="13970" rIns="0" bIns="0" rtlCol="0">
            <a:spAutoFit/>
          </a:bodyPr>
          <a:lstStyle/>
          <a:p>
            <a:pPr marL="12700">
              <a:lnSpc>
                <a:spcPct val="100000"/>
              </a:lnSpc>
              <a:spcBef>
                <a:spcPts val="110"/>
              </a:spcBef>
            </a:pPr>
            <a:r>
              <a:rPr sz="1150" spc="5" dirty="0">
                <a:solidFill>
                  <a:srgbClr val="FFFFFF"/>
                </a:solidFill>
                <a:latin typeface="Arial"/>
                <a:cs typeface="Arial"/>
              </a:rPr>
              <a:t>Generally Accepted Auditing</a:t>
            </a:r>
            <a:r>
              <a:rPr sz="1150" spc="-245" dirty="0">
                <a:solidFill>
                  <a:srgbClr val="FFFFFF"/>
                </a:solidFill>
                <a:latin typeface="Arial"/>
                <a:cs typeface="Arial"/>
              </a:rPr>
              <a:t> </a:t>
            </a:r>
            <a:r>
              <a:rPr sz="1150" spc="5" dirty="0">
                <a:solidFill>
                  <a:srgbClr val="FFFFFF"/>
                </a:solidFill>
                <a:latin typeface="Arial"/>
                <a:cs typeface="Arial"/>
              </a:rPr>
              <a:t>Standards</a:t>
            </a:r>
            <a:endParaRPr sz="11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426" y="317118"/>
            <a:ext cx="1591945" cy="248920"/>
          </a:xfrm>
          <a:prstGeom prst="rect">
            <a:avLst/>
          </a:prstGeom>
        </p:spPr>
        <p:txBody>
          <a:bodyPr vert="horz" wrap="square" lIns="0" tIns="13970" rIns="0" bIns="0" rtlCol="0">
            <a:spAutoFit/>
          </a:bodyPr>
          <a:lstStyle/>
          <a:p>
            <a:pPr marL="12700">
              <a:lnSpc>
                <a:spcPct val="100000"/>
              </a:lnSpc>
              <a:spcBef>
                <a:spcPts val="110"/>
              </a:spcBef>
            </a:pPr>
            <a:r>
              <a:rPr sz="1450" spc="5" dirty="0"/>
              <a:t>Auditing</a:t>
            </a:r>
            <a:r>
              <a:rPr sz="1450" spc="-100" dirty="0"/>
              <a:t> </a:t>
            </a:r>
            <a:r>
              <a:rPr sz="1450" spc="5" dirty="0"/>
              <a:t>Standards</a:t>
            </a:r>
            <a:endParaRPr sz="1450"/>
          </a:p>
        </p:txBody>
      </p:sp>
      <p:sp>
        <p:nvSpPr>
          <p:cNvPr id="3" name="object 3"/>
          <p:cNvSpPr txBox="1"/>
          <p:nvPr/>
        </p:nvSpPr>
        <p:spPr>
          <a:xfrm>
            <a:off x="409447" y="2327275"/>
            <a:ext cx="2560955"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53999" y="781695"/>
            <a:ext cx="2867660" cy="1378585"/>
          </a:xfrm>
          <a:prstGeom prst="rect">
            <a:avLst/>
          </a:prstGeom>
        </p:spPr>
        <p:txBody>
          <a:bodyPr vert="horz" wrap="square" lIns="0" tIns="68580" rIns="0" bIns="0" rtlCol="0">
            <a:spAutoFit/>
          </a:bodyPr>
          <a:lstStyle/>
          <a:p>
            <a:pPr marL="137160" indent="-125095">
              <a:lnSpc>
                <a:spcPct val="100000"/>
              </a:lnSpc>
              <a:spcBef>
                <a:spcPts val="540"/>
              </a:spcBef>
              <a:buClr>
                <a:srgbClr val="F5A207"/>
              </a:buClr>
              <a:buSzPct val="78571"/>
              <a:buFont typeface="Courier New"/>
              <a:buChar char="o"/>
              <a:tabLst>
                <a:tab pos="137795" algn="l"/>
              </a:tabLst>
            </a:pPr>
            <a:r>
              <a:rPr sz="700" spc="15" dirty="0">
                <a:solidFill>
                  <a:srgbClr val="404040"/>
                </a:solidFill>
                <a:latin typeface="Arial"/>
                <a:cs typeface="Arial"/>
              </a:rPr>
              <a:t>Management assertions and </a:t>
            </a:r>
            <a:r>
              <a:rPr sz="700" spc="10" dirty="0">
                <a:solidFill>
                  <a:srgbClr val="404040"/>
                </a:solidFill>
                <a:latin typeface="Arial"/>
                <a:cs typeface="Arial"/>
              </a:rPr>
              <a:t>audit</a:t>
            </a:r>
            <a:r>
              <a:rPr sz="700" spc="-150" dirty="0">
                <a:solidFill>
                  <a:srgbClr val="404040"/>
                </a:solidFill>
                <a:latin typeface="Arial"/>
                <a:cs typeface="Arial"/>
              </a:rPr>
              <a:t> </a:t>
            </a:r>
            <a:r>
              <a:rPr sz="700" spc="10" dirty="0">
                <a:solidFill>
                  <a:srgbClr val="404040"/>
                </a:solidFill>
                <a:latin typeface="Arial"/>
                <a:cs typeface="Arial"/>
              </a:rPr>
              <a:t>objectives:</a:t>
            </a:r>
            <a:endParaRPr sz="700">
              <a:latin typeface="Arial"/>
              <a:cs typeface="Arial"/>
            </a:endParaRPr>
          </a:p>
          <a:p>
            <a:pPr marL="262255" marR="208915" lvl="1" indent="-104139">
              <a:lnSpc>
                <a:spcPct val="100000"/>
              </a:lnSpc>
              <a:spcBef>
                <a:spcPts val="385"/>
              </a:spcBef>
              <a:buClr>
                <a:srgbClr val="F5A207"/>
              </a:buClr>
              <a:buSzPct val="76923"/>
              <a:buFont typeface="Courier New"/>
              <a:buChar char="o"/>
              <a:tabLst>
                <a:tab pos="262890" algn="l"/>
              </a:tabLst>
            </a:pPr>
            <a:r>
              <a:rPr sz="650" dirty="0">
                <a:solidFill>
                  <a:srgbClr val="404040"/>
                </a:solidFill>
                <a:latin typeface="Arial"/>
                <a:cs typeface="Arial"/>
              </a:rPr>
              <a:t>Existence</a:t>
            </a:r>
            <a:r>
              <a:rPr sz="650" spc="-35" dirty="0">
                <a:solidFill>
                  <a:srgbClr val="404040"/>
                </a:solidFill>
                <a:latin typeface="Arial"/>
                <a:cs typeface="Arial"/>
              </a:rPr>
              <a:t> </a:t>
            </a:r>
            <a:r>
              <a:rPr sz="650" dirty="0">
                <a:solidFill>
                  <a:srgbClr val="404040"/>
                </a:solidFill>
                <a:latin typeface="Arial"/>
                <a:cs typeface="Arial"/>
              </a:rPr>
              <a:t>or</a:t>
            </a:r>
            <a:r>
              <a:rPr sz="650" spc="-20" dirty="0">
                <a:solidFill>
                  <a:srgbClr val="404040"/>
                </a:solidFill>
                <a:latin typeface="Arial"/>
                <a:cs typeface="Arial"/>
              </a:rPr>
              <a:t> </a:t>
            </a:r>
            <a:r>
              <a:rPr sz="650" dirty="0">
                <a:solidFill>
                  <a:srgbClr val="404040"/>
                </a:solidFill>
                <a:latin typeface="Arial"/>
                <a:cs typeface="Arial"/>
              </a:rPr>
              <a:t>Occurrence;</a:t>
            </a:r>
            <a:r>
              <a:rPr sz="650" spc="-40" dirty="0">
                <a:solidFill>
                  <a:srgbClr val="404040"/>
                </a:solidFill>
                <a:latin typeface="Arial"/>
                <a:cs typeface="Arial"/>
              </a:rPr>
              <a:t> </a:t>
            </a:r>
            <a:r>
              <a:rPr sz="650" dirty="0">
                <a:solidFill>
                  <a:srgbClr val="404040"/>
                </a:solidFill>
                <a:latin typeface="Arial"/>
                <a:cs typeface="Arial"/>
              </a:rPr>
              <a:t>Completeness;</a:t>
            </a:r>
            <a:r>
              <a:rPr sz="650" spc="-40" dirty="0">
                <a:solidFill>
                  <a:srgbClr val="404040"/>
                </a:solidFill>
                <a:latin typeface="Arial"/>
                <a:cs typeface="Arial"/>
              </a:rPr>
              <a:t> </a:t>
            </a:r>
            <a:r>
              <a:rPr sz="650" dirty="0">
                <a:solidFill>
                  <a:srgbClr val="404040"/>
                </a:solidFill>
                <a:latin typeface="Arial"/>
                <a:cs typeface="Arial"/>
              </a:rPr>
              <a:t>Rights</a:t>
            </a:r>
            <a:r>
              <a:rPr sz="650" spc="-20" dirty="0">
                <a:solidFill>
                  <a:srgbClr val="404040"/>
                </a:solidFill>
                <a:latin typeface="Arial"/>
                <a:cs typeface="Arial"/>
              </a:rPr>
              <a:t> </a:t>
            </a:r>
            <a:r>
              <a:rPr sz="650" spc="5" dirty="0">
                <a:solidFill>
                  <a:srgbClr val="404040"/>
                </a:solidFill>
                <a:latin typeface="Arial"/>
                <a:cs typeface="Arial"/>
              </a:rPr>
              <a:t>and</a:t>
            </a:r>
            <a:r>
              <a:rPr sz="650" spc="-25" dirty="0">
                <a:solidFill>
                  <a:srgbClr val="404040"/>
                </a:solidFill>
                <a:latin typeface="Arial"/>
                <a:cs typeface="Arial"/>
              </a:rPr>
              <a:t> </a:t>
            </a:r>
            <a:r>
              <a:rPr sz="650" dirty="0">
                <a:solidFill>
                  <a:srgbClr val="404040"/>
                </a:solidFill>
                <a:latin typeface="Arial"/>
                <a:cs typeface="Arial"/>
              </a:rPr>
              <a:t>Obligations;  </a:t>
            </a:r>
            <a:r>
              <a:rPr sz="650" spc="-20" dirty="0">
                <a:solidFill>
                  <a:srgbClr val="404040"/>
                </a:solidFill>
                <a:latin typeface="Arial"/>
                <a:cs typeface="Arial"/>
              </a:rPr>
              <a:t>Valuation </a:t>
            </a:r>
            <a:r>
              <a:rPr sz="650" dirty="0">
                <a:solidFill>
                  <a:srgbClr val="404040"/>
                </a:solidFill>
                <a:latin typeface="Arial"/>
                <a:cs typeface="Arial"/>
              </a:rPr>
              <a:t>or Allocation; Presentation </a:t>
            </a:r>
            <a:r>
              <a:rPr sz="650" spc="5" dirty="0">
                <a:solidFill>
                  <a:srgbClr val="404040"/>
                </a:solidFill>
                <a:latin typeface="Arial"/>
                <a:cs typeface="Arial"/>
              </a:rPr>
              <a:t>and</a:t>
            </a:r>
            <a:r>
              <a:rPr sz="650" spc="-100" dirty="0">
                <a:solidFill>
                  <a:srgbClr val="404040"/>
                </a:solidFill>
                <a:latin typeface="Arial"/>
                <a:cs typeface="Arial"/>
              </a:rPr>
              <a:t> </a:t>
            </a:r>
            <a:r>
              <a:rPr sz="650" dirty="0">
                <a:solidFill>
                  <a:srgbClr val="404040"/>
                </a:solidFill>
                <a:latin typeface="Arial"/>
                <a:cs typeface="Arial"/>
              </a:rPr>
              <a:t>Disclosure.</a:t>
            </a:r>
            <a:endParaRPr sz="650">
              <a:latin typeface="Arial"/>
              <a:cs typeface="Arial"/>
            </a:endParaRPr>
          </a:p>
          <a:p>
            <a:pPr marL="262255" lvl="1" indent="-104139">
              <a:lnSpc>
                <a:spcPct val="100000"/>
              </a:lnSpc>
              <a:spcBef>
                <a:spcPts val="375"/>
              </a:spcBef>
              <a:buClr>
                <a:srgbClr val="F5A207"/>
              </a:buClr>
              <a:buSzPct val="76923"/>
              <a:buFont typeface="Courier New"/>
              <a:buChar char="o"/>
              <a:tabLst>
                <a:tab pos="262890" algn="l"/>
              </a:tabLst>
            </a:pPr>
            <a:r>
              <a:rPr sz="650" dirty="0">
                <a:solidFill>
                  <a:srgbClr val="404040"/>
                </a:solidFill>
                <a:latin typeface="Arial"/>
                <a:cs typeface="Arial"/>
              </a:rPr>
              <a:t>Auditors</a:t>
            </a:r>
            <a:r>
              <a:rPr sz="650" spc="-20" dirty="0">
                <a:solidFill>
                  <a:srgbClr val="404040"/>
                </a:solidFill>
                <a:latin typeface="Arial"/>
                <a:cs typeface="Arial"/>
              </a:rPr>
              <a:t> </a:t>
            </a:r>
            <a:r>
              <a:rPr sz="650" dirty="0">
                <a:solidFill>
                  <a:srgbClr val="404040"/>
                </a:solidFill>
                <a:latin typeface="Arial"/>
                <a:cs typeface="Arial"/>
              </a:rPr>
              <a:t>develop</a:t>
            </a:r>
            <a:r>
              <a:rPr sz="650" spc="-45" dirty="0">
                <a:solidFill>
                  <a:srgbClr val="404040"/>
                </a:solidFill>
                <a:latin typeface="Arial"/>
                <a:cs typeface="Arial"/>
              </a:rPr>
              <a:t> </a:t>
            </a:r>
            <a:r>
              <a:rPr sz="650" dirty="0">
                <a:solidFill>
                  <a:srgbClr val="404040"/>
                </a:solidFill>
                <a:latin typeface="Arial"/>
                <a:cs typeface="Arial"/>
              </a:rPr>
              <a:t>audit</a:t>
            </a:r>
            <a:r>
              <a:rPr sz="650" spc="-20" dirty="0">
                <a:solidFill>
                  <a:srgbClr val="404040"/>
                </a:solidFill>
                <a:latin typeface="Arial"/>
                <a:cs typeface="Arial"/>
              </a:rPr>
              <a:t> </a:t>
            </a:r>
            <a:r>
              <a:rPr sz="650" dirty="0">
                <a:solidFill>
                  <a:srgbClr val="404040"/>
                </a:solidFill>
                <a:latin typeface="Arial"/>
                <a:cs typeface="Arial"/>
              </a:rPr>
              <a:t>objectives</a:t>
            </a:r>
            <a:r>
              <a:rPr sz="650" spc="-40" dirty="0">
                <a:solidFill>
                  <a:srgbClr val="404040"/>
                </a:solidFill>
                <a:latin typeface="Arial"/>
                <a:cs typeface="Arial"/>
              </a:rPr>
              <a:t> </a:t>
            </a:r>
            <a:r>
              <a:rPr sz="650" spc="5" dirty="0">
                <a:solidFill>
                  <a:srgbClr val="404040"/>
                </a:solidFill>
                <a:latin typeface="Arial"/>
                <a:cs typeface="Arial"/>
              </a:rPr>
              <a:t>and</a:t>
            </a:r>
            <a:r>
              <a:rPr sz="650" spc="-35" dirty="0">
                <a:solidFill>
                  <a:srgbClr val="404040"/>
                </a:solidFill>
                <a:latin typeface="Arial"/>
                <a:cs typeface="Arial"/>
              </a:rPr>
              <a:t> </a:t>
            </a:r>
            <a:r>
              <a:rPr sz="650" dirty="0">
                <a:solidFill>
                  <a:srgbClr val="404040"/>
                </a:solidFill>
                <a:latin typeface="Arial"/>
                <a:cs typeface="Arial"/>
              </a:rPr>
              <a:t>design</a:t>
            </a:r>
            <a:r>
              <a:rPr sz="650" spc="-30" dirty="0">
                <a:solidFill>
                  <a:srgbClr val="404040"/>
                </a:solidFill>
                <a:latin typeface="Arial"/>
                <a:cs typeface="Arial"/>
              </a:rPr>
              <a:t> </a:t>
            </a:r>
            <a:r>
              <a:rPr sz="650" b="1" dirty="0">
                <a:solidFill>
                  <a:srgbClr val="404040"/>
                </a:solidFill>
                <a:latin typeface="Arial"/>
                <a:cs typeface="Arial"/>
              </a:rPr>
              <a:t>audit</a:t>
            </a:r>
            <a:r>
              <a:rPr sz="650" b="1" spc="-15" dirty="0">
                <a:solidFill>
                  <a:srgbClr val="404040"/>
                </a:solidFill>
                <a:latin typeface="Arial"/>
                <a:cs typeface="Arial"/>
              </a:rPr>
              <a:t> </a:t>
            </a:r>
            <a:r>
              <a:rPr sz="650" b="1" dirty="0">
                <a:solidFill>
                  <a:srgbClr val="404040"/>
                </a:solidFill>
                <a:latin typeface="Arial"/>
                <a:cs typeface="Arial"/>
              </a:rPr>
              <a:t>procedures</a:t>
            </a:r>
            <a:r>
              <a:rPr sz="650" b="1" spc="15" dirty="0">
                <a:solidFill>
                  <a:srgbClr val="404040"/>
                </a:solidFill>
                <a:latin typeface="Arial"/>
                <a:cs typeface="Arial"/>
              </a:rPr>
              <a:t> </a:t>
            </a:r>
            <a:r>
              <a:rPr sz="650" spc="5" dirty="0">
                <a:solidFill>
                  <a:srgbClr val="404040"/>
                </a:solidFill>
                <a:latin typeface="Arial"/>
                <a:cs typeface="Arial"/>
              </a:rPr>
              <a:t>based</a:t>
            </a:r>
            <a:endParaRPr sz="650">
              <a:latin typeface="Arial"/>
              <a:cs typeface="Arial"/>
            </a:endParaRPr>
          </a:p>
          <a:p>
            <a:pPr marL="262255">
              <a:lnSpc>
                <a:spcPct val="100000"/>
              </a:lnSpc>
              <a:spcBef>
                <a:spcPts val="10"/>
              </a:spcBef>
            </a:pPr>
            <a:r>
              <a:rPr sz="650" spc="5" dirty="0">
                <a:solidFill>
                  <a:srgbClr val="404040"/>
                </a:solidFill>
                <a:latin typeface="Arial"/>
                <a:cs typeface="Arial"/>
              </a:rPr>
              <a:t>on </a:t>
            </a:r>
            <a:r>
              <a:rPr sz="650" dirty="0">
                <a:solidFill>
                  <a:srgbClr val="404040"/>
                </a:solidFill>
                <a:latin typeface="Arial"/>
                <a:cs typeface="Arial"/>
              </a:rPr>
              <a:t>these</a:t>
            </a:r>
            <a:r>
              <a:rPr sz="650" spc="-55" dirty="0">
                <a:solidFill>
                  <a:srgbClr val="404040"/>
                </a:solidFill>
                <a:latin typeface="Arial"/>
                <a:cs typeface="Arial"/>
              </a:rPr>
              <a:t> </a:t>
            </a:r>
            <a:r>
              <a:rPr sz="650" dirty="0">
                <a:solidFill>
                  <a:srgbClr val="404040"/>
                </a:solidFill>
                <a:latin typeface="Arial"/>
                <a:cs typeface="Arial"/>
              </a:rPr>
              <a:t>assertions.</a:t>
            </a:r>
            <a:endParaRPr sz="650">
              <a:latin typeface="Arial"/>
              <a:cs typeface="Arial"/>
            </a:endParaRPr>
          </a:p>
          <a:p>
            <a:pPr marL="137160" indent="-125095">
              <a:lnSpc>
                <a:spcPct val="100000"/>
              </a:lnSpc>
              <a:spcBef>
                <a:spcPts val="395"/>
              </a:spcBef>
              <a:buClr>
                <a:srgbClr val="F5A207"/>
              </a:buClr>
              <a:buSzPct val="78571"/>
              <a:buFont typeface="Courier New"/>
              <a:buChar char="o"/>
              <a:tabLst>
                <a:tab pos="137795" algn="l"/>
              </a:tabLst>
            </a:pPr>
            <a:r>
              <a:rPr sz="700" spc="10" dirty="0">
                <a:solidFill>
                  <a:srgbClr val="404040"/>
                </a:solidFill>
                <a:latin typeface="Arial"/>
                <a:cs typeface="Arial"/>
              </a:rPr>
              <a:t>Auditors</a:t>
            </a:r>
            <a:r>
              <a:rPr sz="700" spc="-10" dirty="0">
                <a:solidFill>
                  <a:srgbClr val="404040"/>
                </a:solidFill>
                <a:latin typeface="Arial"/>
                <a:cs typeface="Arial"/>
              </a:rPr>
              <a:t> </a:t>
            </a:r>
            <a:r>
              <a:rPr sz="700" spc="15" dirty="0">
                <a:solidFill>
                  <a:srgbClr val="404040"/>
                </a:solidFill>
                <a:latin typeface="Arial"/>
                <a:cs typeface="Arial"/>
              </a:rPr>
              <a:t>seek</a:t>
            </a:r>
            <a:r>
              <a:rPr sz="700" dirty="0">
                <a:solidFill>
                  <a:srgbClr val="404040"/>
                </a:solidFill>
                <a:latin typeface="Arial"/>
                <a:cs typeface="Arial"/>
              </a:rPr>
              <a:t> </a:t>
            </a:r>
            <a:r>
              <a:rPr sz="700" spc="10" dirty="0">
                <a:solidFill>
                  <a:srgbClr val="404040"/>
                </a:solidFill>
                <a:latin typeface="Arial"/>
                <a:cs typeface="Arial"/>
              </a:rPr>
              <a:t>evidential</a:t>
            </a:r>
            <a:r>
              <a:rPr sz="700" spc="-25" dirty="0">
                <a:solidFill>
                  <a:srgbClr val="404040"/>
                </a:solidFill>
                <a:latin typeface="Arial"/>
                <a:cs typeface="Arial"/>
              </a:rPr>
              <a:t> </a:t>
            </a:r>
            <a:r>
              <a:rPr sz="700" spc="15" dirty="0">
                <a:solidFill>
                  <a:srgbClr val="404040"/>
                </a:solidFill>
                <a:latin typeface="Arial"/>
                <a:cs typeface="Arial"/>
              </a:rPr>
              <a:t>matter</a:t>
            </a:r>
            <a:r>
              <a:rPr sz="700" spc="-25" dirty="0">
                <a:solidFill>
                  <a:srgbClr val="404040"/>
                </a:solidFill>
                <a:latin typeface="Arial"/>
                <a:cs typeface="Arial"/>
              </a:rPr>
              <a:t> </a:t>
            </a:r>
            <a:r>
              <a:rPr sz="700" spc="10" dirty="0">
                <a:solidFill>
                  <a:srgbClr val="404040"/>
                </a:solidFill>
                <a:latin typeface="Arial"/>
                <a:cs typeface="Arial"/>
              </a:rPr>
              <a:t>that</a:t>
            </a:r>
            <a:r>
              <a:rPr sz="700" spc="-5" dirty="0">
                <a:solidFill>
                  <a:srgbClr val="404040"/>
                </a:solidFill>
                <a:latin typeface="Arial"/>
                <a:cs typeface="Arial"/>
              </a:rPr>
              <a:t> </a:t>
            </a:r>
            <a:r>
              <a:rPr sz="700" spc="10" dirty="0">
                <a:solidFill>
                  <a:srgbClr val="404040"/>
                </a:solidFill>
                <a:latin typeface="Arial"/>
                <a:cs typeface="Arial"/>
              </a:rPr>
              <a:t>corroborates</a:t>
            </a:r>
            <a:r>
              <a:rPr sz="700" spc="-75" dirty="0">
                <a:solidFill>
                  <a:srgbClr val="404040"/>
                </a:solidFill>
                <a:latin typeface="Arial"/>
                <a:cs typeface="Arial"/>
              </a:rPr>
              <a:t> </a:t>
            </a:r>
            <a:r>
              <a:rPr sz="700" spc="15" dirty="0">
                <a:solidFill>
                  <a:srgbClr val="404040"/>
                </a:solidFill>
                <a:latin typeface="Arial"/>
                <a:cs typeface="Arial"/>
              </a:rPr>
              <a:t>assertions.</a:t>
            </a:r>
            <a:endParaRPr sz="700">
              <a:latin typeface="Arial"/>
              <a:cs typeface="Arial"/>
            </a:endParaRPr>
          </a:p>
          <a:p>
            <a:pPr marL="137160" indent="-125095">
              <a:lnSpc>
                <a:spcPct val="100000"/>
              </a:lnSpc>
              <a:spcBef>
                <a:spcPts val="409"/>
              </a:spcBef>
              <a:buClr>
                <a:srgbClr val="F5A207"/>
              </a:buClr>
              <a:buSzPct val="78571"/>
              <a:buFont typeface="Courier New"/>
              <a:buChar char="o"/>
              <a:tabLst>
                <a:tab pos="137795" algn="l"/>
              </a:tabLst>
            </a:pPr>
            <a:r>
              <a:rPr sz="700" spc="15" dirty="0">
                <a:solidFill>
                  <a:srgbClr val="404040"/>
                </a:solidFill>
                <a:latin typeface="Arial"/>
                <a:cs typeface="Arial"/>
              </a:rPr>
              <a:t>Auditor</a:t>
            </a:r>
            <a:r>
              <a:rPr sz="700" spc="-30" dirty="0">
                <a:solidFill>
                  <a:srgbClr val="404040"/>
                </a:solidFill>
                <a:latin typeface="Arial"/>
                <a:cs typeface="Arial"/>
              </a:rPr>
              <a:t> </a:t>
            </a:r>
            <a:r>
              <a:rPr sz="700" spc="15" dirty="0">
                <a:solidFill>
                  <a:srgbClr val="404040"/>
                </a:solidFill>
                <a:latin typeface="Arial"/>
                <a:cs typeface="Arial"/>
              </a:rPr>
              <a:t>must</a:t>
            </a:r>
            <a:r>
              <a:rPr sz="700" spc="5" dirty="0">
                <a:solidFill>
                  <a:srgbClr val="404040"/>
                </a:solidFill>
                <a:latin typeface="Arial"/>
                <a:cs typeface="Arial"/>
              </a:rPr>
              <a:t> </a:t>
            </a:r>
            <a:r>
              <a:rPr sz="700" spc="15" dirty="0">
                <a:solidFill>
                  <a:srgbClr val="404040"/>
                </a:solidFill>
                <a:latin typeface="Arial"/>
                <a:cs typeface="Arial"/>
              </a:rPr>
              <a:t>determine</a:t>
            </a:r>
            <a:r>
              <a:rPr sz="700" spc="-40" dirty="0">
                <a:solidFill>
                  <a:srgbClr val="404040"/>
                </a:solidFill>
                <a:latin typeface="Arial"/>
                <a:cs typeface="Arial"/>
              </a:rPr>
              <a:t> </a:t>
            </a:r>
            <a:r>
              <a:rPr sz="700" spc="10" dirty="0">
                <a:solidFill>
                  <a:srgbClr val="404040"/>
                </a:solidFill>
                <a:latin typeface="Arial"/>
                <a:cs typeface="Arial"/>
              </a:rPr>
              <a:t>whether</a:t>
            </a:r>
            <a:r>
              <a:rPr sz="700" dirty="0">
                <a:solidFill>
                  <a:srgbClr val="404040"/>
                </a:solidFill>
                <a:latin typeface="Arial"/>
                <a:cs typeface="Arial"/>
              </a:rPr>
              <a:t> </a:t>
            </a:r>
            <a:r>
              <a:rPr sz="700" spc="10" dirty="0">
                <a:solidFill>
                  <a:srgbClr val="404040"/>
                </a:solidFill>
                <a:latin typeface="Arial"/>
                <a:cs typeface="Arial"/>
              </a:rPr>
              <a:t>internal</a:t>
            </a:r>
            <a:r>
              <a:rPr sz="700" spc="-15" dirty="0">
                <a:solidFill>
                  <a:srgbClr val="404040"/>
                </a:solidFill>
                <a:latin typeface="Arial"/>
                <a:cs typeface="Arial"/>
              </a:rPr>
              <a:t> </a:t>
            </a:r>
            <a:r>
              <a:rPr sz="700" spc="10" dirty="0">
                <a:solidFill>
                  <a:srgbClr val="404040"/>
                </a:solidFill>
                <a:latin typeface="Arial"/>
                <a:cs typeface="Arial"/>
              </a:rPr>
              <a:t>control</a:t>
            </a:r>
            <a:r>
              <a:rPr sz="700" spc="-15" dirty="0">
                <a:solidFill>
                  <a:srgbClr val="404040"/>
                </a:solidFill>
                <a:latin typeface="Arial"/>
                <a:cs typeface="Arial"/>
              </a:rPr>
              <a:t> </a:t>
            </a:r>
            <a:r>
              <a:rPr sz="700" spc="15" dirty="0">
                <a:solidFill>
                  <a:srgbClr val="404040"/>
                </a:solidFill>
                <a:latin typeface="Arial"/>
                <a:cs typeface="Arial"/>
              </a:rPr>
              <a:t>weaknesses</a:t>
            </a:r>
            <a:r>
              <a:rPr sz="700" dirty="0">
                <a:solidFill>
                  <a:srgbClr val="404040"/>
                </a:solidFill>
                <a:latin typeface="Arial"/>
                <a:cs typeface="Arial"/>
              </a:rPr>
              <a:t> </a:t>
            </a:r>
            <a:r>
              <a:rPr sz="700" spc="15" dirty="0">
                <a:solidFill>
                  <a:srgbClr val="404040"/>
                </a:solidFill>
                <a:latin typeface="Arial"/>
                <a:cs typeface="Arial"/>
              </a:rPr>
              <a:t>and</a:t>
            </a:r>
            <a:endParaRPr sz="700">
              <a:latin typeface="Arial"/>
              <a:cs typeface="Arial"/>
            </a:endParaRPr>
          </a:p>
          <a:p>
            <a:pPr marL="137160">
              <a:lnSpc>
                <a:spcPct val="100000"/>
              </a:lnSpc>
              <a:spcBef>
                <a:spcPts val="35"/>
              </a:spcBef>
            </a:pPr>
            <a:r>
              <a:rPr sz="700" spc="10" dirty="0">
                <a:solidFill>
                  <a:srgbClr val="404040"/>
                </a:solidFill>
                <a:latin typeface="Arial"/>
                <a:cs typeface="Arial"/>
              </a:rPr>
              <a:t>misstatements are</a:t>
            </a:r>
            <a:r>
              <a:rPr sz="700" spc="-80" dirty="0">
                <a:solidFill>
                  <a:srgbClr val="404040"/>
                </a:solidFill>
                <a:latin typeface="Arial"/>
                <a:cs typeface="Arial"/>
              </a:rPr>
              <a:t> </a:t>
            </a:r>
            <a:r>
              <a:rPr sz="700" spc="10" dirty="0">
                <a:solidFill>
                  <a:srgbClr val="404040"/>
                </a:solidFill>
                <a:latin typeface="Arial"/>
                <a:cs typeface="Arial"/>
              </a:rPr>
              <a:t>material.</a:t>
            </a:r>
            <a:endParaRPr sz="700">
              <a:latin typeface="Arial"/>
              <a:cs typeface="Arial"/>
            </a:endParaRPr>
          </a:p>
          <a:p>
            <a:pPr marL="137160" indent="-125095">
              <a:lnSpc>
                <a:spcPct val="100000"/>
              </a:lnSpc>
              <a:spcBef>
                <a:spcPts val="400"/>
              </a:spcBef>
              <a:buClr>
                <a:srgbClr val="F5A207"/>
              </a:buClr>
              <a:buSzPct val="78571"/>
              <a:buFont typeface="Courier New"/>
              <a:buChar char="o"/>
              <a:tabLst>
                <a:tab pos="137795" algn="l"/>
              </a:tabLst>
            </a:pPr>
            <a:r>
              <a:rPr sz="700" spc="10" dirty="0">
                <a:solidFill>
                  <a:srgbClr val="404040"/>
                </a:solidFill>
                <a:latin typeface="Arial"/>
                <a:cs typeface="Arial"/>
              </a:rPr>
              <a:t>Auditors</a:t>
            </a:r>
            <a:r>
              <a:rPr sz="700" dirty="0">
                <a:solidFill>
                  <a:srgbClr val="404040"/>
                </a:solidFill>
                <a:latin typeface="Arial"/>
                <a:cs typeface="Arial"/>
              </a:rPr>
              <a:t> </a:t>
            </a:r>
            <a:r>
              <a:rPr sz="700" spc="15" dirty="0">
                <a:solidFill>
                  <a:srgbClr val="404040"/>
                </a:solidFill>
                <a:latin typeface="Arial"/>
                <a:cs typeface="Arial"/>
              </a:rPr>
              <a:t>must</a:t>
            </a:r>
            <a:r>
              <a:rPr sz="700" spc="-5" dirty="0">
                <a:solidFill>
                  <a:srgbClr val="404040"/>
                </a:solidFill>
                <a:latin typeface="Arial"/>
                <a:cs typeface="Arial"/>
              </a:rPr>
              <a:t> </a:t>
            </a:r>
            <a:r>
              <a:rPr sz="700" spc="15" dirty="0">
                <a:solidFill>
                  <a:srgbClr val="404040"/>
                </a:solidFill>
                <a:latin typeface="Arial"/>
                <a:cs typeface="Arial"/>
              </a:rPr>
              <a:t>communicate</a:t>
            </a:r>
            <a:r>
              <a:rPr sz="700" spc="-30" dirty="0">
                <a:solidFill>
                  <a:srgbClr val="404040"/>
                </a:solidFill>
                <a:latin typeface="Arial"/>
                <a:cs typeface="Arial"/>
              </a:rPr>
              <a:t> </a:t>
            </a:r>
            <a:r>
              <a:rPr sz="700" spc="10" dirty="0">
                <a:solidFill>
                  <a:srgbClr val="404040"/>
                </a:solidFill>
                <a:latin typeface="Arial"/>
                <a:cs typeface="Arial"/>
              </a:rPr>
              <a:t>the</a:t>
            </a:r>
            <a:r>
              <a:rPr sz="700" spc="20" dirty="0">
                <a:solidFill>
                  <a:srgbClr val="404040"/>
                </a:solidFill>
                <a:latin typeface="Arial"/>
                <a:cs typeface="Arial"/>
              </a:rPr>
              <a:t> </a:t>
            </a:r>
            <a:r>
              <a:rPr sz="700" spc="10" dirty="0">
                <a:solidFill>
                  <a:srgbClr val="404040"/>
                </a:solidFill>
                <a:latin typeface="Arial"/>
                <a:cs typeface="Arial"/>
              </a:rPr>
              <a:t>results</a:t>
            </a:r>
            <a:r>
              <a:rPr sz="700" dirty="0">
                <a:solidFill>
                  <a:srgbClr val="404040"/>
                </a:solidFill>
                <a:latin typeface="Arial"/>
                <a:cs typeface="Arial"/>
              </a:rPr>
              <a:t> </a:t>
            </a:r>
            <a:r>
              <a:rPr sz="700" spc="10" dirty="0">
                <a:solidFill>
                  <a:srgbClr val="404040"/>
                </a:solidFill>
                <a:latin typeface="Arial"/>
                <a:cs typeface="Arial"/>
              </a:rPr>
              <a:t>of their</a:t>
            </a:r>
            <a:r>
              <a:rPr sz="700" dirty="0">
                <a:solidFill>
                  <a:srgbClr val="404040"/>
                </a:solidFill>
                <a:latin typeface="Arial"/>
                <a:cs typeface="Arial"/>
              </a:rPr>
              <a:t> </a:t>
            </a:r>
            <a:r>
              <a:rPr sz="700" spc="10" dirty="0">
                <a:solidFill>
                  <a:srgbClr val="404040"/>
                </a:solidFill>
                <a:latin typeface="Arial"/>
                <a:cs typeface="Arial"/>
              </a:rPr>
              <a:t>tests,</a:t>
            </a:r>
            <a:r>
              <a:rPr sz="700" spc="-5" dirty="0">
                <a:solidFill>
                  <a:srgbClr val="404040"/>
                </a:solidFill>
                <a:latin typeface="Arial"/>
                <a:cs typeface="Arial"/>
              </a:rPr>
              <a:t> </a:t>
            </a:r>
            <a:r>
              <a:rPr sz="700" spc="10" dirty="0">
                <a:solidFill>
                  <a:srgbClr val="404040"/>
                </a:solidFill>
                <a:latin typeface="Arial"/>
                <a:cs typeface="Arial"/>
              </a:rPr>
              <a:t>including</a:t>
            </a:r>
            <a:r>
              <a:rPr sz="700" spc="-100" dirty="0">
                <a:solidFill>
                  <a:srgbClr val="404040"/>
                </a:solidFill>
                <a:latin typeface="Arial"/>
                <a:cs typeface="Arial"/>
              </a:rPr>
              <a:t> </a:t>
            </a:r>
            <a:r>
              <a:rPr sz="700" spc="15" dirty="0">
                <a:solidFill>
                  <a:srgbClr val="404040"/>
                </a:solidFill>
                <a:latin typeface="Arial"/>
                <a:cs typeface="Arial"/>
              </a:rPr>
              <a:t>an</a:t>
            </a:r>
            <a:endParaRPr sz="700">
              <a:latin typeface="Arial"/>
              <a:cs typeface="Arial"/>
            </a:endParaRPr>
          </a:p>
          <a:p>
            <a:pPr marL="137160">
              <a:lnSpc>
                <a:spcPct val="100000"/>
              </a:lnSpc>
              <a:spcBef>
                <a:spcPts val="35"/>
              </a:spcBef>
            </a:pPr>
            <a:r>
              <a:rPr sz="700" b="1" spc="10" dirty="0">
                <a:solidFill>
                  <a:srgbClr val="404040"/>
                </a:solidFill>
                <a:latin typeface="Arial"/>
                <a:cs typeface="Arial"/>
              </a:rPr>
              <a:t>audit</a:t>
            </a:r>
            <a:r>
              <a:rPr sz="700" b="1" spc="-15" dirty="0">
                <a:solidFill>
                  <a:srgbClr val="404040"/>
                </a:solidFill>
                <a:latin typeface="Arial"/>
                <a:cs typeface="Arial"/>
              </a:rPr>
              <a:t> </a:t>
            </a:r>
            <a:r>
              <a:rPr sz="700" b="1" spc="10" dirty="0">
                <a:solidFill>
                  <a:srgbClr val="404040"/>
                </a:solidFill>
                <a:latin typeface="Arial"/>
                <a:cs typeface="Arial"/>
              </a:rPr>
              <a:t>opinion.</a:t>
            </a:r>
            <a:endParaRPr sz="7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252" y="711708"/>
            <a:ext cx="3115055" cy="1763268"/>
          </a:xfrm>
          <a:prstGeom prst="rect">
            <a:avLst/>
          </a:prstGeom>
          <a:blipFill>
            <a:blip r:embed="rId3"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nvGraphicFramePr>
        <p:xfrm>
          <a:off x="109488" y="711085"/>
          <a:ext cx="3117211" cy="1755786"/>
        </p:xfrm>
        <a:graphic>
          <a:graphicData uri="http://schemas.openxmlformats.org/drawingml/2006/table">
            <a:tbl>
              <a:tblPr firstRow="1" bandRow="1">
                <a:tableStyleId>{2D5ABB26-0587-4C30-8999-92F81FD0307C}</a:tableStyleId>
              </a:tblPr>
              <a:tblGrid>
                <a:gridCol w="553085">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252729">
                  <a:extLst>
                    <a:ext uri="{9D8B030D-6E8A-4147-A177-3AD203B41FA5}">
                      <a16:colId xmlns:a16="http://schemas.microsoft.com/office/drawing/2014/main" val="20002"/>
                    </a:ext>
                  </a:extLst>
                </a:gridCol>
                <a:gridCol w="364489">
                  <a:extLst>
                    <a:ext uri="{9D8B030D-6E8A-4147-A177-3AD203B41FA5}">
                      <a16:colId xmlns:a16="http://schemas.microsoft.com/office/drawing/2014/main" val="20003"/>
                    </a:ext>
                  </a:extLst>
                </a:gridCol>
                <a:gridCol w="675639">
                  <a:extLst>
                    <a:ext uri="{9D8B030D-6E8A-4147-A177-3AD203B41FA5}">
                      <a16:colId xmlns:a16="http://schemas.microsoft.com/office/drawing/2014/main" val="20004"/>
                    </a:ext>
                  </a:extLst>
                </a:gridCol>
                <a:gridCol w="299719">
                  <a:extLst>
                    <a:ext uri="{9D8B030D-6E8A-4147-A177-3AD203B41FA5}">
                      <a16:colId xmlns:a16="http://schemas.microsoft.com/office/drawing/2014/main" val="20005"/>
                    </a:ext>
                  </a:extLst>
                </a:gridCol>
              </a:tblGrid>
              <a:tr h="193789">
                <a:tc>
                  <a:txBody>
                    <a:bodyPr/>
                    <a:lstStyle/>
                    <a:p>
                      <a:pPr marL="115570" marR="19050" indent="-58419">
                        <a:lnSpc>
                          <a:spcPct val="107300"/>
                        </a:lnSpc>
                        <a:spcBef>
                          <a:spcPts val="100"/>
                        </a:spcBef>
                      </a:pPr>
                      <a:r>
                        <a:rPr sz="550" b="1" spc="10" dirty="0">
                          <a:solidFill>
                            <a:srgbClr val="FFFFFF"/>
                          </a:solidFill>
                          <a:latin typeface="Arial"/>
                          <a:cs typeface="Arial"/>
                        </a:rPr>
                        <a:t>M</a:t>
                      </a:r>
                      <a:r>
                        <a:rPr sz="550" b="1" spc="5" dirty="0">
                          <a:solidFill>
                            <a:srgbClr val="FFFFFF"/>
                          </a:solidFill>
                          <a:latin typeface="Arial"/>
                          <a:cs typeface="Arial"/>
                        </a:rPr>
                        <a:t>a</a:t>
                      </a:r>
                      <a:r>
                        <a:rPr sz="550" b="1" spc="10" dirty="0">
                          <a:solidFill>
                            <a:srgbClr val="FFFFFF"/>
                          </a:solidFill>
                          <a:latin typeface="Arial"/>
                          <a:cs typeface="Arial"/>
                        </a:rPr>
                        <a:t>n</a:t>
                      </a:r>
                      <a:r>
                        <a:rPr sz="550" b="1" spc="5" dirty="0">
                          <a:solidFill>
                            <a:srgbClr val="FFFFFF"/>
                          </a:solidFill>
                          <a:latin typeface="Arial"/>
                          <a:cs typeface="Arial"/>
                        </a:rPr>
                        <a:t>a</a:t>
                      </a:r>
                      <a:r>
                        <a:rPr sz="550" b="1" spc="10" dirty="0">
                          <a:solidFill>
                            <a:srgbClr val="FFFFFF"/>
                          </a:solidFill>
                          <a:latin typeface="Arial"/>
                          <a:cs typeface="Arial"/>
                        </a:rPr>
                        <a:t>g</a:t>
                      </a:r>
                      <a:r>
                        <a:rPr sz="550" b="1" spc="5" dirty="0">
                          <a:solidFill>
                            <a:srgbClr val="FFFFFF"/>
                          </a:solidFill>
                          <a:latin typeface="Arial"/>
                          <a:cs typeface="Arial"/>
                        </a:rPr>
                        <a:t>e</a:t>
                      </a:r>
                      <a:r>
                        <a:rPr sz="550" b="1" dirty="0">
                          <a:solidFill>
                            <a:srgbClr val="FFFFFF"/>
                          </a:solidFill>
                          <a:latin typeface="Arial"/>
                          <a:cs typeface="Arial"/>
                        </a:rPr>
                        <a:t>m</a:t>
                      </a:r>
                      <a:r>
                        <a:rPr sz="550" b="1" spc="5" dirty="0">
                          <a:solidFill>
                            <a:srgbClr val="FFFFFF"/>
                          </a:solidFill>
                          <a:latin typeface="Arial"/>
                          <a:cs typeface="Arial"/>
                        </a:rPr>
                        <a:t>e</a:t>
                      </a:r>
                      <a:r>
                        <a:rPr sz="550" b="1" spc="10" dirty="0">
                          <a:solidFill>
                            <a:srgbClr val="FFFFFF"/>
                          </a:solidFill>
                          <a:latin typeface="Arial"/>
                          <a:cs typeface="Arial"/>
                        </a:rPr>
                        <a:t>n</a:t>
                      </a:r>
                      <a:r>
                        <a:rPr sz="550" b="1" dirty="0">
                          <a:solidFill>
                            <a:srgbClr val="FFFFFF"/>
                          </a:solidFill>
                          <a:latin typeface="Arial"/>
                          <a:cs typeface="Arial"/>
                        </a:rPr>
                        <a:t>t  </a:t>
                      </a:r>
                      <a:r>
                        <a:rPr sz="550" b="1" spc="-5" dirty="0">
                          <a:solidFill>
                            <a:srgbClr val="FFFFFF"/>
                          </a:solidFill>
                          <a:latin typeface="Arial"/>
                          <a:cs typeface="Arial"/>
                        </a:rPr>
                        <a:t>Assertions</a:t>
                      </a:r>
                      <a:endParaRPr sz="550">
                        <a:latin typeface="Arial"/>
                        <a:cs typeface="Arial"/>
                      </a:endParaRPr>
                    </a:p>
                  </a:txBody>
                  <a:tcPr marL="0" marR="0" marT="12700" marB="0">
                    <a:lnB w="9525">
                      <a:solidFill>
                        <a:srgbClr val="FFFFFF"/>
                      </a:solidFill>
                      <a:prstDash val="solid"/>
                    </a:lnB>
                    <a:solidFill>
                      <a:srgbClr val="F5A207"/>
                    </a:solidFill>
                  </a:tcPr>
                </a:tc>
                <a:tc>
                  <a:txBody>
                    <a:bodyPr/>
                    <a:lstStyle/>
                    <a:p>
                      <a:pPr marL="336550">
                        <a:lnSpc>
                          <a:spcPct val="100000"/>
                        </a:lnSpc>
                        <a:spcBef>
                          <a:spcPts val="145"/>
                        </a:spcBef>
                      </a:pPr>
                      <a:r>
                        <a:rPr sz="550" b="1" spc="15" dirty="0">
                          <a:solidFill>
                            <a:srgbClr val="FFFFFF"/>
                          </a:solidFill>
                          <a:latin typeface="Arial"/>
                          <a:cs typeface="Arial"/>
                        </a:rPr>
                        <a:t>Audit</a:t>
                      </a:r>
                      <a:r>
                        <a:rPr sz="550" b="1" spc="-45" dirty="0">
                          <a:solidFill>
                            <a:srgbClr val="FFFFFF"/>
                          </a:solidFill>
                          <a:latin typeface="Arial"/>
                          <a:cs typeface="Arial"/>
                        </a:rPr>
                        <a:t> </a:t>
                      </a:r>
                      <a:r>
                        <a:rPr sz="550" b="1" spc="15" dirty="0">
                          <a:solidFill>
                            <a:srgbClr val="FFFFFF"/>
                          </a:solidFill>
                          <a:latin typeface="Arial"/>
                          <a:cs typeface="Arial"/>
                        </a:rPr>
                        <a:t>Objectives</a:t>
                      </a:r>
                      <a:endParaRPr sz="550">
                        <a:latin typeface="Arial"/>
                        <a:cs typeface="Arial"/>
                      </a:endParaRPr>
                    </a:p>
                  </a:txBody>
                  <a:tcPr marL="0" marR="0" marT="18415" marB="0">
                    <a:lnB w="9525">
                      <a:solidFill>
                        <a:srgbClr val="FFFFFF"/>
                      </a:solidFill>
                      <a:prstDash val="solid"/>
                    </a:lnB>
                    <a:solidFill>
                      <a:srgbClr val="F5A207"/>
                    </a:solidFill>
                  </a:tcPr>
                </a:tc>
                <a:tc>
                  <a:txBody>
                    <a:bodyPr/>
                    <a:lstStyle/>
                    <a:p>
                      <a:pPr>
                        <a:lnSpc>
                          <a:spcPct val="100000"/>
                        </a:lnSpc>
                      </a:pPr>
                      <a:endParaRPr sz="500">
                        <a:latin typeface="Times New Roman"/>
                        <a:cs typeface="Times New Roman"/>
                      </a:endParaRPr>
                    </a:p>
                  </a:txBody>
                  <a:tcPr marL="0" marR="0" marT="0" marB="0">
                    <a:lnB w="9525">
                      <a:solidFill>
                        <a:srgbClr val="FFFFFF"/>
                      </a:solidFill>
                      <a:prstDash val="solid"/>
                    </a:lnB>
                    <a:solidFill>
                      <a:srgbClr val="F5A207"/>
                    </a:solidFill>
                  </a:tcPr>
                </a:tc>
                <a:tc>
                  <a:txBody>
                    <a:bodyPr/>
                    <a:lstStyle/>
                    <a:p>
                      <a:pPr>
                        <a:lnSpc>
                          <a:spcPct val="100000"/>
                        </a:lnSpc>
                      </a:pPr>
                      <a:endParaRPr sz="500">
                        <a:latin typeface="Times New Roman"/>
                        <a:cs typeface="Times New Roman"/>
                      </a:endParaRPr>
                    </a:p>
                  </a:txBody>
                  <a:tcPr marL="0" marR="0" marT="0" marB="0">
                    <a:lnB w="9525">
                      <a:solidFill>
                        <a:srgbClr val="FFFFFF"/>
                      </a:solidFill>
                      <a:prstDash val="solid"/>
                    </a:lnB>
                    <a:solidFill>
                      <a:srgbClr val="F5A207"/>
                    </a:solidFill>
                  </a:tcPr>
                </a:tc>
                <a:tc>
                  <a:txBody>
                    <a:bodyPr/>
                    <a:lstStyle/>
                    <a:p>
                      <a:pPr marL="40005">
                        <a:lnSpc>
                          <a:spcPct val="100000"/>
                        </a:lnSpc>
                        <a:spcBef>
                          <a:spcPts val="145"/>
                        </a:spcBef>
                      </a:pPr>
                      <a:r>
                        <a:rPr sz="550" b="1" spc="15" dirty="0">
                          <a:solidFill>
                            <a:srgbClr val="FFFFFF"/>
                          </a:solidFill>
                          <a:latin typeface="Arial"/>
                          <a:cs typeface="Arial"/>
                        </a:rPr>
                        <a:t>Audit</a:t>
                      </a:r>
                      <a:r>
                        <a:rPr sz="550" b="1" spc="-35" dirty="0">
                          <a:solidFill>
                            <a:srgbClr val="FFFFFF"/>
                          </a:solidFill>
                          <a:latin typeface="Arial"/>
                          <a:cs typeface="Arial"/>
                        </a:rPr>
                        <a:t> </a:t>
                      </a:r>
                      <a:r>
                        <a:rPr sz="550" b="1" spc="5" dirty="0">
                          <a:solidFill>
                            <a:srgbClr val="FFFFFF"/>
                          </a:solidFill>
                          <a:latin typeface="Arial"/>
                          <a:cs typeface="Arial"/>
                        </a:rPr>
                        <a:t>Procedure</a:t>
                      </a:r>
                      <a:endParaRPr sz="550">
                        <a:latin typeface="Arial"/>
                        <a:cs typeface="Arial"/>
                      </a:endParaRPr>
                    </a:p>
                  </a:txBody>
                  <a:tcPr marL="0" marR="0" marT="18415" marB="0">
                    <a:lnB w="9525">
                      <a:solidFill>
                        <a:srgbClr val="FFFFFF"/>
                      </a:solidFill>
                      <a:prstDash val="solid"/>
                    </a:lnB>
                    <a:solidFill>
                      <a:srgbClr val="F5A207"/>
                    </a:solidFill>
                  </a:tcPr>
                </a:tc>
                <a:tc>
                  <a:txBody>
                    <a:bodyPr/>
                    <a:lstStyle/>
                    <a:p>
                      <a:pPr>
                        <a:lnSpc>
                          <a:spcPct val="100000"/>
                        </a:lnSpc>
                      </a:pPr>
                      <a:endParaRPr sz="500">
                        <a:latin typeface="Times New Roman"/>
                        <a:cs typeface="Times New Roman"/>
                      </a:endParaRPr>
                    </a:p>
                  </a:txBody>
                  <a:tcPr marL="0" marR="0" marT="0" marB="0">
                    <a:lnB w="9525">
                      <a:solidFill>
                        <a:srgbClr val="FFFFFF"/>
                      </a:solidFill>
                      <a:prstDash val="solid"/>
                    </a:lnB>
                    <a:solidFill>
                      <a:srgbClr val="F5A207"/>
                    </a:solidFill>
                  </a:tcPr>
                </a:tc>
                <a:extLst>
                  <a:ext uri="{0D108BD9-81ED-4DB2-BD59-A6C34878D82A}">
                    <a16:rowId xmlns:a16="http://schemas.microsoft.com/office/drawing/2014/main" val="10000"/>
                  </a:ext>
                </a:extLst>
              </a:tr>
              <a:tr h="253619">
                <a:tc>
                  <a:txBody>
                    <a:bodyPr/>
                    <a:lstStyle/>
                    <a:p>
                      <a:pPr marL="33020" marR="135255">
                        <a:lnSpc>
                          <a:spcPct val="100000"/>
                        </a:lnSpc>
                        <a:spcBef>
                          <a:spcPts val="110"/>
                        </a:spcBef>
                      </a:pPr>
                      <a:r>
                        <a:rPr sz="550" spc="-15" dirty="0">
                          <a:latin typeface="Arial"/>
                          <a:cs typeface="Arial"/>
                        </a:rPr>
                        <a:t>Existence</a:t>
                      </a:r>
                      <a:r>
                        <a:rPr sz="550" spc="-50" dirty="0">
                          <a:latin typeface="Arial"/>
                          <a:cs typeface="Arial"/>
                        </a:rPr>
                        <a:t> </a:t>
                      </a:r>
                      <a:r>
                        <a:rPr sz="550" spc="5" dirty="0">
                          <a:latin typeface="Arial"/>
                          <a:cs typeface="Arial"/>
                        </a:rPr>
                        <a:t>or  </a:t>
                      </a:r>
                      <a:r>
                        <a:rPr sz="550" spc="10" dirty="0">
                          <a:latin typeface="Arial"/>
                          <a:cs typeface="Arial"/>
                        </a:rPr>
                        <a:t>occurrence</a:t>
                      </a:r>
                      <a:endParaRPr sz="550">
                        <a:latin typeface="Arial"/>
                        <a:cs typeface="Arial"/>
                      </a:endParaRPr>
                    </a:p>
                  </a:txBody>
                  <a:tcPr marL="0" marR="0" marT="13970" marB="0">
                    <a:lnL w="6350">
                      <a:solidFill>
                        <a:srgbClr val="F5A207"/>
                      </a:solidFill>
                      <a:prstDash val="solid"/>
                    </a:lnL>
                    <a:lnR w="6350">
                      <a:solidFill>
                        <a:srgbClr val="F5A207"/>
                      </a:solidFill>
                      <a:prstDash val="solid"/>
                    </a:lnR>
                    <a:lnT w="9525">
                      <a:solidFill>
                        <a:srgbClr val="FFFFFF"/>
                      </a:solidFill>
                      <a:prstDash val="solid"/>
                    </a:lnT>
                    <a:lnB w="6350">
                      <a:solidFill>
                        <a:srgbClr val="F5A207"/>
                      </a:solidFill>
                      <a:prstDash val="solid"/>
                    </a:lnB>
                    <a:solidFill>
                      <a:srgbClr val="FADA9B"/>
                    </a:solidFill>
                  </a:tcPr>
                </a:tc>
                <a:tc gridSpan="2">
                  <a:txBody>
                    <a:bodyPr/>
                    <a:lstStyle/>
                    <a:p>
                      <a:pPr marL="33655">
                        <a:lnSpc>
                          <a:spcPct val="100000"/>
                        </a:lnSpc>
                        <a:spcBef>
                          <a:spcPts val="110"/>
                        </a:spcBef>
                      </a:pPr>
                      <a:r>
                        <a:rPr sz="550" spc="-5" dirty="0">
                          <a:latin typeface="Arial"/>
                          <a:cs typeface="Arial"/>
                        </a:rPr>
                        <a:t>Inventories listed </a:t>
                      </a:r>
                      <a:r>
                        <a:rPr sz="550" spc="5" dirty="0">
                          <a:latin typeface="Arial"/>
                          <a:cs typeface="Arial"/>
                        </a:rPr>
                        <a:t>on</a:t>
                      </a:r>
                      <a:r>
                        <a:rPr sz="550" spc="-40" dirty="0">
                          <a:latin typeface="Arial"/>
                          <a:cs typeface="Arial"/>
                        </a:rPr>
                        <a:t> </a:t>
                      </a:r>
                      <a:r>
                        <a:rPr sz="550" dirty="0">
                          <a:latin typeface="Arial"/>
                          <a:cs typeface="Arial"/>
                        </a:rPr>
                        <a:t>the</a:t>
                      </a:r>
                      <a:endParaRPr sz="550">
                        <a:latin typeface="Arial"/>
                        <a:cs typeface="Arial"/>
                      </a:endParaRPr>
                    </a:p>
                    <a:p>
                      <a:pPr marL="33655">
                        <a:lnSpc>
                          <a:spcPct val="100000"/>
                        </a:lnSpc>
                      </a:pPr>
                      <a:r>
                        <a:rPr sz="550" spc="10" dirty="0">
                          <a:latin typeface="Arial"/>
                          <a:cs typeface="Arial"/>
                        </a:rPr>
                        <a:t>statement </a:t>
                      </a:r>
                      <a:r>
                        <a:rPr sz="550" spc="5" dirty="0">
                          <a:latin typeface="Arial"/>
                          <a:cs typeface="Arial"/>
                        </a:rPr>
                        <a:t>of </a:t>
                      </a:r>
                      <a:r>
                        <a:rPr sz="550" spc="10" dirty="0">
                          <a:latin typeface="Arial"/>
                          <a:cs typeface="Arial"/>
                        </a:rPr>
                        <a:t>financial position</a:t>
                      </a:r>
                      <a:r>
                        <a:rPr sz="550" spc="75" dirty="0">
                          <a:latin typeface="Arial"/>
                          <a:cs typeface="Arial"/>
                        </a:rPr>
                        <a:t> </a:t>
                      </a:r>
                      <a:r>
                        <a:rPr sz="550" spc="-15" dirty="0">
                          <a:latin typeface="Arial"/>
                          <a:cs typeface="Arial"/>
                        </a:rPr>
                        <a:t>exist.</a:t>
                      </a:r>
                      <a:endParaRPr sz="550">
                        <a:latin typeface="Arial"/>
                        <a:cs typeface="Arial"/>
                      </a:endParaRPr>
                    </a:p>
                  </a:txBody>
                  <a:tcPr marL="0" marR="0" marT="13970" marB="0">
                    <a:lnL w="6350">
                      <a:solidFill>
                        <a:srgbClr val="F5A207"/>
                      </a:solidFill>
                      <a:prstDash val="solid"/>
                    </a:lnL>
                    <a:lnR w="6350">
                      <a:solidFill>
                        <a:srgbClr val="F5A207"/>
                      </a:solidFill>
                      <a:prstDash val="solid"/>
                    </a:lnR>
                    <a:lnT w="9525">
                      <a:solidFill>
                        <a:srgbClr val="FFFFFF"/>
                      </a:solidFill>
                      <a:prstDash val="solid"/>
                    </a:lnT>
                    <a:lnB w="6350">
                      <a:solidFill>
                        <a:srgbClr val="F5A207"/>
                      </a:solidFill>
                      <a:prstDash val="solid"/>
                    </a:lnB>
                    <a:solidFill>
                      <a:srgbClr val="FADA9B"/>
                    </a:solidFill>
                  </a:tcPr>
                </a:tc>
                <a:tc hMerge="1">
                  <a:txBody>
                    <a:bodyPr/>
                    <a:lstStyle/>
                    <a:p>
                      <a:endParaRPr/>
                    </a:p>
                  </a:txBody>
                  <a:tcPr marL="0" marR="0" marT="0" marB="0"/>
                </a:tc>
                <a:tc>
                  <a:txBody>
                    <a:bodyPr/>
                    <a:lstStyle/>
                    <a:p>
                      <a:pPr marL="33655" marR="15875">
                        <a:lnSpc>
                          <a:spcPct val="100000"/>
                        </a:lnSpc>
                        <a:spcBef>
                          <a:spcPts val="110"/>
                        </a:spcBef>
                      </a:pPr>
                      <a:r>
                        <a:rPr sz="550" dirty="0">
                          <a:latin typeface="Arial"/>
                          <a:cs typeface="Arial"/>
                        </a:rPr>
                        <a:t>Observe  </a:t>
                      </a:r>
                      <a:r>
                        <a:rPr sz="550" spc="-5" dirty="0">
                          <a:latin typeface="Arial"/>
                          <a:cs typeface="Arial"/>
                        </a:rPr>
                        <a:t>i</a:t>
                      </a:r>
                      <a:r>
                        <a:rPr sz="550" dirty="0">
                          <a:latin typeface="Arial"/>
                          <a:cs typeface="Arial"/>
                        </a:rPr>
                        <a:t>nvento</a:t>
                      </a:r>
                      <a:r>
                        <a:rPr sz="550" spc="-5" dirty="0">
                          <a:latin typeface="Arial"/>
                          <a:cs typeface="Arial"/>
                        </a:rPr>
                        <a:t>r</a:t>
                      </a:r>
                      <a:r>
                        <a:rPr sz="550" dirty="0">
                          <a:latin typeface="Arial"/>
                          <a:cs typeface="Arial"/>
                        </a:rPr>
                        <a:t>y.</a:t>
                      </a:r>
                      <a:endParaRPr sz="550">
                        <a:latin typeface="Arial"/>
                        <a:cs typeface="Arial"/>
                      </a:endParaRPr>
                    </a:p>
                  </a:txBody>
                  <a:tcPr marL="0" marR="0" marT="13970" marB="0">
                    <a:lnL w="6350">
                      <a:solidFill>
                        <a:srgbClr val="F5A207"/>
                      </a:solidFill>
                      <a:prstDash val="solid"/>
                    </a:lnL>
                    <a:lnT w="9525">
                      <a:solidFill>
                        <a:srgbClr val="FFFFFF"/>
                      </a:solidFill>
                      <a:prstDash val="solid"/>
                    </a:lnT>
                    <a:lnB w="6350">
                      <a:solidFill>
                        <a:srgbClr val="F5A207"/>
                      </a:solidFill>
                      <a:prstDash val="solid"/>
                    </a:lnB>
                    <a:solidFill>
                      <a:srgbClr val="FADA9B"/>
                    </a:solidFill>
                  </a:tcPr>
                </a:tc>
                <a:tc>
                  <a:txBody>
                    <a:bodyPr/>
                    <a:lstStyle/>
                    <a:p>
                      <a:pPr marL="23495">
                        <a:lnSpc>
                          <a:spcPct val="100000"/>
                        </a:lnSpc>
                        <a:spcBef>
                          <a:spcPts val="110"/>
                        </a:spcBef>
                      </a:pPr>
                      <a:r>
                        <a:rPr sz="550" dirty="0">
                          <a:latin typeface="Arial"/>
                          <a:cs typeface="Arial"/>
                        </a:rPr>
                        <a:t>the counting</a:t>
                      </a:r>
                      <a:r>
                        <a:rPr sz="550" spc="125" dirty="0">
                          <a:latin typeface="Arial"/>
                          <a:cs typeface="Arial"/>
                        </a:rPr>
                        <a:t> </a:t>
                      </a:r>
                      <a:r>
                        <a:rPr sz="550" spc="5" dirty="0">
                          <a:latin typeface="Arial"/>
                          <a:cs typeface="Arial"/>
                        </a:rPr>
                        <a:t>of</a:t>
                      </a:r>
                      <a:endParaRPr sz="550">
                        <a:latin typeface="Arial"/>
                        <a:cs typeface="Arial"/>
                      </a:endParaRPr>
                    </a:p>
                  </a:txBody>
                  <a:tcPr marL="0" marR="0" marT="13970" marB="0">
                    <a:lnT w="9525">
                      <a:solidFill>
                        <a:srgbClr val="FFFFFF"/>
                      </a:solidFill>
                      <a:prstDash val="solid"/>
                    </a:lnT>
                    <a:lnB w="6350">
                      <a:solidFill>
                        <a:srgbClr val="F5A207"/>
                      </a:solidFill>
                      <a:prstDash val="solid"/>
                    </a:lnB>
                    <a:solidFill>
                      <a:srgbClr val="FADA9B"/>
                    </a:solidFill>
                  </a:tcPr>
                </a:tc>
                <a:tc>
                  <a:txBody>
                    <a:bodyPr/>
                    <a:lstStyle/>
                    <a:p>
                      <a:pPr marL="45085">
                        <a:lnSpc>
                          <a:spcPct val="100000"/>
                        </a:lnSpc>
                        <a:spcBef>
                          <a:spcPts val="110"/>
                        </a:spcBef>
                      </a:pPr>
                      <a:r>
                        <a:rPr sz="550" spc="-10" dirty="0">
                          <a:latin typeface="Arial"/>
                          <a:cs typeface="Arial"/>
                        </a:rPr>
                        <a:t>p</a:t>
                      </a:r>
                      <a:r>
                        <a:rPr sz="550" dirty="0">
                          <a:latin typeface="Arial"/>
                          <a:cs typeface="Arial"/>
                        </a:rPr>
                        <a:t>hys</a:t>
                      </a:r>
                      <a:r>
                        <a:rPr sz="550" spc="-5" dirty="0">
                          <a:latin typeface="Arial"/>
                          <a:cs typeface="Arial"/>
                        </a:rPr>
                        <a:t>i</a:t>
                      </a:r>
                      <a:r>
                        <a:rPr sz="550" dirty="0">
                          <a:latin typeface="Arial"/>
                          <a:cs typeface="Arial"/>
                        </a:rPr>
                        <a:t>cal</a:t>
                      </a:r>
                      <a:endParaRPr sz="550">
                        <a:latin typeface="Arial"/>
                        <a:cs typeface="Arial"/>
                      </a:endParaRPr>
                    </a:p>
                  </a:txBody>
                  <a:tcPr marL="0" marR="0" marT="13970" marB="0">
                    <a:lnR w="6350">
                      <a:solidFill>
                        <a:srgbClr val="F5A207"/>
                      </a:solidFill>
                      <a:prstDash val="solid"/>
                    </a:lnR>
                    <a:lnT w="9525">
                      <a:solidFill>
                        <a:srgbClr val="FFFFFF"/>
                      </a:solidFill>
                      <a:prstDash val="solid"/>
                    </a:lnT>
                    <a:lnB w="6350">
                      <a:solidFill>
                        <a:srgbClr val="F5A207"/>
                      </a:solidFill>
                      <a:prstDash val="solid"/>
                    </a:lnB>
                    <a:solidFill>
                      <a:srgbClr val="FADA9B"/>
                    </a:solidFill>
                  </a:tcPr>
                </a:tc>
                <a:extLst>
                  <a:ext uri="{0D108BD9-81ED-4DB2-BD59-A6C34878D82A}">
                    <a16:rowId xmlns:a16="http://schemas.microsoft.com/office/drawing/2014/main" val="10001"/>
                  </a:ext>
                </a:extLst>
              </a:tr>
              <a:tr h="349504">
                <a:tc>
                  <a:txBody>
                    <a:bodyPr/>
                    <a:lstStyle/>
                    <a:p>
                      <a:pPr marL="33020">
                        <a:lnSpc>
                          <a:spcPct val="100000"/>
                        </a:lnSpc>
                        <a:spcBef>
                          <a:spcPts val="110"/>
                        </a:spcBef>
                      </a:pPr>
                      <a:r>
                        <a:rPr sz="550" spc="-5" dirty="0">
                          <a:latin typeface="Arial"/>
                          <a:cs typeface="Arial"/>
                        </a:rPr>
                        <a:t>Completeness</a:t>
                      </a:r>
                      <a:endParaRPr sz="550">
                        <a:latin typeface="Arial"/>
                        <a:cs typeface="Arial"/>
                      </a:endParaRPr>
                    </a:p>
                  </a:txBody>
                  <a:tcPr marL="0" marR="0" marT="1397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a:txBody>
                    <a:bodyPr/>
                    <a:lstStyle/>
                    <a:p>
                      <a:pPr marL="33655" marR="13335" algn="just">
                        <a:lnSpc>
                          <a:spcPct val="100000"/>
                        </a:lnSpc>
                        <a:spcBef>
                          <a:spcPts val="110"/>
                        </a:spcBef>
                      </a:pPr>
                      <a:r>
                        <a:rPr sz="550" spc="5" dirty="0">
                          <a:latin typeface="Arial"/>
                          <a:cs typeface="Arial"/>
                        </a:rPr>
                        <a:t>Accounts </a:t>
                      </a:r>
                      <a:r>
                        <a:rPr sz="550" spc="10" dirty="0">
                          <a:latin typeface="Arial"/>
                          <a:cs typeface="Arial"/>
                        </a:rPr>
                        <a:t>payable </a:t>
                      </a:r>
                      <a:r>
                        <a:rPr sz="550" dirty="0">
                          <a:latin typeface="Arial"/>
                          <a:cs typeface="Arial"/>
                        </a:rPr>
                        <a:t>include  </a:t>
                      </a:r>
                      <a:r>
                        <a:rPr sz="550" spc="-5" dirty="0">
                          <a:latin typeface="Arial"/>
                          <a:cs typeface="Arial"/>
                        </a:rPr>
                        <a:t>obligations </a:t>
                      </a:r>
                      <a:r>
                        <a:rPr sz="550" dirty="0">
                          <a:latin typeface="Arial"/>
                          <a:cs typeface="Arial"/>
                        </a:rPr>
                        <a:t>to </a:t>
                      </a:r>
                      <a:r>
                        <a:rPr sz="550" spc="-5" dirty="0">
                          <a:latin typeface="Arial"/>
                          <a:cs typeface="Arial"/>
                        </a:rPr>
                        <a:t>vendors </a:t>
                      </a:r>
                      <a:r>
                        <a:rPr sz="550" dirty="0">
                          <a:latin typeface="Arial"/>
                          <a:cs typeface="Arial"/>
                        </a:rPr>
                        <a:t>for  </a:t>
                      </a:r>
                      <a:r>
                        <a:rPr sz="550" spc="10" dirty="0">
                          <a:latin typeface="Arial"/>
                          <a:cs typeface="Arial"/>
                        </a:rPr>
                        <a:t>period.</a:t>
                      </a:r>
                      <a:endParaRPr sz="550">
                        <a:latin typeface="Arial"/>
                        <a:cs typeface="Arial"/>
                      </a:endParaRPr>
                    </a:p>
                  </a:txBody>
                  <a:tcPr marL="0" marR="0" marT="13970" marB="0">
                    <a:lnL w="6350">
                      <a:solidFill>
                        <a:srgbClr val="F5A207"/>
                      </a:solidFill>
                      <a:prstDash val="solid"/>
                    </a:lnL>
                    <a:lnT w="6350">
                      <a:solidFill>
                        <a:srgbClr val="F5A207"/>
                      </a:solidFill>
                      <a:prstDash val="solid"/>
                    </a:lnT>
                    <a:lnB w="6350">
                      <a:solidFill>
                        <a:srgbClr val="F5A207"/>
                      </a:solidFill>
                      <a:prstDash val="solid"/>
                    </a:lnB>
                  </a:tcPr>
                </a:tc>
                <a:tc>
                  <a:txBody>
                    <a:bodyPr/>
                    <a:lstStyle/>
                    <a:p>
                      <a:pPr marL="20955" marR="125095" indent="27305">
                        <a:lnSpc>
                          <a:spcPct val="100000"/>
                        </a:lnSpc>
                        <a:spcBef>
                          <a:spcPts val="110"/>
                        </a:spcBef>
                      </a:pPr>
                      <a:r>
                        <a:rPr sz="550" dirty="0">
                          <a:latin typeface="Arial"/>
                          <a:cs typeface="Arial"/>
                        </a:rPr>
                        <a:t>a</a:t>
                      </a:r>
                      <a:r>
                        <a:rPr sz="550" spc="-5" dirty="0">
                          <a:latin typeface="Arial"/>
                          <a:cs typeface="Arial"/>
                        </a:rPr>
                        <a:t>l</a:t>
                      </a:r>
                      <a:r>
                        <a:rPr sz="550" dirty="0">
                          <a:latin typeface="Arial"/>
                          <a:cs typeface="Arial"/>
                        </a:rPr>
                        <a:t>l  the</a:t>
                      </a:r>
                      <a:endParaRPr sz="550">
                        <a:latin typeface="Arial"/>
                        <a:cs typeface="Arial"/>
                      </a:endParaRPr>
                    </a:p>
                  </a:txBody>
                  <a:tcPr marL="0" marR="0" marT="13970" marB="0">
                    <a:lnR w="6350">
                      <a:solidFill>
                        <a:srgbClr val="F5A207"/>
                      </a:solidFill>
                      <a:prstDash val="solid"/>
                    </a:lnR>
                    <a:lnT w="6350">
                      <a:solidFill>
                        <a:srgbClr val="F5A207"/>
                      </a:solidFill>
                      <a:prstDash val="solid"/>
                    </a:lnT>
                    <a:lnB w="6350">
                      <a:solidFill>
                        <a:srgbClr val="F5A207"/>
                      </a:solidFill>
                      <a:prstDash val="solid"/>
                    </a:lnB>
                  </a:tcPr>
                </a:tc>
                <a:tc gridSpan="3">
                  <a:txBody>
                    <a:bodyPr/>
                    <a:lstStyle/>
                    <a:p>
                      <a:pPr marL="33655" marR="56515" algn="just">
                        <a:lnSpc>
                          <a:spcPct val="100000"/>
                        </a:lnSpc>
                        <a:spcBef>
                          <a:spcPts val="110"/>
                        </a:spcBef>
                      </a:pPr>
                      <a:r>
                        <a:rPr sz="550" spc="15" dirty="0">
                          <a:latin typeface="Arial"/>
                          <a:cs typeface="Arial"/>
                        </a:rPr>
                        <a:t>Compare </a:t>
                      </a:r>
                      <a:r>
                        <a:rPr sz="550" spc="10" dirty="0">
                          <a:latin typeface="Arial"/>
                          <a:cs typeface="Arial"/>
                        </a:rPr>
                        <a:t>receiving </a:t>
                      </a:r>
                      <a:r>
                        <a:rPr sz="550" spc="5" dirty="0">
                          <a:latin typeface="Arial"/>
                          <a:cs typeface="Arial"/>
                        </a:rPr>
                        <a:t>reports, supplier  </a:t>
                      </a:r>
                      <a:r>
                        <a:rPr sz="550" spc="-5" dirty="0">
                          <a:latin typeface="Arial"/>
                          <a:cs typeface="Arial"/>
                        </a:rPr>
                        <a:t>invoices, purchase orders, </a:t>
                      </a:r>
                      <a:r>
                        <a:rPr sz="550" dirty="0">
                          <a:latin typeface="Arial"/>
                          <a:cs typeface="Arial"/>
                        </a:rPr>
                        <a:t>and </a:t>
                      </a:r>
                      <a:r>
                        <a:rPr sz="550" spc="-5" dirty="0">
                          <a:latin typeface="Arial"/>
                          <a:cs typeface="Arial"/>
                        </a:rPr>
                        <a:t>journal  entries </a:t>
                      </a:r>
                      <a:r>
                        <a:rPr sz="550" dirty="0">
                          <a:latin typeface="Arial"/>
                          <a:cs typeface="Arial"/>
                        </a:rPr>
                        <a:t>for the </a:t>
                      </a:r>
                      <a:r>
                        <a:rPr sz="550" spc="-5" dirty="0">
                          <a:latin typeface="Arial"/>
                          <a:cs typeface="Arial"/>
                        </a:rPr>
                        <a:t>period </a:t>
                      </a:r>
                      <a:r>
                        <a:rPr sz="550" spc="10" dirty="0">
                          <a:latin typeface="Arial"/>
                          <a:cs typeface="Arial"/>
                        </a:rPr>
                        <a:t>and </a:t>
                      </a:r>
                      <a:r>
                        <a:rPr sz="550" dirty="0">
                          <a:latin typeface="Arial"/>
                          <a:cs typeface="Arial"/>
                        </a:rPr>
                        <a:t>the  </a:t>
                      </a:r>
                      <a:r>
                        <a:rPr sz="550" spc="5" dirty="0">
                          <a:latin typeface="Arial"/>
                          <a:cs typeface="Arial"/>
                        </a:rPr>
                        <a:t>beginning of </a:t>
                      </a:r>
                      <a:r>
                        <a:rPr sz="550" dirty="0">
                          <a:latin typeface="Arial"/>
                          <a:cs typeface="Arial"/>
                        </a:rPr>
                        <a:t>the next</a:t>
                      </a:r>
                      <a:r>
                        <a:rPr sz="550" spc="45" dirty="0">
                          <a:latin typeface="Arial"/>
                          <a:cs typeface="Arial"/>
                        </a:rPr>
                        <a:t> </a:t>
                      </a:r>
                      <a:r>
                        <a:rPr sz="550" spc="5" dirty="0">
                          <a:latin typeface="Arial"/>
                          <a:cs typeface="Arial"/>
                        </a:rPr>
                        <a:t>period.</a:t>
                      </a:r>
                      <a:endParaRPr sz="550">
                        <a:latin typeface="Arial"/>
                        <a:cs typeface="Arial"/>
                      </a:endParaRPr>
                    </a:p>
                  </a:txBody>
                  <a:tcPr marL="0" marR="0" marT="1397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98957">
                <a:tc>
                  <a:txBody>
                    <a:bodyPr/>
                    <a:lstStyle/>
                    <a:p>
                      <a:pPr marL="33020">
                        <a:lnSpc>
                          <a:spcPct val="100000"/>
                        </a:lnSpc>
                        <a:spcBef>
                          <a:spcPts val="115"/>
                        </a:spcBef>
                      </a:pPr>
                      <a:r>
                        <a:rPr sz="550" spc="-15" dirty="0">
                          <a:latin typeface="Arial"/>
                          <a:cs typeface="Arial"/>
                        </a:rPr>
                        <a:t>Ri</a:t>
                      </a:r>
                      <a:r>
                        <a:rPr sz="550" spc="-10" dirty="0">
                          <a:latin typeface="Arial"/>
                          <a:cs typeface="Arial"/>
                        </a:rPr>
                        <a:t>ght</a:t>
                      </a:r>
                      <a:r>
                        <a:rPr sz="550" dirty="0">
                          <a:latin typeface="Arial"/>
                          <a:cs typeface="Arial"/>
                        </a:rPr>
                        <a:t>s</a:t>
                      </a:r>
                      <a:r>
                        <a:rPr sz="550" spc="-45" dirty="0">
                          <a:latin typeface="Arial"/>
                          <a:cs typeface="Arial"/>
                        </a:rPr>
                        <a:t> </a:t>
                      </a:r>
                      <a:r>
                        <a:rPr sz="550" spc="15" dirty="0">
                          <a:latin typeface="Arial"/>
                          <a:cs typeface="Arial"/>
                        </a:rPr>
                        <a:t>and</a:t>
                      </a:r>
                      <a:endParaRPr sz="550">
                        <a:latin typeface="Arial"/>
                        <a:cs typeface="Arial"/>
                      </a:endParaRPr>
                    </a:p>
                    <a:p>
                      <a:pPr marL="33020">
                        <a:lnSpc>
                          <a:spcPct val="100000"/>
                        </a:lnSpc>
                      </a:pPr>
                      <a:r>
                        <a:rPr sz="550" dirty="0">
                          <a:latin typeface="Arial"/>
                          <a:cs typeface="Arial"/>
                        </a:rPr>
                        <a:t>obligations</a:t>
                      </a:r>
                      <a:endParaRPr sz="550">
                        <a:latin typeface="Arial"/>
                        <a:cs typeface="Arial"/>
                      </a:endParaRPr>
                    </a:p>
                  </a:txBody>
                  <a:tcPr marL="0" marR="0" marT="1460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gridSpan="2">
                  <a:txBody>
                    <a:bodyPr/>
                    <a:lstStyle/>
                    <a:p>
                      <a:pPr marL="33655" marR="73025" algn="just">
                        <a:lnSpc>
                          <a:spcPct val="100000"/>
                        </a:lnSpc>
                        <a:spcBef>
                          <a:spcPts val="115"/>
                        </a:spcBef>
                      </a:pPr>
                      <a:r>
                        <a:rPr sz="550" spc="-5" dirty="0">
                          <a:latin typeface="Arial"/>
                          <a:cs typeface="Arial"/>
                        </a:rPr>
                        <a:t>Plant </a:t>
                      </a:r>
                      <a:r>
                        <a:rPr sz="550" dirty="0">
                          <a:latin typeface="Arial"/>
                          <a:cs typeface="Arial"/>
                        </a:rPr>
                        <a:t>and </a:t>
                      </a:r>
                      <a:r>
                        <a:rPr sz="550" spc="10" dirty="0">
                          <a:latin typeface="Arial"/>
                          <a:cs typeface="Arial"/>
                        </a:rPr>
                        <a:t>equipment </a:t>
                      </a:r>
                      <a:r>
                        <a:rPr sz="550" spc="-10" dirty="0">
                          <a:latin typeface="Arial"/>
                          <a:cs typeface="Arial"/>
                        </a:rPr>
                        <a:t>listed in</a:t>
                      </a:r>
                      <a:r>
                        <a:rPr sz="550" spc="130" dirty="0">
                          <a:latin typeface="Arial"/>
                          <a:cs typeface="Arial"/>
                        </a:rPr>
                        <a:t> </a:t>
                      </a:r>
                      <a:r>
                        <a:rPr sz="550" dirty="0">
                          <a:latin typeface="Arial"/>
                          <a:cs typeface="Arial"/>
                        </a:rPr>
                        <a:t>the  </a:t>
                      </a:r>
                      <a:r>
                        <a:rPr sz="550" spc="10" dirty="0">
                          <a:latin typeface="Arial"/>
                          <a:cs typeface="Arial"/>
                        </a:rPr>
                        <a:t>statement </a:t>
                      </a:r>
                      <a:r>
                        <a:rPr sz="550" spc="5" dirty="0">
                          <a:latin typeface="Arial"/>
                          <a:cs typeface="Arial"/>
                        </a:rPr>
                        <a:t>of </a:t>
                      </a:r>
                      <a:r>
                        <a:rPr sz="550" spc="10" dirty="0">
                          <a:latin typeface="Arial"/>
                          <a:cs typeface="Arial"/>
                        </a:rPr>
                        <a:t>financial position </a:t>
                      </a:r>
                      <a:r>
                        <a:rPr sz="550" dirty="0">
                          <a:latin typeface="Arial"/>
                          <a:cs typeface="Arial"/>
                        </a:rPr>
                        <a:t>are  </a:t>
                      </a:r>
                      <a:r>
                        <a:rPr sz="550" spc="10" dirty="0">
                          <a:latin typeface="Arial"/>
                          <a:cs typeface="Arial"/>
                        </a:rPr>
                        <a:t>owned </a:t>
                      </a:r>
                      <a:r>
                        <a:rPr sz="550" spc="5" dirty="0">
                          <a:latin typeface="Arial"/>
                          <a:cs typeface="Arial"/>
                        </a:rPr>
                        <a:t>by </a:t>
                      </a:r>
                      <a:r>
                        <a:rPr sz="550" dirty="0">
                          <a:latin typeface="Arial"/>
                          <a:cs typeface="Arial"/>
                        </a:rPr>
                        <a:t>the</a:t>
                      </a:r>
                      <a:r>
                        <a:rPr sz="550" spc="30" dirty="0">
                          <a:latin typeface="Arial"/>
                          <a:cs typeface="Arial"/>
                        </a:rPr>
                        <a:t> </a:t>
                      </a:r>
                      <a:r>
                        <a:rPr sz="550" dirty="0">
                          <a:latin typeface="Arial"/>
                          <a:cs typeface="Arial"/>
                        </a:rPr>
                        <a:t>entity.</a:t>
                      </a:r>
                      <a:endParaRPr sz="550">
                        <a:latin typeface="Arial"/>
                        <a:cs typeface="Arial"/>
                      </a:endParaRPr>
                    </a:p>
                  </a:txBody>
                  <a:tcPr marL="0" marR="0" marT="1460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hMerge="1">
                  <a:txBody>
                    <a:bodyPr/>
                    <a:lstStyle/>
                    <a:p>
                      <a:endParaRPr/>
                    </a:p>
                  </a:txBody>
                  <a:tcPr marL="0" marR="0" marT="0" marB="0"/>
                </a:tc>
                <a:tc gridSpan="3">
                  <a:txBody>
                    <a:bodyPr/>
                    <a:lstStyle/>
                    <a:p>
                      <a:pPr marL="33655" marR="234315" algn="just">
                        <a:lnSpc>
                          <a:spcPct val="100000"/>
                        </a:lnSpc>
                        <a:spcBef>
                          <a:spcPts val="115"/>
                        </a:spcBef>
                      </a:pPr>
                      <a:r>
                        <a:rPr sz="550" spc="-5" dirty="0">
                          <a:latin typeface="Arial"/>
                          <a:cs typeface="Arial"/>
                        </a:rPr>
                        <a:t>Review </a:t>
                      </a:r>
                      <a:r>
                        <a:rPr sz="550" dirty="0">
                          <a:latin typeface="Arial"/>
                          <a:cs typeface="Arial"/>
                        </a:rPr>
                        <a:t>purchase agreements,  insurance policies, </a:t>
                      </a:r>
                      <a:r>
                        <a:rPr sz="550" spc="5" dirty="0">
                          <a:latin typeface="Arial"/>
                          <a:cs typeface="Arial"/>
                        </a:rPr>
                        <a:t>and </a:t>
                      </a:r>
                      <a:r>
                        <a:rPr sz="550" dirty="0">
                          <a:latin typeface="Arial"/>
                          <a:cs typeface="Arial"/>
                        </a:rPr>
                        <a:t>related  </a:t>
                      </a:r>
                      <a:r>
                        <a:rPr sz="550" spc="5" dirty="0">
                          <a:latin typeface="Arial"/>
                          <a:cs typeface="Arial"/>
                        </a:rPr>
                        <a:t>documents.</a:t>
                      </a:r>
                      <a:endParaRPr sz="550">
                        <a:latin typeface="Arial"/>
                        <a:cs typeface="Arial"/>
                      </a:endParaRPr>
                    </a:p>
                  </a:txBody>
                  <a:tcPr marL="0" marR="0" marT="14605"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49796">
                <a:tc>
                  <a:txBody>
                    <a:bodyPr/>
                    <a:lstStyle/>
                    <a:p>
                      <a:pPr marL="33020">
                        <a:lnSpc>
                          <a:spcPct val="100000"/>
                        </a:lnSpc>
                        <a:spcBef>
                          <a:spcPts val="114"/>
                        </a:spcBef>
                      </a:pPr>
                      <a:r>
                        <a:rPr sz="550" spc="5" dirty="0">
                          <a:latin typeface="Arial"/>
                          <a:cs typeface="Arial"/>
                        </a:rPr>
                        <a:t>Valuation</a:t>
                      </a:r>
                      <a:r>
                        <a:rPr sz="550" spc="-35" dirty="0">
                          <a:latin typeface="Arial"/>
                          <a:cs typeface="Arial"/>
                        </a:rPr>
                        <a:t> </a:t>
                      </a:r>
                      <a:r>
                        <a:rPr sz="550" dirty="0">
                          <a:latin typeface="Arial"/>
                          <a:cs typeface="Arial"/>
                        </a:rPr>
                        <a:t>or</a:t>
                      </a:r>
                      <a:endParaRPr sz="550">
                        <a:latin typeface="Arial"/>
                        <a:cs typeface="Arial"/>
                      </a:endParaRPr>
                    </a:p>
                    <a:p>
                      <a:pPr marL="33020">
                        <a:lnSpc>
                          <a:spcPct val="100000"/>
                        </a:lnSpc>
                      </a:pPr>
                      <a:r>
                        <a:rPr sz="550" spc="5" dirty="0">
                          <a:latin typeface="Arial"/>
                          <a:cs typeface="Arial"/>
                        </a:rPr>
                        <a:t>allocation</a:t>
                      </a:r>
                      <a:endParaRPr sz="550">
                        <a:latin typeface="Arial"/>
                        <a:cs typeface="Arial"/>
                      </a:endParaRPr>
                    </a:p>
                  </a:txBody>
                  <a:tcPr marL="0" marR="0" marT="14604"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gridSpan="2">
                  <a:txBody>
                    <a:bodyPr/>
                    <a:lstStyle/>
                    <a:p>
                      <a:pPr marL="33655">
                        <a:lnSpc>
                          <a:spcPct val="100000"/>
                        </a:lnSpc>
                        <a:spcBef>
                          <a:spcPts val="114"/>
                        </a:spcBef>
                      </a:pPr>
                      <a:r>
                        <a:rPr sz="550" spc="5" dirty="0">
                          <a:latin typeface="Arial"/>
                          <a:cs typeface="Arial"/>
                        </a:rPr>
                        <a:t>Accounts receivable </a:t>
                      </a:r>
                      <a:r>
                        <a:rPr sz="550" dirty="0">
                          <a:latin typeface="Arial"/>
                          <a:cs typeface="Arial"/>
                        </a:rPr>
                        <a:t>are </a:t>
                      </a:r>
                      <a:r>
                        <a:rPr sz="550" spc="-5" dirty="0">
                          <a:latin typeface="Arial"/>
                          <a:cs typeface="Arial"/>
                        </a:rPr>
                        <a:t>stated</a:t>
                      </a:r>
                      <a:r>
                        <a:rPr sz="550" spc="65" dirty="0">
                          <a:latin typeface="Arial"/>
                          <a:cs typeface="Arial"/>
                        </a:rPr>
                        <a:t> </a:t>
                      </a:r>
                      <a:r>
                        <a:rPr sz="550" dirty="0">
                          <a:latin typeface="Arial"/>
                          <a:cs typeface="Arial"/>
                        </a:rPr>
                        <a:t>at</a:t>
                      </a:r>
                      <a:endParaRPr sz="550">
                        <a:latin typeface="Arial"/>
                        <a:cs typeface="Arial"/>
                      </a:endParaRPr>
                    </a:p>
                    <a:p>
                      <a:pPr marL="33655">
                        <a:lnSpc>
                          <a:spcPct val="100000"/>
                        </a:lnSpc>
                      </a:pPr>
                      <a:r>
                        <a:rPr sz="550" spc="10" dirty="0">
                          <a:latin typeface="Arial"/>
                          <a:cs typeface="Arial"/>
                        </a:rPr>
                        <a:t>net </a:t>
                      </a:r>
                      <a:r>
                        <a:rPr sz="550" spc="-5" dirty="0">
                          <a:latin typeface="Arial"/>
                          <a:cs typeface="Arial"/>
                        </a:rPr>
                        <a:t>realizable</a:t>
                      </a:r>
                      <a:r>
                        <a:rPr sz="550" spc="25" dirty="0">
                          <a:latin typeface="Arial"/>
                          <a:cs typeface="Arial"/>
                        </a:rPr>
                        <a:t> </a:t>
                      </a:r>
                      <a:r>
                        <a:rPr sz="550" spc="10" dirty="0">
                          <a:latin typeface="Arial"/>
                          <a:cs typeface="Arial"/>
                        </a:rPr>
                        <a:t>value.</a:t>
                      </a:r>
                      <a:endParaRPr sz="550">
                        <a:latin typeface="Arial"/>
                        <a:cs typeface="Arial"/>
                      </a:endParaRPr>
                    </a:p>
                  </a:txBody>
                  <a:tcPr marL="0" marR="0" marT="14604"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hMerge="1">
                  <a:txBody>
                    <a:bodyPr/>
                    <a:lstStyle/>
                    <a:p>
                      <a:endParaRPr/>
                    </a:p>
                  </a:txBody>
                  <a:tcPr marL="0" marR="0" marT="0" marB="0"/>
                </a:tc>
                <a:tc gridSpan="3">
                  <a:txBody>
                    <a:bodyPr/>
                    <a:lstStyle/>
                    <a:p>
                      <a:pPr marL="33655" marR="99060" algn="just">
                        <a:lnSpc>
                          <a:spcPct val="100000"/>
                        </a:lnSpc>
                        <a:spcBef>
                          <a:spcPts val="114"/>
                        </a:spcBef>
                      </a:pPr>
                      <a:r>
                        <a:rPr sz="550" spc="-5" dirty="0">
                          <a:latin typeface="Arial"/>
                          <a:cs typeface="Arial"/>
                        </a:rPr>
                        <a:t>Review entity’s aging of accounts </a:t>
                      </a:r>
                      <a:r>
                        <a:rPr sz="550" dirty="0">
                          <a:latin typeface="Arial"/>
                          <a:cs typeface="Arial"/>
                        </a:rPr>
                        <a:t>and  </a:t>
                      </a:r>
                      <a:r>
                        <a:rPr sz="550" spc="5" dirty="0">
                          <a:latin typeface="Arial"/>
                          <a:cs typeface="Arial"/>
                        </a:rPr>
                        <a:t>evaluate </a:t>
                      </a:r>
                      <a:r>
                        <a:rPr sz="550" dirty="0">
                          <a:latin typeface="Arial"/>
                          <a:cs typeface="Arial"/>
                        </a:rPr>
                        <a:t>the </a:t>
                      </a:r>
                      <a:r>
                        <a:rPr sz="550" spc="15" dirty="0">
                          <a:latin typeface="Arial"/>
                          <a:cs typeface="Arial"/>
                        </a:rPr>
                        <a:t>adequacy </a:t>
                      </a:r>
                      <a:r>
                        <a:rPr sz="550" dirty="0">
                          <a:latin typeface="Arial"/>
                          <a:cs typeface="Arial"/>
                        </a:rPr>
                        <a:t>of the  </a:t>
                      </a:r>
                      <a:r>
                        <a:rPr sz="550" spc="5" dirty="0">
                          <a:latin typeface="Arial"/>
                          <a:cs typeface="Arial"/>
                        </a:rPr>
                        <a:t>allowance </a:t>
                      </a:r>
                      <a:r>
                        <a:rPr sz="550" dirty="0">
                          <a:latin typeface="Arial"/>
                          <a:cs typeface="Arial"/>
                        </a:rPr>
                        <a:t>for </a:t>
                      </a:r>
                      <a:r>
                        <a:rPr sz="550" spc="5" dirty="0">
                          <a:latin typeface="Arial"/>
                          <a:cs typeface="Arial"/>
                        </a:rPr>
                        <a:t>uncorrectable  accounts.</a:t>
                      </a:r>
                      <a:endParaRPr sz="550">
                        <a:latin typeface="Arial"/>
                        <a:cs typeface="Arial"/>
                      </a:endParaRPr>
                    </a:p>
                  </a:txBody>
                  <a:tcPr marL="0" marR="0" marT="14604"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310121">
                <a:tc>
                  <a:txBody>
                    <a:bodyPr/>
                    <a:lstStyle/>
                    <a:p>
                      <a:pPr marL="33020" marR="50165">
                        <a:lnSpc>
                          <a:spcPct val="100000"/>
                        </a:lnSpc>
                        <a:spcBef>
                          <a:spcPts val="120"/>
                        </a:spcBef>
                      </a:pPr>
                      <a:r>
                        <a:rPr sz="550" spc="-5" dirty="0">
                          <a:latin typeface="Arial"/>
                          <a:cs typeface="Arial"/>
                        </a:rPr>
                        <a:t>Presentation  </a:t>
                      </a:r>
                      <a:r>
                        <a:rPr sz="550" spc="10" dirty="0">
                          <a:latin typeface="Arial"/>
                          <a:cs typeface="Arial"/>
                        </a:rPr>
                        <a:t>and</a:t>
                      </a:r>
                      <a:r>
                        <a:rPr sz="550" spc="-10" dirty="0">
                          <a:latin typeface="Arial"/>
                          <a:cs typeface="Arial"/>
                        </a:rPr>
                        <a:t> </a:t>
                      </a:r>
                      <a:r>
                        <a:rPr sz="550" spc="-5" dirty="0">
                          <a:latin typeface="Arial"/>
                          <a:cs typeface="Arial"/>
                        </a:rPr>
                        <a:t>disclosure</a:t>
                      </a:r>
                      <a:endParaRPr sz="550">
                        <a:latin typeface="Arial"/>
                        <a:cs typeface="Arial"/>
                      </a:endParaRPr>
                    </a:p>
                  </a:txBody>
                  <a:tcPr marL="0" marR="0" marT="1524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gridSpan="2">
                  <a:txBody>
                    <a:bodyPr/>
                    <a:lstStyle/>
                    <a:p>
                      <a:pPr marL="33655" marR="77470" algn="just">
                        <a:lnSpc>
                          <a:spcPct val="100000"/>
                        </a:lnSpc>
                        <a:spcBef>
                          <a:spcPts val="120"/>
                        </a:spcBef>
                      </a:pPr>
                      <a:r>
                        <a:rPr sz="550" dirty="0">
                          <a:latin typeface="Arial"/>
                          <a:cs typeface="Arial"/>
                        </a:rPr>
                        <a:t>Contingencies </a:t>
                      </a:r>
                      <a:r>
                        <a:rPr sz="550" spc="5" dirty="0">
                          <a:latin typeface="Arial"/>
                          <a:cs typeface="Arial"/>
                        </a:rPr>
                        <a:t>not </a:t>
                      </a:r>
                      <a:r>
                        <a:rPr sz="550" dirty="0">
                          <a:latin typeface="Arial"/>
                          <a:cs typeface="Arial"/>
                        </a:rPr>
                        <a:t>reported </a:t>
                      </a:r>
                      <a:r>
                        <a:rPr sz="550" spc="-15" dirty="0">
                          <a:latin typeface="Arial"/>
                          <a:cs typeface="Arial"/>
                        </a:rPr>
                        <a:t>in  </a:t>
                      </a:r>
                      <a:r>
                        <a:rPr sz="550" spc="5" dirty="0">
                          <a:latin typeface="Arial"/>
                          <a:cs typeface="Arial"/>
                        </a:rPr>
                        <a:t>financial </a:t>
                      </a:r>
                      <a:r>
                        <a:rPr sz="550" dirty="0">
                          <a:latin typeface="Arial"/>
                          <a:cs typeface="Arial"/>
                        </a:rPr>
                        <a:t>accounts </a:t>
                      </a:r>
                      <a:r>
                        <a:rPr sz="550" spc="-5" dirty="0">
                          <a:latin typeface="Arial"/>
                          <a:cs typeface="Arial"/>
                        </a:rPr>
                        <a:t>are </a:t>
                      </a:r>
                      <a:r>
                        <a:rPr sz="550" spc="5" dirty="0">
                          <a:latin typeface="Arial"/>
                          <a:cs typeface="Arial"/>
                        </a:rPr>
                        <a:t>properly  </a:t>
                      </a:r>
                      <a:r>
                        <a:rPr sz="550" spc="-5" dirty="0">
                          <a:latin typeface="Arial"/>
                          <a:cs typeface="Arial"/>
                        </a:rPr>
                        <a:t>disclosed in</a:t>
                      </a:r>
                      <a:r>
                        <a:rPr sz="550" spc="-35" dirty="0">
                          <a:latin typeface="Arial"/>
                          <a:cs typeface="Arial"/>
                        </a:rPr>
                        <a:t> </a:t>
                      </a:r>
                      <a:r>
                        <a:rPr sz="550" dirty="0">
                          <a:latin typeface="Arial"/>
                          <a:cs typeface="Arial"/>
                        </a:rPr>
                        <a:t>footnotes.</a:t>
                      </a:r>
                      <a:endParaRPr sz="550">
                        <a:latin typeface="Arial"/>
                        <a:cs typeface="Arial"/>
                      </a:endParaRPr>
                    </a:p>
                  </a:txBody>
                  <a:tcPr marL="0" marR="0" marT="1524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hMerge="1">
                  <a:txBody>
                    <a:bodyPr/>
                    <a:lstStyle/>
                    <a:p>
                      <a:endParaRPr/>
                    </a:p>
                  </a:txBody>
                  <a:tcPr marL="0" marR="0" marT="0" marB="0"/>
                </a:tc>
                <a:tc gridSpan="3">
                  <a:txBody>
                    <a:bodyPr/>
                    <a:lstStyle/>
                    <a:p>
                      <a:pPr marL="33655" marR="102870" algn="just">
                        <a:lnSpc>
                          <a:spcPct val="100000"/>
                        </a:lnSpc>
                        <a:spcBef>
                          <a:spcPts val="120"/>
                        </a:spcBef>
                      </a:pPr>
                      <a:r>
                        <a:rPr sz="550" spc="5" dirty="0">
                          <a:latin typeface="Arial"/>
                          <a:cs typeface="Arial"/>
                        </a:rPr>
                        <a:t>Obtain </a:t>
                      </a:r>
                      <a:r>
                        <a:rPr sz="550" spc="-5" dirty="0">
                          <a:latin typeface="Arial"/>
                          <a:cs typeface="Arial"/>
                        </a:rPr>
                        <a:t>information </a:t>
                      </a:r>
                      <a:r>
                        <a:rPr sz="550" dirty="0">
                          <a:latin typeface="Arial"/>
                          <a:cs typeface="Arial"/>
                        </a:rPr>
                        <a:t>from </a:t>
                      </a:r>
                      <a:r>
                        <a:rPr sz="550" spc="-5" dirty="0">
                          <a:latin typeface="Arial"/>
                          <a:cs typeface="Arial"/>
                        </a:rPr>
                        <a:t>entity  lawyers </a:t>
                      </a:r>
                      <a:r>
                        <a:rPr sz="550" spc="10" dirty="0">
                          <a:latin typeface="Arial"/>
                          <a:cs typeface="Arial"/>
                        </a:rPr>
                        <a:t>about </a:t>
                      </a:r>
                      <a:r>
                        <a:rPr sz="550" spc="-5" dirty="0">
                          <a:latin typeface="Arial"/>
                          <a:cs typeface="Arial"/>
                        </a:rPr>
                        <a:t>the </a:t>
                      </a:r>
                      <a:r>
                        <a:rPr sz="550" spc="-15" dirty="0">
                          <a:latin typeface="Arial"/>
                          <a:cs typeface="Arial"/>
                        </a:rPr>
                        <a:t>status </a:t>
                      </a:r>
                      <a:r>
                        <a:rPr sz="550" dirty="0">
                          <a:latin typeface="Arial"/>
                          <a:cs typeface="Arial"/>
                        </a:rPr>
                        <a:t>of </a:t>
                      </a:r>
                      <a:r>
                        <a:rPr sz="550" spc="-5" dirty="0">
                          <a:latin typeface="Arial"/>
                          <a:cs typeface="Arial"/>
                        </a:rPr>
                        <a:t>litigation  </a:t>
                      </a:r>
                      <a:r>
                        <a:rPr sz="550" spc="10" dirty="0">
                          <a:latin typeface="Arial"/>
                          <a:cs typeface="Arial"/>
                        </a:rPr>
                        <a:t>and </a:t>
                      </a:r>
                      <a:r>
                        <a:rPr sz="550" spc="-5" dirty="0">
                          <a:latin typeface="Arial"/>
                          <a:cs typeface="Arial"/>
                        </a:rPr>
                        <a:t>estimates </a:t>
                      </a:r>
                      <a:r>
                        <a:rPr sz="550" spc="5" dirty="0">
                          <a:latin typeface="Arial"/>
                          <a:cs typeface="Arial"/>
                        </a:rPr>
                        <a:t>of potential</a:t>
                      </a:r>
                      <a:r>
                        <a:rPr sz="550" spc="-25" dirty="0">
                          <a:latin typeface="Arial"/>
                          <a:cs typeface="Arial"/>
                        </a:rPr>
                        <a:t> </a:t>
                      </a:r>
                      <a:r>
                        <a:rPr sz="550" spc="-20" dirty="0">
                          <a:latin typeface="Arial"/>
                          <a:cs typeface="Arial"/>
                        </a:rPr>
                        <a:t>loss.</a:t>
                      </a:r>
                      <a:endParaRPr sz="550">
                        <a:latin typeface="Arial"/>
                        <a:cs typeface="Arial"/>
                      </a:endParaRPr>
                    </a:p>
                  </a:txBody>
                  <a:tcPr marL="0" marR="0" marT="15240" marB="0">
                    <a:lnL w="6350">
                      <a:solidFill>
                        <a:srgbClr val="F5A207"/>
                      </a:solidFill>
                      <a:prstDash val="solid"/>
                    </a:lnL>
                    <a:lnR w="6350">
                      <a:solidFill>
                        <a:srgbClr val="F5A207"/>
                      </a:solidFill>
                      <a:prstDash val="solid"/>
                    </a:lnR>
                    <a:lnT w="6350">
                      <a:solidFill>
                        <a:srgbClr val="F5A207"/>
                      </a:solidFill>
                      <a:prstDash val="solid"/>
                    </a:lnT>
                    <a:lnB w="6350">
                      <a:solidFill>
                        <a:srgbClr val="F5A207"/>
                      </a:solidFill>
                      <a:prstDash val="solid"/>
                    </a:lnB>
                    <a:solidFill>
                      <a:srgbClr val="FADA9B"/>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4" name="object 4"/>
          <p:cNvSpPr txBox="1">
            <a:spLocks noGrp="1"/>
          </p:cNvSpPr>
          <p:nvPr>
            <p:ph type="title"/>
          </p:nvPr>
        </p:nvSpPr>
        <p:spPr>
          <a:xfrm>
            <a:off x="317093" y="271018"/>
            <a:ext cx="2644140" cy="336550"/>
          </a:xfrm>
          <a:prstGeom prst="rect">
            <a:avLst/>
          </a:prstGeom>
        </p:spPr>
        <p:txBody>
          <a:bodyPr vert="horz" wrap="square" lIns="0" tIns="12065" rIns="0" bIns="0" rtlCol="0">
            <a:spAutoFit/>
          </a:bodyPr>
          <a:lstStyle/>
          <a:p>
            <a:pPr marL="535305" marR="5080" indent="-523240">
              <a:lnSpc>
                <a:spcPct val="102000"/>
              </a:lnSpc>
              <a:spcBef>
                <a:spcPts val="95"/>
              </a:spcBef>
            </a:pPr>
            <a:r>
              <a:rPr sz="1000" spc="5" dirty="0">
                <a:solidFill>
                  <a:srgbClr val="FFFFFF"/>
                </a:solidFill>
              </a:rPr>
              <a:t>Audit Objectives and Audit Procedures </a:t>
            </a:r>
            <a:r>
              <a:rPr sz="1000" spc="10" dirty="0">
                <a:solidFill>
                  <a:srgbClr val="FFFFFF"/>
                </a:solidFill>
              </a:rPr>
              <a:t>Based  </a:t>
            </a:r>
            <a:r>
              <a:rPr sz="1000" spc="5" dirty="0">
                <a:solidFill>
                  <a:srgbClr val="FFFFFF"/>
                </a:solidFill>
              </a:rPr>
              <a:t>on Management</a:t>
            </a:r>
            <a:r>
              <a:rPr sz="1000" spc="-25" dirty="0">
                <a:solidFill>
                  <a:srgbClr val="FFFFFF"/>
                </a:solidFill>
              </a:rPr>
              <a:t> </a:t>
            </a:r>
            <a:r>
              <a:rPr sz="1000" spc="5" dirty="0">
                <a:solidFill>
                  <a:srgbClr val="FFFFFF"/>
                </a:solidFill>
              </a:rPr>
              <a:t>Assertions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89" y="341502"/>
            <a:ext cx="772795" cy="226695"/>
          </a:xfrm>
          <a:prstGeom prst="rect">
            <a:avLst/>
          </a:prstGeom>
        </p:spPr>
        <p:txBody>
          <a:bodyPr vert="horz" wrap="square" lIns="0" tIns="15240" rIns="0" bIns="0" rtlCol="0">
            <a:spAutoFit/>
          </a:bodyPr>
          <a:lstStyle/>
          <a:p>
            <a:pPr marL="12700">
              <a:lnSpc>
                <a:spcPct val="100000"/>
              </a:lnSpc>
              <a:spcBef>
                <a:spcPts val="120"/>
              </a:spcBef>
            </a:pPr>
            <a:r>
              <a:rPr spc="5" dirty="0"/>
              <a:t>Audit</a:t>
            </a:r>
            <a:r>
              <a:rPr spc="-95" dirty="0"/>
              <a:t> </a:t>
            </a:r>
            <a:r>
              <a:rPr dirty="0"/>
              <a:t>Risk</a:t>
            </a:r>
          </a:p>
        </p:txBody>
      </p:sp>
      <p:sp>
        <p:nvSpPr>
          <p:cNvPr id="3" name="object 3"/>
          <p:cNvSpPr txBox="1"/>
          <p:nvPr/>
        </p:nvSpPr>
        <p:spPr>
          <a:xfrm>
            <a:off x="409447" y="2327859"/>
            <a:ext cx="2560955"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24103" y="862075"/>
            <a:ext cx="2774950" cy="1277620"/>
          </a:xfrm>
          <a:prstGeom prst="rect">
            <a:avLst/>
          </a:prstGeom>
        </p:spPr>
        <p:txBody>
          <a:bodyPr vert="horz" wrap="square" lIns="0" tIns="16510" rIns="0" bIns="0" rtlCol="0">
            <a:spAutoFit/>
          </a:bodyPr>
          <a:lstStyle/>
          <a:p>
            <a:pPr marL="137160" indent="-125095">
              <a:lnSpc>
                <a:spcPct val="100000"/>
              </a:lnSpc>
              <a:spcBef>
                <a:spcPts val="130"/>
              </a:spcBef>
              <a:buClr>
                <a:srgbClr val="F5A207"/>
              </a:buClr>
              <a:buSzPct val="78571"/>
              <a:buFont typeface="Courier New"/>
              <a:buChar char="o"/>
              <a:tabLst>
                <a:tab pos="137795" algn="l"/>
              </a:tabLst>
            </a:pPr>
            <a:r>
              <a:rPr sz="700" spc="10" dirty="0">
                <a:solidFill>
                  <a:srgbClr val="404040"/>
                </a:solidFill>
                <a:latin typeface="Arial"/>
                <a:cs typeface="Arial"/>
              </a:rPr>
              <a:t>Probability that auditor </a:t>
            </a:r>
            <a:r>
              <a:rPr sz="700" spc="5" dirty="0">
                <a:solidFill>
                  <a:srgbClr val="404040"/>
                </a:solidFill>
                <a:latin typeface="Arial"/>
                <a:cs typeface="Arial"/>
              </a:rPr>
              <a:t>will </a:t>
            </a:r>
            <a:r>
              <a:rPr sz="700" spc="10" dirty="0">
                <a:solidFill>
                  <a:srgbClr val="404040"/>
                </a:solidFill>
                <a:latin typeface="Arial"/>
                <a:cs typeface="Arial"/>
              </a:rPr>
              <a:t>render unqualified (clean) </a:t>
            </a:r>
            <a:r>
              <a:rPr sz="700" spc="15" dirty="0">
                <a:solidFill>
                  <a:srgbClr val="404040"/>
                </a:solidFill>
                <a:latin typeface="Arial"/>
                <a:cs typeface="Arial"/>
              </a:rPr>
              <a:t>opinion</a:t>
            </a:r>
            <a:r>
              <a:rPr sz="700" spc="-140" dirty="0">
                <a:solidFill>
                  <a:srgbClr val="404040"/>
                </a:solidFill>
                <a:latin typeface="Arial"/>
                <a:cs typeface="Arial"/>
              </a:rPr>
              <a:t> </a:t>
            </a:r>
            <a:r>
              <a:rPr sz="700" spc="15" dirty="0">
                <a:solidFill>
                  <a:srgbClr val="404040"/>
                </a:solidFill>
                <a:latin typeface="Arial"/>
                <a:cs typeface="Arial"/>
              </a:rPr>
              <a:t>on</a:t>
            </a:r>
            <a:endParaRPr sz="700">
              <a:latin typeface="Arial"/>
              <a:cs typeface="Arial"/>
            </a:endParaRPr>
          </a:p>
          <a:p>
            <a:pPr marL="137160">
              <a:lnSpc>
                <a:spcPct val="100000"/>
              </a:lnSpc>
              <a:spcBef>
                <a:spcPts val="35"/>
              </a:spcBef>
            </a:pPr>
            <a:r>
              <a:rPr sz="700" spc="10" dirty="0">
                <a:solidFill>
                  <a:srgbClr val="404040"/>
                </a:solidFill>
                <a:latin typeface="Arial"/>
                <a:cs typeface="Arial"/>
              </a:rPr>
              <a:t>financial</a:t>
            </a:r>
            <a:r>
              <a:rPr sz="700" spc="-25" dirty="0">
                <a:solidFill>
                  <a:srgbClr val="404040"/>
                </a:solidFill>
                <a:latin typeface="Arial"/>
                <a:cs typeface="Arial"/>
              </a:rPr>
              <a:t> </a:t>
            </a:r>
            <a:r>
              <a:rPr sz="700" spc="15" dirty="0">
                <a:solidFill>
                  <a:srgbClr val="404040"/>
                </a:solidFill>
                <a:latin typeface="Arial"/>
                <a:cs typeface="Arial"/>
              </a:rPr>
              <a:t>statements</a:t>
            </a:r>
            <a:r>
              <a:rPr sz="700" spc="-20" dirty="0">
                <a:solidFill>
                  <a:srgbClr val="404040"/>
                </a:solidFill>
                <a:latin typeface="Arial"/>
                <a:cs typeface="Arial"/>
              </a:rPr>
              <a:t> </a:t>
            </a:r>
            <a:r>
              <a:rPr sz="700" spc="10" dirty="0">
                <a:solidFill>
                  <a:srgbClr val="404040"/>
                </a:solidFill>
                <a:latin typeface="Arial"/>
                <a:cs typeface="Arial"/>
              </a:rPr>
              <a:t>that</a:t>
            </a:r>
            <a:r>
              <a:rPr sz="700" spc="5" dirty="0">
                <a:solidFill>
                  <a:srgbClr val="404040"/>
                </a:solidFill>
                <a:latin typeface="Arial"/>
                <a:cs typeface="Arial"/>
              </a:rPr>
              <a:t> </a:t>
            </a:r>
            <a:r>
              <a:rPr sz="700" spc="10" dirty="0">
                <a:solidFill>
                  <a:srgbClr val="404040"/>
                </a:solidFill>
                <a:latin typeface="Arial"/>
                <a:cs typeface="Arial"/>
              </a:rPr>
              <a:t>are,</a:t>
            </a:r>
            <a:r>
              <a:rPr sz="700" spc="-15" dirty="0">
                <a:solidFill>
                  <a:srgbClr val="404040"/>
                </a:solidFill>
                <a:latin typeface="Arial"/>
                <a:cs typeface="Arial"/>
              </a:rPr>
              <a:t> </a:t>
            </a:r>
            <a:r>
              <a:rPr sz="700" spc="10" dirty="0">
                <a:solidFill>
                  <a:srgbClr val="404040"/>
                </a:solidFill>
                <a:latin typeface="Arial"/>
                <a:cs typeface="Arial"/>
              </a:rPr>
              <a:t>in</a:t>
            </a:r>
            <a:r>
              <a:rPr sz="700" dirty="0">
                <a:solidFill>
                  <a:srgbClr val="404040"/>
                </a:solidFill>
                <a:latin typeface="Arial"/>
                <a:cs typeface="Arial"/>
              </a:rPr>
              <a:t> </a:t>
            </a:r>
            <a:r>
              <a:rPr sz="700" spc="10" dirty="0">
                <a:solidFill>
                  <a:srgbClr val="404040"/>
                </a:solidFill>
                <a:latin typeface="Arial"/>
                <a:cs typeface="Arial"/>
              </a:rPr>
              <a:t>fact,</a:t>
            </a:r>
            <a:r>
              <a:rPr sz="700" spc="-25" dirty="0">
                <a:solidFill>
                  <a:srgbClr val="404040"/>
                </a:solidFill>
                <a:latin typeface="Arial"/>
                <a:cs typeface="Arial"/>
              </a:rPr>
              <a:t> </a:t>
            </a:r>
            <a:r>
              <a:rPr sz="700" spc="10" dirty="0">
                <a:solidFill>
                  <a:srgbClr val="404040"/>
                </a:solidFill>
                <a:latin typeface="Arial"/>
                <a:cs typeface="Arial"/>
              </a:rPr>
              <a:t>materially</a:t>
            </a:r>
            <a:r>
              <a:rPr sz="700" spc="-65" dirty="0">
                <a:solidFill>
                  <a:srgbClr val="404040"/>
                </a:solidFill>
                <a:latin typeface="Arial"/>
                <a:cs typeface="Arial"/>
              </a:rPr>
              <a:t> </a:t>
            </a:r>
            <a:r>
              <a:rPr sz="700" spc="10" dirty="0">
                <a:solidFill>
                  <a:srgbClr val="404040"/>
                </a:solidFill>
                <a:latin typeface="Arial"/>
                <a:cs typeface="Arial"/>
              </a:rPr>
              <a:t>misstated.</a:t>
            </a:r>
            <a:endParaRPr sz="700">
              <a:latin typeface="Arial"/>
              <a:cs typeface="Arial"/>
            </a:endParaRPr>
          </a:p>
          <a:p>
            <a:pPr marL="137160" marR="129539" indent="-125095">
              <a:lnSpc>
                <a:spcPct val="104299"/>
              </a:lnSpc>
              <a:spcBef>
                <a:spcPts val="375"/>
              </a:spcBef>
              <a:buClr>
                <a:srgbClr val="F5A207"/>
              </a:buClr>
              <a:buSzPct val="78571"/>
              <a:buFont typeface="Courier New"/>
              <a:buChar char="o"/>
              <a:tabLst>
                <a:tab pos="137795" algn="l"/>
              </a:tabLst>
            </a:pPr>
            <a:r>
              <a:rPr sz="700" b="1" spc="10" dirty="0">
                <a:solidFill>
                  <a:srgbClr val="404040"/>
                </a:solidFill>
                <a:latin typeface="Arial"/>
                <a:cs typeface="Arial"/>
              </a:rPr>
              <a:t>Inherent risk</a:t>
            </a:r>
            <a:r>
              <a:rPr sz="700" b="1" spc="-15" dirty="0">
                <a:solidFill>
                  <a:srgbClr val="404040"/>
                </a:solidFill>
                <a:latin typeface="Arial"/>
                <a:cs typeface="Arial"/>
              </a:rPr>
              <a:t> </a:t>
            </a:r>
            <a:r>
              <a:rPr sz="700" b="1" spc="10" dirty="0">
                <a:solidFill>
                  <a:srgbClr val="404040"/>
                </a:solidFill>
                <a:latin typeface="Arial"/>
                <a:cs typeface="Arial"/>
              </a:rPr>
              <a:t>(IR)</a:t>
            </a:r>
            <a:r>
              <a:rPr sz="700" b="1" spc="15" dirty="0">
                <a:solidFill>
                  <a:srgbClr val="404040"/>
                </a:solidFill>
                <a:latin typeface="Arial"/>
                <a:cs typeface="Arial"/>
              </a:rPr>
              <a:t> </a:t>
            </a:r>
            <a:r>
              <a:rPr sz="700" spc="10" dirty="0">
                <a:solidFill>
                  <a:srgbClr val="404040"/>
                </a:solidFill>
                <a:latin typeface="Arial"/>
                <a:cs typeface="Arial"/>
              </a:rPr>
              <a:t>is</a:t>
            </a:r>
            <a:r>
              <a:rPr sz="700" spc="5" dirty="0">
                <a:solidFill>
                  <a:srgbClr val="404040"/>
                </a:solidFill>
                <a:latin typeface="Arial"/>
                <a:cs typeface="Arial"/>
              </a:rPr>
              <a:t> </a:t>
            </a:r>
            <a:r>
              <a:rPr sz="700" spc="15" dirty="0">
                <a:solidFill>
                  <a:srgbClr val="404040"/>
                </a:solidFill>
                <a:latin typeface="Arial"/>
                <a:cs typeface="Arial"/>
              </a:rPr>
              <a:t>associated</a:t>
            </a:r>
            <a:r>
              <a:rPr sz="700" spc="-35" dirty="0">
                <a:solidFill>
                  <a:srgbClr val="404040"/>
                </a:solidFill>
                <a:latin typeface="Arial"/>
                <a:cs typeface="Arial"/>
              </a:rPr>
              <a:t> </a:t>
            </a:r>
            <a:r>
              <a:rPr sz="700" spc="10" dirty="0">
                <a:solidFill>
                  <a:srgbClr val="404040"/>
                </a:solidFill>
                <a:latin typeface="Arial"/>
                <a:cs typeface="Arial"/>
              </a:rPr>
              <a:t>with </a:t>
            </a:r>
            <a:r>
              <a:rPr sz="700" spc="15" dirty="0">
                <a:solidFill>
                  <a:srgbClr val="404040"/>
                </a:solidFill>
                <a:latin typeface="Arial"/>
                <a:cs typeface="Arial"/>
              </a:rPr>
              <a:t>unique</a:t>
            </a:r>
            <a:r>
              <a:rPr sz="700" spc="-20" dirty="0">
                <a:solidFill>
                  <a:srgbClr val="404040"/>
                </a:solidFill>
                <a:latin typeface="Arial"/>
                <a:cs typeface="Arial"/>
              </a:rPr>
              <a:t> </a:t>
            </a:r>
            <a:r>
              <a:rPr sz="700" spc="10" dirty="0">
                <a:solidFill>
                  <a:srgbClr val="404040"/>
                </a:solidFill>
                <a:latin typeface="Arial"/>
                <a:cs typeface="Arial"/>
              </a:rPr>
              <a:t>characteristics</a:t>
            </a:r>
            <a:r>
              <a:rPr sz="700" spc="-75" dirty="0">
                <a:solidFill>
                  <a:srgbClr val="404040"/>
                </a:solidFill>
                <a:latin typeface="Arial"/>
                <a:cs typeface="Arial"/>
              </a:rPr>
              <a:t> </a:t>
            </a:r>
            <a:r>
              <a:rPr sz="700" spc="10" dirty="0">
                <a:solidFill>
                  <a:srgbClr val="404040"/>
                </a:solidFill>
                <a:latin typeface="Arial"/>
                <a:cs typeface="Arial"/>
              </a:rPr>
              <a:t>of  client’s </a:t>
            </a:r>
            <a:r>
              <a:rPr sz="700" spc="15" dirty="0">
                <a:solidFill>
                  <a:srgbClr val="404040"/>
                </a:solidFill>
                <a:latin typeface="Arial"/>
                <a:cs typeface="Arial"/>
              </a:rPr>
              <a:t>business </a:t>
            </a:r>
            <a:r>
              <a:rPr sz="700" spc="10" dirty="0">
                <a:solidFill>
                  <a:srgbClr val="404040"/>
                </a:solidFill>
                <a:latin typeface="Arial"/>
                <a:cs typeface="Arial"/>
              </a:rPr>
              <a:t>or</a:t>
            </a:r>
            <a:r>
              <a:rPr sz="700" spc="-114" dirty="0">
                <a:solidFill>
                  <a:srgbClr val="404040"/>
                </a:solidFill>
                <a:latin typeface="Arial"/>
                <a:cs typeface="Arial"/>
              </a:rPr>
              <a:t> </a:t>
            </a:r>
            <a:r>
              <a:rPr sz="700" spc="-10" dirty="0">
                <a:solidFill>
                  <a:srgbClr val="404040"/>
                </a:solidFill>
                <a:latin typeface="Arial"/>
                <a:cs typeface="Arial"/>
              </a:rPr>
              <a:t>industry.</a:t>
            </a:r>
            <a:endParaRPr sz="700">
              <a:latin typeface="Arial"/>
              <a:cs typeface="Arial"/>
            </a:endParaRPr>
          </a:p>
          <a:p>
            <a:pPr marL="137160" marR="5080" indent="-125095">
              <a:lnSpc>
                <a:spcPct val="104500"/>
              </a:lnSpc>
              <a:spcBef>
                <a:spcPts val="360"/>
              </a:spcBef>
              <a:buClr>
                <a:srgbClr val="F5A207"/>
              </a:buClr>
              <a:buSzPct val="78571"/>
              <a:buFont typeface="Courier New"/>
              <a:buChar char="o"/>
              <a:tabLst>
                <a:tab pos="137795" algn="l"/>
              </a:tabLst>
            </a:pPr>
            <a:r>
              <a:rPr sz="700" b="1" spc="10" dirty="0">
                <a:solidFill>
                  <a:srgbClr val="404040"/>
                </a:solidFill>
                <a:latin typeface="Arial"/>
                <a:cs typeface="Arial"/>
              </a:rPr>
              <a:t>Control risk </a:t>
            </a:r>
            <a:r>
              <a:rPr sz="700" b="1" spc="15" dirty="0">
                <a:solidFill>
                  <a:srgbClr val="404040"/>
                </a:solidFill>
                <a:latin typeface="Arial"/>
                <a:cs typeface="Arial"/>
              </a:rPr>
              <a:t>(CR) </a:t>
            </a:r>
            <a:r>
              <a:rPr sz="700" spc="10" dirty="0">
                <a:solidFill>
                  <a:srgbClr val="404040"/>
                </a:solidFill>
                <a:latin typeface="Arial"/>
                <a:cs typeface="Arial"/>
              </a:rPr>
              <a:t>is the likelihood the control structure is</a:t>
            </a:r>
            <a:r>
              <a:rPr sz="700" spc="-65" dirty="0">
                <a:solidFill>
                  <a:srgbClr val="404040"/>
                </a:solidFill>
                <a:latin typeface="Arial"/>
                <a:cs typeface="Arial"/>
              </a:rPr>
              <a:t> </a:t>
            </a:r>
            <a:r>
              <a:rPr sz="700" spc="10" dirty="0">
                <a:solidFill>
                  <a:srgbClr val="404040"/>
                </a:solidFill>
                <a:latin typeface="Arial"/>
                <a:cs typeface="Arial"/>
              </a:rPr>
              <a:t>flawed  </a:t>
            </a:r>
            <a:r>
              <a:rPr sz="700" spc="15" dirty="0">
                <a:solidFill>
                  <a:srgbClr val="404040"/>
                </a:solidFill>
                <a:latin typeface="Arial"/>
                <a:cs typeface="Arial"/>
              </a:rPr>
              <a:t>because </a:t>
            </a:r>
            <a:r>
              <a:rPr sz="700" spc="10" dirty="0">
                <a:solidFill>
                  <a:srgbClr val="404040"/>
                </a:solidFill>
                <a:latin typeface="Arial"/>
                <a:cs typeface="Arial"/>
              </a:rPr>
              <a:t>controls are either </a:t>
            </a:r>
            <a:r>
              <a:rPr sz="700" spc="15" dirty="0">
                <a:solidFill>
                  <a:srgbClr val="404040"/>
                </a:solidFill>
                <a:latin typeface="Arial"/>
                <a:cs typeface="Arial"/>
              </a:rPr>
              <a:t>absent or inadequate </a:t>
            </a:r>
            <a:r>
              <a:rPr sz="700" spc="10" dirty="0">
                <a:solidFill>
                  <a:srgbClr val="404040"/>
                </a:solidFill>
                <a:latin typeface="Arial"/>
                <a:cs typeface="Arial"/>
              </a:rPr>
              <a:t>to prevent </a:t>
            </a:r>
            <a:r>
              <a:rPr sz="700" spc="15" dirty="0">
                <a:solidFill>
                  <a:srgbClr val="404040"/>
                </a:solidFill>
                <a:latin typeface="Arial"/>
                <a:cs typeface="Arial"/>
              </a:rPr>
              <a:t>or  detect</a:t>
            </a:r>
            <a:r>
              <a:rPr sz="700" spc="-45" dirty="0">
                <a:solidFill>
                  <a:srgbClr val="404040"/>
                </a:solidFill>
                <a:latin typeface="Arial"/>
                <a:cs typeface="Arial"/>
              </a:rPr>
              <a:t> </a:t>
            </a:r>
            <a:r>
              <a:rPr sz="700" spc="10" dirty="0">
                <a:solidFill>
                  <a:srgbClr val="404040"/>
                </a:solidFill>
                <a:latin typeface="Arial"/>
                <a:cs typeface="Arial"/>
              </a:rPr>
              <a:t>errors.</a:t>
            </a:r>
            <a:endParaRPr sz="700">
              <a:latin typeface="Arial"/>
              <a:cs typeface="Arial"/>
            </a:endParaRPr>
          </a:p>
          <a:p>
            <a:pPr marL="137160" marR="40005" indent="-125095">
              <a:lnSpc>
                <a:spcPct val="104299"/>
              </a:lnSpc>
              <a:spcBef>
                <a:spcPts val="359"/>
              </a:spcBef>
              <a:buClr>
                <a:srgbClr val="F5A207"/>
              </a:buClr>
              <a:buSzPct val="78571"/>
              <a:buFont typeface="Courier New"/>
              <a:buChar char="o"/>
              <a:tabLst>
                <a:tab pos="137795" algn="l"/>
              </a:tabLst>
            </a:pPr>
            <a:r>
              <a:rPr sz="700" b="1" spc="15" dirty="0">
                <a:solidFill>
                  <a:srgbClr val="404040"/>
                </a:solidFill>
                <a:latin typeface="Arial"/>
                <a:cs typeface="Arial"/>
              </a:rPr>
              <a:t>Detection </a:t>
            </a:r>
            <a:r>
              <a:rPr sz="700" b="1" spc="10" dirty="0">
                <a:solidFill>
                  <a:srgbClr val="404040"/>
                </a:solidFill>
                <a:latin typeface="Arial"/>
                <a:cs typeface="Arial"/>
              </a:rPr>
              <a:t>risk </a:t>
            </a:r>
            <a:r>
              <a:rPr sz="700" b="1" spc="15" dirty="0">
                <a:solidFill>
                  <a:srgbClr val="404040"/>
                </a:solidFill>
                <a:latin typeface="Arial"/>
                <a:cs typeface="Arial"/>
              </a:rPr>
              <a:t>(DR) </a:t>
            </a:r>
            <a:r>
              <a:rPr sz="700" spc="10" dirty="0">
                <a:solidFill>
                  <a:srgbClr val="404040"/>
                </a:solidFill>
                <a:latin typeface="Arial"/>
                <a:cs typeface="Arial"/>
              </a:rPr>
              <a:t>is the risk auditors are willing to </a:t>
            </a:r>
            <a:r>
              <a:rPr sz="700" spc="15" dirty="0">
                <a:solidFill>
                  <a:srgbClr val="404040"/>
                </a:solidFill>
                <a:latin typeface="Arial"/>
                <a:cs typeface="Arial"/>
              </a:rPr>
              <a:t>take </a:t>
            </a:r>
            <a:r>
              <a:rPr sz="700" spc="10" dirty="0">
                <a:solidFill>
                  <a:srgbClr val="404040"/>
                </a:solidFill>
                <a:latin typeface="Arial"/>
                <a:cs typeface="Arial"/>
              </a:rPr>
              <a:t>that  errors</a:t>
            </a:r>
            <a:r>
              <a:rPr sz="700" spc="5" dirty="0">
                <a:solidFill>
                  <a:srgbClr val="404040"/>
                </a:solidFill>
                <a:latin typeface="Arial"/>
                <a:cs typeface="Arial"/>
              </a:rPr>
              <a:t> </a:t>
            </a:r>
            <a:r>
              <a:rPr sz="700" spc="10" dirty="0">
                <a:solidFill>
                  <a:srgbClr val="404040"/>
                </a:solidFill>
                <a:latin typeface="Arial"/>
                <a:cs typeface="Arial"/>
              </a:rPr>
              <a:t>not</a:t>
            </a:r>
            <a:r>
              <a:rPr sz="700" dirty="0">
                <a:solidFill>
                  <a:srgbClr val="404040"/>
                </a:solidFill>
                <a:latin typeface="Arial"/>
                <a:cs typeface="Arial"/>
              </a:rPr>
              <a:t> </a:t>
            </a:r>
            <a:r>
              <a:rPr sz="700" spc="15" dirty="0">
                <a:solidFill>
                  <a:srgbClr val="404040"/>
                </a:solidFill>
                <a:latin typeface="Arial"/>
                <a:cs typeface="Arial"/>
              </a:rPr>
              <a:t>detected</a:t>
            </a:r>
            <a:r>
              <a:rPr sz="700" spc="-35" dirty="0">
                <a:solidFill>
                  <a:srgbClr val="404040"/>
                </a:solidFill>
                <a:latin typeface="Arial"/>
                <a:cs typeface="Arial"/>
              </a:rPr>
              <a:t> </a:t>
            </a:r>
            <a:r>
              <a:rPr sz="700" spc="10" dirty="0">
                <a:solidFill>
                  <a:srgbClr val="404040"/>
                </a:solidFill>
                <a:latin typeface="Arial"/>
                <a:cs typeface="Arial"/>
              </a:rPr>
              <a:t>or</a:t>
            </a:r>
            <a:r>
              <a:rPr sz="700" spc="-5" dirty="0">
                <a:solidFill>
                  <a:srgbClr val="404040"/>
                </a:solidFill>
                <a:latin typeface="Arial"/>
                <a:cs typeface="Arial"/>
              </a:rPr>
              <a:t> </a:t>
            </a:r>
            <a:r>
              <a:rPr sz="700" spc="15" dirty="0">
                <a:solidFill>
                  <a:srgbClr val="404040"/>
                </a:solidFill>
                <a:latin typeface="Arial"/>
                <a:cs typeface="Arial"/>
              </a:rPr>
              <a:t>prevented</a:t>
            </a:r>
            <a:r>
              <a:rPr sz="700" spc="-20" dirty="0">
                <a:solidFill>
                  <a:srgbClr val="404040"/>
                </a:solidFill>
                <a:latin typeface="Arial"/>
                <a:cs typeface="Arial"/>
              </a:rPr>
              <a:t> </a:t>
            </a:r>
            <a:r>
              <a:rPr sz="700" spc="15" dirty="0">
                <a:solidFill>
                  <a:srgbClr val="404040"/>
                </a:solidFill>
                <a:latin typeface="Arial"/>
                <a:cs typeface="Arial"/>
              </a:rPr>
              <a:t>by </a:t>
            </a:r>
            <a:r>
              <a:rPr sz="700" spc="10" dirty="0">
                <a:solidFill>
                  <a:srgbClr val="404040"/>
                </a:solidFill>
                <a:latin typeface="Arial"/>
                <a:cs typeface="Arial"/>
              </a:rPr>
              <a:t>the</a:t>
            </a:r>
            <a:r>
              <a:rPr sz="700" dirty="0">
                <a:solidFill>
                  <a:srgbClr val="404040"/>
                </a:solidFill>
                <a:latin typeface="Arial"/>
                <a:cs typeface="Arial"/>
              </a:rPr>
              <a:t> </a:t>
            </a:r>
            <a:r>
              <a:rPr sz="700" spc="10" dirty="0">
                <a:solidFill>
                  <a:srgbClr val="404040"/>
                </a:solidFill>
                <a:latin typeface="Arial"/>
                <a:cs typeface="Arial"/>
              </a:rPr>
              <a:t>control</a:t>
            </a:r>
            <a:r>
              <a:rPr sz="700" spc="-15" dirty="0">
                <a:solidFill>
                  <a:srgbClr val="404040"/>
                </a:solidFill>
                <a:latin typeface="Arial"/>
                <a:cs typeface="Arial"/>
              </a:rPr>
              <a:t> </a:t>
            </a:r>
            <a:r>
              <a:rPr sz="700" spc="10" dirty="0">
                <a:solidFill>
                  <a:srgbClr val="404040"/>
                </a:solidFill>
                <a:latin typeface="Arial"/>
                <a:cs typeface="Arial"/>
              </a:rPr>
              <a:t>structure</a:t>
            </a:r>
            <a:r>
              <a:rPr sz="700" spc="-10" dirty="0">
                <a:solidFill>
                  <a:srgbClr val="404040"/>
                </a:solidFill>
                <a:latin typeface="Arial"/>
                <a:cs typeface="Arial"/>
              </a:rPr>
              <a:t> </a:t>
            </a:r>
            <a:r>
              <a:rPr sz="700" spc="5" dirty="0">
                <a:solidFill>
                  <a:srgbClr val="404040"/>
                </a:solidFill>
                <a:latin typeface="Arial"/>
                <a:cs typeface="Arial"/>
              </a:rPr>
              <a:t>will </a:t>
            </a:r>
            <a:r>
              <a:rPr sz="700" spc="10" dirty="0">
                <a:solidFill>
                  <a:srgbClr val="404040"/>
                </a:solidFill>
                <a:latin typeface="Arial"/>
                <a:cs typeface="Arial"/>
              </a:rPr>
              <a:t>not  </a:t>
            </a:r>
            <a:r>
              <a:rPr sz="700" spc="15" dirty="0">
                <a:solidFill>
                  <a:srgbClr val="404040"/>
                </a:solidFill>
                <a:latin typeface="Arial"/>
                <a:cs typeface="Arial"/>
              </a:rPr>
              <a:t>be detected by </a:t>
            </a:r>
            <a:r>
              <a:rPr sz="700" spc="10" dirty="0">
                <a:solidFill>
                  <a:srgbClr val="404040"/>
                </a:solidFill>
                <a:latin typeface="Arial"/>
                <a:cs typeface="Arial"/>
              </a:rPr>
              <a:t>the</a:t>
            </a:r>
            <a:r>
              <a:rPr sz="700" spc="-114" dirty="0">
                <a:solidFill>
                  <a:srgbClr val="404040"/>
                </a:solidFill>
                <a:latin typeface="Arial"/>
                <a:cs typeface="Arial"/>
              </a:rPr>
              <a:t> </a:t>
            </a:r>
            <a:r>
              <a:rPr sz="700" spc="-5" dirty="0">
                <a:solidFill>
                  <a:srgbClr val="404040"/>
                </a:solidFill>
                <a:latin typeface="Arial"/>
                <a:cs typeface="Arial"/>
              </a:rPr>
              <a:t>auditor.</a:t>
            </a:r>
            <a:endParaRPr sz="7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4755" y="291795"/>
            <a:ext cx="772795" cy="227329"/>
          </a:xfrm>
          <a:prstGeom prst="rect">
            <a:avLst/>
          </a:prstGeom>
        </p:spPr>
        <p:txBody>
          <a:bodyPr vert="horz" wrap="square" lIns="0" tIns="15240" rIns="0" bIns="0" rtlCol="0">
            <a:spAutoFit/>
          </a:bodyPr>
          <a:lstStyle/>
          <a:p>
            <a:pPr marL="12700">
              <a:lnSpc>
                <a:spcPct val="100000"/>
              </a:lnSpc>
              <a:spcBef>
                <a:spcPts val="120"/>
              </a:spcBef>
            </a:pPr>
            <a:r>
              <a:rPr dirty="0"/>
              <a:t>Audit</a:t>
            </a:r>
            <a:r>
              <a:rPr spc="-95" dirty="0"/>
              <a:t> </a:t>
            </a:r>
            <a:r>
              <a:rPr spc="5" dirty="0"/>
              <a:t>Risk</a:t>
            </a:r>
          </a:p>
        </p:txBody>
      </p:sp>
      <p:sp>
        <p:nvSpPr>
          <p:cNvPr id="3" name="object 3"/>
          <p:cNvSpPr txBox="1"/>
          <p:nvPr/>
        </p:nvSpPr>
        <p:spPr>
          <a:xfrm>
            <a:off x="408533" y="2327275"/>
            <a:ext cx="2561590" cy="115570"/>
          </a:xfrm>
          <a:prstGeom prst="rect">
            <a:avLst/>
          </a:prstGeom>
        </p:spPr>
        <p:txBody>
          <a:bodyPr vert="horz" wrap="square" lIns="0" tIns="9525" rIns="0" bIns="0" rtlCol="0">
            <a:spAutoFit/>
          </a:bodyPr>
          <a:lstStyle/>
          <a:p>
            <a:pPr marL="125730" marR="5080" indent="-113664">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43332" y="853820"/>
            <a:ext cx="2888615" cy="1440138"/>
          </a:xfrm>
          <a:prstGeom prst="rect">
            <a:avLst/>
          </a:prstGeom>
        </p:spPr>
        <p:txBody>
          <a:bodyPr vert="horz" wrap="square" lIns="0" tIns="24130" rIns="0" bIns="0" rtlCol="0">
            <a:spAutoFit/>
          </a:bodyPr>
          <a:lstStyle/>
          <a:p>
            <a:pPr marL="137160" marR="168910" indent="-125095">
              <a:lnSpc>
                <a:spcPts val="800"/>
              </a:lnSpc>
              <a:spcBef>
                <a:spcPts val="190"/>
              </a:spcBef>
              <a:buClr>
                <a:srgbClr val="F5A207"/>
              </a:buClr>
              <a:buSzPct val="78571"/>
              <a:buFont typeface="Courier New"/>
              <a:buChar char="o"/>
              <a:tabLst>
                <a:tab pos="137795" algn="l"/>
              </a:tabLst>
            </a:pPr>
            <a:r>
              <a:rPr sz="700" spc="15" dirty="0">
                <a:latin typeface="Arial"/>
                <a:cs typeface="Arial"/>
              </a:rPr>
              <a:t>Audit</a:t>
            </a:r>
            <a:r>
              <a:rPr sz="700" spc="-5" dirty="0">
                <a:latin typeface="Arial"/>
                <a:cs typeface="Arial"/>
              </a:rPr>
              <a:t> </a:t>
            </a:r>
            <a:r>
              <a:rPr sz="700" spc="10" dirty="0">
                <a:latin typeface="Arial"/>
                <a:cs typeface="Arial"/>
              </a:rPr>
              <a:t>risk</a:t>
            </a:r>
            <a:r>
              <a:rPr sz="700" spc="-5" dirty="0">
                <a:latin typeface="Arial"/>
                <a:cs typeface="Arial"/>
              </a:rPr>
              <a:t> </a:t>
            </a:r>
            <a:r>
              <a:rPr sz="700" spc="15" dirty="0">
                <a:latin typeface="Arial"/>
                <a:cs typeface="Arial"/>
              </a:rPr>
              <a:t>components</a:t>
            </a:r>
            <a:r>
              <a:rPr sz="700" spc="-15" dirty="0">
                <a:latin typeface="Arial"/>
                <a:cs typeface="Arial"/>
              </a:rPr>
              <a:t> </a:t>
            </a:r>
            <a:r>
              <a:rPr sz="700" spc="10" dirty="0">
                <a:latin typeface="Arial"/>
                <a:cs typeface="Arial"/>
              </a:rPr>
              <a:t>in</a:t>
            </a:r>
            <a:r>
              <a:rPr sz="700" dirty="0">
                <a:latin typeface="Arial"/>
                <a:cs typeface="Arial"/>
              </a:rPr>
              <a:t> </a:t>
            </a:r>
            <a:r>
              <a:rPr sz="700" spc="15" dirty="0">
                <a:latin typeface="Arial"/>
                <a:cs typeface="Arial"/>
              </a:rPr>
              <a:t>a</a:t>
            </a:r>
            <a:r>
              <a:rPr sz="700" spc="-5" dirty="0">
                <a:latin typeface="Arial"/>
                <a:cs typeface="Arial"/>
              </a:rPr>
              <a:t> </a:t>
            </a:r>
            <a:r>
              <a:rPr sz="700" spc="15" dirty="0">
                <a:latin typeface="Arial"/>
                <a:cs typeface="Arial"/>
              </a:rPr>
              <a:t>model</a:t>
            </a:r>
            <a:r>
              <a:rPr sz="700" spc="5" dirty="0">
                <a:latin typeface="Arial"/>
                <a:cs typeface="Arial"/>
              </a:rPr>
              <a:t> </a:t>
            </a:r>
            <a:r>
              <a:rPr sz="700" spc="15" dirty="0">
                <a:latin typeface="Arial"/>
                <a:cs typeface="Arial"/>
              </a:rPr>
              <a:t>used</a:t>
            </a:r>
            <a:r>
              <a:rPr sz="700" spc="-15" dirty="0">
                <a:latin typeface="Arial"/>
                <a:cs typeface="Arial"/>
              </a:rPr>
              <a:t> </a:t>
            </a:r>
            <a:r>
              <a:rPr sz="700" spc="10" dirty="0">
                <a:latin typeface="Arial"/>
                <a:cs typeface="Arial"/>
              </a:rPr>
              <a:t>to</a:t>
            </a:r>
            <a:r>
              <a:rPr sz="700" spc="20" dirty="0">
                <a:latin typeface="Arial"/>
                <a:cs typeface="Arial"/>
              </a:rPr>
              <a:t> </a:t>
            </a:r>
            <a:r>
              <a:rPr sz="700" spc="15" dirty="0">
                <a:latin typeface="Arial"/>
                <a:cs typeface="Arial"/>
              </a:rPr>
              <a:t>determine</a:t>
            </a:r>
            <a:r>
              <a:rPr sz="700" spc="-35" dirty="0">
                <a:latin typeface="Arial"/>
                <a:cs typeface="Arial"/>
              </a:rPr>
              <a:t> </a:t>
            </a:r>
            <a:r>
              <a:rPr sz="700" spc="10" dirty="0">
                <a:latin typeface="Arial"/>
                <a:cs typeface="Arial"/>
              </a:rPr>
              <a:t>the</a:t>
            </a:r>
            <a:r>
              <a:rPr sz="700" spc="-70" dirty="0">
                <a:latin typeface="Arial"/>
                <a:cs typeface="Arial"/>
              </a:rPr>
              <a:t> </a:t>
            </a:r>
            <a:r>
              <a:rPr sz="700" spc="15" dirty="0">
                <a:latin typeface="Arial"/>
                <a:cs typeface="Arial"/>
              </a:rPr>
              <a:t>scope,  </a:t>
            </a:r>
            <a:r>
              <a:rPr sz="700" spc="10" dirty="0">
                <a:latin typeface="Arial"/>
                <a:cs typeface="Arial"/>
              </a:rPr>
              <a:t>nature</a:t>
            </a:r>
            <a:r>
              <a:rPr sz="700" spc="-20" dirty="0">
                <a:latin typeface="Arial"/>
                <a:cs typeface="Arial"/>
              </a:rPr>
              <a:t> </a:t>
            </a:r>
            <a:r>
              <a:rPr sz="700" spc="15" dirty="0">
                <a:latin typeface="Arial"/>
                <a:cs typeface="Arial"/>
              </a:rPr>
              <a:t>and</a:t>
            </a:r>
            <a:r>
              <a:rPr sz="700" spc="-5" dirty="0">
                <a:latin typeface="Arial"/>
                <a:cs typeface="Arial"/>
              </a:rPr>
              <a:t> </a:t>
            </a:r>
            <a:r>
              <a:rPr sz="700" spc="15" dirty="0">
                <a:latin typeface="Arial"/>
                <a:cs typeface="Arial"/>
              </a:rPr>
              <a:t>timing</a:t>
            </a:r>
            <a:r>
              <a:rPr sz="700" spc="-25" dirty="0">
                <a:latin typeface="Arial"/>
                <a:cs typeface="Arial"/>
              </a:rPr>
              <a:t> </a:t>
            </a:r>
            <a:r>
              <a:rPr sz="700" spc="10" dirty="0">
                <a:latin typeface="Arial"/>
                <a:cs typeface="Arial"/>
              </a:rPr>
              <a:t>of</a:t>
            </a:r>
            <a:r>
              <a:rPr sz="700" spc="-10" dirty="0">
                <a:latin typeface="Arial"/>
                <a:cs typeface="Arial"/>
              </a:rPr>
              <a:t> </a:t>
            </a:r>
            <a:r>
              <a:rPr sz="700" spc="15" dirty="0">
                <a:latin typeface="Arial"/>
                <a:cs typeface="Arial"/>
              </a:rPr>
              <a:t>substantive</a:t>
            </a:r>
            <a:r>
              <a:rPr sz="700" spc="-60" dirty="0">
                <a:latin typeface="Arial"/>
                <a:cs typeface="Arial"/>
              </a:rPr>
              <a:t> </a:t>
            </a:r>
            <a:r>
              <a:rPr sz="700" spc="10" dirty="0">
                <a:latin typeface="Arial"/>
                <a:cs typeface="Arial"/>
              </a:rPr>
              <a:t>tests:</a:t>
            </a:r>
            <a:endParaRPr sz="700">
              <a:latin typeface="Arial"/>
              <a:cs typeface="Arial"/>
            </a:endParaRPr>
          </a:p>
          <a:p>
            <a:pPr marL="137160" indent="-125095">
              <a:lnSpc>
                <a:spcPct val="100000"/>
              </a:lnSpc>
              <a:spcBef>
                <a:spcPts val="275"/>
              </a:spcBef>
              <a:buClr>
                <a:srgbClr val="F5A207"/>
              </a:buClr>
              <a:buSzPct val="78571"/>
              <a:buFont typeface="Courier New"/>
              <a:buChar char="o"/>
              <a:tabLst>
                <a:tab pos="137795" algn="l"/>
              </a:tabLst>
            </a:pPr>
            <a:r>
              <a:rPr sz="700" spc="15" dirty="0">
                <a:latin typeface="Arial"/>
                <a:cs typeface="Arial"/>
              </a:rPr>
              <a:t>Audit</a:t>
            </a:r>
            <a:r>
              <a:rPr sz="700" spc="-10" dirty="0">
                <a:latin typeface="Arial"/>
                <a:cs typeface="Arial"/>
              </a:rPr>
              <a:t> </a:t>
            </a:r>
            <a:r>
              <a:rPr sz="700" spc="10" dirty="0">
                <a:latin typeface="Arial"/>
                <a:cs typeface="Arial"/>
              </a:rPr>
              <a:t>risk</a:t>
            </a:r>
            <a:r>
              <a:rPr sz="700" spc="-15" dirty="0">
                <a:latin typeface="Arial"/>
                <a:cs typeface="Arial"/>
              </a:rPr>
              <a:t> </a:t>
            </a:r>
            <a:r>
              <a:rPr sz="700" spc="15">
                <a:latin typeface="Arial"/>
                <a:cs typeface="Arial"/>
              </a:rPr>
              <a:t>model:</a:t>
            </a:r>
            <a:r>
              <a:rPr sz="650">
                <a:latin typeface="Arial"/>
                <a:cs typeface="Arial"/>
              </a:rPr>
              <a:t>.</a:t>
            </a:r>
          </a:p>
          <a:p>
            <a:pPr marL="137160" indent="-125095">
              <a:lnSpc>
                <a:spcPct val="100000"/>
              </a:lnSpc>
              <a:spcBef>
                <a:spcPts val="275"/>
              </a:spcBef>
              <a:buClr>
                <a:srgbClr val="F5A207"/>
              </a:buClr>
              <a:buSzPct val="78571"/>
              <a:buFont typeface="Courier New"/>
              <a:buChar char="o"/>
              <a:tabLst>
                <a:tab pos="137795" algn="l"/>
              </a:tabLst>
            </a:pPr>
            <a:r>
              <a:rPr sz="700" spc="20" dirty="0">
                <a:latin typeface="Arial"/>
                <a:cs typeface="Arial"/>
              </a:rPr>
              <a:t>The </a:t>
            </a:r>
            <a:r>
              <a:rPr sz="700" spc="10" dirty="0">
                <a:latin typeface="Arial"/>
                <a:cs typeface="Arial"/>
              </a:rPr>
              <a:t>stronger </a:t>
            </a:r>
            <a:r>
              <a:rPr sz="700" spc="10">
                <a:latin typeface="Arial"/>
                <a:cs typeface="Arial"/>
              </a:rPr>
              <a:t>the internal</a:t>
            </a:r>
            <a:r>
              <a:rPr lang="en-US" sz="700" spc="20">
                <a:latin typeface="Arial"/>
                <a:cs typeface="Arial"/>
              </a:rPr>
              <a:t>AR</a:t>
            </a:r>
            <a:r>
              <a:rPr lang="en-US" sz="700" spc="-5">
                <a:latin typeface="Arial"/>
                <a:cs typeface="Arial"/>
              </a:rPr>
              <a:t> </a:t>
            </a:r>
            <a:r>
              <a:rPr lang="en-US" sz="700" spc="20">
                <a:latin typeface="Arial"/>
                <a:cs typeface="Arial"/>
              </a:rPr>
              <a:t>=</a:t>
            </a:r>
            <a:r>
              <a:rPr lang="en-US" sz="700" spc="-5">
                <a:latin typeface="Arial"/>
                <a:cs typeface="Arial"/>
              </a:rPr>
              <a:t> </a:t>
            </a:r>
            <a:r>
              <a:rPr lang="en-US" sz="700" spc="5">
                <a:latin typeface="Arial"/>
                <a:cs typeface="Arial"/>
              </a:rPr>
              <a:t>IR</a:t>
            </a:r>
            <a:r>
              <a:rPr lang="en-US" sz="700" spc="15">
                <a:latin typeface="Arial"/>
                <a:cs typeface="Arial"/>
              </a:rPr>
              <a:t> x</a:t>
            </a:r>
            <a:r>
              <a:rPr lang="en-US" sz="700">
                <a:latin typeface="Arial"/>
                <a:cs typeface="Arial"/>
              </a:rPr>
              <a:t> </a:t>
            </a:r>
            <a:r>
              <a:rPr lang="en-US" sz="700" spc="20">
                <a:latin typeface="Arial"/>
                <a:cs typeface="Arial"/>
              </a:rPr>
              <a:t>CR</a:t>
            </a:r>
            <a:r>
              <a:rPr lang="en-US" sz="700" spc="5">
                <a:latin typeface="Arial"/>
                <a:cs typeface="Arial"/>
              </a:rPr>
              <a:t> </a:t>
            </a:r>
            <a:r>
              <a:rPr lang="en-US" sz="700" spc="15">
                <a:latin typeface="Arial"/>
                <a:cs typeface="Arial"/>
              </a:rPr>
              <a:t>x</a:t>
            </a:r>
            <a:r>
              <a:rPr lang="en-US" sz="700" spc="-75">
                <a:latin typeface="Arial"/>
                <a:cs typeface="Arial"/>
              </a:rPr>
              <a:t> </a:t>
            </a:r>
            <a:r>
              <a:rPr lang="en-US" sz="700" spc="15">
                <a:latin typeface="Arial"/>
                <a:cs typeface="Arial"/>
              </a:rPr>
              <a:t>DR</a:t>
            </a:r>
            <a:endParaRPr lang="en-US" sz="700">
              <a:latin typeface="Arial"/>
              <a:cs typeface="Arial"/>
            </a:endParaRPr>
          </a:p>
          <a:p>
            <a:pPr marL="262255" marR="132715" lvl="1" indent="-104139">
              <a:lnSpc>
                <a:spcPts val="770"/>
              </a:lnSpc>
              <a:spcBef>
                <a:spcPts val="325"/>
              </a:spcBef>
              <a:buClr>
                <a:srgbClr val="F5A207"/>
              </a:buClr>
              <a:buSzPct val="76923"/>
              <a:buFont typeface="Courier New"/>
              <a:buChar char="o"/>
              <a:tabLst>
                <a:tab pos="262890" algn="l"/>
              </a:tabLst>
            </a:pPr>
            <a:r>
              <a:rPr lang="en-US" sz="650">
                <a:latin typeface="Arial"/>
                <a:cs typeface="Arial"/>
              </a:rPr>
              <a:t>If acceptable audit risk </a:t>
            </a:r>
            <a:r>
              <a:rPr lang="en-US" sz="650" spc="-5">
                <a:latin typeface="Arial"/>
                <a:cs typeface="Arial"/>
              </a:rPr>
              <a:t>is </a:t>
            </a:r>
            <a:r>
              <a:rPr lang="en-US" sz="650" spc="5">
                <a:latin typeface="Arial"/>
                <a:cs typeface="Arial"/>
              </a:rPr>
              <a:t>5%, </a:t>
            </a:r>
            <a:r>
              <a:rPr lang="en-US" sz="650">
                <a:latin typeface="Arial"/>
                <a:cs typeface="Arial"/>
              </a:rPr>
              <a:t>the planned detection risk </a:t>
            </a:r>
            <a:r>
              <a:rPr lang="en-US" sz="650" spc="-10">
                <a:latin typeface="Arial"/>
                <a:cs typeface="Arial"/>
              </a:rPr>
              <a:t>will </a:t>
            </a:r>
            <a:r>
              <a:rPr lang="en-US" sz="650">
                <a:latin typeface="Arial"/>
                <a:cs typeface="Arial"/>
              </a:rPr>
              <a:t>depend  </a:t>
            </a:r>
            <a:r>
              <a:rPr lang="en-US" sz="650" spc="5">
                <a:latin typeface="Arial"/>
                <a:cs typeface="Arial"/>
              </a:rPr>
              <a:t>upon </a:t>
            </a:r>
            <a:r>
              <a:rPr lang="en-US" sz="650">
                <a:latin typeface="Arial"/>
                <a:cs typeface="Arial"/>
              </a:rPr>
              <a:t>the control</a:t>
            </a:r>
            <a:r>
              <a:rPr lang="en-US" sz="650" spc="-85">
                <a:latin typeface="Arial"/>
                <a:cs typeface="Arial"/>
              </a:rPr>
              <a:t> </a:t>
            </a:r>
            <a:r>
              <a:rPr lang="en-US" sz="650">
                <a:latin typeface="Arial"/>
                <a:cs typeface="Arial"/>
              </a:rPr>
              <a:t>structure</a:t>
            </a:r>
            <a:r>
              <a:rPr sz="700" spc="10">
                <a:latin typeface="Arial"/>
                <a:cs typeface="Arial"/>
              </a:rPr>
              <a:t> </a:t>
            </a:r>
            <a:r>
              <a:rPr sz="700" spc="10" dirty="0">
                <a:latin typeface="Arial"/>
                <a:cs typeface="Arial"/>
              </a:rPr>
              <a:t>control structure, the lower the control</a:t>
            </a:r>
            <a:r>
              <a:rPr sz="700" spc="-150" dirty="0">
                <a:latin typeface="Arial"/>
                <a:cs typeface="Arial"/>
              </a:rPr>
              <a:t> </a:t>
            </a:r>
            <a:r>
              <a:rPr sz="700" spc="10" dirty="0">
                <a:latin typeface="Arial"/>
                <a:cs typeface="Arial"/>
              </a:rPr>
              <a:t>risk  </a:t>
            </a:r>
            <a:r>
              <a:rPr sz="700" spc="15" dirty="0">
                <a:latin typeface="Arial"/>
                <a:cs typeface="Arial"/>
              </a:rPr>
              <a:t>and</a:t>
            </a:r>
            <a:r>
              <a:rPr sz="700" spc="-5" dirty="0">
                <a:latin typeface="Arial"/>
                <a:cs typeface="Arial"/>
              </a:rPr>
              <a:t> </a:t>
            </a:r>
            <a:r>
              <a:rPr sz="700" spc="10" dirty="0">
                <a:latin typeface="Arial"/>
                <a:cs typeface="Arial"/>
              </a:rPr>
              <a:t>the</a:t>
            </a:r>
            <a:r>
              <a:rPr sz="700" spc="-5" dirty="0">
                <a:latin typeface="Arial"/>
                <a:cs typeface="Arial"/>
              </a:rPr>
              <a:t> </a:t>
            </a:r>
            <a:r>
              <a:rPr sz="700" spc="15" dirty="0">
                <a:latin typeface="Arial"/>
                <a:cs typeface="Arial"/>
              </a:rPr>
              <a:t>less</a:t>
            </a:r>
            <a:r>
              <a:rPr sz="700" spc="-20" dirty="0">
                <a:latin typeface="Arial"/>
                <a:cs typeface="Arial"/>
              </a:rPr>
              <a:t> </a:t>
            </a:r>
            <a:r>
              <a:rPr sz="700" spc="15" dirty="0">
                <a:latin typeface="Arial"/>
                <a:cs typeface="Arial"/>
              </a:rPr>
              <a:t>substantive</a:t>
            </a:r>
            <a:r>
              <a:rPr sz="700" spc="-35" dirty="0">
                <a:latin typeface="Arial"/>
                <a:cs typeface="Arial"/>
              </a:rPr>
              <a:t> </a:t>
            </a:r>
            <a:r>
              <a:rPr sz="700" spc="10" dirty="0">
                <a:latin typeface="Arial"/>
                <a:cs typeface="Arial"/>
              </a:rPr>
              <a:t>testing</a:t>
            </a:r>
            <a:r>
              <a:rPr sz="700" spc="-15" dirty="0">
                <a:latin typeface="Arial"/>
                <a:cs typeface="Arial"/>
              </a:rPr>
              <a:t> </a:t>
            </a:r>
            <a:r>
              <a:rPr sz="700" spc="10" dirty="0">
                <a:latin typeface="Arial"/>
                <a:cs typeface="Arial"/>
              </a:rPr>
              <a:t>the</a:t>
            </a:r>
            <a:r>
              <a:rPr sz="700" spc="5" dirty="0">
                <a:latin typeface="Arial"/>
                <a:cs typeface="Arial"/>
              </a:rPr>
              <a:t> </a:t>
            </a:r>
            <a:r>
              <a:rPr sz="700" spc="10" dirty="0">
                <a:latin typeface="Arial"/>
                <a:cs typeface="Arial"/>
              </a:rPr>
              <a:t>auditor</a:t>
            </a:r>
            <a:r>
              <a:rPr sz="700" spc="-15" dirty="0">
                <a:latin typeface="Arial"/>
                <a:cs typeface="Arial"/>
              </a:rPr>
              <a:t> </a:t>
            </a:r>
            <a:r>
              <a:rPr sz="700" spc="15" dirty="0">
                <a:latin typeface="Arial"/>
                <a:cs typeface="Arial"/>
              </a:rPr>
              <a:t>must</a:t>
            </a:r>
            <a:r>
              <a:rPr sz="700" spc="-75" dirty="0">
                <a:latin typeface="Arial"/>
                <a:cs typeface="Arial"/>
              </a:rPr>
              <a:t> </a:t>
            </a:r>
            <a:r>
              <a:rPr sz="700" spc="10" dirty="0">
                <a:latin typeface="Arial"/>
                <a:cs typeface="Arial"/>
              </a:rPr>
              <a:t>do.</a:t>
            </a:r>
            <a:endParaRPr sz="700">
              <a:latin typeface="Arial"/>
              <a:cs typeface="Arial"/>
            </a:endParaRPr>
          </a:p>
          <a:p>
            <a:pPr marL="262255" marR="12700" lvl="1" indent="-104139">
              <a:lnSpc>
                <a:spcPct val="100000"/>
              </a:lnSpc>
              <a:spcBef>
                <a:spcPts val="265"/>
              </a:spcBef>
              <a:buClr>
                <a:srgbClr val="F5A207"/>
              </a:buClr>
              <a:buSzPct val="76923"/>
              <a:buFont typeface="Courier New"/>
              <a:buChar char="o"/>
              <a:tabLst>
                <a:tab pos="262890" algn="l"/>
              </a:tabLst>
            </a:pPr>
            <a:r>
              <a:rPr sz="650" dirty="0">
                <a:latin typeface="Arial"/>
                <a:cs typeface="Arial"/>
              </a:rPr>
              <a:t>Substantive tests are labor intensive </a:t>
            </a:r>
            <a:r>
              <a:rPr sz="650" spc="5" dirty="0">
                <a:latin typeface="Arial"/>
                <a:cs typeface="Arial"/>
              </a:rPr>
              <a:t>and </a:t>
            </a:r>
            <a:r>
              <a:rPr sz="650" dirty="0">
                <a:latin typeface="Arial"/>
                <a:cs typeface="Arial"/>
              </a:rPr>
              <a:t>time consuming, which drives  </a:t>
            </a:r>
            <a:r>
              <a:rPr sz="650" spc="5" dirty="0">
                <a:latin typeface="Arial"/>
                <a:cs typeface="Arial"/>
              </a:rPr>
              <a:t>up </a:t>
            </a:r>
            <a:r>
              <a:rPr sz="650" dirty="0">
                <a:latin typeface="Arial"/>
                <a:cs typeface="Arial"/>
              </a:rPr>
              <a:t>audit </a:t>
            </a:r>
            <a:r>
              <a:rPr sz="650" spc="5" dirty="0">
                <a:latin typeface="Arial"/>
                <a:cs typeface="Arial"/>
              </a:rPr>
              <a:t>costs </a:t>
            </a:r>
            <a:r>
              <a:rPr sz="650" dirty="0">
                <a:latin typeface="Arial"/>
                <a:cs typeface="Arial"/>
              </a:rPr>
              <a:t>and </a:t>
            </a:r>
            <a:r>
              <a:rPr sz="650" spc="5" dirty="0">
                <a:latin typeface="Arial"/>
                <a:cs typeface="Arial"/>
              </a:rPr>
              <a:t>cause</a:t>
            </a:r>
            <a:r>
              <a:rPr sz="650" spc="-130" dirty="0">
                <a:latin typeface="Arial"/>
                <a:cs typeface="Arial"/>
              </a:rPr>
              <a:t> </a:t>
            </a:r>
            <a:r>
              <a:rPr sz="650" dirty="0">
                <a:latin typeface="Arial"/>
                <a:cs typeface="Arial"/>
              </a:rPr>
              <a:t>disruption.</a:t>
            </a:r>
            <a:endParaRPr sz="650">
              <a:latin typeface="Arial"/>
              <a:cs typeface="Arial"/>
            </a:endParaRPr>
          </a:p>
          <a:p>
            <a:pPr marL="262255" marR="144145" lvl="1" indent="-104139">
              <a:lnSpc>
                <a:spcPts val="700"/>
              </a:lnSpc>
              <a:spcBef>
                <a:spcPts val="355"/>
              </a:spcBef>
              <a:buClr>
                <a:srgbClr val="F5A207"/>
              </a:buClr>
              <a:buSzPct val="76923"/>
              <a:buFont typeface="Courier New"/>
              <a:buChar char="o"/>
              <a:tabLst>
                <a:tab pos="262890" algn="l"/>
              </a:tabLst>
            </a:pPr>
            <a:r>
              <a:rPr sz="650" spc="-5" dirty="0">
                <a:latin typeface="Arial"/>
                <a:cs typeface="Arial"/>
              </a:rPr>
              <a:t>Management’s</a:t>
            </a:r>
            <a:r>
              <a:rPr sz="650" spc="-40" dirty="0">
                <a:latin typeface="Arial"/>
                <a:cs typeface="Arial"/>
              </a:rPr>
              <a:t> </a:t>
            </a:r>
            <a:r>
              <a:rPr sz="650" spc="5" dirty="0">
                <a:latin typeface="Arial"/>
                <a:cs typeface="Arial"/>
              </a:rPr>
              <a:t>best</a:t>
            </a:r>
            <a:r>
              <a:rPr sz="650" spc="-25" dirty="0">
                <a:latin typeface="Arial"/>
                <a:cs typeface="Arial"/>
              </a:rPr>
              <a:t> </a:t>
            </a:r>
            <a:r>
              <a:rPr sz="650" dirty="0">
                <a:latin typeface="Arial"/>
                <a:cs typeface="Arial"/>
              </a:rPr>
              <a:t>interests</a:t>
            </a:r>
            <a:r>
              <a:rPr sz="650" spc="-15" dirty="0">
                <a:latin typeface="Arial"/>
                <a:cs typeface="Arial"/>
              </a:rPr>
              <a:t> </a:t>
            </a:r>
            <a:r>
              <a:rPr sz="650" dirty="0">
                <a:latin typeface="Arial"/>
                <a:cs typeface="Arial"/>
              </a:rPr>
              <a:t>are</a:t>
            </a:r>
            <a:r>
              <a:rPr sz="650" spc="-20" dirty="0">
                <a:latin typeface="Arial"/>
                <a:cs typeface="Arial"/>
              </a:rPr>
              <a:t> </a:t>
            </a:r>
            <a:r>
              <a:rPr sz="650" spc="5" dirty="0">
                <a:latin typeface="Arial"/>
                <a:cs typeface="Arial"/>
              </a:rPr>
              <a:t>served</a:t>
            </a:r>
            <a:r>
              <a:rPr sz="650" spc="-35" dirty="0">
                <a:latin typeface="Arial"/>
                <a:cs typeface="Arial"/>
              </a:rPr>
              <a:t> </a:t>
            </a:r>
            <a:r>
              <a:rPr sz="650" spc="5" dirty="0">
                <a:latin typeface="Arial"/>
                <a:cs typeface="Arial"/>
              </a:rPr>
              <a:t>by</a:t>
            </a:r>
            <a:r>
              <a:rPr sz="650" spc="-5" dirty="0">
                <a:latin typeface="Arial"/>
                <a:cs typeface="Arial"/>
              </a:rPr>
              <a:t> </a:t>
            </a:r>
            <a:r>
              <a:rPr sz="650" spc="5" dirty="0">
                <a:latin typeface="Arial"/>
                <a:cs typeface="Arial"/>
              </a:rPr>
              <a:t>a </a:t>
            </a:r>
            <a:r>
              <a:rPr sz="650" dirty="0">
                <a:latin typeface="Arial"/>
                <a:cs typeface="Arial"/>
              </a:rPr>
              <a:t>strong</a:t>
            </a:r>
            <a:r>
              <a:rPr sz="650" spc="-30" dirty="0">
                <a:latin typeface="Arial"/>
                <a:cs typeface="Arial"/>
              </a:rPr>
              <a:t> </a:t>
            </a:r>
            <a:r>
              <a:rPr sz="650" dirty="0">
                <a:latin typeface="Arial"/>
                <a:cs typeface="Arial"/>
              </a:rPr>
              <a:t>internal</a:t>
            </a:r>
            <a:r>
              <a:rPr sz="650" spc="-25" dirty="0">
                <a:latin typeface="Arial"/>
                <a:cs typeface="Arial"/>
              </a:rPr>
              <a:t> </a:t>
            </a:r>
            <a:r>
              <a:rPr sz="650" dirty="0">
                <a:latin typeface="Arial"/>
                <a:cs typeface="Arial"/>
              </a:rPr>
              <a:t>control  structure.</a:t>
            </a:r>
            <a:endParaRPr sz="65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8178" y="304292"/>
            <a:ext cx="981075" cy="226695"/>
          </a:xfrm>
          <a:prstGeom prst="rect">
            <a:avLst/>
          </a:prstGeom>
        </p:spPr>
        <p:txBody>
          <a:bodyPr vert="horz" wrap="square" lIns="0" tIns="15240" rIns="0" bIns="0" rtlCol="0">
            <a:spAutoFit/>
          </a:bodyPr>
          <a:lstStyle/>
          <a:p>
            <a:pPr marL="12700">
              <a:lnSpc>
                <a:spcPct val="100000"/>
              </a:lnSpc>
              <a:spcBef>
                <a:spcPts val="120"/>
              </a:spcBef>
            </a:pPr>
            <a:r>
              <a:rPr b="1" dirty="0">
                <a:solidFill>
                  <a:srgbClr val="FFFFFF"/>
                </a:solidFill>
                <a:latin typeface="Arial"/>
                <a:cs typeface="Arial"/>
              </a:rPr>
              <a:t>AUDIT</a:t>
            </a:r>
            <a:r>
              <a:rPr b="1" spc="-45" dirty="0">
                <a:solidFill>
                  <a:srgbClr val="FFFFFF"/>
                </a:solidFill>
                <a:latin typeface="Arial"/>
                <a:cs typeface="Arial"/>
              </a:rPr>
              <a:t> </a:t>
            </a:r>
            <a:r>
              <a:rPr b="1" spc="5" dirty="0">
                <a:solidFill>
                  <a:srgbClr val="FFFFFF"/>
                </a:solidFill>
                <a:latin typeface="Arial"/>
                <a:cs typeface="Arial"/>
              </a:rPr>
              <a:t>RISK</a:t>
            </a:r>
          </a:p>
        </p:txBody>
      </p:sp>
      <p:sp>
        <p:nvSpPr>
          <p:cNvPr id="3" name="object 3"/>
          <p:cNvSpPr txBox="1"/>
          <p:nvPr/>
        </p:nvSpPr>
        <p:spPr>
          <a:xfrm>
            <a:off x="266191" y="819404"/>
            <a:ext cx="2922270" cy="661035"/>
          </a:xfrm>
          <a:prstGeom prst="rect">
            <a:avLst/>
          </a:prstGeom>
        </p:spPr>
        <p:txBody>
          <a:bodyPr vert="horz" wrap="square" lIns="0" tIns="12700" rIns="0" bIns="0" rtlCol="0">
            <a:spAutoFit/>
          </a:bodyPr>
          <a:lstStyle/>
          <a:p>
            <a:pPr marL="12700" marR="5080" algn="just">
              <a:lnSpc>
                <a:spcPct val="99200"/>
              </a:lnSpc>
              <a:spcBef>
                <a:spcPts val="100"/>
              </a:spcBef>
            </a:pPr>
            <a:r>
              <a:rPr sz="700" spc="-5" dirty="0">
                <a:solidFill>
                  <a:srgbClr val="404040"/>
                </a:solidFill>
                <a:latin typeface="Arial"/>
                <a:cs typeface="Arial"/>
              </a:rPr>
              <a:t>Both inherent risk </a:t>
            </a:r>
            <a:r>
              <a:rPr sz="700" spc="-10" dirty="0">
                <a:solidFill>
                  <a:srgbClr val="404040"/>
                </a:solidFill>
                <a:latin typeface="Arial"/>
                <a:cs typeface="Arial"/>
              </a:rPr>
              <a:t>and control </a:t>
            </a:r>
            <a:r>
              <a:rPr sz="700" spc="-5" dirty="0">
                <a:solidFill>
                  <a:srgbClr val="404040"/>
                </a:solidFill>
                <a:latin typeface="Arial"/>
                <a:cs typeface="Arial"/>
              </a:rPr>
              <a:t>risk increase the level of audit procedures  required in order to reduce the detection risk to </a:t>
            </a:r>
            <a:r>
              <a:rPr sz="700" dirty="0">
                <a:solidFill>
                  <a:srgbClr val="404040"/>
                </a:solidFill>
                <a:latin typeface="Arial"/>
                <a:cs typeface="Arial"/>
              </a:rPr>
              <a:t>an </a:t>
            </a:r>
            <a:r>
              <a:rPr sz="700" spc="-5" dirty="0">
                <a:solidFill>
                  <a:srgbClr val="404040"/>
                </a:solidFill>
                <a:latin typeface="Arial"/>
                <a:cs typeface="Arial"/>
              </a:rPr>
              <a:t>acceptable level.  Because audit risk is comprised of all three elements, if both control risk  and inherent risk are high, detection risk will need to </a:t>
            </a:r>
            <a:r>
              <a:rPr sz="700" dirty="0">
                <a:solidFill>
                  <a:srgbClr val="404040"/>
                </a:solidFill>
                <a:latin typeface="Arial"/>
                <a:cs typeface="Arial"/>
              </a:rPr>
              <a:t>be </a:t>
            </a:r>
            <a:r>
              <a:rPr sz="700" spc="-5" dirty="0">
                <a:solidFill>
                  <a:srgbClr val="404040"/>
                </a:solidFill>
                <a:latin typeface="Arial"/>
                <a:cs typeface="Arial"/>
              </a:rPr>
              <a:t>minimized  through increased audit procedures. </a:t>
            </a:r>
            <a:r>
              <a:rPr sz="700" spc="-10" dirty="0">
                <a:solidFill>
                  <a:srgbClr val="404040"/>
                </a:solidFill>
                <a:latin typeface="Arial"/>
                <a:cs typeface="Arial"/>
              </a:rPr>
              <a:t>If </a:t>
            </a:r>
            <a:r>
              <a:rPr sz="700" spc="-5" dirty="0">
                <a:solidFill>
                  <a:srgbClr val="404040"/>
                </a:solidFill>
                <a:latin typeface="Arial"/>
                <a:cs typeface="Arial"/>
              </a:rPr>
              <a:t>inherent risk </a:t>
            </a:r>
            <a:r>
              <a:rPr sz="700" spc="-10" dirty="0">
                <a:solidFill>
                  <a:srgbClr val="404040"/>
                </a:solidFill>
                <a:latin typeface="Arial"/>
                <a:cs typeface="Arial"/>
              </a:rPr>
              <a:t>and </a:t>
            </a:r>
            <a:r>
              <a:rPr sz="700" spc="-5" dirty="0">
                <a:solidFill>
                  <a:srgbClr val="404040"/>
                </a:solidFill>
                <a:latin typeface="Arial"/>
                <a:cs typeface="Arial"/>
              </a:rPr>
              <a:t>control risk </a:t>
            </a:r>
            <a:r>
              <a:rPr sz="700" spc="-10" dirty="0">
                <a:solidFill>
                  <a:srgbClr val="404040"/>
                </a:solidFill>
                <a:latin typeface="Arial"/>
                <a:cs typeface="Arial"/>
              </a:rPr>
              <a:t>are  </a:t>
            </a:r>
            <a:r>
              <a:rPr sz="700" spc="-5" dirty="0">
                <a:solidFill>
                  <a:srgbClr val="404040"/>
                </a:solidFill>
                <a:latin typeface="Arial"/>
                <a:cs typeface="Arial"/>
              </a:rPr>
              <a:t>both </a:t>
            </a:r>
            <a:r>
              <a:rPr sz="700" spc="-10" dirty="0">
                <a:solidFill>
                  <a:srgbClr val="404040"/>
                </a:solidFill>
                <a:latin typeface="Arial"/>
                <a:cs typeface="Arial"/>
              </a:rPr>
              <a:t>low, </a:t>
            </a:r>
            <a:r>
              <a:rPr sz="700" spc="-5" dirty="0">
                <a:solidFill>
                  <a:srgbClr val="404040"/>
                </a:solidFill>
                <a:latin typeface="Arial"/>
                <a:cs typeface="Arial"/>
              </a:rPr>
              <a:t>the level of audit </a:t>
            </a:r>
            <a:r>
              <a:rPr sz="700" spc="-10" dirty="0">
                <a:solidFill>
                  <a:srgbClr val="404040"/>
                </a:solidFill>
                <a:latin typeface="Arial"/>
                <a:cs typeface="Arial"/>
              </a:rPr>
              <a:t>procedures required will </a:t>
            </a:r>
            <a:r>
              <a:rPr sz="700" spc="-5" dirty="0">
                <a:solidFill>
                  <a:srgbClr val="404040"/>
                </a:solidFill>
                <a:latin typeface="Arial"/>
                <a:cs typeface="Arial"/>
              </a:rPr>
              <a:t>be</a:t>
            </a:r>
            <a:r>
              <a:rPr sz="700" spc="125" dirty="0">
                <a:solidFill>
                  <a:srgbClr val="404040"/>
                </a:solidFill>
                <a:latin typeface="Arial"/>
                <a:cs typeface="Arial"/>
              </a:rPr>
              <a:t> </a:t>
            </a:r>
            <a:r>
              <a:rPr sz="700" spc="-10" dirty="0">
                <a:solidFill>
                  <a:srgbClr val="404040"/>
                </a:solidFill>
                <a:latin typeface="Arial"/>
                <a:cs typeface="Arial"/>
              </a:rPr>
              <a:t>lower.</a:t>
            </a:r>
            <a:endParaRPr sz="700">
              <a:latin typeface="Arial"/>
              <a:cs typeface="Arial"/>
            </a:endParaRPr>
          </a:p>
        </p:txBody>
      </p:sp>
      <p:graphicFrame>
        <p:nvGraphicFramePr>
          <p:cNvPr id="4" name="object 4"/>
          <p:cNvGraphicFramePr>
            <a:graphicFrameLocks noGrp="1"/>
          </p:cNvGraphicFramePr>
          <p:nvPr/>
        </p:nvGraphicFramePr>
        <p:xfrm>
          <a:off x="207358" y="1555463"/>
          <a:ext cx="3031489" cy="875281"/>
        </p:xfrm>
        <a:graphic>
          <a:graphicData uri="http://schemas.openxmlformats.org/drawingml/2006/table">
            <a:tbl>
              <a:tblPr firstRow="1" bandRow="1">
                <a:tableStyleId>{2D5ABB26-0587-4C30-8999-92F81FD0307C}</a:tableStyleId>
              </a:tblPr>
              <a:tblGrid>
                <a:gridCol w="606425">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545464">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tblGrid>
              <a:tr h="333755">
                <a:tc>
                  <a:txBody>
                    <a:bodyPr/>
                    <a:lstStyle/>
                    <a:p>
                      <a:pPr marL="33655" marR="170815">
                        <a:lnSpc>
                          <a:spcPct val="100000"/>
                        </a:lnSpc>
                        <a:spcBef>
                          <a:spcPts val="505"/>
                        </a:spcBef>
                      </a:pPr>
                      <a:r>
                        <a:rPr sz="650" b="1" spc="-35" dirty="0">
                          <a:solidFill>
                            <a:srgbClr val="FFFFFF"/>
                          </a:solidFill>
                          <a:latin typeface="Arial"/>
                          <a:cs typeface="Arial"/>
                        </a:rPr>
                        <a:t>A</a:t>
                      </a:r>
                      <a:r>
                        <a:rPr sz="650" b="1" spc="-5" dirty="0">
                          <a:solidFill>
                            <a:srgbClr val="FFFFFF"/>
                          </a:solidFill>
                          <a:latin typeface="Carlito"/>
                          <a:cs typeface="Carlito"/>
                        </a:rPr>
                        <a:t>cc</a:t>
                      </a:r>
                      <a:r>
                        <a:rPr sz="650" b="1" dirty="0">
                          <a:solidFill>
                            <a:srgbClr val="FFFFFF"/>
                          </a:solidFill>
                          <a:latin typeface="Carlito"/>
                          <a:cs typeface="Carlito"/>
                        </a:rPr>
                        <a:t>ept</a:t>
                      </a:r>
                      <a:r>
                        <a:rPr sz="650" b="1" spc="-5" dirty="0">
                          <a:solidFill>
                            <a:srgbClr val="FFFFFF"/>
                          </a:solidFill>
                          <a:latin typeface="Carlito"/>
                          <a:cs typeface="Carlito"/>
                        </a:rPr>
                        <a:t>a</a:t>
                      </a:r>
                      <a:r>
                        <a:rPr sz="650" b="1" dirty="0">
                          <a:solidFill>
                            <a:srgbClr val="FFFFFF"/>
                          </a:solidFill>
                          <a:latin typeface="Carlito"/>
                          <a:cs typeface="Carlito"/>
                        </a:rPr>
                        <a:t>b</a:t>
                      </a:r>
                      <a:r>
                        <a:rPr sz="650" b="1" spc="5" dirty="0">
                          <a:solidFill>
                            <a:srgbClr val="FFFFFF"/>
                          </a:solidFill>
                          <a:latin typeface="Carlito"/>
                          <a:cs typeface="Carlito"/>
                        </a:rPr>
                        <a:t>l</a:t>
                      </a:r>
                      <a:r>
                        <a:rPr sz="650" b="1" dirty="0">
                          <a:solidFill>
                            <a:srgbClr val="FFFFFF"/>
                          </a:solidFill>
                          <a:latin typeface="Carlito"/>
                          <a:cs typeface="Carlito"/>
                        </a:rPr>
                        <a:t>e  Audit</a:t>
                      </a:r>
                      <a:r>
                        <a:rPr sz="650" b="1" spc="-50" dirty="0">
                          <a:solidFill>
                            <a:srgbClr val="FFFFFF"/>
                          </a:solidFill>
                          <a:latin typeface="Carlito"/>
                          <a:cs typeface="Carlito"/>
                        </a:rPr>
                        <a:t> </a:t>
                      </a:r>
                      <a:r>
                        <a:rPr sz="650" b="1" spc="5" dirty="0">
                          <a:solidFill>
                            <a:srgbClr val="FFFFFF"/>
                          </a:solidFill>
                          <a:latin typeface="Carlito"/>
                          <a:cs typeface="Carlito"/>
                        </a:rPr>
                        <a:t>Risk</a:t>
                      </a:r>
                      <a:endParaRPr sz="650">
                        <a:latin typeface="Carlito"/>
                        <a:cs typeface="Carlito"/>
                      </a:endParaRPr>
                    </a:p>
                  </a:txBody>
                  <a:tcPr marL="0" marR="0" marT="64135"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C"/>
                    </a:solidFill>
                  </a:tcPr>
                </a:tc>
                <a:tc>
                  <a:txBody>
                    <a:bodyPr/>
                    <a:lstStyle/>
                    <a:p>
                      <a:pPr>
                        <a:lnSpc>
                          <a:spcPct val="100000"/>
                        </a:lnSpc>
                        <a:spcBef>
                          <a:spcPts val="25"/>
                        </a:spcBef>
                      </a:pPr>
                      <a:endParaRPr sz="750">
                        <a:latin typeface="Times New Roman"/>
                        <a:cs typeface="Times New Roman"/>
                      </a:endParaRPr>
                    </a:p>
                    <a:p>
                      <a:pPr marL="33655">
                        <a:lnSpc>
                          <a:spcPct val="100000"/>
                        </a:lnSpc>
                      </a:pPr>
                      <a:r>
                        <a:rPr sz="650" b="1" dirty="0">
                          <a:solidFill>
                            <a:srgbClr val="FFFFFF"/>
                          </a:solidFill>
                          <a:latin typeface="Carlito"/>
                          <a:cs typeface="Carlito"/>
                        </a:rPr>
                        <a:t>Inherent</a:t>
                      </a:r>
                      <a:r>
                        <a:rPr sz="650" b="1" spc="-40" dirty="0">
                          <a:solidFill>
                            <a:srgbClr val="FFFFFF"/>
                          </a:solidFill>
                          <a:latin typeface="Carlito"/>
                          <a:cs typeface="Carlito"/>
                        </a:rPr>
                        <a:t> </a:t>
                      </a:r>
                      <a:r>
                        <a:rPr sz="650" b="1" spc="5" dirty="0">
                          <a:solidFill>
                            <a:srgbClr val="FFFFFF"/>
                          </a:solidFill>
                          <a:latin typeface="Carlito"/>
                          <a:cs typeface="Carlito"/>
                        </a:rPr>
                        <a:t>Risk</a:t>
                      </a:r>
                      <a:endParaRPr sz="650">
                        <a:latin typeface="Carlito"/>
                        <a:cs typeface="Carlito"/>
                      </a:endParaRPr>
                    </a:p>
                  </a:txBody>
                  <a:tcPr marL="0" marR="0" marT="3175"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C"/>
                    </a:solidFill>
                  </a:tcPr>
                </a:tc>
                <a:tc>
                  <a:txBody>
                    <a:bodyPr/>
                    <a:lstStyle/>
                    <a:p>
                      <a:pPr>
                        <a:lnSpc>
                          <a:spcPct val="100000"/>
                        </a:lnSpc>
                        <a:spcBef>
                          <a:spcPts val="25"/>
                        </a:spcBef>
                      </a:pPr>
                      <a:endParaRPr sz="750">
                        <a:latin typeface="Times New Roman"/>
                        <a:cs typeface="Times New Roman"/>
                      </a:endParaRPr>
                    </a:p>
                    <a:p>
                      <a:pPr marL="34290">
                        <a:lnSpc>
                          <a:spcPct val="100000"/>
                        </a:lnSpc>
                      </a:pPr>
                      <a:r>
                        <a:rPr sz="650" b="1" dirty="0">
                          <a:solidFill>
                            <a:srgbClr val="FFFFFF"/>
                          </a:solidFill>
                          <a:latin typeface="Carlito"/>
                          <a:cs typeface="Carlito"/>
                        </a:rPr>
                        <a:t>Control</a:t>
                      </a:r>
                      <a:r>
                        <a:rPr sz="650" b="1" spc="-20" dirty="0">
                          <a:solidFill>
                            <a:srgbClr val="FFFFFF"/>
                          </a:solidFill>
                          <a:latin typeface="Carlito"/>
                          <a:cs typeface="Carlito"/>
                        </a:rPr>
                        <a:t> </a:t>
                      </a:r>
                      <a:r>
                        <a:rPr sz="650" b="1" spc="5" dirty="0">
                          <a:solidFill>
                            <a:srgbClr val="FFFFFF"/>
                          </a:solidFill>
                          <a:latin typeface="Carlito"/>
                          <a:cs typeface="Carlito"/>
                        </a:rPr>
                        <a:t>Risk</a:t>
                      </a:r>
                      <a:endParaRPr sz="650">
                        <a:latin typeface="Carlito"/>
                        <a:cs typeface="Carlito"/>
                      </a:endParaRPr>
                    </a:p>
                  </a:txBody>
                  <a:tcPr marL="0" marR="0" marT="3175"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C"/>
                    </a:solidFill>
                  </a:tcPr>
                </a:tc>
                <a:tc>
                  <a:txBody>
                    <a:bodyPr/>
                    <a:lstStyle/>
                    <a:p>
                      <a:pPr marL="34290" marR="160655">
                        <a:lnSpc>
                          <a:spcPct val="101499"/>
                        </a:lnSpc>
                        <a:spcBef>
                          <a:spcPts val="90"/>
                        </a:spcBef>
                      </a:pPr>
                      <a:r>
                        <a:rPr sz="650" b="1" dirty="0">
                          <a:solidFill>
                            <a:srgbClr val="FFFFFF"/>
                          </a:solidFill>
                          <a:latin typeface="Carlito"/>
                          <a:cs typeface="Carlito"/>
                        </a:rPr>
                        <a:t>Planned  Dete</a:t>
                      </a:r>
                      <a:r>
                        <a:rPr sz="650" b="1" spc="-5" dirty="0">
                          <a:solidFill>
                            <a:srgbClr val="FFFFFF"/>
                          </a:solidFill>
                          <a:latin typeface="Carlito"/>
                          <a:cs typeface="Carlito"/>
                        </a:rPr>
                        <a:t>ct</a:t>
                      </a:r>
                      <a:r>
                        <a:rPr sz="650" b="1" dirty="0">
                          <a:solidFill>
                            <a:srgbClr val="FFFFFF"/>
                          </a:solidFill>
                          <a:latin typeface="Carlito"/>
                          <a:cs typeface="Carlito"/>
                        </a:rPr>
                        <a:t>ion  </a:t>
                      </a:r>
                      <a:r>
                        <a:rPr sz="650" b="1" spc="5" dirty="0">
                          <a:solidFill>
                            <a:srgbClr val="FFFFFF"/>
                          </a:solidFill>
                          <a:latin typeface="Carlito"/>
                          <a:cs typeface="Carlito"/>
                        </a:rPr>
                        <a:t>Risk</a:t>
                      </a:r>
                      <a:endParaRPr sz="650">
                        <a:latin typeface="Carlito"/>
                        <a:cs typeface="Carlito"/>
                      </a:endParaRPr>
                    </a:p>
                  </a:txBody>
                  <a:tcPr marL="0" marR="0" marT="11430"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C"/>
                    </a:solidFill>
                  </a:tcPr>
                </a:tc>
                <a:tc>
                  <a:txBody>
                    <a:bodyPr/>
                    <a:lstStyle/>
                    <a:p>
                      <a:pPr marL="34290">
                        <a:lnSpc>
                          <a:spcPct val="100000"/>
                        </a:lnSpc>
                        <a:spcBef>
                          <a:spcPts val="100"/>
                        </a:spcBef>
                      </a:pPr>
                      <a:r>
                        <a:rPr sz="650" b="1" dirty="0">
                          <a:solidFill>
                            <a:srgbClr val="FFFFFF"/>
                          </a:solidFill>
                          <a:latin typeface="Carlito"/>
                          <a:cs typeface="Carlito"/>
                        </a:rPr>
                        <a:t>Audit</a:t>
                      </a:r>
                      <a:r>
                        <a:rPr sz="650" b="1" spc="-50" dirty="0">
                          <a:solidFill>
                            <a:srgbClr val="FFFFFF"/>
                          </a:solidFill>
                          <a:latin typeface="Carlito"/>
                          <a:cs typeface="Carlito"/>
                        </a:rPr>
                        <a:t> </a:t>
                      </a:r>
                      <a:r>
                        <a:rPr sz="650" b="1" dirty="0">
                          <a:solidFill>
                            <a:srgbClr val="FFFFFF"/>
                          </a:solidFill>
                          <a:latin typeface="Carlito"/>
                          <a:cs typeface="Carlito"/>
                        </a:rPr>
                        <a:t>Procedures</a:t>
                      </a:r>
                      <a:endParaRPr sz="650">
                        <a:latin typeface="Carlito"/>
                        <a:cs typeface="Carlito"/>
                      </a:endParaRPr>
                    </a:p>
                    <a:p>
                      <a:pPr marL="34290" marR="257175">
                        <a:lnSpc>
                          <a:spcPct val="101499"/>
                        </a:lnSpc>
                      </a:pPr>
                      <a:r>
                        <a:rPr sz="650" b="1" dirty="0">
                          <a:solidFill>
                            <a:srgbClr val="FFFFFF"/>
                          </a:solidFill>
                          <a:latin typeface="Carlito"/>
                          <a:cs typeface="Carlito"/>
                        </a:rPr>
                        <a:t>/</a:t>
                      </a:r>
                      <a:r>
                        <a:rPr sz="650" b="1" spc="-55" dirty="0">
                          <a:solidFill>
                            <a:srgbClr val="FFFFFF"/>
                          </a:solidFill>
                          <a:latin typeface="Carlito"/>
                          <a:cs typeface="Carlito"/>
                        </a:rPr>
                        <a:t> </a:t>
                      </a:r>
                      <a:r>
                        <a:rPr sz="650" b="1" dirty="0">
                          <a:solidFill>
                            <a:srgbClr val="FFFFFF"/>
                          </a:solidFill>
                          <a:latin typeface="Carlito"/>
                          <a:cs typeface="Carlito"/>
                        </a:rPr>
                        <a:t>Evidence  Required</a:t>
                      </a:r>
                      <a:endParaRPr sz="650">
                        <a:latin typeface="Carlito"/>
                        <a:cs typeface="Carlito"/>
                      </a:endParaRPr>
                    </a:p>
                  </a:txBody>
                  <a:tcPr marL="0" marR="0" marT="12700"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C"/>
                    </a:solidFill>
                  </a:tcPr>
                </a:tc>
                <a:extLst>
                  <a:ext uri="{0D108BD9-81ED-4DB2-BD59-A6C34878D82A}">
                    <a16:rowId xmlns:a16="http://schemas.microsoft.com/office/drawing/2014/main" val="10000"/>
                  </a:ext>
                </a:extLst>
              </a:tr>
              <a:tr h="135382">
                <a:tc>
                  <a:txBody>
                    <a:bodyPr/>
                    <a:lstStyle/>
                    <a:p>
                      <a:pPr marL="33655">
                        <a:lnSpc>
                          <a:spcPct val="100000"/>
                        </a:lnSpc>
                        <a:spcBef>
                          <a:spcPts val="105"/>
                        </a:spcBef>
                      </a:pPr>
                      <a:r>
                        <a:rPr sz="650" dirty="0">
                          <a:latin typeface="Carlito"/>
                          <a:cs typeface="Carlito"/>
                        </a:rPr>
                        <a:t>High</a:t>
                      </a:r>
                      <a:endParaRPr sz="650">
                        <a:latin typeface="Carlito"/>
                        <a:cs typeface="Carlito"/>
                      </a:endParaRPr>
                    </a:p>
                  </a:txBody>
                  <a:tcPr marL="0" marR="0" marT="1333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7E8"/>
                    </a:solidFill>
                  </a:tcPr>
                </a:tc>
                <a:tc>
                  <a:txBody>
                    <a:bodyPr/>
                    <a:lstStyle/>
                    <a:p>
                      <a:pPr marL="33655">
                        <a:lnSpc>
                          <a:spcPct val="100000"/>
                        </a:lnSpc>
                        <a:spcBef>
                          <a:spcPts val="105"/>
                        </a:spcBef>
                      </a:pPr>
                      <a:r>
                        <a:rPr sz="650" dirty="0">
                          <a:latin typeface="Carlito"/>
                          <a:cs typeface="Carlito"/>
                        </a:rPr>
                        <a:t>Low</a:t>
                      </a:r>
                      <a:endParaRPr sz="650">
                        <a:latin typeface="Carlito"/>
                        <a:cs typeface="Carlito"/>
                      </a:endParaRPr>
                    </a:p>
                  </a:txBody>
                  <a:tcPr marL="0" marR="0" marT="1333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7E8"/>
                    </a:solidFill>
                  </a:tcPr>
                </a:tc>
                <a:tc>
                  <a:txBody>
                    <a:bodyPr/>
                    <a:lstStyle/>
                    <a:p>
                      <a:pPr marL="34290">
                        <a:lnSpc>
                          <a:spcPct val="100000"/>
                        </a:lnSpc>
                        <a:spcBef>
                          <a:spcPts val="105"/>
                        </a:spcBef>
                      </a:pPr>
                      <a:r>
                        <a:rPr sz="650" dirty="0">
                          <a:latin typeface="Carlito"/>
                          <a:cs typeface="Carlito"/>
                        </a:rPr>
                        <a:t>Low</a:t>
                      </a:r>
                      <a:endParaRPr sz="650">
                        <a:latin typeface="Carlito"/>
                        <a:cs typeface="Carlito"/>
                      </a:endParaRPr>
                    </a:p>
                  </a:txBody>
                  <a:tcPr marL="0" marR="0" marT="1333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7E8"/>
                    </a:solidFill>
                  </a:tcPr>
                </a:tc>
                <a:tc>
                  <a:txBody>
                    <a:bodyPr/>
                    <a:lstStyle/>
                    <a:p>
                      <a:pPr marL="34290">
                        <a:lnSpc>
                          <a:spcPct val="100000"/>
                        </a:lnSpc>
                        <a:spcBef>
                          <a:spcPts val="105"/>
                        </a:spcBef>
                      </a:pPr>
                      <a:r>
                        <a:rPr sz="650" dirty="0">
                          <a:latin typeface="Carlito"/>
                          <a:cs typeface="Carlito"/>
                        </a:rPr>
                        <a:t>High</a:t>
                      </a:r>
                      <a:endParaRPr sz="650">
                        <a:latin typeface="Carlito"/>
                        <a:cs typeface="Carlito"/>
                      </a:endParaRPr>
                    </a:p>
                  </a:txBody>
                  <a:tcPr marL="0" marR="0" marT="1333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7E8"/>
                    </a:solidFill>
                  </a:tcPr>
                </a:tc>
                <a:tc>
                  <a:txBody>
                    <a:bodyPr/>
                    <a:lstStyle/>
                    <a:p>
                      <a:pPr marL="34290">
                        <a:lnSpc>
                          <a:spcPct val="100000"/>
                        </a:lnSpc>
                        <a:spcBef>
                          <a:spcPts val="105"/>
                        </a:spcBef>
                      </a:pPr>
                      <a:r>
                        <a:rPr sz="650" dirty="0">
                          <a:latin typeface="Carlito"/>
                          <a:cs typeface="Carlito"/>
                        </a:rPr>
                        <a:t>Low</a:t>
                      </a:r>
                      <a:endParaRPr sz="650">
                        <a:latin typeface="Carlito"/>
                        <a:cs typeface="Carlito"/>
                      </a:endParaRPr>
                    </a:p>
                  </a:txBody>
                  <a:tcPr marL="0" marR="0" marT="13335"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7E8"/>
                    </a:solidFill>
                  </a:tcPr>
                </a:tc>
                <a:extLst>
                  <a:ext uri="{0D108BD9-81ED-4DB2-BD59-A6C34878D82A}">
                    <a16:rowId xmlns:a16="http://schemas.microsoft.com/office/drawing/2014/main" val="10001"/>
                  </a:ext>
                </a:extLst>
              </a:tr>
              <a:tr h="135381">
                <a:tc>
                  <a:txBody>
                    <a:bodyPr/>
                    <a:lstStyle/>
                    <a:p>
                      <a:pPr marL="33655">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3655">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4290">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4290">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4290">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extLst>
                  <a:ext uri="{0D108BD9-81ED-4DB2-BD59-A6C34878D82A}">
                    <a16:rowId xmlns:a16="http://schemas.microsoft.com/office/drawing/2014/main" val="10002"/>
                  </a:ext>
                </a:extLst>
              </a:tr>
              <a:tr h="135382">
                <a:tc>
                  <a:txBody>
                    <a:bodyPr/>
                    <a:lstStyle/>
                    <a:p>
                      <a:pPr marL="33655">
                        <a:lnSpc>
                          <a:spcPct val="100000"/>
                        </a:lnSpc>
                        <a:spcBef>
                          <a:spcPts val="110"/>
                        </a:spcBef>
                      </a:pPr>
                      <a:r>
                        <a:rPr sz="650" dirty="0">
                          <a:latin typeface="Carlito"/>
                          <a:cs typeface="Carlito"/>
                        </a:rPr>
                        <a:t>Low</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7E8"/>
                    </a:solidFill>
                  </a:tcPr>
                </a:tc>
                <a:tc>
                  <a:txBody>
                    <a:bodyPr/>
                    <a:lstStyle/>
                    <a:p>
                      <a:pPr marL="33655">
                        <a:lnSpc>
                          <a:spcPct val="100000"/>
                        </a:lnSpc>
                        <a:spcBef>
                          <a:spcPts val="110"/>
                        </a:spcBef>
                      </a:pPr>
                      <a:r>
                        <a:rPr sz="650" dirty="0">
                          <a:latin typeface="Carlito"/>
                          <a:cs typeface="Carlito"/>
                        </a:rPr>
                        <a:t>Low</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7E8"/>
                    </a:solidFill>
                  </a:tcPr>
                </a:tc>
                <a:tc>
                  <a:txBody>
                    <a:bodyPr/>
                    <a:lstStyle/>
                    <a:p>
                      <a:pPr marL="34290">
                        <a:lnSpc>
                          <a:spcPct val="100000"/>
                        </a:lnSpc>
                        <a:spcBef>
                          <a:spcPts val="110"/>
                        </a:spcBef>
                      </a:pPr>
                      <a:r>
                        <a:rPr sz="650" dirty="0">
                          <a:latin typeface="Carlito"/>
                          <a:cs typeface="Carlito"/>
                        </a:rPr>
                        <a:t>Low</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7E8"/>
                    </a:solidFill>
                  </a:tcPr>
                </a:tc>
                <a:tc>
                  <a:txBody>
                    <a:bodyPr/>
                    <a:lstStyle/>
                    <a:p>
                      <a:pPr marL="34290">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7E8"/>
                    </a:solidFill>
                  </a:tcPr>
                </a:tc>
                <a:tc>
                  <a:txBody>
                    <a:bodyPr/>
                    <a:lstStyle/>
                    <a:p>
                      <a:pPr marL="34290">
                        <a:lnSpc>
                          <a:spcPct val="100000"/>
                        </a:lnSpc>
                        <a:spcBef>
                          <a:spcPts val="110"/>
                        </a:spcBef>
                      </a:pPr>
                      <a:r>
                        <a:rPr sz="650" dirty="0">
                          <a:latin typeface="Carlito"/>
                          <a:cs typeface="Carlito"/>
                        </a:rPr>
                        <a:t>Medium</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7E8"/>
                    </a:solidFill>
                  </a:tcPr>
                </a:tc>
                <a:extLst>
                  <a:ext uri="{0D108BD9-81ED-4DB2-BD59-A6C34878D82A}">
                    <a16:rowId xmlns:a16="http://schemas.microsoft.com/office/drawing/2014/main" val="10003"/>
                  </a:ext>
                </a:extLst>
              </a:tr>
              <a:tr h="135381">
                <a:tc>
                  <a:txBody>
                    <a:bodyPr/>
                    <a:lstStyle/>
                    <a:p>
                      <a:pPr marL="33655">
                        <a:lnSpc>
                          <a:spcPct val="100000"/>
                        </a:lnSpc>
                        <a:spcBef>
                          <a:spcPts val="110"/>
                        </a:spcBef>
                      </a:pPr>
                      <a:r>
                        <a:rPr sz="650" dirty="0">
                          <a:latin typeface="Carlito"/>
                          <a:cs typeface="Carlito"/>
                        </a:rPr>
                        <a:t>Low</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3655">
                        <a:lnSpc>
                          <a:spcPct val="100000"/>
                        </a:lnSpc>
                        <a:spcBef>
                          <a:spcPts val="110"/>
                        </a:spcBef>
                      </a:pPr>
                      <a:r>
                        <a:rPr sz="650" dirty="0">
                          <a:latin typeface="Carlito"/>
                          <a:cs typeface="Carlito"/>
                        </a:rPr>
                        <a:t>High</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4290">
                        <a:lnSpc>
                          <a:spcPct val="100000"/>
                        </a:lnSpc>
                        <a:spcBef>
                          <a:spcPts val="110"/>
                        </a:spcBef>
                      </a:pPr>
                      <a:r>
                        <a:rPr sz="650" dirty="0">
                          <a:latin typeface="Carlito"/>
                          <a:cs typeface="Carlito"/>
                        </a:rPr>
                        <a:t>High</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4290">
                        <a:lnSpc>
                          <a:spcPct val="100000"/>
                        </a:lnSpc>
                        <a:spcBef>
                          <a:spcPts val="110"/>
                        </a:spcBef>
                      </a:pPr>
                      <a:r>
                        <a:rPr sz="650" dirty="0">
                          <a:latin typeface="Carlito"/>
                          <a:cs typeface="Carlito"/>
                        </a:rPr>
                        <a:t>Low</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tc>
                  <a:txBody>
                    <a:bodyPr/>
                    <a:lstStyle/>
                    <a:p>
                      <a:pPr marL="34290">
                        <a:lnSpc>
                          <a:spcPct val="100000"/>
                        </a:lnSpc>
                        <a:spcBef>
                          <a:spcPts val="110"/>
                        </a:spcBef>
                      </a:pPr>
                      <a:r>
                        <a:rPr sz="650" dirty="0">
                          <a:latin typeface="Carlito"/>
                          <a:cs typeface="Carlito"/>
                        </a:rPr>
                        <a:t>High</a:t>
                      </a:r>
                      <a:endParaRPr sz="650">
                        <a:latin typeface="Carlito"/>
                        <a:cs typeface="Carlito"/>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5560" y="304927"/>
            <a:ext cx="728345" cy="226695"/>
          </a:xfrm>
          <a:prstGeom prst="rect">
            <a:avLst/>
          </a:prstGeom>
        </p:spPr>
        <p:txBody>
          <a:bodyPr vert="horz" wrap="square" lIns="0" tIns="15240" rIns="0" bIns="0" rtlCol="0">
            <a:spAutoFit/>
          </a:bodyPr>
          <a:lstStyle/>
          <a:p>
            <a:pPr marL="12700">
              <a:lnSpc>
                <a:spcPct val="100000"/>
              </a:lnSpc>
              <a:spcBef>
                <a:spcPts val="120"/>
              </a:spcBef>
            </a:pPr>
            <a:r>
              <a:rPr b="1" spc="5" dirty="0">
                <a:solidFill>
                  <a:srgbClr val="FFFFFF"/>
                </a:solidFill>
                <a:latin typeface="Arial"/>
                <a:cs typeface="Arial"/>
              </a:rPr>
              <a:t>IT</a:t>
            </a:r>
            <a:r>
              <a:rPr b="1" spc="-70" dirty="0">
                <a:solidFill>
                  <a:srgbClr val="FFFFFF"/>
                </a:solidFill>
                <a:latin typeface="Arial"/>
                <a:cs typeface="Arial"/>
              </a:rPr>
              <a:t> </a:t>
            </a:r>
            <a:r>
              <a:rPr b="1" dirty="0">
                <a:solidFill>
                  <a:srgbClr val="FFFFFF"/>
                </a:solidFill>
                <a:latin typeface="Arial"/>
                <a:cs typeface="Arial"/>
              </a:rPr>
              <a:t>AUDIT</a:t>
            </a:r>
          </a:p>
        </p:txBody>
      </p:sp>
      <p:sp>
        <p:nvSpPr>
          <p:cNvPr id="3" name="object 3"/>
          <p:cNvSpPr txBox="1"/>
          <p:nvPr/>
        </p:nvSpPr>
        <p:spPr>
          <a:xfrm>
            <a:off x="207670" y="761491"/>
            <a:ext cx="2925445" cy="1617980"/>
          </a:xfrm>
          <a:prstGeom prst="rect">
            <a:avLst/>
          </a:prstGeom>
        </p:spPr>
        <p:txBody>
          <a:bodyPr vert="horz" wrap="square" lIns="0" tIns="12700" rIns="0" bIns="0" rtlCol="0">
            <a:spAutoFit/>
          </a:bodyPr>
          <a:lstStyle/>
          <a:p>
            <a:pPr marL="12700" marR="5080" algn="just">
              <a:lnSpc>
                <a:spcPct val="100499"/>
              </a:lnSpc>
              <a:spcBef>
                <a:spcPts val="100"/>
              </a:spcBef>
            </a:pPr>
            <a:r>
              <a:rPr sz="800" dirty="0">
                <a:solidFill>
                  <a:srgbClr val="404040"/>
                </a:solidFill>
                <a:latin typeface="Arial"/>
                <a:cs typeface="Arial"/>
              </a:rPr>
              <a:t>IT </a:t>
            </a:r>
            <a:r>
              <a:rPr sz="800" spc="-5" dirty="0">
                <a:solidFill>
                  <a:srgbClr val="404040"/>
                </a:solidFill>
                <a:latin typeface="Arial"/>
                <a:cs typeface="Arial"/>
              </a:rPr>
              <a:t>auditing </a:t>
            </a:r>
            <a:r>
              <a:rPr sz="800" dirty="0">
                <a:solidFill>
                  <a:srgbClr val="404040"/>
                </a:solidFill>
                <a:latin typeface="Arial"/>
                <a:cs typeface="Arial"/>
              </a:rPr>
              <a:t>can </a:t>
            </a:r>
            <a:r>
              <a:rPr sz="800" spc="-5" dirty="0">
                <a:solidFill>
                  <a:srgbClr val="404040"/>
                </a:solidFill>
                <a:latin typeface="Arial"/>
                <a:cs typeface="Arial"/>
              </a:rPr>
              <a:t>be defined as the </a:t>
            </a:r>
            <a:r>
              <a:rPr sz="800" i="1" spc="-5" dirty="0">
                <a:solidFill>
                  <a:srgbClr val="404040"/>
                </a:solidFill>
                <a:latin typeface="Arial"/>
                <a:cs typeface="Arial"/>
              </a:rPr>
              <a:t>formal, independent, and  </a:t>
            </a:r>
            <a:r>
              <a:rPr sz="800" i="1" dirty="0">
                <a:solidFill>
                  <a:srgbClr val="404040"/>
                </a:solidFill>
                <a:latin typeface="Arial"/>
                <a:cs typeface="Arial"/>
              </a:rPr>
              <a:t>objective </a:t>
            </a:r>
            <a:r>
              <a:rPr sz="800" i="1" spc="-5" dirty="0">
                <a:solidFill>
                  <a:srgbClr val="404040"/>
                </a:solidFill>
                <a:latin typeface="Arial"/>
                <a:cs typeface="Arial"/>
              </a:rPr>
              <a:t>examination </a:t>
            </a:r>
            <a:r>
              <a:rPr sz="800" i="1" dirty="0">
                <a:solidFill>
                  <a:srgbClr val="404040"/>
                </a:solidFill>
                <a:latin typeface="Arial"/>
                <a:cs typeface="Arial"/>
              </a:rPr>
              <a:t>of an </a:t>
            </a:r>
            <a:r>
              <a:rPr sz="800" i="1" spc="-5" dirty="0">
                <a:solidFill>
                  <a:srgbClr val="404040"/>
                </a:solidFill>
                <a:latin typeface="Arial"/>
                <a:cs typeface="Arial"/>
              </a:rPr>
              <a:t>organization’s </a:t>
            </a:r>
            <a:r>
              <a:rPr sz="800" i="1" dirty="0">
                <a:solidFill>
                  <a:srgbClr val="404040"/>
                </a:solidFill>
                <a:latin typeface="Arial"/>
                <a:cs typeface="Arial"/>
              </a:rPr>
              <a:t>IT </a:t>
            </a:r>
            <a:r>
              <a:rPr sz="800" i="1" spc="-5" dirty="0">
                <a:solidFill>
                  <a:srgbClr val="404040"/>
                </a:solidFill>
                <a:latin typeface="Arial"/>
                <a:cs typeface="Arial"/>
              </a:rPr>
              <a:t>infrastructure </a:t>
            </a:r>
            <a:r>
              <a:rPr sz="800" i="1" dirty="0">
                <a:solidFill>
                  <a:srgbClr val="404040"/>
                </a:solidFill>
                <a:latin typeface="Arial"/>
                <a:cs typeface="Arial"/>
              </a:rPr>
              <a:t>to  </a:t>
            </a:r>
            <a:r>
              <a:rPr sz="800" i="1" spc="-5" dirty="0">
                <a:solidFill>
                  <a:srgbClr val="404040"/>
                </a:solidFill>
                <a:latin typeface="Arial"/>
                <a:cs typeface="Arial"/>
              </a:rPr>
              <a:t>determine whether </a:t>
            </a:r>
            <a:r>
              <a:rPr sz="800" i="1" dirty="0">
                <a:solidFill>
                  <a:srgbClr val="404040"/>
                </a:solidFill>
                <a:latin typeface="Arial"/>
                <a:cs typeface="Arial"/>
              </a:rPr>
              <a:t>the activities </a:t>
            </a:r>
            <a:r>
              <a:rPr sz="800" i="1" spc="-5" dirty="0">
                <a:solidFill>
                  <a:srgbClr val="404040"/>
                </a:solidFill>
                <a:latin typeface="Arial"/>
                <a:cs typeface="Arial"/>
              </a:rPr>
              <a:t>(e.g., procedures, controls,  </a:t>
            </a:r>
            <a:r>
              <a:rPr sz="800" i="1" dirty="0">
                <a:solidFill>
                  <a:srgbClr val="404040"/>
                </a:solidFill>
                <a:latin typeface="Arial"/>
                <a:cs typeface="Arial"/>
              </a:rPr>
              <a:t>etc.) </a:t>
            </a:r>
            <a:r>
              <a:rPr sz="800" i="1" spc="-5" dirty="0">
                <a:solidFill>
                  <a:srgbClr val="404040"/>
                </a:solidFill>
                <a:latin typeface="Arial"/>
                <a:cs typeface="Arial"/>
              </a:rPr>
              <a:t>involved </a:t>
            </a:r>
            <a:r>
              <a:rPr sz="800" i="1" dirty="0">
                <a:solidFill>
                  <a:srgbClr val="404040"/>
                </a:solidFill>
                <a:latin typeface="Arial"/>
                <a:cs typeface="Arial"/>
              </a:rPr>
              <a:t>in </a:t>
            </a:r>
            <a:r>
              <a:rPr sz="800" i="1" spc="-5" dirty="0">
                <a:solidFill>
                  <a:srgbClr val="404040"/>
                </a:solidFill>
                <a:latin typeface="Arial"/>
                <a:cs typeface="Arial"/>
              </a:rPr>
              <a:t>gathering, processing, storing, </a:t>
            </a:r>
            <a:r>
              <a:rPr sz="800" i="1" dirty="0">
                <a:solidFill>
                  <a:srgbClr val="404040"/>
                </a:solidFill>
                <a:latin typeface="Arial"/>
                <a:cs typeface="Arial"/>
              </a:rPr>
              <a:t>distributing, </a:t>
            </a:r>
            <a:r>
              <a:rPr sz="800" i="1" spc="-5" dirty="0">
                <a:solidFill>
                  <a:srgbClr val="404040"/>
                </a:solidFill>
                <a:latin typeface="Arial"/>
                <a:cs typeface="Arial"/>
              </a:rPr>
              <a:t>and  </a:t>
            </a:r>
            <a:r>
              <a:rPr sz="800" i="1" dirty="0">
                <a:solidFill>
                  <a:srgbClr val="404040"/>
                </a:solidFill>
                <a:latin typeface="Arial"/>
                <a:cs typeface="Arial"/>
              </a:rPr>
              <a:t>using </a:t>
            </a:r>
            <a:r>
              <a:rPr sz="800" i="1" spc="-5" dirty="0">
                <a:solidFill>
                  <a:srgbClr val="404040"/>
                </a:solidFill>
                <a:latin typeface="Arial"/>
                <a:cs typeface="Arial"/>
              </a:rPr>
              <a:t>information comply with guidelines, safeguard assets,  maintain data integrity, and operate effectively and efficiently </a:t>
            </a:r>
            <a:r>
              <a:rPr sz="800" i="1" dirty="0">
                <a:solidFill>
                  <a:srgbClr val="404040"/>
                </a:solidFill>
                <a:latin typeface="Arial"/>
                <a:cs typeface="Arial"/>
              </a:rPr>
              <a:t>to  achieve the </a:t>
            </a:r>
            <a:r>
              <a:rPr sz="800" i="1" spc="-5" dirty="0">
                <a:solidFill>
                  <a:srgbClr val="404040"/>
                </a:solidFill>
                <a:latin typeface="Arial"/>
                <a:cs typeface="Arial"/>
              </a:rPr>
              <a:t>organization’s</a:t>
            </a:r>
            <a:r>
              <a:rPr sz="800" i="1" spc="40" dirty="0">
                <a:solidFill>
                  <a:srgbClr val="404040"/>
                </a:solidFill>
                <a:latin typeface="Arial"/>
                <a:cs typeface="Arial"/>
              </a:rPr>
              <a:t> </a:t>
            </a:r>
            <a:r>
              <a:rPr sz="800" i="1" dirty="0">
                <a:solidFill>
                  <a:srgbClr val="404040"/>
                </a:solidFill>
                <a:latin typeface="Arial"/>
                <a:cs typeface="Arial"/>
              </a:rPr>
              <a:t>objectives</a:t>
            </a:r>
            <a:r>
              <a:rPr sz="800" dirty="0">
                <a:solidFill>
                  <a:srgbClr val="404040"/>
                </a:solidFill>
                <a:latin typeface="Arial"/>
                <a:cs typeface="Arial"/>
              </a:rPr>
              <a:t>.</a:t>
            </a:r>
            <a:endParaRPr sz="800">
              <a:latin typeface="Arial"/>
              <a:cs typeface="Arial"/>
            </a:endParaRPr>
          </a:p>
          <a:p>
            <a:pPr marL="41275" algn="just">
              <a:lnSpc>
                <a:spcPct val="100000"/>
              </a:lnSpc>
            </a:pPr>
            <a:r>
              <a:rPr sz="800" b="1" dirty="0">
                <a:solidFill>
                  <a:srgbClr val="404040"/>
                </a:solidFill>
                <a:latin typeface="Arial"/>
                <a:cs typeface="Arial"/>
              </a:rPr>
              <a:t>IT</a:t>
            </a:r>
            <a:r>
              <a:rPr sz="800" b="1" spc="-15" dirty="0">
                <a:solidFill>
                  <a:srgbClr val="404040"/>
                </a:solidFill>
                <a:latin typeface="Arial"/>
                <a:cs typeface="Arial"/>
              </a:rPr>
              <a:t> </a:t>
            </a:r>
            <a:r>
              <a:rPr sz="800" b="1" dirty="0">
                <a:solidFill>
                  <a:srgbClr val="404040"/>
                </a:solidFill>
                <a:latin typeface="Arial"/>
                <a:cs typeface="Arial"/>
              </a:rPr>
              <a:t>auditing</a:t>
            </a:r>
            <a:endParaRPr sz="800">
              <a:latin typeface="Arial"/>
              <a:cs typeface="Arial"/>
            </a:endParaRPr>
          </a:p>
          <a:p>
            <a:pPr marL="12700" marR="6350">
              <a:lnSpc>
                <a:spcPts val="969"/>
              </a:lnSpc>
              <a:spcBef>
                <a:spcPts val="25"/>
              </a:spcBef>
              <a:buFont typeface="Wingdings"/>
              <a:buChar char=""/>
              <a:tabLst>
                <a:tab pos="88900" algn="l"/>
              </a:tabLst>
            </a:pPr>
            <a:r>
              <a:rPr sz="800" spc="-5" dirty="0">
                <a:solidFill>
                  <a:srgbClr val="404040"/>
                </a:solidFill>
                <a:latin typeface="Arial"/>
                <a:cs typeface="Arial"/>
              </a:rPr>
              <a:t>evaluate </a:t>
            </a:r>
            <a:r>
              <a:rPr sz="800" dirty="0">
                <a:solidFill>
                  <a:srgbClr val="404040"/>
                </a:solidFill>
                <a:latin typeface="Arial"/>
                <a:cs typeface="Arial"/>
              </a:rPr>
              <a:t>the </a:t>
            </a:r>
            <a:r>
              <a:rPr sz="800" spc="-5" dirty="0">
                <a:solidFill>
                  <a:srgbClr val="404040"/>
                </a:solidFill>
                <a:latin typeface="Arial"/>
                <a:cs typeface="Arial"/>
              </a:rPr>
              <a:t>adequacy of </a:t>
            </a:r>
            <a:r>
              <a:rPr sz="800" dirty="0">
                <a:solidFill>
                  <a:srgbClr val="404040"/>
                </a:solidFill>
                <a:latin typeface="Arial"/>
                <a:cs typeface="Arial"/>
              </a:rPr>
              <a:t>application </a:t>
            </a:r>
            <a:r>
              <a:rPr sz="800" spc="-5" dirty="0">
                <a:solidFill>
                  <a:srgbClr val="404040"/>
                </a:solidFill>
                <a:latin typeface="Arial"/>
                <a:cs typeface="Arial"/>
              </a:rPr>
              <a:t>systems </a:t>
            </a:r>
            <a:r>
              <a:rPr sz="800" dirty="0">
                <a:solidFill>
                  <a:srgbClr val="404040"/>
                </a:solidFill>
                <a:latin typeface="Arial"/>
                <a:cs typeface="Arial"/>
              </a:rPr>
              <a:t>to meet  </a:t>
            </a:r>
            <a:r>
              <a:rPr sz="800" spc="-5" dirty="0">
                <a:solidFill>
                  <a:srgbClr val="404040"/>
                </a:solidFill>
                <a:latin typeface="Arial"/>
                <a:cs typeface="Arial"/>
              </a:rPr>
              <a:t>processing</a:t>
            </a:r>
            <a:r>
              <a:rPr sz="800" dirty="0">
                <a:solidFill>
                  <a:srgbClr val="404040"/>
                </a:solidFill>
                <a:latin typeface="Arial"/>
                <a:cs typeface="Arial"/>
              </a:rPr>
              <a:t> </a:t>
            </a:r>
            <a:r>
              <a:rPr sz="800" spc="-5" dirty="0">
                <a:solidFill>
                  <a:srgbClr val="404040"/>
                </a:solidFill>
                <a:latin typeface="Arial"/>
                <a:cs typeface="Arial"/>
              </a:rPr>
              <a:t>needs</a:t>
            </a:r>
            <a:endParaRPr sz="800">
              <a:latin typeface="Arial"/>
              <a:cs typeface="Arial"/>
            </a:endParaRPr>
          </a:p>
          <a:p>
            <a:pPr marL="88900" indent="-76200">
              <a:lnSpc>
                <a:spcPts val="930"/>
              </a:lnSpc>
              <a:buFont typeface="Wingdings"/>
              <a:buChar char=""/>
              <a:tabLst>
                <a:tab pos="88900" algn="l"/>
              </a:tabLst>
            </a:pPr>
            <a:r>
              <a:rPr sz="800" spc="-5" dirty="0">
                <a:solidFill>
                  <a:srgbClr val="404040"/>
                </a:solidFill>
                <a:latin typeface="Arial"/>
                <a:cs typeface="Arial"/>
              </a:rPr>
              <a:t>evaluate </a:t>
            </a:r>
            <a:r>
              <a:rPr sz="800" dirty="0">
                <a:solidFill>
                  <a:srgbClr val="404040"/>
                </a:solidFill>
                <a:latin typeface="Arial"/>
                <a:cs typeface="Arial"/>
              </a:rPr>
              <a:t>the </a:t>
            </a:r>
            <a:r>
              <a:rPr sz="800" spc="-5" dirty="0">
                <a:solidFill>
                  <a:srgbClr val="404040"/>
                </a:solidFill>
                <a:latin typeface="Arial"/>
                <a:cs typeface="Arial"/>
              </a:rPr>
              <a:t>adequacy of internal</a:t>
            </a:r>
            <a:r>
              <a:rPr sz="800" spc="40" dirty="0">
                <a:solidFill>
                  <a:srgbClr val="404040"/>
                </a:solidFill>
                <a:latin typeface="Arial"/>
                <a:cs typeface="Arial"/>
              </a:rPr>
              <a:t> </a:t>
            </a:r>
            <a:r>
              <a:rPr sz="800" spc="-5" dirty="0">
                <a:solidFill>
                  <a:srgbClr val="404040"/>
                </a:solidFill>
                <a:latin typeface="Arial"/>
                <a:cs typeface="Arial"/>
              </a:rPr>
              <a:t>controls</a:t>
            </a:r>
            <a:endParaRPr sz="800">
              <a:latin typeface="Arial"/>
              <a:cs typeface="Arial"/>
            </a:endParaRPr>
          </a:p>
          <a:p>
            <a:pPr marL="88900" indent="-76200">
              <a:lnSpc>
                <a:spcPct val="100000"/>
              </a:lnSpc>
              <a:buFont typeface="Wingdings"/>
              <a:buChar char=""/>
              <a:tabLst>
                <a:tab pos="88900" algn="l"/>
              </a:tabLst>
            </a:pPr>
            <a:r>
              <a:rPr sz="800" spc="-5" dirty="0">
                <a:solidFill>
                  <a:srgbClr val="404040"/>
                </a:solidFill>
                <a:latin typeface="Arial"/>
                <a:cs typeface="Arial"/>
              </a:rPr>
              <a:t>ensure </a:t>
            </a:r>
            <a:r>
              <a:rPr sz="800" dirty="0">
                <a:solidFill>
                  <a:srgbClr val="404040"/>
                </a:solidFill>
                <a:latin typeface="Arial"/>
                <a:cs typeface="Arial"/>
              </a:rPr>
              <a:t>that </a:t>
            </a:r>
            <a:r>
              <a:rPr sz="800" spc="-5" dirty="0">
                <a:solidFill>
                  <a:srgbClr val="404040"/>
                </a:solidFill>
                <a:latin typeface="Arial"/>
                <a:cs typeface="Arial"/>
              </a:rPr>
              <a:t>assets </a:t>
            </a:r>
            <a:r>
              <a:rPr sz="800" dirty="0">
                <a:solidFill>
                  <a:srgbClr val="404040"/>
                </a:solidFill>
                <a:latin typeface="Arial"/>
                <a:cs typeface="Arial"/>
              </a:rPr>
              <a:t>controlled by those </a:t>
            </a:r>
            <a:r>
              <a:rPr sz="800" spc="-5" dirty="0">
                <a:solidFill>
                  <a:srgbClr val="404040"/>
                </a:solidFill>
                <a:latin typeface="Arial"/>
                <a:cs typeface="Arial"/>
              </a:rPr>
              <a:t>systems</a:t>
            </a:r>
            <a:r>
              <a:rPr sz="800" spc="170" dirty="0">
                <a:solidFill>
                  <a:srgbClr val="404040"/>
                </a:solidFill>
                <a:latin typeface="Arial"/>
                <a:cs typeface="Arial"/>
              </a:rPr>
              <a:t> </a:t>
            </a:r>
            <a:r>
              <a:rPr sz="800" spc="-5" dirty="0">
                <a:solidFill>
                  <a:srgbClr val="404040"/>
                </a:solidFill>
                <a:latin typeface="Arial"/>
                <a:cs typeface="Arial"/>
              </a:rPr>
              <a:t>are</a:t>
            </a:r>
            <a:endParaRPr sz="800">
              <a:latin typeface="Arial"/>
              <a:cs typeface="Arial"/>
            </a:endParaRPr>
          </a:p>
          <a:p>
            <a:pPr marL="12700">
              <a:lnSpc>
                <a:spcPct val="100000"/>
              </a:lnSpc>
              <a:spcBef>
                <a:spcPts val="15"/>
              </a:spcBef>
            </a:pPr>
            <a:r>
              <a:rPr sz="800" spc="-5" dirty="0">
                <a:solidFill>
                  <a:srgbClr val="404040"/>
                </a:solidFill>
                <a:latin typeface="Arial"/>
                <a:cs typeface="Arial"/>
              </a:rPr>
              <a:t>adequately</a:t>
            </a:r>
            <a:r>
              <a:rPr sz="800" spc="5" dirty="0">
                <a:solidFill>
                  <a:srgbClr val="404040"/>
                </a:solidFill>
                <a:latin typeface="Arial"/>
                <a:cs typeface="Arial"/>
              </a:rPr>
              <a:t> </a:t>
            </a:r>
            <a:r>
              <a:rPr sz="800" spc="-5" dirty="0">
                <a:solidFill>
                  <a:srgbClr val="404040"/>
                </a:solidFill>
                <a:latin typeface="Arial"/>
                <a:cs typeface="Arial"/>
              </a:rPr>
              <a:t>safeguard</a:t>
            </a:r>
            <a:endParaRPr sz="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633" y="340868"/>
            <a:ext cx="1497330" cy="226695"/>
          </a:xfrm>
          <a:prstGeom prst="rect">
            <a:avLst/>
          </a:prstGeom>
        </p:spPr>
        <p:txBody>
          <a:bodyPr vert="horz" wrap="square" lIns="0" tIns="15240" rIns="0" bIns="0" rtlCol="0">
            <a:spAutoFit/>
          </a:bodyPr>
          <a:lstStyle/>
          <a:p>
            <a:pPr marL="12700">
              <a:lnSpc>
                <a:spcPct val="100000"/>
              </a:lnSpc>
              <a:spcBef>
                <a:spcPts val="120"/>
              </a:spcBef>
            </a:pPr>
            <a:r>
              <a:rPr spc="5" dirty="0"/>
              <a:t>Learning</a:t>
            </a:r>
            <a:r>
              <a:rPr spc="-100" dirty="0"/>
              <a:t> </a:t>
            </a:r>
            <a:r>
              <a:rPr spc="5" dirty="0"/>
              <a:t>Objectives</a:t>
            </a:r>
          </a:p>
        </p:txBody>
      </p:sp>
      <p:sp>
        <p:nvSpPr>
          <p:cNvPr id="3" name="object 3"/>
          <p:cNvSpPr txBox="1"/>
          <p:nvPr/>
        </p:nvSpPr>
        <p:spPr>
          <a:xfrm>
            <a:off x="385317" y="2300477"/>
            <a:ext cx="2562860"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55218" y="826134"/>
            <a:ext cx="2635250" cy="1334135"/>
          </a:xfrm>
          <a:prstGeom prst="rect">
            <a:avLst/>
          </a:prstGeom>
        </p:spPr>
        <p:txBody>
          <a:bodyPr vert="horz" wrap="square" lIns="0" tIns="24130" rIns="0" bIns="0" rtlCol="0">
            <a:spAutoFit/>
          </a:bodyPr>
          <a:lstStyle/>
          <a:p>
            <a:pPr marL="137160" marR="41910" indent="-125095">
              <a:lnSpc>
                <a:spcPts val="800"/>
              </a:lnSpc>
              <a:spcBef>
                <a:spcPts val="190"/>
              </a:spcBef>
              <a:buClr>
                <a:srgbClr val="F5A207"/>
              </a:buClr>
              <a:buSzPct val="78571"/>
              <a:buFont typeface="Courier New"/>
              <a:buChar char="o"/>
              <a:tabLst>
                <a:tab pos="137795" algn="l"/>
              </a:tabLst>
            </a:pPr>
            <a:r>
              <a:rPr sz="700" spc="15" dirty="0">
                <a:latin typeface="Arial"/>
                <a:cs typeface="Arial"/>
              </a:rPr>
              <a:t>Know </a:t>
            </a:r>
            <a:r>
              <a:rPr sz="700" spc="10" dirty="0">
                <a:latin typeface="Arial"/>
                <a:cs typeface="Arial"/>
              </a:rPr>
              <a:t>the difference </a:t>
            </a:r>
            <a:r>
              <a:rPr sz="700" spc="15" dirty="0">
                <a:latin typeface="Arial"/>
                <a:cs typeface="Arial"/>
              </a:rPr>
              <a:t>between </a:t>
            </a:r>
            <a:r>
              <a:rPr sz="700" spc="10" dirty="0">
                <a:latin typeface="Arial"/>
                <a:cs typeface="Arial"/>
              </a:rPr>
              <a:t>attest </a:t>
            </a:r>
            <a:r>
              <a:rPr sz="700" spc="15" dirty="0">
                <a:latin typeface="Arial"/>
                <a:cs typeface="Arial"/>
              </a:rPr>
              <a:t>services and advisory  services</a:t>
            </a:r>
            <a:r>
              <a:rPr sz="700" spc="-15" dirty="0">
                <a:latin typeface="Arial"/>
                <a:cs typeface="Arial"/>
              </a:rPr>
              <a:t> </a:t>
            </a:r>
            <a:r>
              <a:rPr sz="700" spc="15" dirty="0">
                <a:latin typeface="Arial"/>
                <a:cs typeface="Arial"/>
              </a:rPr>
              <a:t>and</a:t>
            </a:r>
            <a:r>
              <a:rPr sz="700" dirty="0">
                <a:latin typeface="Arial"/>
                <a:cs typeface="Arial"/>
              </a:rPr>
              <a:t> </a:t>
            </a:r>
            <a:r>
              <a:rPr sz="700" spc="15" dirty="0">
                <a:latin typeface="Arial"/>
                <a:cs typeface="Arial"/>
              </a:rPr>
              <a:t>be</a:t>
            </a:r>
            <a:r>
              <a:rPr sz="700" spc="-10" dirty="0">
                <a:latin typeface="Arial"/>
                <a:cs typeface="Arial"/>
              </a:rPr>
              <a:t> </a:t>
            </a:r>
            <a:r>
              <a:rPr sz="700" spc="15" dirty="0">
                <a:latin typeface="Arial"/>
                <a:cs typeface="Arial"/>
              </a:rPr>
              <a:t>able</a:t>
            </a:r>
            <a:r>
              <a:rPr sz="700" spc="5" dirty="0">
                <a:latin typeface="Arial"/>
                <a:cs typeface="Arial"/>
              </a:rPr>
              <a:t> </a:t>
            </a:r>
            <a:r>
              <a:rPr sz="700" spc="10" dirty="0">
                <a:latin typeface="Arial"/>
                <a:cs typeface="Arial"/>
              </a:rPr>
              <a:t>to</a:t>
            </a:r>
            <a:r>
              <a:rPr sz="700" dirty="0">
                <a:latin typeface="Arial"/>
                <a:cs typeface="Arial"/>
              </a:rPr>
              <a:t> </a:t>
            </a:r>
            <a:r>
              <a:rPr sz="700" spc="10" dirty="0">
                <a:latin typeface="Arial"/>
                <a:cs typeface="Arial"/>
              </a:rPr>
              <a:t>explain</a:t>
            </a:r>
            <a:r>
              <a:rPr sz="700" spc="-10" dirty="0">
                <a:latin typeface="Arial"/>
                <a:cs typeface="Arial"/>
              </a:rPr>
              <a:t> </a:t>
            </a:r>
            <a:r>
              <a:rPr sz="700" spc="10" dirty="0">
                <a:latin typeface="Arial"/>
                <a:cs typeface="Arial"/>
              </a:rPr>
              <a:t>the</a:t>
            </a:r>
            <a:r>
              <a:rPr sz="700" spc="-10" dirty="0">
                <a:latin typeface="Arial"/>
                <a:cs typeface="Arial"/>
              </a:rPr>
              <a:t> </a:t>
            </a:r>
            <a:r>
              <a:rPr sz="700" spc="10" dirty="0">
                <a:latin typeface="Arial"/>
                <a:cs typeface="Arial"/>
              </a:rPr>
              <a:t>relationship</a:t>
            </a:r>
            <a:r>
              <a:rPr sz="700" spc="-40" dirty="0">
                <a:latin typeface="Arial"/>
                <a:cs typeface="Arial"/>
              </a:rPr>
              <a:t> </a:t>
            </a:r>
            <a:r>
              <a:rPr sz="700" spc="15" dirty="0">
                <a:latin typeface="Arial"/>
                <a:cs typeface="Arial"/>
              </a:rPr>
              <a:t>between</a:t>
            </a:r>
            <a:r>
              <a:rPr sz="700" spc="10" dirty="0">
                <a:latin typeface="Arial"/>
                <a:cs typeface="Arial"/>
              </a:rPr>
              <a:t> the  two.</a:t>
            </a:r>
            <a:endParaRPr sz="700">
              <a:latin typeface="Arial"/>
              <a:cs typeface="Arial"/>
            </a:endParaRPr>
          </a:p>
          <a:p>
            <a:pPr marL="137160" indent="-125095">
              <a:lnSpc>
                <a:spcPct val="100000"/>
              </a:lnSpc>
              <a:spcBef>
                <a:spcPts val="240"/>
              </a:spcBef>
              <a:buClr>
                <a:srgbClr val="F5A207"/>
              </a:buClr>
              <a:buSzPct val="78571"/>
              <a:buFont typeface="Courier New"/>
              <a:buChar char="o"/>
              <a:tabLst>
                <a:tab pos="137795" algn="l"/>
              </a:tabLst>
            </a:pPr>
            <a:r>
              <a:rPr sz="700" spc="15" dirty="0">
                <a:latin typeface="Arial"/>
                <a:cs typeface="Arial"/>
              </a:rPr>
              <a:t>Understand</a:t>
            </a:r>
            <a:r>
              <a:rPr sz="700" spc="-15" dirty="0">
                <a:latin typeface="Arial"/>
                <a:cs typeface="Arial"/>
              </a:rPr>
              <a:t> </a:t>
            </a:r>
            <a:r>
              <a:rPr sz="700" spc="10" dirty="0">
                <a:latin typeface="Arial"/>
                <a:cs typeface="Arial"/>
              </a:rPr>
              <a:t>the</a:t>
            </a:r>
            <a:r>
              <a:rPr sz="700" dirty="0">
                <a:latin typeface="Arial"/>
                <a:cs typeface="Arial"/>
              </a:rPr>
              <a:t> </a:t>
            </a:r>
            <a:r>
              <a:rPr sz="700" spc="10" dirty="0">
                <a:latin typeface="Arial"/>
                <a:cs typeface="Arial"/>
              </a:rPr>
              <a:t>structure</a:t>
            </a:r>
            <a:r>
              <a:rPr sz="700" spc="-5" dirty="0">
                <a:latin typeface="Arial"/>
                <a:cs typeface="Arial"/>
              </a:rPr>
              <a:t> </a:t>
            </a:r>
            <a:r>
              <a:rPr sz="700" spc="10" dirty="0">
                <a:latin typeface="Arial"/>
                <a:cs typeface="Arial"/>
              </a:rPr>
              <a:t>of</a:t>
            </a:r>
            <a:r>
              <a:rPr sz="700" dirty="0">
                <a:latin typeface="Arial"/>
                <a:cs typeface="Arial"/>
              </a:rPr>
              <a:t> </a:t>
            </a:r>
            <a:r>
              <a:rPr sz="700" spc="15" dirty="0">
                <a:latin typeface="Arial"/>
                <a:cs typeface="Arial"/>
              </a:rPr>
              <a:t>an</a:t>
            </a:r>
            <a:r>
              <a:rPr sz="700" dirty="0">
                <a:latin typeface="Arial"/>
                <a:cs typeface="Arial"/>
              </a:rPr>
              <a:t> </a:t>
            </a:r>
            <a:r>
              <a:rPr sz="700" spc="10" dirty="0">
                <a:latin typeface="Arial"/>
                <a:cs typeface="Arial"/>
              </a:rPr>
              <a:t>audit</a:t>
            </a:r>
            <a:r>
              <a:rPr sz="700" spc="-10" dirty="0">
                <a:latin typeface="Arial"/>
                <a:cs typeface="Arial"/>
              </a:rPr>
              <a:t> </a:t>
            </a:r>
            <a:r>
              <a:rPr sz="700" spc="15" dirty="0">
                <a:latin typeface="Arial"/>
                <a:cs typeface="Arial"/>
              </a:rPr>
              <a:t>and</a:t>
            </a:r>
            <a:r>
              <a:rPr sz="700" spc="-15" dirty="0">
                <a:latin typeface="Arial"/>
                <a:cs typeface="Arial"/>
              </a:rPr>
              <a:t> </a:t>
            </a:r>
            <a:r>
              <a:rPr sz="700" spc="15" dirty="0">
                <a:latin typeface="Arial"/>
                <a:cs typeface="Arial"/>
              </a:rPr>
              <a:t>have</a:t>
            </a:r>
            <a:r>
              <a:rPr sz="700" spc="-10" dirty="0">
                <a:latin typeface="Arial"/>
                <a:cs typeface="Arial"/>
              </a:rPr>
              <a:t> </a:t>
            </a:r>
            <a:r>
              <a:rPr sz="700" spc="15" dirty="0">
                <a:latin typeface="Arial"/>
                <a:cs typeface="Arial"/>
              </a:rPr>
              <a:t>a </a:t>
            </a:r>
            <a:r>
              <a:rPr sz="700" spc="10" dirty="0">
                <a:latin typeface="Arial"/>
                <a:cs typeface="Arial"/>
              </a:rPr>
              <a:t>firm</a:t>
            </a:r>
            <a:r>
              <a:rPr sz="700" spc="-5" dirty="0">
                <a:latin typeface="Arial"/>
                <a:cs typeface="Arial"/>
              </a:rPr>
              <a:t> </a:t>
            </a:r>
            <a:r>
              <a:rPr sz="700" spc="15" dirty="0">
                <a:latin typeface="Arial"/>
                <a:cs typeface="Arial"/>
              </a:rPr>
              <a:t>grasp</a:t>
            </a:r>
            <a:r>
              <a:rPr sz="700" spc="-80" dirty="0">
                <a:latin typeface="Arial"/>
                <a:cs typeface="Arial"/>
              </a:rPr>
              <a:t> </a:t>
            </a:r>
            <a:r>
              <a:rPr sz="700" spc="10" dirty="0">
                <a:latin typeface="Arial"/>
                <a:cs typeface="Arial"/>
              </a:rPr>
              <a:t>of</a:t>
            </a:r>
            <a:endParaRPr sz="700">
              <a:latin typeface="Arial"/>
              <a:cs typeface="Arial"/>
            </a:endParaRPr>
          </a:p>
          <a:p>
            <a:pPr marL="137160">
              <a:lnSpc>
                <a:spcPct val="100000"/>
              </a:lnSpc>
            </a:pPr>
            <a:r>
              <a:rPr sz="700" spc="15" dirty="0">
                <a:latin typeface="Arial"/>
                <a:cs typeface="Arial"/>
              </a:rPr>
              <a:t>the</a:t>
            </a:r>
            <a:r>
              <a:rPr sz="700" spc="-10" dirty="0">
                <a:latin typeface="Arial"/>
                <a:cs typeface="Arial"/>
              </a:rPr>
              <a:t> </a:t>
            </a:r>
            <a:r>
              <a:rPr sz="700" spc="15" dirty="0">
                <a:latin typeface="Arial"/>
                <a:cs typeface="Arial"/>
              </a:rPr>
              <a:t>conceptual</a:t>
            </a:r>
            <a:r>
              <a:rPr sz="700" spc="-20" dirty="0">
                <a:latin typeface="Arial"/>
                <a:cs typeface="Arial"/>
              </a:rPr>
              <a:t> </a:t>
            </a:r>
            <a:r>
              <a:rPr sz="700" spc="15" dirty="0">
                <a:latin typeface="Arial"/>
                <a:cs typeface="Arial"/>
              </a:rPr>
              <a:t>elements</a:t>
            </a:r>
            <a:r>
              <a:rPr sz="700" spc="-35" dirty="0">
                <a:latin typeface="Arial"/>
                <a:cs typeface="Arial"/>
              </a:rPr>
              <a:t> </a:t>
            </a:r>
            <a:r>
              <a:rPr sz="700" spc="10" dirty="0">
                <a:latin typeface="Arial"/>
                <a:cs typeface="Arial"/>
              </a:rPr>
              <a:t>of</a:t>
            </a:r>
            <a:r>
              <a:rPr sz="700" spc="5" dirty="0">
                <a:latin typeface="Arial"/>
                <a:cs typeface="Arial"/>
              </a:rPr>
              <a:t> </a:t>
            </a:r>
            <a:r>
              <a:rPr sz="700" spc="10" dirty="0">
                <a:latin typeface="Arial"/>
                <a:cs typeface="Arial"/>
              </a:rPr>
              <a:t>the</a:t>
            </a:r>
            <a:r>
              <a:rPr sz="700" spc="-5" dirty="0">
                <a:latin typeface="Arial"/>
                <a:cs typeface="Arial"/>
              </a:rPr>
              <a:t> </a:t>
            </a:r>
            <a:r>
              <a:rPr sz="700" spc="10" dirty="0">
                <a:latin typeface="Arial"/>
                <a:cs typeface="Arial"/>
              </a:rPr>
              <a:t>audit</a:t>
            </a:r>
            <a:r>
              <a:rPr sz="700" spc="-75" dirty="0">
                <a:latin typeface="Arial"/>
                <a:cs typeface="Arial"/>
              </a:rPr>
              <a:t> </a:t>
            </a:r>
            <a:r>
              <a:rPr sz="700" spc="15" dirty="0">
                <a:latin typeface="Arial"/>
                <a:cs typeface="Arial"/>
              </a:rPr>
              <a:t>process.</a:t>
            </a:r>
            <a:endParaRPr sz="700">
              <a:latin typeface="Arial"/>
              <a:cs typeface="Arial"/>
            </a:endParaRPr>
          </a:p>
          <a:p>
            <a:pPr marL="137160" marR="240665" indent="-125095">
              <a:lnSpc>
                <a:spcPts val="800"/>
              </a:lnSpc>
              <a:spcBef>
                <a:spcPts val="385"/>
              </a:spcBef>
              <a:buClr>
                <a:srgbClr val="F5A207"/>
              </a:buClr>
              <a:buSzPct val="78571"/>
              <a:buFont typeface="Courier New"/>
              <a:buChar char="o"/>
              <a:tabLst>
                <a:tab pos="137795" algn="l"/>
              </a:tabLst>
            </a:pPr>
            <a:r>
              <a:rPr sz="700" spc="15" dirty="0">
                <a:latin typeface="Arial"/>
                <a:cs typeface="Arial"/>
              </a:rPr>
              <a:t>Understand</a:t>
            </a:r>
            <a:r>
              <a:rPr sz="700" spc="-15" dirty="0">
                <a:latin typeface="Arial"/>
                <a:cs typeface="Arial"/>
              </a:rPr>
              <a:t> </a:t>
            </a:r>
            <a:r>
              <a:rPr sz="700" spc="10" dirty="0">
                <a:latin typeface="Arial"/>
                <a:cs typeface="Arial"/>
              </a:rPr>
              <a:t>internal</a:t>
            </a:r>
            <a:r>
              <a:rPr sz="700" spc="-20" dirty="0">
                <a:latin typeface="Arial"/>
                <a:cs typeface="Arial"/>
              </a:rPr>
              <a:t> </a:t>
            </a:r>
            <a:r>
              <a:rPr sz="700" spc="10" dirty="0">
                <a:latin typeface="Arial"/>
                <a:cs typeface="Arial"/>
              </a:rPr>
              <a:t>control</a:t>
            </a:r>
            <a:r>
              <a:rPr sz="700" spc="-20" dirty="0">
                <a:latin typeface="Arial"/>
                <a:cs typeface="Arial"/>
              </a:rPr>
              <a:t> </a:t>
            </a:r>
            <a:r>
              <a:rPr sz="700" spc="15" dirty="0">
                <a:latin typeface="Arial"/>
                <a:cs typeface="Arial"/>
              </a:rPr>
              <a:t>categories</a:t>
            </a:r>
            <a:r>
              <a:rPr sz="700" spc="-20" dirty="0">
                <a:latin typeface="Arial"/>
                <a:cs typeface="Arial"/>
              </a:rPr>
              <a:t> </a:t>
            </a:r>
            <a:r>
              <a:rPr sz="700" spc="15" dirty="0">
                <a:latin typeface="Arial"/>
                <a:cs typeface="Arial"/>
              </a:rPr>
              <a:t>presented</a:t>
            </a:r>
            <a:r>
              <a:rPr sz="700" spc="-25" dirty="0">
                <a:latin typeface="Arial"/>
                <a:cs typeface="Arial"/>
              </a:rPr>
              <a:t> </a:t>
            </a:r>
            <a:r>
              <a:rPr sz="700" spc="10" dirty="0">
                <a:latin typeface="Arial"/>
                <a:cs typeface="Arial"/>
              </a:rPr>
              <a:t>in</a:t>
            </a:r>
            <a:r>
              <a:rPr sz="700" spc="-5" dirty="0">
                <a:latin typeface="Arial"/>
                <a:cs typeface="Arial"/>
              </a:rPr>
              <a:t> </a:t>
            </a:r>
            <a:r>
              <a:rPr sz="700" spc="10" dirty="0">
                <a:latin typeface="Arial"/>
                <a:cs typeface="Arial"/>
              </a:rPr>
              <a:t>the  </a:t>
            </a:r>
            <a:r>
              <a:rPr sz="700" spc="20" dirty="0">
                <a:latin typeface="Arial"/>
                <a:cs typeface="Arial"/>
              </a:rPr>
              <a:t>COSO</a:t>
            </a:r>
            <a:r>
              <a:rPr sz="700" spc="-25" dirty="0">
                <a:latin typeface="Arial"/>
                <a:cs typeface="Arial"/>
              </a:rPr>
              <a:t> </a:t>
            </a:r>
            <a:r>
              <a:rPr sz="700" spc="10" dirty="0">
                <a:latin typeface="Arial"/>
                <a:cs typeface="Arial"/>
              </a:rPr>
              <a:t>framework.</a:t>
            </a:r>
            <a:endParaRPr sz="700">
              <a:latin typeface="Arial"/>
              <a:cs typeface="Arial"/>
            </a:endParaRPr>
          </a:p>
          <a:p>
            <a:pPr marL="137160" marR="6350" indent="-125095">
              <a:lnSpc>
                <a:spcPct val="100000"/>
              </a:lnSpc>
              <a:spcBef>
                <a:spcPts val="250"/>
              </a:spcBef>
              <a:buClr>
                <a:srgbClr val="F5A207"/>
              </a:buClr>
              <a:buSzPct val="78571"/>
              <a:buFont typeface="Courier New"/>
              <a:buChar char="o"/>
              <a:tabLst>
                <a:tab pos="137795" algn="l"/>
              </a:tabLst>
            </a:pPr>
            <a:r>
              <a:rPr sz="700" spc="15" dirty="0">
                <a:latin typeface="Arial"/>
                <a:cs typeface="Arial"/>
              </a:rPr>
              <a:t>Be</a:t>
            </a:r>
            <a:r>
              <a:rPr sz="700" spc="-5" dirty="0">
                <a:latin typeface="Arial"/>
                <a:cs typeface="Arial"/>
              </a:rPr>
              <a:t> </a:t>
            </a:r>
            <a:r>
              <a:rPr sz="700" spc="15" dirty="0">
                <a:latin typeface="Arial"/>
                <a:cs typeface="Arial"/>
              </a:rPr>
              <a:t>familiar</a:t>
            </a:r>
            <a:r>
              <a:rPr sz="700" spc="-25" dirty="0">
                <a:latin typeface="Arial"/>
                <a:cs typeface="Arial"/>
              </a:rPr>
              <a:t> </a:t>
            </a:r>
            <a:r>
              <a:rPr sz="700" spc="10" dirty="0">
                <a:latin typeface="Arial"/>
                <a:cs typeface="Arial"/>
              </a:rPr>
              <a:t>with</a:t>
            </a:r>
            <a:r>
              <a:rPr sz="700" spc="-5" dirty="0">
                <a:latin typeface="Arial"/>
                <a:cs typeface="Arial"/>
              </a:rPr>
              <a:t> </a:t>
            </a:r>
            <a:r>
              <a:rPr sz="700" spc="10" dirty="0">
                <a:latin typeface="Arial"/>
                <a:cs typeface="Arial"/>
              </a:rPr>
              <a:t>the</a:t>
            </a:r>
            <a:r>
              <a:rPr sz="700" spc="5" dirty="0">
                <a:latin typeface="Arial"/>
                <a:cs typeface="Arial"/>
              </a:rPr>
              <a:t> </a:t>
            </a:r>
            <a:r>
              <a:rPr sz="700" spc="15" dirty="0">
                <a:latin typeface="Arial"/>
                <a:cs typeface="Arial"/>
              </a:rPr>
              <a:t>key</a:t>
            </a:r>
            <a:r>
              <a:rPr sz="700" spc="-10" dirty="0">
                <a:latin typeface="Arial"/>
                <a:cs typeface="Arial"/>
              </a:rPr>
              <a:t> </a:t>
            </a:r>
            <a:r>
              <a:rPr sz="700" spc="10" dirty="0">
                <a:latin typeface="Arial"/>
                <a:cs typeface="Arial"/>
              </a:rPr>
              <a:t>features</a:t>
            </a:r>
            <a:r>
              <a:rPr sz="700" spc="-15" dirty="0">
                <a:latin typeface="Arial"/>
                <a:cs typeface="Arial"/>
              </a:rPr>
              <a:t> </a:t>
            </a:r>
            <a:r>
              <a:rPr sz="700" spc="10" dirty="0">
                <a:latin typeface="Arial"/>
                <a:cs typeface="Arial"/>
              </a:rPr>
              <a:t>of</a:t>
            </a:r>
            <a:r>
              <a:rPr sz="700" dirty="0">
                <a:latin typeface="Arial"/>
                <a:cs typeface="Arial"/>
              </a:rPr>
              <a:t> </a:t>
            </a:r>
            <a:r>
              <a:rPr sz="700" spc="15" dirty="0">
                <a:latin typeface="Arial"/>
                <a:cs typeface="Arial"/>
              </a:rPr>
              <a:t>Section</a:t>
            </a:r>
            <a:r>
              <a:rPr sz="700" spc="-20" dirty="0">
                <a:latin typeface="Arial"/>
                <a:cs typeface="Arial"/>
              </a:rPr>
              <a:t> </a:t>
            </a:r>
            <a:r>
              <a:rPr sz="700" spc="15" dirty="0">
                <a:latin typeface="Arial"/>
                <a:cs typeface="Arial"/>
              </a:rPr>
              <a:t>302</a:t>
            </a:r>
            <a:r>
              <a:rPr sz="700" spc="-5" dirty="0">
                <a:latin typeface="Arial"/>
                <a:cs typeface="Arial"/>
              </a:rPr>
              <a:t> </a:t>
            </a:r>
            <a:r>
              <a:rPr sz="700" spc="15" dirty="0">
                <a:latin typeface="Arial"/>
                <a:cs typeface="Arial"/>
              </a:rPr>
              <a:t>an</a:t>
            </a:r>
            <a:r>
              <a:rPr sz="700" dirty="0">
                <a:latin typeface="Arial"/>
                <a:cs typeface="Arial"/>
              </a:rPr>
              <a:t> </a:t>
            </a:r>
            <a:r>
              <a:rPr sz="700" spc="15" dirty="0">
                <a:latin typeface="Arial"/>
                <a:cs typeface="Arial"/>
              </a:rPr>
              <a:t>404</a:t>
            </a:r>
            <a:r>
              <a:rPr sz="700" dirty="0">
                <a:latin typeface="Arial"/>
                <a:cs typeface="Arial"/>
              </a:rPr>
              <a:t> </a:t>
            </a:r>
            <a:r>
              <a:rPr sz="700" spc="10" dirty="0">
                <a:latin typeface="Arial"/>
                <a:cs typeface="Arial"/>
              </a:rPr>
              <a:t>of</a:t>
            </a:r>
            <a:r>
              <a:rPr sz="700" spc="-35" dirty="0">
                <a:latin typeface="Arial"/>
                <a:cs typeface="Arial"/>
              </a:rPr>
              <a:t> </a:t>
            </a:r>
            <a:r>
              <a:rPr sz="700" spc="10" dirty="0">
                <a:latin typeface="Arial"/>
                <a:cs typeface="Arial"/>
              </a:rPr>
              <a:t>the  </a:t>
            </a:r>
            <a:r>
              <a:rPr sz="700" spc="15" dirty="0">
                <a:latin typeface="Arial"/>
                <a:cs typeface="Arial"/>
              </a:rPr>
              <a:t>Sarbanes-OxleyAct.</a:t>
            </a:r>
            <a:endParaRPr sz="700">
              <a:latin typeface="Arial"/>
              <a:cs typeface="Arial"/>
            </a:endParaRPr>
          </a:p>
          <a:p>
            <a:pPr marL="137160" indent="-125095">
              <a:lnSpc>
                <a:spcPts val="825"/>
              </a:lnSpc>
              <a:spcBef>
                <a:spcPts val="325"/>
              </a:spcBef>
              <a:buClr>
                <a:srgbClr val="F5A207"/>
              </a:buClr>
              <a:buSzPct val="85714"/>
              <a:buFont typeface="Courier New"/>
              <a:buChar char="o"/>
              <a:tabLst>
                <a:tab pos="137795" algn="l"/>
              </a:tabLst>
            </a:pPr>
            <a:r>
              <a:rPr sz="700" spc="15" dirty="0">
                <a:latin typeface="Arial"/>
                <a:cs typeface="Arial"/>
              </a:rPr>
              <a:t>Understand the </a:t>
            </a:r>
            <a:r>
              <a:rPr sz="700" spc="10" dirty="0">
                <a:latin typeface="Arial"/>
                <a:cs typeface="Arial"/>
              </a:rPr>
              <a:t>relationship </a:t>
            </a:r>
            <a:r>
              <a:rPr sz="700" spc="15" dirty="0">
                <a:latin typeface="Arial"/>
                <a:cs typeface="Arial"/>
              </a:rPr>
              <a:t>between </a:t>
            </a:r>
            <a:r>
              <a:rPr sz="700" spc="10" dirty="0">
                <a:latin typeface="Arial"/>
                <a:cs typeface="Arial"/>
              </a:rPr>
              <a:t>general</a:t>
            </a:r>
            <a:r>
              <a:rPr sz="700" spc="-120" dirty="0">
                <a:latin typeface="Arial"/>
                <a:cs typeface="Arial"/>
              </a:rPr>
              <a:t> </a:t>
            </a:r>
            <a:r>
              <a:rPr sz="700" spc="10" dirty="0">
                <a:latin typeface="Arial"/>
                <a:cs typeface="Arial"/>
              </a:rPr>
              <a:t>controls,</a:t>
            </a:r>
            <a:endParaRPr sz="700">
              <a:latin typeface="Arial"/>
              <a:cs typeface="Arial"/>
            </a:endParaRPr>
          </a:p>
          <a:p>
            <a:pPr marL="137160">
              <a:lnSpc>
                <a:spcPts val="825"/>
              </a:lnSpc>
            </a:pPr>
            <a:r>
              <a:rPr sz="700" spc="10" dirty="0">
                <a:latin typeface="Arial"/>
                <a:cs typeface="Arial"/>
              </a:rPr>
              <a:t>application</a:t>
            </a:r>
            <a:r>
              <a:rPr sz="700" spc="-40" dirty="0">
                <a:latin typeface="Arial"/>
                <a:cs typeface="Arial"/>
              </a:rPr>
              <a:t> </a:t>
            </a:r>
            <a:r>
              <a:rPr sz="700" spc="10" dirty="0">
                <a:latin typeface="Arial"/>
                <a:cs typeface="Arial"/>
              </a:rPr>
              <a:t>control,</a:t>
            </a:r>
            <a:r>
              <a:rPr sz="700" spc="-30" dirty="0">
                <a:latin typeface="Arial"/>
                <a:cs typeface="Arial"/>
              </a:rPr>
              <a:t> </a:t>
            </a:r>
            <a:r>
              <a:rPr sz="700" spc="15" dirty="0">
                <a:latin typeface="Arial"/>
                <a:cs typeface="Arial"/>
              </a:rPr>
              <a:t>and</a:t>
            </a:r>
            <a:r>
              <a:rPr sz="700" spc="-5" dirty="0">
                <a:latin typeface="Arial"/>
                <a:cs typeface="Arial"/>
              </a:rPr>
              <a:t> </a:t>
            </a:r>
            <a:r>
              <a:rPr sz="700" spc="10" dirty="0">
                <a:latin typeface="Arial"/>
                <a:cs typeface="Arial"/>
              </a:rPr>
              <a:t>financial</a:t>
            </a:r>
            <a:r>
              <a:rPr sz="700" dirty="0">
                <a:latin typeface="Arial"/>
                <a:cs typeface="Arial"/>
              </a:rPr>
              <a:t> </a:t>
            </a:r>
            <a:r>
              <a:rPr sz="700" spc="15" dirty="0">
                <a:latin typeface="Arial"/>
                <a:cs typeface="Arial"/>
              </a:rPr>
              <a:t>data</a:t>
            </a:r>
            <a:r>
              <a:rPr sz="700" spc="-40" dirty="0">
                <a:latin typeface="Arial"/>
                <a:cs typeface="Arial"/>
              </a:rPr>
              <a:t> </a:t>
            </a:r>
            <a:r>
              <a:rPr sz="700" spc="-10" dirty="0">
                <a:latin typeface="Arial"/>
                <a:cs typeface="Arial"/>
              </a:rPr>
              <a:t>integrity.</a:t>
            </a:r>
            <a:endParaRPr sz="7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2523" y="549529"/>
            <a:ext cx="2581655" cy="1698371"/>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13484" y="322834"/>
            <a:ext cx="918210" cy="226695"/>
          </a:xfrm>
          <a:prstGeom prst="rect">
            <a:avLst/>
          </a:prstGeom>
        </p:spPr>
        <p:txBody>
          <a:bodyPr vert="horz" wrap="square" lIns="0" tIns="15240" rIns="0" bIns="0" rtlCol="0">
            <a:spAutoFit/>
          </a:bodyPr>
          <a:lstStyle/>
          <a:p>
            <a:pPr marL="12700">
              <a:lnSpc>
                <a:spcPct val="100000"/>
              </a:lnSpc>
              <a:spcBef>
                <a:spcPts val="120"/>
              </a:spcBef>
            </a:pPr>
            <a:r>
              <a:rPr spc="15" dirty="0"/>
              <a:t>The </a:t>
            </a:r>
            <a:r>
              <a:rPr spc="5" dirty="0"/>
              <a:t>IT</a:t>
            </a:r>
            <a:r>
              <a:rPr spc="-250" dirty="0"/>
              <a:t> </a:t>
            </a:r>
            <a:r>
              <a:rPr spc="5" dirty="0"/>
              <a:t>Audit</a:t>
            </a:r>
          </a:p>
        </p:txBody>
      </p:sp>
      <p:sp>
        <p:nvSpPr>
          <p:cNvPr id="4" name="object 4"/>
          <p:cNvSpPr txBox="1"/>
          <p:nvPr/>
        </p:nvSpPr>
        <p:spPr>
          <a:xfrm>
            <a:off x="385317" y="2332126"/>
            <a:ext cx="2571750" cy="115570"/>
          </a:xfrm>
          <a:prstGeom prst="rect">
            <a:avLst/>
          </a:prstGeom>
        </p:spPr>
        <p:txBody>
          <a:bodyPr vert="horz" wrap="square" lIns="0" tIns="9525" rIns="0" bIns="0" rtlCol="0">
            <a:spAutoFit/>
          </a:bodyPr>
          <a:lstStyle/>
          <a:p>
            <a:pPr marL="129539" marR="5080" indent="-117475">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2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0183" y="331977"/>
            <a:ext cx="918210" cy="226695"/>
          </a:xfrm>
          <a:prstGeom prst="rect">
            <a:avLst/>
          </a:prstGeom>
        </p:spPr>
        <p:txBody>
          <a:bodyPr vert="horz" wrap="square" lIns="0" tIns="15240" rIns="0" bIns="0" rtlCol="0">
            <a:spAutoFit/>
          </a:bodyPr>
          <a:lstStyle/>
          <a:p>
            <a:pPr marL="12700">
              <a:lnSpc>
                <a:spcPct val="100000"/>
              </a:lnSpc>
              <a:spcBef>
                <a:spcPts val="120"/>
              </a:spcBef>
            </a:pPr>
            <a:r>
              <a:rPr spc="15" dirty="0"/>
              <a:t>The </a:t>
            </a:r>
            <a:r>
              <a:rPr spc="10" dirty="0"/>
              <a:t>IT</a:t>
            </a:r>
            <a:r>
              <a:rPr spc="-260" dirty="0"/>
              <a:t> </a:t>
            </a:r>
            <a:r>
              <a:rPr spc="5" dirty="0"/>
              <a:t>Audit</a:t>
            </a:r>
          </a:p>
        </p:txBody>
      </p:sp>
      <p:sp>
        <p:nvSpPr>
          <p:cNvPr id="3" name="object 3"/>
          <p:cNvSpPr txBox="1"/>
          <p:nvPr/>
        </p:nvSpPr>
        <p:spPr>
          <a:xfrm>
            <a:off x="384759" y="2331465"/>
            <a:ext cx="2571750" cy="115570"/>
          </a:xfrm>
          <a:prstGeom prst="rect">
            <a:avLst/>
          </a:prstGeom>
        </p:spPr>
        <p:txBody>
          <a:bodyPr vert="horz" wrap="square" lIns="0" tIns="9525" rIns="0" bIns="0" rtlCol="0">
            <a:spAutoFit/>
          </a:bodyPr>
          <a:lstStyle/>
          <a:p>
            <a:pPr marL="129539" marR="5080" indent="-117475">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2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189992" y="752938"/>
            <a:ext cx="2941320" cy="1333500"/>
          </a:xfrm>
          <a:prstGeom prst="rect">
            <a:avLst/>
          </a:prstGeom>
        </p:spPr>
        <p:txBody>
          <a:bodyPr vert="horz" wrap="square" lIns="0" tIns="69215" rIns="0" bIns="0" rtlCol="0">
            <a:spAutoFit/>
          </a:bodyPr>
          <a:lstStyle/>
          <a:p>
            <a:pPr marL="137160" indent="-125095">
              <a:lnSpc>
                <a:spcPct val="100000"/>
              </a:lnSpc>
              <a:spcBef>
                <a:spcPts val="545"/>
              </a:spcBef>
              <a:buClr>
                <a:srgbClr val="F5A207"/>
              </a:buClr>
              <a:buSzPct val="85714"/>
              <a:buFont typeface="Courier New"/>
              <a:buChar char="o"/>
              <a:tabLst>
                <a:tab pos="137795" algn="l"/>
              </a:tabLst>
            </a:pPr>
            <a:r>
              <a:rPr sz="700" spc="10" dirty="0">
                <a:solidFill>
                  <a:srgbClr val="404040"/>
                </a:solidFill>
                <a:latin typeface="Arial"/>
                <a:cs typeface="Arial"/>
              </a:rPr>
              <a:t>First</a:t>
            </a:r>
            <a:r>
              <a:rPr sz="700" dirty="0">
                <a:solidFill>
                  <a:srgbClr val="404040"/>
                </a:solidFill>
                <a:latin typeface="Arial"/>
                <a:cs typeface="Arial"/>
              </a:rPr>
              <a:t> </a:t>
            </a:r>
            <a:r>
              <a:rPr sz="700" spc="15" dirty="0">
                <a:solidFill>
                  <a:srgbClr val="404040"/>
                </a:solidFill>
                <a:latin typeface="Arial"/>
                <a:cs typeface="Arial"/>
              </a:rPr>
              <a:t>step</a:t>
            </a:r>
            <a:r>
              <a:rPr sz="700" dirty="0">
                <a:solidFill>
                  <a:srgbClr val="404040"/>
                </a:solidFill>
                <a:latin typeface="Arial"/>
                <a:cs typeface="Arial"/>
              </a:rPr>
              <a:t> </a:t>
            </a:r>
            <a:r>
              <a:rPr sz="700" spc="10" dirty="0">
                <a:solidFill>
                  <a:srgbClr val="404040"/>
                </a:solidFill>
                <a:latin typeface="Arial"/>
                <a:cs typeface="Arial"/>
              </a:rPr>
              <a:t>is</a:t>
            </a:r>
            <a:r>
              <a:rPr sz="700" spc="-5" dirty="0">
                <a:solidFill>
                  <a:srgbClr val="404040"/>
                </a:solidFill>
                <a:latin typeface="Arial"/>
                <a:cs typeface="Arial"/>
              </a:rPr>
              <a:t> </a:t>
            </a:r>
            <a:r>
              <a:rPr sz="700" b="1" spc="10" dirty="0">
                <a:solidFill>
                  <a:srgbClr val="404040"/>
                </a:solidFill>
                <a:latin typeface="Arial"/>
                <a:cs typeface="Arial"/>
              </a:rPr>
              <a:t>audit planning </a:t>
            </a:r>
            <a:r>
              <a:rPr sz="700" spc="10" dirty="0">
                <a:solidFill>
                  <a:srgbClr val="404040"/>
                </a:solidFill>
                <a:latin typeface="Arial"/>
                <a:cs typeface="Arial"/>
              </a:rPr>
              <a:t>which</a:t>
            </a:r>
            <a:r>
              <a:rPr sz="700" dirty="0">
                <a:solidFill>
                  <a:srgbClr val="404040"/>
                </a:solidFill>
                <a:latin typeface="Arial"/>
                <a:cs typeface="Arial"/>
              </a:rPr>
              <a:t> </a:t>
            </a:r>
            <a:r>
              <a:rPr sz="700" spc="15" dirty="0">
                <a:solidFill>
                  <a:srgbClr val="404040"/>
                </a:solidFill>
                <a:latin typeface="Arial"/>
                <a:cs typeface="Arial"/>
              </a:rPr>
              <a:t>includes</a:t>
            </a:r>
            <a:r>
              <a:rPr sz="700" spc="-30" dirty="0">
                <a:solidFill>
                  <a:srgbClr val="404040"/>
                </a:solidFill>
                <a:latin typeface="Arial"/>
                <a:cs typeface="Arial"/>
              </a:rPr>
              <a:t> </a:t>
            </a:r>
            <a:r>
              <a:rPr sz="700" spc="10" dirty="0">
                <a:solidFill>
                  <a:srgbClr val="404040"/>
                </a:solidFill>
                <a:latin typeface="Arial"/>
                <a:cs typeface="Arial"/>
              </a:rPr>
              <a:t>the</a:t>
            </a:r>
            <a:r>
              <a:rPr sz="700" spc="5" dirty="0">
                <a:solidFill>
                  <a:srgbClr val="404040"/>
                </a:solidFill>
                <a:latin typeface="Arial"/>
                <a:cs typeface="Arial"/>
              </a:rPr>
              <a:t> </a:t>
            </a:r>
            <a:r>
              <a:rPr sz="700" spc="10" dirty="0">
                <a:solidFill>
                  <a:srgbClr val="404040"/>
                </a:solidFill>
                <a:latin typeface="Arial"/>
                <a:cs typeface="Arial"/>
              </a:rPr>
              <a:t>analysis</a:t>
            </a:r>
            <a:r>
              <a:rPr sz="700" spc="-20" dirty="0">
                <a:solidFill>
                  <a:srgbClr val="404040"/>
                </a:solidFill>
                <a:latin typeface="Arial"/>
                <a:cs typeface="Arial"/>
              </a:rPr>
              <a:t> </a:t>
            </a:r>
            <a:r>
              <a:rPr sz="700" spc="10" dirty="0">
                <a:solidFill>
                  <a:srgbClr val="404040"/>
                </a:solidFill>
                <a:latin typeface="Arial"/>
                <a:cs typeface="Arial"/>
              </a:rPr>
              <a:t>of</a:t>
            </a:r>
            <a:r>
              <a:rPr sz="700" dirty="0">
                <a:solidFill>
                  <a:srgbClr val="404040"/>
                </a:solidFill>
                <a:latin typeface="Arial"/>
                <a:cs typeface="Arial"/>
              </a:rPr>
              <a:t> </a:t>
            </a:r>
            <a:r>
              <a:rPr sz="700" spc="10" dirty="0">
                <a:solidFill>
                  <a:srgbClr val="404040"/>
                </a:solidFill>
                <a:latin typeface="Arial"/>
                <a:cs typeface="Arial"/>
              </a:rPr>
              <a:t>audit</a:t>
            </a:r>
            <a:r>
              <a:rPr sz="700" spc="-45" dirty="0">
                <a:solidFill>
                  <a:srgbClr val="404040"/>
                </a:solidFill>
                <a:latin typeface="Arial"/>
                <a:cs typeface="Arial"/>
              </a:rPr>
              <a:t> </a:t>
            </a:r>
            <a:r>
              <a:rPr sz="700" spc="10" dirty="0">
                <a:solidFill>
                  <a:srgbClr val="404040"/>
                </a:solidFill>
                <a:latin typeface="Arial"/>
                <a:cs typeface="Arial"/>
              </a:rPr>
              <a:t>risk.</a:t>
            </a:r>
            <a:endParaRPr sz="700">
              <a:latin typeface="Arial"/>
              <a:cs typeface="Arial"/>
            </a:endParaRPr>
          </a:p>
          <a:p>
            <a:pPr marL="262255" marR="36830" lvl="1" indent="-104139">
              <a:lnSpc>
                <a:spcPct val="100000"/>
              </a:lnSpc>
              <a:spcBef>
                <a:spcPts val="390"/>
              </a:spcBef>
              <a:buClr>
                <a:srgbClr val="F5A207"/>
              </a:buClr>
              <a:buSzPct val="76923"/>
              <a:buFont typeface="Courier New"/>
              <a:buChar char="o"/>
              <a:tabLst>
                <a:tab pos="262890" algn="l"/>
              </a:tabLst>
            </a:pPr>
            <a:r>
              <a:rPr sz="650" spc="-15" dirty="0">
                <a:solidFill>
                  <a:srgbClr val="404040"/>
                </a:solidFill>
                <a:latin typeface="Arial"/>
                <a:cs typeface="Arial"/>
              </a:rPr>
              <a:t>Techniques </a:t>
            </a:r>
            <a:r>
              <a:rPr sz="650" dirty="0">
                <a:solidFill>
                  <a:srgbClr val="404040"/>
                </a:solidFill>
                <a:latin typeface="Arial"/>
                <a:cs typeface="Arial"/>
              </a:rPr>
              <a:t>for gathering </a:t>
            </a:r>
            <a:r>
              <a:rPr sz="650" spc="-5" dirty="0">
                <a:solidFill>
                  <a:srgbClr val="404040"/>
                </a:solidFill>
                <a:latin typeface="Arial"/>
                <a:cs typeface="Arial"/>
              </a:rPr>
              <a:t>evidence </a:t>
            </a:r>
            <a:r>
              <a:rPr sz="650" dirty="0">
                <a:solidFill>
                  <a:srgbClr val="404040"/>
                </a:solidFill>
                <a:latin typeface="Arial"/>
                <a:cs typeface="Arial"/>
              </a:rPr>
              <a:t>include questionnaires, management  interviews, </a:t>
            </a:r>
            <a:r>
              <a:rPr sz="650">
                <a:solidFill>
                  <a:srgbClr val="404040"/>
                </a:solidFill>
                <a:latin typeface="Arial"/>
                <a:cs typeface="Arial"/>
              </a:rPr>
              <a:t>reviewing </a:t>
            </a:r>
            <a:r>
              <a:rPr lang="vi-VN" sz="650">
                <a:solidFill>
                  <a:srgbClr val="404040"/>
                </a:solidFill>
                <a:latin typeface="Arial"/>
                <a:cs typeface="Arial"/>
              </a:rPr>
              <a:t>i</a:t>
            </a:r>
            <a:r>
              <a:rPr sz="650">
                <a:solidFill>
                  <a:srgbClr val="404040"/>
                </a:solidFill>
                <a:latin typeface="Arial"/>
                <a:cs typeface="Arial"/>
              </a:rPr>
              <a:t> </a:t>
            </a:r>
            <a:r>
              <a:rPr sz="650" dirty="0">
                <a:solidFill>
                  <a:srgbClr val="404040"/>
                </a:solidFill>
                <a:latin typeface="Arial"/>
                <a:cs typeface="Arial"/>
              </a:rPr>
              <a:t>documentation </a:t>
            </a:r>
            <a:r>
              <a:rPr sz="650" spc="5" dirty="0">
                <a:solidFill>
                  <a:srgbClr val="404040"/>
                </a:solidFill>
                <a:latin typeface="Arial"/>
                <a:cs typeface="Arial"/>
              </a:rPr>
              <a:t>and</a:t>
            </a:r>
            <a:r>
              <a:rPr sz="650" spc="-114" dirty="0">
                <a:solidFill>
                  <a:srgbClr val="404040"/>
                </a:solidFill>
                <a:latin typeface="Arial"/>
                <a:cs typeface="Arial"/>
              </a:rPr>
              <a:t> </a:t>
            </a:r>
            <a:r>
              <a:rPr sz="650" dirty="0">
                <a:solidFill>
                  <a:srgbClr val="404040"/>
                </a:solidFill>
                <a:latin typeface="Arial"/>
                <a:cs typeface="Arial"/>
              </a:rPr>
              <a:t>observing activities.</a:t>
            </a:r>
            <a:endParaRPr sz="650">
              <a:latin typeface="Arial"/>
              <a:cs typeface="Arial"/>
            </a:endParaRPr>
          </a:p>
          <a:p>
            <a:pPr marL="137160" indent="-125095">
              <a:lnSpc>
                <a:spcPct val="100000"/>
              </a:lnSpc>
              <a:spcBef>
                <a:spcPts val="395"/>
              </a:spcBef>
              <a:buClr>
                <a:srgbClr val="F5A207"/>
              </a:buClr>
              <a:buSzPct val="78571"/>
              <a:buFont typeface="Courier New"/>
              <a:buChar char="o"/>
              <a:tabLst>
                <a:tab pos="137795" algn="l"/>
              </a:tabLst>
            </a:pPr>
            <a:r>
              <a:rPr sz="700" spc="10" dirty="0">
                <a:solidFill>
                  <a:srgbClr val="404040"/>
                </a:solidFill>
                <a:latin typeface="Arial"/>
                <a:cs typeface="Arial"/>
              </a:rPr>
              <a:t>Objective</a:t>
            </a:r>
            <a:r>
              <a:rPr sz="700" spc="-15" dirty="0">
                <a:solidFill>
                  <a:srgbClr val="404040"/>
                </a:solidFill>
                <a:latin typeface="Arial"/>
                <a:cs typeface="Arial"/>
              </a:rPr>
              <a:t> </a:t>
            </a:r>
            <a:r>
              <a:rPr sz="700" spc="10" dirty="0">
                <a:solidFill>
                  <a:srgbClr val="404040"/>
                </a:solidFill>
                <a:latin typeface="Arial"/>
                <a:cs typeface="Arial"/>
              </a:rPr>
              <a:t>of</a:t>
            </a:r>
            <a:r>
              <a:rPr sz="700" spc="15" dirty="0">
                <a:solidFill>
                  <a:srgbClr val="404040"/>
                </a:solidFill>
                <a:latin typeface="Arial"/>
                <a:cs typeface="Arial"/>
              </a:rPr>
              <a:t> </a:t>
            </a:r>
            <a:r>
              <a:rPr sz="700" b="1" spc="10" dirty="0">
                <a:solidFill>
                  <a:srgbClr val="404040"/>
                </a:solidFill>
                <a:latin typeface="Arial"/>
                <a:cs typeface="Arial"/>
              </a:rPr>
              <a:t>tests</a:t>
            </a:r>
            <a:r>
              <a:rPr sz="700" b="1" dirty="0">
                <a:solidFill>
                  <a:srgbClr val="404040"/>
                </a:solidFill>
                <a:latin typeface="Arial"/>
                <a:cs typeface="Arial"/>
              </a:rPr>
              <a:t> </a:t>
            </a:r>
            <a:r>
              <a:rPr sz="700" b="1" spc="10" dirty="0">
                <a:solidFill>
                  <a:srgbClr val="404040"/>
                </a:solidFill>
                <a:latin typeface="Arial"/>
                <a:cs typeface="Arial"/>
              </a:rPr>
              <a:t>of controls</a:t>
            </a:r>
            <a:r>
              <a:rPr sz="700" b="1" spc="15" dirty="0">
                <a:solidFill>
                  <a:srgbClr val="404040"/>
                </a:solidFill>
                <a:latin typeface="Arial"/>
                <a:cs typeface="Arial"/>
              </a:rPr>
              <a:t> </a:t>
            </a:r>
            <a:r>
              <a:rPr sz="700" spc="10" dirty="0">
                <a:solidFill>
                  <a:srgbClr val="404040"/>
                </a:solidFill>
                <a:latin typeface="Arial"/>
                <a:cs typeface="Arial"/>
              </a:rPr>
              <a:t>is</a:t>
            </a:r>
            <a:r>
              <a:rPr sz="700" spc="-5" dirty="0">
                <a:solidFill>
                  <a:srgbClr val="404040"/>
                </a:solidFill>
                <a:latin typeface="Arial"/>
                <a:cs typeface="Arial"/>
              </a:rPr>
              <a:t> </a:t>
            </a:r>
            <a:r>
              <a:rPr sz="700" spc="10" dirty="0">
                <a:solidFill>
                  <a:srgbClr val="404040"/>
                </a:solidFill>
                <a:latin typeface="Arial"/>
                <a:cs typeface="Arial"/>
              </a:rPr>
              <a:t>to</a:t>
            </a:r>
            <a:r>
              <a:rPr sz="700" spc="15" dirty="0">
                <a:solidFill>
                  <a:srgbClr val="404040"/>
                </a:solidFill>
                <a:latin typeface="Arial"/>
                <a:cs typeface="Arial"/>
              </a:rPr>
              <a:t> determine</a:t>
            </a:r>
            <a:r>
              <a:rPr sz="700" spc="-35" dirty="0">
                <a:solidFill>
                  <a:srgbClr val="404040"/>
                </a:solidFill>
                <a:latin typeface="Arial"/>
                <a:cs typeface="Arial"/>
              </a:rPr>
              <a:t> </a:t>
            </a:r>
            <a:r>
              <a:rPr sz="700" spc="10" dirty="0">
                <a:solidFill>
                  <a:srgbClr val="404040"/>
                </a:solidFill>
                <a:latin typeface="Arial"/>
                <a:cs typeface="Arial"/>
              </a:rPr>
              <a:t>if</a:t>
            </a:r>
            <a:r>
              <a:rPr sz="700" dirty="0">
                <a:solidFill>
                  <a:srgbClr val="404040"/>
                </a:solidFill>
                <a:latin typeface="Arial"/>
                <a:cs typeface="Arial"/>
              </a:rPr>
              <a:t> </a:t>
            </a:r>
            <a:r>
              <a:rPr sz="700" spc="15" dirty="0">
                <a:solidFill>
                  <a:srgbClr val="404040"/>
                </a:solidFill>
                <a:latin typeface="Arial"/>
                <a:cs typeface="Arial"/>
              </a:rPr>
              <a:t>adequate</a:t>
            </a:r>
            <a:r>
              <a:rPr sz="700" spc="-85" dirty="0">
                <a:solidFill>
                  <a:srgbClr val="404040"/>
                </a:solidFill>
                <a:latin typeface="Arial"/>
                <a:cs typeface="Arial"/>
              </a:rPr>
              <a:t> </a:t>
            </a:r>
            <a:r>
              <a:rPr sz="700" spc="10" dirty="0">
                <a:solidFill>
                  <a:srgbClr val="404040"/>
                </a:solidFill>
                <a:latin typeface="Arial"/>
                <a:cs typeface="Arial"/>
              </a:rPr>
              <a:t>controls</a:t>
            </a:r>
            <a:endParaRPr sz="700">
              <a:latin typeface="Arial"/>
              <a:cs typeface="Arial"/>
            </a:endParaRPr>
          </a:p>
          <a:p>
            <a:pPr marL="137160">
              <a:lnSpc>
                <a:spcPct val="100000"/>
              </a:lnSpc>
              <a:spcBef>
                <a:spcPts val="35"/>
              </a:spcBef>
            </a:pPr>
            <a:r>
              <a:rPr sz="700" spc="10" dirty="0">
                <a:solidFill>
                  <a:srgbClr val="404040"/>
                </a:solidFill>
                <a:latin typeface="Arial"/>
                <a:cs typeface="Arial"/>
              </a:rPr>
              <a:t>are in </a:t>
            </a:r>
            <a:r>
              <a:rPr sz="700" spc="15" dirty="0">
                <a:solidFill>
                  <a:srgbClr val="404040"/>
                </a:solidFill>
                <a:latin typeface="Arial"/>
                <a:cs typeface="Arial"/>
              </a:rPr>
              <a:t>place and</a:t>
            </a:r>
            <a:r>
              <a:rPr sz="700" spc="-95" dirty="0">
                <a:solidFill>
                  <a:srgbClr val="404040"/>
                </a:solidFill>
                <a:latin typeface="Arial"/>
                <a:cs typeface="Arial"/>
              </a:rPr>
              <a:t> </a:t>
            </a:r>
            <a:r>
              <a:rPr sz="700" spc="10" dirty="0">
                <a:solidFill>
                  <a:srgbClr val="404040"/>
                </a:solidFill>
                <a:latin typeface="Arial"/>
                <a:cs typeface="Arial"/>
              </a:rPr>
              <a:t>functioning.</a:t>
            </a:r>
            <a:endParaRPr sz="700">
              <a:latin typeface="Arial"/>
              <a:cs typeface="Arial"/>
            </a:endParaRPr>
          </a:p>
          <a:p>
            <a:pPr marL="137160" marR="15875" indent="-125095">
              <a:lnSpc>
                <a:spcPct val="104299"/>
              </a:lnSpc>
              <a:spcBef>
                <a:spcPts val="375"/>
              </a:spcBef>
              <a:buClr>
                <a:srgbClr val="F5A207"/>
              </a:buClr>
              <a:buSzPct val="78571"/>
              <a:buFont typeface="Courier New"/>
              <a:buChar char="o"/>
              <a:tabLst>
                <a:tab pos="137795" algn="l"/>
              </a:tabLst>
            </a:pPr>
            <a:r>
              <a:rPr sz="700" spc="15" dirty="0">
                <a:solidFill>
                  <a:srgbClr val="404040"/>
                </a:solidFill>
                <a:latin typeface="Arial"/>
                <a:cs typeface="Arial"/>
              </a:rPr>
              <a:t>Third</a:t>
            </a:r>
            <a:r>
              <a:rPr sz="700" spc="-5" dirty="0">
                <a:solidFill>
                  <a:srgbClr val="404040"/>
                </a:solidFill>
                <a:latin typeface="Arial"/>
                <a:cs typeface="Arial"/>
              </a:rPr>
              <a:t> </a:t>
            </a:r>
            <a:r>
              <a:rPr sz="700" spc="15" dirty="0">
                <a:solidFill>
                  <a:srgbClr val="404040"/>
                </a:solidFill>
                <a:latin typeface="Arial"/>
                <a:cs typeface="Arial"/>
              </a:rPr>
              <a:t>phase</a:t>
            </a:r>
            <a:r>
              <a:rPr sz="700" spc="-10" dirty="0">
                <a:solidFill>
                  <a:srgbClr val="404040"/>
                </a:solidFill>
                <a:latin typeface="Arial"/>
                <a:cs typeface="Arial"/>
              </a:rPr>
              <a:t> </a:t>
            </a:r>
            <a:r>
              <a:rPr sz="700" spc="15" dirty="0">
                <a:solidFill>
                  <a:srgbClr val="404040"/>
                </a:solidFill>
                <a:latin typeface="Arial"/>
                <a:cs typeface="Arial"/>
              </a:rPr>
              <a:t>focuses</a:t>
            </a:r>
            <a:r>
              <a:rPr sz="700" spc="-20" dirty="0">
                <a:solidFill>
                  <a:srgbClr val="404040"/>
                </a:solidFill>
                <a:latin typeface="Arial"/>
                <a:cs typeface="Arial"/>
              </a:rPr>
              <a:t> </a:t>
            </a:r>
            <a:r>
              <a:rPr sz="700" spc="15" dirty="0">
                <a:solidFill>
                  <a:srgbClr val="404040"/>
                </a:solidFill>
                <a:latin typeface="Arial"/>
                <a:cs typeface="Arial"/>
              </a:rPr>
              <a:t>on</a:t>
            </a:r>
            <a:r>
              <a:rPr sz="700" spc="5" dirty="0">
                <a:solidFill>
                  <a:srgbClr val="404040"/>
                </a:solidFill>
                <a:latin typeface="Arial"/>
                <a:cs typeface="Arial"/>
              </a:rPr>
              <a:t> </a:t>
            </a:r>
            <a:r>
              <a:rPr sz="700" spc="10" dirty="0">
                <a:solidFill>
                  <a:srgbClr val="404040"/>
                </a:solidFill>
                <a:latin typeface="Arial"/>
                <a:cs typeface="Arial"/>
              </a:rPr>
              <a:t>financial</a:t>
            </a:r>
            <a:r>
              <a:rPr sz="700" spc="-20" dirty="0">
                <a:solidFill>
                  <a:srgbClr val="404040"/>
                </a:solidFill>
                <a:latin typeface="Arial"/>
                <a:cs typeface="Arial"/>
              </a:rPr>
              <a:t> </a:t>
            </a:r>
            <a:r>
              <a:rPr sz="700" spc="15" dirty="0">
                <a:solidFill>
                  <a:srgbClr val="404040"/>
                </a:solidFill>
                <a:latin typeface="Arial"/>
                <a:cs typeface="Arial"/>
              </a:rPr>
              <a:t>data</a:t>
            </a:r>
            <a:r>
              <a:rPr sz="700" dirty="0">
                <a:solidFill>
                  <a:srgbClr val="404040"/>
                </a:solidFill>
                <a:latin typeface="Arial"/>
                <a:cs typeface="Arial"/>
              </a:rPr>
              <a:t> </a:t>
            </a:r>
            <a:r>
              <a:rPr sz="700" spc="15" dirty="0">
                <a:solidFill>
                  <a:srgbClr val="404040"/>
                </a:solidFill>
                <a:latin typeface="Arial"/>
                <a:cs typeface="Arial"/>
              </a:rPr>
              <a:t>and</a:t>
            </a:r>
            <a:r>
              <a:rPr sz="700" spc="-15" dirty="0">
                <a:solidFill>
                  <a:srgbClr val="404040"/>
                </a:solidFill>
                <a:latin typeface="Arial"/>
                <a:cs typeface="Arial"/>
              </a:rPr>
              <a:t> </a:t>
            </a:r>
            <a:r>
              <a:rPr sz="700" spc="15" dirty="0">
                <a:solidFill>
                  <a:srgbClr val="404040"/>
                </a:solidFill>
                <a:latin typeface="Arial"/>
                <a:cs typeface="Arial"/>
              </a:rPr>
              <a:t>a detailed</a:t>
            </a:r>
            <a:r>
              <a:rPr sz="700" spc="-20" dirty="0">
                <a:solidFill>
                  <a:srgbClr val="404040"/>
                </a:solidFill>
                <a:latin typeface="Arial"/>
                <a:cs typeface="Arial"/>
              </a:rPr>
              <a:t> </a:t>
            </a:r>
            <a:r>
              <a:rPr sz="700" spc="10" dirty="0">
                <a:solidFill>
                  <a:srgbClr val="404040"/>
                </a:solidFill>
                <a:latin typeface="Arial"/>
                <a:cs typeface="Arial"/>
              </a:rPr>
              <a:t>investigation</a:t>
            </a:r>
            <a:r>
              <a:rPr sz="700" spc="-30" dirty="0">
                <a:solidFill>
                  <a:srgbClr val="404040"/>
                </a:solidFill>
                <a:latin typeface="Arial"/>
                <a:cs typeface="Arial"/>
              </a:rPr>
              <a:t> </a:t>
            </a:r>
            <a:r>
              <a:rPr sz="700" spc="10" dirty="0">
                <a:solidFill>
                  <a:srgbClr val="404040"/>
                </a:solidFill>
                <a:latin typeface="Arial"/>
                <a:cs typeface="Arial"/>
              </a:rPr>
              <a:t>of  </a:t>
            </a:r>
            <a:r>
              <a:rPr sz="700" spc="15" dirty="0">
                <a:solidFill>
                  <a:srgbClr val="404040"/>
                </a:solidFill>
                <a:latin typeface="Arial"/>
                <a:cs typeface="Arial"/>
              </a:rPr>
              <a:t>specific account balances and </a:t>
            </a:r>
            <a:r>
              <a:rPr sz="700" spc="10" dirty="0">
                <a:solidFill>
                  <a:srgbClr val="404040"/>
                </a:solidFill>
                <a:latin typeface="Arial"/>
                <a:cs typeface="Arial"/>
              </a:rPr>
              <a:t>transactions through </a:t>
            </a:r>
            <a:r>
              <a:rPr sz="700" b="1" spc="10" dirty="0">
                <a:solidFill>
                  <a:srgbClr val="404040"/>
                </a:solidFill>
                <a:latin typeface="Arial"/>
                <a:cs typeface="Arial"/>
              </a:rPr>
              <a:t>substantive  tests.</a:t>
            </a:r>
            <a:endParaRPr sz="700">
              <a:latin typeface="Arial"/>
              <a:cs typeface="Arial"/>
            </a:endParaRPr>
          </a:p>
          <a:p>
            <a:pPr marL="262255" lvl="1" indent="-104139">
              <a:lnSpc>
                <a:spcPct val="100000"/>
              </a:lnSpc>
              <a:spcBef>
                <a:spcPts val="375"/>
              </a:spcBef>
              <a:buClr>
                <a:srgbClr val="F5A207"/>
              </a:buClr>
              <a:buSzPct val="76923"/>
              <a:buFont typeface="Courier New"/>
              <a:buChar char="o"/>
              <a:tabLst>
                <a:tab pos="262890" algn="l"/>
              </a:tabLst>
            </a:pPr>
            <a:r>
              <a:rPr sz="650" spc="-5" dirty="0">
                <a:solidFill>
                  <a:srgbClr val="404040"/>
                </a:solidFill>
                <a:latin typeface="Arial"/>
                <a:cs typeface="Arial"/>
              </a:rPr>
              <a:t>Files </a:t>
            </a:r>
            <a:r>
              <a:rPr sz="650" spc="5" dirty="0">
                <a:solidFill>
                  <a:srgbClr val="404040"/>
                </a:solidFill>
                <a:latin typeface="Arial"/>
                <a:cs typeface="Arial"/>
              </a:rPr>
              <a:t>may be </a:t>
            </a:r>
            <a:r>
              <a:rPr sz="650" dirty="0">
                <a:solidFill>
                  <a:srgbClr val="404040"/>
                </a:solidFill>
                <a:latin typeface="Arial"/>
                <a:cs typeface="Arial"/>
              </a:rPr>
              <a:t>extracted using </a:t>
            </a:r>
            <a:r>
              <a:rPr sz="650" b="1" spc="-5" dirty="0">
                <a:solidFill>
                  <a:srgbClr val="404040"/>
                </a:solidFill>
                <a:latin typeface="Arial"/>
                <a:cs typeface="Arial"/>
              </a:rPr>
              <a:t>Computer-Assisted-Audit </a:t>
            </a:r>
            <a:r>
              <a:rPr sz="650" b="1" spc="-15" dirty="0">
                <a:solidFill>
                  <a:srgbClr val="404040"/>
                </a:solidFill>
                <a:latin typeface="Arial"/>
                <a:cs typeface="Arial"/>
              </a:rPr>
              <a:t>Tools</a:t>
            </a:r>
            <a:r>
              <a:rPr sz="650" b="1" spc="-90" dirty="0">
                <a:solidFill>
                  <a:srgbClr val="404040"/>
                </a:solidFill>
                <a:latin typeface="Arial"/>
                <a:cs typeface="Arial"/>
              </a:rPr>
              <a:t> </a:t>
            </a:r>
            <a:r>
              <a:rPr sz="650" b="1" spc="10" dirty="0">
                <a:solidFill>
                  <a:srgbClr val="404040"/>
                </a:solidFill>
                <a:latin typeface="Arial"/>
                <a:cs typeface="Arial"/>
              </a:rPr>
              <a:t>and</a:t>
            </a:r>
            <a:endParaRPr sz="650">
              <a:latin typeface="Arial"/>
              <a:cs typeface="Arial"/>
            </a:endParaRPr>
          </a:p>
          <a:p>
            <a:pPr marL="262255">
              <a:lnSpc>
                <a:spcPct val="100000"/>
              </a:lnSpc>
              <a:spcBef>
                <a:spcPts val="10"/>
              </a:spcBef>
            </a:pPr>
            <a:r>
              <a:rPr sz="650" b="1" spc="-5" dirty="0">
                <a:solidFill>
                  <a:srgbClr val="404040"/>
                </a:solidFill>
                <a:latin typeface="Arial"/>
                <a:cs typeface="Arial"/>
              </a:rPr>
              <a:t>Techniques </a:t>
            </a:r>
            <a:r>
              <a:rPr sz="650" b="1" spc="-25" dirty="0">
                <a:solidFill>
                  <a:srgbClr val="404040"/>
                </a:solidFill>
                <a:latin typeface="Arial"/>
                <a:cs typeface="Arial"/>
              </a:rPr>
              <a:t>(CAATTs)</a:t>
            </a:r>
            <a:r>
              <a:rPr sz="650" b="1" spc="-65" dirty="0">
                <a:solidFill>
                  <a:srgbClr val="404040"/>
                </a:solidFill>
                <a:latin typeface="Arial"/>
                <a:cs typeface="Arial"/>
              </a:rPr>
              <a:t> </a:t>
            </a:r>
            <a:r>
              <a:rPr sz="650" dirty="0">
                <a:solidFill>
                  <a:srgbClr val="404040"/>
                </a:solidFill>
                <a:latin typeface="Arial"/>
                <a:cs typeface="Arial"/>
              </a:rPr>
              <a:t>software.</a:t>
            </a:r>
            <a:endParaRPr sz="65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1063" y="6095"/>
            <a:ext cx="3066288" cy="24978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 y="304927"/>
            <a:ext cx="1596390" cy="226695"/>
          </a:xfrm>
          <a:prstGeom prst="rect">
            <a:avLst/>
          </a:prstGeom>
        </p:spPr>
        <p:txBody>
          <a:bodyPr vert="horz" wrap="square" lIns="0" tIns="15240" rIns="0" bIns="0" rtlCol="0">
            <a:spAutoFit/>
          </a:bodyPr>
          <a:lstStyle/>
          <a:p>
            <a:pPr marL="12700">
              <a:lnSpc>
                <a:spcPct val="100000"/>
              </a:lnSpc>
              <a:spcBef>
                <a:spcPts val="120"/>
              </a:spcBef>
            </a:pPr>
            <a:r>
              <a:rPr sz="1300" spc="10" dirty="0">
                <a:solidFill>
                  <a:srgbClr val="FFFFFF"/>
                </a:solidFill>
                <a:latin typeface="Arial"/>
                <a:cs typeface="Arial"/>
              </a:rPr>
              <a:t>TEST OF</a:t>
            </a:r>
            <a:r>
              <a:rPr sz="1300" spc="-110" dirty="0">
                <a:solidFill>
                  <a:srgbClr val="FFFFFF"/>
                </a:solidFill>
                <a:latin typeface="Arial"/>
                <a:cs typeface="Arial"/>
              </a:rPr>
              <a:t> </a:t>
            </a:r>
            <a:r>
              <a:rPr sz="1300" spc="10" dirty="0">
                <a:solidFill>
                  <a:srgbClr val="FFFFFF"/>
                </a:solidFill>
                <a:latin typeface="Arial"/>
                <a:cs typeface="Arial"/>
              </a:rPr>
              <a:t>CONTROL</a:t>
            </a:r>
            <a:endParaRPr sz="1300">
              <a:latin typeface="Arial"/>
              <a:cs typeface="Arial"/>
            </a:endParaRPr>
          </a:p>
        </p:txBody>
      </p:sp>
      <p:sp>
        <p:nvSpPr>
          <p:cNvPr id="3" name="object 3"/>
          <p:cNvSpPr/>
          <p:nvPr/>
        </p:nvSpPr>
        <p:spPr>
          <a:xfrm>
            <a:off x="755650" y="821055"/>
            <a:ext cx="1985519" cy="168719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553" y="304927"/>
            <a:ext cx="1596390" cy="226695"/>
          </a:xfrm>
          <a:prstGeom prst="rect">
            <a:avLst/>
          </a:prstGeom>
        </p:spPr>
        <p:txBody>
          <a:bodyPr vert="horz" wrap="square" lIns="0" tIns="15240" rIns="0" bIns="0" rtlCol="0">
            <a:spAutoFit/>
          </a:bodyPr>
          <a:lstStyle/>
          <a:p>
            <a:pPr marL="12700">
              <a:lnSpc>
                <a:spcPct val="100000"/>
              </a:lnSpc>
              <a:spcBef>
                <a:spcPts val="120"/>
              </a:spcBef>
            </a:pPr>
            <a:r>
              <a:rPr spc="10" dirty="0">
                <a:solidFill>
                  <a:srgbClr val="FFFFFF"/>
                </a:solidFill>
              </a:rPr>
              <a:t>TEST OF</a:t>
            </a:r>
            <a:r>
              <a:rPr spc="-110" dirty="0">
                <a:solidFill>
                  <a:srgbClr val="FFFFFF"/>
                </a:solidFill>
              </a:rPr>
              <a:t> </a:t>
            </a:r>
            <a:r>
              <a:rPr spc="10" dirty="0">
                <a:solidFill>
                  <a:srgbClr val="FFFFFF"/>
                </a:solidFill>
              </a:rPr>
              <a:t>CONTROL</a:t>
            </a:r>
          </a:p>
        </p:txBody>
      </p:sp>
      <p:sp>
        <p:nvSpPr>
          <p:cNvPr id="3" name="object 3"/>
          <p:cNvSpPr/>
          <p:nvPr/>
        </p:nvSpPr>
        <p:spPr>
          <a:xfrm>
            <a:off x="201167" y="626364"/>
            <a:ext cx="2830195" cy="1792605"/>
          </a:xfrm>
          <a:custGeom>
            <a:avLst/>
            <a:gdLst/>
            <a:ahLst/>
            <a:cxnLst/>
            <a:rect l="l" t="t" r="r" b="b"/>
            <a:pathLst>
              <a:path w="2830195" h="1792605">
                <a:moveTo>
                  <a:pt x="2830067" y="0"/>
                </a:moveTo>
                <a:lnTo>
                  <a:pt x="0" y="0"/>
                </a:lnTo>
                <a:lnTo>
                  <a:pt x="0" y="1792224"/>
                </a:lnTo>
                <a:lnTo>
                  <a:pt x="2830067" y="1792224"/>
                </a:lnTo>
                <a:lnTo>
                  <a:pt x="2830067" y="0"/>
                </a:lnTo>
                <a:close/>
              </a:path>
            </a:pathLst>
          </a:custGeom>
          <a:solidFill>
            <a:srgbClr val="FFFFFF"/>
          </a:solidFill>
        </p:spPr>
        <p:txBody>
          <a:bodyPr wrap="square" lIns="0" tIns="0" rIns="0" bIns="0" rtlCol="0"/>
          <a:lstStyle/>
          <a:p>
            <a:endParaRPr/>
          </a:p>
        </p:txBody>
      </p:sp>
      <p:sp>
        <p:nvSpPr>
          <p:cNvPr id="4" name="object 4"/>
          <p:cNvSpPr txBox="1"/>
          <p:nvPr/>
        </p:nvSpPr>
        <p:spPr>
          <a:xfrm>
            <a:off x="188467" y="713359"/>
            <a:ext cx="2675255" cy="1561465"/>
          </a:xfrm>
          <a:prstGeom prst="rect">
            <a:avLst/>
          </a:prstGeom>
        </p:spPr>
        <p:txBody>
          <a:bodyPr vert="horz" wrap="square" lIns="0" tIns="11430" rIns="0" bIns="0" rtlCol="0">
            <a:spAutoFit/>
          </a:bodyPr>
          <a:lstStyle/>
          <a:p>
            <a:pPr marL="12700">
              <a:lnSpc>
                <a:spcPts val="1015"/>
              </a:lnSpc>
              <a:spcBef>
                <a:spcPts val="90"/>
              </a:spcBef>
            </a:pPr>
            <a:r>
              <a:rPr lang="en-US" sz="850" b="1" spc="-5">
                <a:solidFill>
                  <a:srgbClr val="333333"/>
                </a:solidFill>
                <a:latin typeface="Arial"/>
                <a:cs typeface="Arial"/>
              </a:rPr>
              <a:t>Tests of </a:t>
            </a:r>
            <a:r>
              <a:rPr lang="en-US" sz="850" b="1" spc="-10">
                <a:solidFill>
                  <a:srgbClr val="333333"/>
                </a:solidFill>
                <a:latin typeface="Arial"/>
                <a:cs typeface="Arial"/>
              </a:rPr>
              <a:t>control can be grouped</a:t>
            </a:r>
            <a:r>
              <a:rPr lang="en-US" sz="850" b="1" spc="-80">
                <a:solidFill>
                  <a:srgbClr val="333333"/>
                </a:solidFill>
                <a:latin typeface="Arial"/>
                <a:cs typeface="Arial"/>
              </a:rPr>
              <a:t> </a:t>
            </a:r>
            <a:r>
              <a:rPr lang="en-US" sz="850" b="1" spc="-10">
                <a:solidFill>
                  <a:srgbClr val="333333"/>
                </a:solidFill>
                <a:latin typeface="Arial"/>
                <a:cs typeface="Arial"/>
              </a:rPr>
              <a:t>into:</a:t>
            </a:r>
            <a:endParaRPr lang="en-US" sz="850">
              <a:latin typeface="Arial"/>
              <a:cs typeface="Arial"/>
            </a:endParaRPr>
          </a:p>
          <a:p>
            <a:pPr marL="12700" marR="23495">
              <a:lnSpc>
                <a:spcPct val="98900"/>
              </a:lnSpc>
              <a:spcBef>
                <a:spcPts val="5"/>
              </a:spcBef>
            </a:pPr>
            <a:r>
              <a:rPr lang="en-US" sz="850" b="1" spc="-10">
                <a:solidFill>
                  <a:srgbClr val="333333"/>
                </a:solidFill>
                <a:latin typeface="Arial"/>
                <a:cs typeface="Arial"/>
              </a:rPr>
              <a:t>Enquiry and confirmation</a:t>
            </a:r>
            <a:r>
              <a:rPr lang="en-US" sz="850" spc="-10">
                <a:solidFill>
                  <a:srgbClr val="333333"/>
                </a:solidFill>
                <a:latin typeface="Arial"/>
                <a:cs typeface="Arial"/>
              </a:rPr>
              <a:t>. </a:t>
            </a:r>
            <a:r>
              <a:rPr lang="en-US" sz="850" spc="-5">
                <a:solidFill>
                  <a:srgbClr val="333333"/>
                </a:solidFill>
                <a:latin typeface="Arial"/>
                <a:cs typeface="Arial"/>
              </a:rPr>
              <a:t>For </a:t>
            </a:r>
            <a:r>
              <a:rPr lang="en-US" sz="850" spc="-10">
                <a:solidFill>
                  <a:srgbClr val="333333"/>
                </a:solidFill>
                <a:latin typeface="Arial"/>
                <a:cs typeface="Arial"/>
              </a:rPr>
              <a:t>example, ask the </a:t>
            </a:r>
            <a:r>
              <a:rPr lang="en-US" sz="850" spc="-5">
                <a:solidFill>
                  <a:srgbClr val="333333"/>
                </a:solidFill>
                <a:latin typeface="Arial"/>
                <a:cs typeface="Arial"/>
              </a:rPr>
              <a:t>credit  controller </a:t>
            </a:r>
            <a:r>
              <a:rPr lang="en-US" sz="850" spc="-10">
                <a:solidFill>
                  <a:srgbClr val="333333"/>
                </a:solidFill>
                <a:latin typeface="Arial"/>
                <a:cs typeface="Arial"/>
              </a:rPr>
              <a:t>about the </a:t>
            </a:r>
            <a:r>
              <a:rPr lang="en-US" sz="850" spc="-15">
                <a:solidFill>
                  <a:srgbClr val="333333"/>
                </a:solidFill>
                <a:latin typeface="Arial"/>
                <a:cs typeface="Arial"/>
              </a:rPr>
              <a:t>way </a:t>
            </a:r>
            <a:r>
              <a:rPr lang="en-US" sz="850" spc="-5">
                <a:solidFill>
                  <a:srgbClr val="333333"/>
                </a:solidFill>
                <a:latin typeface="Arial"/>
                <a:cs typeface="Arial"/>
              </a:rPr>
              <a:t>in </a:t>
            </a:r>
            <a:r>
              <a:rPr lang="en-US" sz="850" spc="-10">
                <a:solidFill>
                  <a:srgbClr val="333333"/>
                </a:solidFill>
                <a:latin typeface="Arial"/>
                <a:cs typeface="Arial"/>
              </a:rPr>
              <a:t>which customers are  encouraged to pay and ask how these customers are  </a:t>
            </a:r>
            <a:r>
              <a:rPr lang="en-US" sz="850" spc="-5">
                <a:solidFill>
                  <a:srgbClr val="333333"/>
                </a:solidFill>
                <a:latin typeface="Arial"/>
                <a:cs typeface="Arial"/>
              </a:rPr>
              <a:t>identified </a:t>
            </a:r>
            <a:r>
              <a:rPr lang="en-US" sz="850" spc="-10">
                <a:solidFill>
                  <a:srgbClr val="333333"/>
                </a:solidFill>
                <a:latin typeface="Arial"/>
                <a:cs typeface="Arial"/>
              </a:rPr>
              <a:t>and how often they are followed </a:t>
            </a:r>
            <a:r>
              <a:rPr lang="en-US" sz="850" spc="-5">
                <a:solidFill>
                  <a:srgbClr val="333333"/>
                </a:solidFill>
                <a:latin typeface="Arial"/>
                <a:cs typeface="Arial"/>
              </a:rPr>
              <a:t>up. This is </a:t>
            </a:r>
            <a:r>
              <a:rPr lang="en-US" sz="850" spc="-10">
                <a:solidFill>
                  <a:srgbClr val="333333"/>
                </a:solidFill>
                <a:latin typeface="Arial"/>
                <a:cs typeface="Arial"/>
              </a:rPr>
              <a:t>a  </a:t>
            </a:r>
            <a:r>
              <a:rPr lang="en-US" sz="850" spc="-5">
                <a:solidFill>
                  <a:srgbClr val="333333"/>
                </a:solidFill>
                <a:latin typeface="Arial"/>
                <a:cs typeface="Arial"/>
              </a:rPr>
              <a:t>relatively </a:t>
            </a:r>
            <a:r>
              <a:rPr lang="en-US" sz="850" spc="-15">
                <a:solidFill>
                  <a:srgbClr val="333333"/>
                </a:solidFill>
                <a:latin typeface="Arial"/>
                <a:cs typeface="Arial"/>
              </a:rPr>
              <a:t>weak </a:t>
            </a:r>
            <a:r>
              <a:rPr lang="en-US" sz="850" spc="-10">
                <a:solidFill>
                  <a:srgbClr val="333333"/>
                </a:solidFill>
                <a:latin typeface="Arial"/>
                <a:cs typeface="Arial"/>
              </a:rPr>
              <a:t>source </a:t>
            </a:r>
            <a:r>
              <a:rPr lang="en-US" sz="850" spc="-5">
                <a:solidFill>
                  <a:srgbClr val="333333"/>
                </a:solidFill>
                <a:latin typeface="Arial"/>
                <a:cs typeface="Arial"/>
              </a:rPr>
              <a:t>of evidence because </a:t>
            </a:r>
            <a:r>
              <a:rPr lang="en-US" sz="850" spc="-10">
                <a:solidFill>
                  <a:srgbClr val="333333"/>
                </a:solidFill>
                <a:latin typeface="Arial"/>
                <a:cs typeface="Arial"/>
              </a:rPr>
              <a:t>the </a:t>
            </a:r>
            <a:r>
              <a:rPr lang="en-US" sz="850" spc="-5">
                <a:solidFill>
                  <a:srgbClr val="333333"/>
                </a:solidFill>
                <a:latin typeface="Arial"/>
                <a:cs typeface="Arial"/>
              </a:rPr>
              <a:t>credit  controller might </a:t>
            </a:r>
            <a:r>
              <a:rPr lang="en-US" sz="850" spc="-10">
                <a:solidFill>
                  <a:srgbClr val="333333"/>
                </a:solidFill>
                <a:latin typeface="Arial"/>
                <a:cs typeface="Arial"/>
              </a:rPr>
              <a:t>exaggerate </a:t>
            </a:r>
            <a:r>
              <a:rPr lang="en-US" sz="850" spc="-5">
                <a:solidFill>
                  <a:srgbClr val="333333"/>
                </a:solidFill>
                <a:latin typeface="Arial"/>
                <a:cs typeface="Arial"/>
              </a:rPr>
              <a:t>his or her</a:t>
            </a:r>
            <a:r>
              <a:rPr lang="en-US" sz="850" spc="-75">
                <a:solidFill>
                  <a:srgbClr val="333333"/>
                </a:solidFill>
                <a:latin typeface="Arial"/>
                <a:cs typeface="Arial"/>
              </a:rPr>
              <a:t> </a:t>
            </a:r>
            <a:r>
              <a:rPr lang="en-US" sz="850" spc="-5">
                <a:solidFill>
                  <a:srgbClr val="333333"/>
                </a:solidFill>
                <a:latin typeface="Arial"/>
                <a:cs typeface="Arial"/>
              </a:rPr>
              <a:t>efforts.</a:t>
            </a:r>
            <a:endParaRPr lang="en-US" sz="850">
              <a:latin typeface="Arial"/>
              <a:cs typeface="Arial"/>
            </a:endParaRPr>
          </a:p>
          <a:p>
            <a:pPr marL="12700" marR="30480">
              <a:lnSpc>
                <a:spcPts val="1010"/>
              </a:lnSpc>
              <a:spcBef>
                <a:spcPts val="30"/>
              </a:spcBef>
            </a:pPr>
            <a:r>
              <a:rPr lang="en-US" sz="850" b="1" spc="-10">
                <a:solidFill>
                  <a:srgbClr val="333333"/>
                </a:solidFill>
                <a:latin typeface="Arial"/>
                <a:cs typeface="Arial"/>
              </a:rPr>
              <a:t>Inspection. </a:t>
            </a:r>
            <a:r>
              <a:rPr lang="en-US" sz="850" spc="-5">
                <a:solidFill>
                  <a:srgbClr val="333333"/>
                </a:solidFill>
                <a:latin typeface="Arial"/>
                <a:cs typeface="Arial"/>
              </a:rPr>
              <a:t>For </a:t>
            </a:r>
            <a:r>
              <a:rPr lang="en-US" sz="850" spc="-10">
                <a:solidFill>
                  <a:srgbClr val="333333"/>
                </a:solidFill>
                <a:latin typeface="Arial"/>
                <a:cs typeface="Arial"/>
              </a:rPr>
              <a:t>example, the </a:t>
            </a:r>
            <a:r>
              <a:rPr lang="en-US" sz="850" spc="-5">
                <a:solidFill>
                  <a:srgbClr val="333333"/>
                </a:solidFill>
                <a:latin typeface="Arial"/>
                <a:cs typeface="Arial"/>
              </a:rPr>
              <a:t>credit </a:t>
            </a:r>
            <a:r>
              <a:rPr lang="en-US" sz="850" spc="-10">
                <a:solidFill>
                  <a:srgbClr val="333333"/>
                </a:solidFill>
                <a:latin typeface="Arial"/>
                <a:cs typeface="Arial"/>
              </a:rPr>
              <a:t>references </a:t>
            </a:r>
            <a:r>
              <a:rPr lang="en-US" sz="850" spc="-5">
                <a:solidFill>
                  <a:srgbClr val="333333"/>
                </a:solidFill>
                <a:latin typeface="Arial"/>
                <a:cs typeface="Arial"/>
              </a:rPr>
              <a:t>or </a:t>
            </a:r>
            <a:r>
              <a:rPr lang="en-US" sz="850" spc="-10">
                <a:solidFill>
                  <a:srgbClr val="333333"/>
                </a:solidFill>
                <a:latin typeface="Arial"/>
                <a:cs typeface="Arial"/>
              </a:rPr>
              <a:t>notes  made by the </a:t>
            </a:r>
            <a:r>
              <a:rPr lang="en-US" sz="850" spc="-5">
                <a:solidFill>
                  <a:srgbClr val="333333"/>
                </a:solidFill>
                <a:latin typeface="Arial"/>
                <a:cs typeface="Arial"/>
              </a:rPr>
              <a:t>credit controller of</a:t>
            </a:r>
            <a:r>
              <a:rPr lang="en-US" sz="850" spc="-50">
                <a:solidFill>
                  <a:srgbClr val="333333"/>
                </a:solidFill>
                <a:latin typeface="Arial"/>
                <a:cs typeface="Arial"/>
              </a:rPr>
              <a:t> </a:t>
            </a:r>
            <a:r>
              <a:rPr lang="en-US" sz="850" spc="-5">
                <a:solidFill>
                  <a:srgbClr val="333333"/>
                </a:solidFill>
                <a:latin typeface="Arial"/>
                <a:cs typeface="Arial"/>
              </a:rPr>
              <a:t>conversations.</a:t>
            </a:r>
            <a:endParaRPr lang="en-US" sz="850">
              <a:latin typeface="Arial"/>
              <a:cs typeface="Arial"/>
            </a:endParaRPr>
          </a:p>
          <a:p>
            <a:pPr marL="12700">
              <a:lnSpc>
                <a:spcPts val="969"/>
              </a:lnSpc>
            </a:pPr>
            <a:r>
              <a:rPr lang="en-US" sz="850" b="1" spc="-10">
                <a:latin typeface="Arial"/>
                <a:cs typeface="Arial"/>
              </a:rPr>
              <a:t>Recalculation and re-performance. </a:t>
            </a:r>
            <a:r>
              <a:rPr lang="en-US" sz="850" spc="-5">
                <a:latin typeface="Arial"/>
                <a:cs typeface="Arial"/>
              </a:rPr>
              <a:t>For</a:t>
            </a:r>
            <a:r>
              <a:rPr lang="en-US" sz="850" spc="-15">
                <a:latin typeface="Arial"/>
                <a:cs typeface="Arial"/>
              </a:rPr>
              <a:t> </a:t>
            </a:r>
            <a:r>
              <a:rPr lang="en-US" sz="850" spc="-10">
                <a:latin typeface="Arial"/>
                <a:cs typeface="Arial"/>
              </a:rPr>
              <a:t>example,</a:t>
            </a:r>
            <a:endParaRPr lang="en-US" sz="850">
              <a:latin typeface="Arial"/>
              <a:cs typeface="Arial"/>
            </a:endParaRPr>
          </a:p>
          <a:p>
            <a:pPr marL="12700">
              <a:lnSpc>
                <a:spcPts val="1005"/>
              </a:lnSpc>
            </a:pPr>
            <a:r>
              <a:rPr lang="en-US" sz="850" spc="-5">
                <a:latin typeface="Arial"/>
                <a:cs typeface="Arial"/>
              </a:rPr>
              <a:t>ensuring </a:t>
            </a:r>
            <a:r>
              <a:rPr lang="en-US" sz="850" spc="-10">
                <a:latin typeface="Arial"/>
                <a:cs typeface="Arial"/>
              </a:rPr>
              <a:t>that the </a:t>
            </a:r>
            <a:r>
              <a:rPr lang="en-US" sz="850" spc="-5">
                <a:latin typeface="Arial"/>
                <a:cs typeface="Arial"/>
              </a:rPr>
              <a:t>aged receivables </a:t>
            </a:r>
            <a:r>
              <a:rPr lang="en-US" sz="850" spc="-10">
                <a:latin typeface="Arial"/>
                <a:cs typeface="Arial"/>
              </a:rPr>
              <a:t>analysis </a:t>
            </a:r>
            <a:r>
              <a:rPr lang="en-US" sz="850" spc="-5">
                <a:latin typeface="Arial"/>
                <a:cs typeface="Arial"/>
              </a:rPr>
              <a:t>seems </a:t>
            </a:r>
            <a:r>
              <a:rPr lang="en-US" sz="850" spc="-10">
                <a:latin typeface="Arial"/>
                <a:cs typeface="Arial"/>
              </a:rPr>
              <a:t>to</a:t>
            </a:r>
            <a:r>
              <a:rPr lang="en-US" sz="850" spc="-90">
                <a:latin typeface="Arial"/>
                <a:cs typeface="Arial"/>
              </a:rPr>
              <a:t> </a:t>
            </a:r>
            <a:r>
              <a:rPr lang="en-US" sz="850" spc="-5">
                <a:latin typeface="Arial"/>
                <a:cs typeface="Arial"/>
              </a:rPr>
              <a:t>be</a:t>
            </a:r>
            <a:endParaRPr lang="en-US" sz="850">
              <a:latin typeface="Arial"/>
              <a:cs typeface="Arial"/>
            </a:endParaRPr>
          </a:p>
          <a:p>
            <a:pPr marL="12700">
              <a:lnSpc>
                <a:spcPts val="1010"/>
              </a:lnSpc>
            </a:pPr>
            <a:r>
              <a:rPr lang="en-US" sz="850" spc="-10">
                <a:latin typeface="Arial"/>
                <a:cs typeface="Arial"/>
              </a:rPr>
              <a:t>accurate.</a:t>
            </a:r>
            <a:endParaRPr lang="en-US" sz="8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 y="304292"/>
            <a:ext cx="2473960" cy="226695"/>
          </a:xfrm>
          <a:prstGeom prst="rect">
            <a:avLst/>
          </a:prstGeom>
        </p:spPr>
        <p:txBody>
          <a:bodyPr vert="horz" wrap="square" lIns="0" tIns="15240" rIns="0" bIns="0" rtlCol="0">
            <a:spAutoFit/>
          </a:bodyPr>
          <a:lstStyle/>
          <a:p>
            <a:pPr marL="12700">
              <a:lnSpc>
                <a:spcPct val="100000"/>
              </a:lnSpc>
              <a:spcBef>
                <a:spcPts val="120"/>
              </a:spcBef>
            </a:pPr>
            <a:r>
              <a:rPr sz="1300" b="1" dirty="0">
                <a:solidFill>
                  <a:srgbClr val="FFFFFF"/>
                </a:solidFill>
                <a:latin typeface="Arial"/>
                <a:cs typeface="Arial"/>
              </a:rPr>
              <a:t>SUBSTANTIVE</a:t>
            </a:r>
            <a:r>
              <a:rPr sz="1300" b="1" spc="5" dirty="0">
                <a:solidFill>
                  <a:srgbClr val="FFFFFF"/>
                </a:solidFill>
                <a:latin typeface="Arial"/>
                <a:cs typeface="Arial"/>
              </a:rPr>
              <a:t> PROCEDURES</a:t>
            </a:r>
            <a:endParaRPr sz="1300">
              <a:latin typeface="Arial"/>
              <a:cs typeface="Arial"/>
            </a:endParaRPr>
          </a:p>
        </p:txBody>
      </p:sp>
      <p:sp>
        <p:nvSpPr>
          <p:cNvPr id="3" name="object 3"/>
          <p:cNvSpPr/>
          <p:nvPr/>
        </p:nvSpPr>
        <p:spPr>
          <a:xfrm>
            <a:off x="146050" y="873125"/>
            <a:ext cx="2895600" cy="137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79" y="1041603"/>
            <a:ext cx="2975610" cy="1094105"/>
          </a:xfrm>
          <a:prstGeom prst="rect">
            <a:avLst/>
          </a:prstGeom>
        </p:spPr>
        <p:txBody>
          <a:bodyPr vert="horz" wrap="square" lIns="0" tIns="15875" rIns="0" bIns="0" rtlCol="0">
            <a:spAutoFit/>
          </a:bodyPr>
          <a:lstStyle/>
          <a:p>
            <a:pPr marL="162560" indent="-125095">
              <a:lnSpc>
                <a:spcPct val="100000"/>
              </a:lnSpc>
              <a:spcBef>
                <a:spcPts val="125"/>
              </a:spcBef>
              <a:buFont typeface="Arial"/>
              <a:buChar char="•"/>
              <a:tabLst>
                <a:tab pos="163195" algn="l"/>
              </a:tabLst>
            </a:pPr>
            <a:r>
              <a:rPr sz="850" b="1" spc="5" dirty="0">
                <a:solidFill>
                  <a:srgbClr val="404040"/>
                </a:solidFill>
                <a:latin typeface="Arial"/>
                <a:cs typeface="Arial"/>
              </a:rPr>
              <a:t>A</a:t>
            </a:r>
            <a:r>
              <a:rPr sz="850" spc="5" dirty="0">
                <a:solidFill>
                  <a:srgbClr val="404040"/>
                </a:solidFill>
                <a:latin typeface="Arial"/>
                <a:cs typeface="Arial"/>
              </a:rPr>
              <a:t>nalytical</a:t>
            </a:r>
            <a:r>
              <a:rPr sz="850" spc="75" dirty="0">
                <a:solidFill>
                  <a:srgbClr val="404040"/>
                </a:solidFill>
                <a:latin typeface="Arial"/>
                <a:cs typeface="Arial"/>
              </a:rPr>
              <a:t> </a:t>
            </a:r>
            <a:r>
              <a:rPr sz="850" spc="10" dirty="0">
                <a:solidFill>
                  <a:srgbClr val="404040"/>
                </a:solidFill>
                <a:latin typeface="Arial"/>
                <a:cs typeface="Arial"/>
              </a:rPr>
              <a:t>(compare</a:t>
            </a:r>
            <a:r>
              <a:rPr sz="850" spc="85" dirty="0">
                <a:solidFill>
                  <a:srgbClr val="404040"/>
                </a:solidFill>
                <a:latin typeface="Arial"/>
                <a:cs typeface="Arial"/>
              </a:rPr>
              <a:t> </a:t>
            </a:r>
            <a:r>
              <a:rPr sz="850" spc="10" dirty="0">
                <a:solidFill>
                  <a:srgbClr val="404040"/>
                </a:solidFill>
                <a:latin typeface="Arial"/>
                <a:cs typeface="Arial"/>
              </a:rPr>
              <a:t>the</a:t>
            </a:r>
            <a:r>
              <a:rPr sz="850" spc="80" dirty="0">
                <a:solidFill>
                  <a:srgbClr val="404040"/>
                </a:solidFill>
                <a:latin typeface="Arial"/>
                <a:cs typeface="Arial"/>
              </a:rPr>
              <a:t> </a:t>
            </a:r>
            <a:r>
              <a:rPr sz="850" spc="10" dirty="0">
                <a:solidFill>
                  <a:srgbClr val="404040"/>
                </a:solidFill>
                <a:latin typeface="Arial"/>
                <a:cs typeface="Arial"/>
              </a:rPr>
              <a:t>item</a:t>
            </a:r>
            <a:r>
              <a:rPr sz="850" spc="60" dirty="0">
                <a:solidFill>
                  <a:srgbClr val="404040"/>
                </a:solidFill>
                <a:latin typeface="Arial"/>
                <a:cs typeface="Arial"/>
              </a:rPr>
              <a:t> </a:t>
            </a:r>
            <a:r>
              <a:rPr sz="850" spc="10" dirty="0">
                <a:solidFill>
                  <a:srgbClr val="404040"/>
                </a:solidFill>
                <a:latin typeface="Arial"/>
                <a:cs typeface="Arial"/>
              </a:rPr>
              <a:t>with</a:t>
            </a:r>
            <a:r>
              <a:rPr sz="850" spc="75" dirty="0">
                <a:solidFill>
                  <a:srgbClr val="404040"/>
                </a:solidFill>
                <a:latin typeface="Arial"/>
                <a:cs typeface="Arial"/>
              </a:rPr>
              <a:t> </a:t>
            </a:r>
            <a:r>
              <a:rPr sz="850" spc="10" dirty="0">
                <a:solidFill>
                  <a:srgbClr val="404040"/>
                </a:solidFill>
                <a:latin typeface="Arial"/>
                <a:cs typeface="Arial"/>
              </a:rPr>
              <a:t>other</a:t>
            </a:r>
            <a:r>
              <a:rPr sz="850" spc="70" dirty="0">
                <a:solidFill>
                  <a:srgbClr val="404040"/>
                </a:solidFill>
                <a:latin typeface="Arial"/>
                <a:cs typeface="Arial"/>
              </a:rPr>
              <a:t> </a:t>
            </a:r>
            <a:r>
              <a:rPr sz="850" spc="10" dirty="0">
                <a:solidFill>
                  <a:srgbClr val="404040"/>
                </a:solidFill>
                <a:latin typeface="Arial"/>
                <a:cs typeface="Arial"/>
              </a:rPr>
              <a:t>things,</a:t>
            </a:r>
            <a:r>
              <a:rPr sz="850" spc="80" dirty="0">
                <a:solidFill>
                  <a:srgbClr val="404040"/>
                </a:solidFill>
                <a:latin typeface="Arial"/>
                <a:cs typeface="Arial"/>
              </a:rPr>
              <a:t> </a:t>
            </a:r>
            <a:r>
              <a:rPr sz="850" spc="10" dirty="0">
                <a:solidFill>
                  <a:srgbClr val="404040"/>
                </a:solidFill>
                <a:latin typeface="Arial"/>
                <a:cs typeface="Arial"/>
              </a:rPr>
              <a:t>such</a:t>
            </a:r>
            <a:r>
              <a:rPr sz="850" spc="85" dirty="0">
                <a:solidFill>
                  <a:srgbClr val="404040"/>
                </a:solidFill>
                <a:latin typeface="Arial"/>
                <a:cs typeface="Arial"/>
              </a:rPr>
              <a:t> </a:t>
            </a:r>
            <a:r>
              <a:rPr sz="850" spc="10" dirty="0">
                <a:solidFill>
                  <a:srgbClr val="404040"/>
                </a:solidFill>
                <a:latin typeface="Arial"/>
                <a:cs typeface="Arial"/>
              </a:rPr>
              <a:t>as</a:t>
            </a:r>
            <a:endParaRPr sz="850">
              <a:latin typeface="Arial"/>
              <a:cs typeface="Arial"/>
            </a:endParaRPr>
          </a:p>
          <a:p>
            <a:pPr marL="162560">
              <a:lnSpc>
                <a:spcPct val="100000"/>
              </a:lnSpc>
              <a:spcBef>
                <a:spcPts val="40"/>
              </a:spcBef>
            </a:pPr>
            <a:r>
              <a:rPr sz="850" spc="5" dirty="0">
                <a:solidFill>
                  <a:srgbClr val="404040"/>
                </a:solidFill>
                <a:latin typeface="Arial"/>
                <a:cs typeface="Arial"/>
              </a:rPr>
              <a:t>prior year, </a:t>
            </a:r>
            <a:r>
              <a:rPr sz="850" spc="10" dirty="0">
                <a:solidFill>
                  <a:srgbClr val="404040"/>
                </a:solidFill>
                <a:latin typeface="Arial"/>
                <a:cs typeface="Arial"/>
              </a:rPr>
              <a:t>industry average)</a:t>
            </a:r>
            <a:endParaRPr sz="850">
              <a:latin typeface="Arial"/>
              <a:cs typeface="Arial"/>
            </a:endParaRPr>
          </a:p>
          <a:p>
            <a:pPr marL="162560" marR="30480" indent="-125095">
              <a:lnSpc>
                <a:spcPts val="1060"/>
              </a:lnSpc>
              <a:spcBef>
                <a:spcPts val="25"/>
              </a:spcBef>
              <a:buFont typeface="Arial"/>
              <a:buChar char="•"/>
              <a:tabLst>
                <a:tab pos="163195" algn="l"/>
              </a:tabLst>
            </a:pPr>
            <a:r>
              <a:rPr sz="850" b="1" spc="10" dirty="0">
                <a:solidFill>
                  <a:srgbClr val="404040"/>
                </a:solidFill>
                <a:latin typeface="Arial"/>
                <a:cs typeface="Arial"/>
              </a:rPr>
              <a:t>E</a:t>
            </a:r>
            <a:r>
              <a:rPr sz="850" spc="10" dirty="0">
                <a:solidFill>
                  <a:srgbClr val="404040"/>
                </a:solidFill>
                <a:latin typeface="Arial"/>
                <a:cs typeface="Arial"/>
              </a:rPr>
              <a:t>nquiry and conformation (ask </a:t>
            </a:r>
            <a:r>
              <a:rPr sz="850" spc="5" dirty="0">
                <a:solidFill>
                  <a:srgbClr val="404040"/>
                </a:solidFill>
                <a:latin typeface="Arial"/>
                <a:cs typeface="Arial"/>
              </a:rPr>
              <a:t>directors, </a:t>
            </a:r>
            <a:r>
              <a:rPr sz="850" spc="10" dirty="0">
                <a:solidFill>
                  <a:srgbClr val="404040"/>
                </a:solidFill>
                <a:latin typeface="Arial"/>
                <a:cs typeface="Arial"/>
              </a:rPr>
              <a:t>or </a:t>
            </a:r>
            <a:r>
              <a:rPr sz="850" spc="5" dirty="0">
                <a:solidFill>
                  <a:srgbClr val="404040"/>
                </a:solidFill>
                <a:latin typeface="Arial"/>
                <a:cs typeface="Arial"/>
              </a:rPr>
              <a:t>better </a:t>
            </a:r>
            <a:r>
              <a:rPr sz="850" spc="10" dirty="0">
                <a:solidFill>
                  <a:srgbClr val="404040"/>
                </a:solidFill>
                <a:latin typeface="Arial"/>
                <a:cs typeface="Arial"/>
              </a:rPr>
              <a:t>a  3</a:t>
            </a:r>
            <a:r>
              <a:rPr sz="825" spc="15" baseline="25252" dirty="0">
                <a:solidFill>
                  <a:srgbClr val="404040"/>
                </a:solidFill>
                <a:latin typeface="Arial"/>
                <a:cs typeface="Arial"/>
              </a:rPr>
              <a:t>rd </a:t>
            </a:r>
            <a:r>
              <a:rPr sz="850" spc="5" dirty="0">
                <a:solidFill>
                  <a:srgbClr val="404040"/>
                </a:solidFill>
                <a:latin typeface="Arial"/>
                <a:cs typeface="Arial"/>
              </a:rPr>
              <a:t>Party, to </a:t>
            </a:r>
            <a:r>
              <a:rPr sz="850" spc="10" dirty="0">
                <a:solidFill>
                  <a:srgbClr val="404040"/>
                </a:solidFill>
                <a:latin typeface="Arial"/>
                <a:cs typeface="Arial"/>
              </a:rPr>
              <a:t>confirm information </a:t>
            </a:r>
            <a:r>
              <a:rPr sz="850" spc="5" dirty="0">
                <a:solidFill>
                  <a:srgbClr val="404040"/>
                </a:solidFill>
                <a:latin typeface="Arial"/>
                <a:cs typeface="Arial"/>
              </a:rPr>
              <a:t>in</a:t>
            </a:r>
            <a:r>
              <a:rPr sz="850" spc="-100" dirty="0">
                <a:solidFill>
                  <a:srgbClr val="404040"/>
                </a:solidFill>
                <a:latin typeface="Arial"/>
                <a:cs typeface="Arial"/>
              </a:rPr>
              <a:t> </a:t>
            </a:r>
            <a:r>
              <a:rPr sz="850" spc="5" dirty="0">
                <a:solidFill>
                  <a:srgbClr val="404040"/>
                </a:solidFill>
                <a:latin typeface="Arial"/>
                <a:cs typeface="Arial"/>
              </a:rPr>
              <a:t>writing)</a:t>
            </a:r>
            <a:endParaRPr sz="850">
              <a:latin typeface="Arial"/>
              <a:cs typeface="Arial"/>
            </a:endParaRPr>
          </a:p>
          <a:p>
            <a:pPr marL="162560" indent="-125095">
              <a:lnSpc>
                <a:spcPts val="1000"/>
              </a:lnSpc>
              <a:buFont typeface="Arial"/>
              <a:buChar char="•"/>
              <a:tabLst>
                <a:tab pos="163195" algn="l"/>
              </a:tabLst>
            </a:pPr>
            <a:r>
              <a:rPr sz="850" b="1" spc="10" dirty="0">
                <a:solidFill>
                  <a:srgbClr val="404040"/>
                </a:solidFill>
                <a:latin typeface="Arial"/>
                <a:cs typeface="Arial"/>
              </a:rPr>
              <a:t>I</a:t>
            </a:r>
            <a:r>
              <a:rPr sz="850" spc="10" dirty="0">
                <a:solidFill>
                  <a:srgbClr val="404040"/>
                </a:solidFill>
                <a:latin typeface="Arial"/>
                <a:cs typeface="Arial"/>
              </a:rPr>
              <a:t>nspection (look at a document, or asset, or</a:t>
            </a:r>
            <a:r>
              <a:rPr sz="850" dirty="0">
                <a:solidFill>
                  <a:srgbClr val="404040"/>
                </a:solidFill>
                <a:latin typeface="Arial"/>
                <a:cs typeface="Arial"/>
              </a:rPr>
              <a:t> </a:t>
            </a:r>
            <a:r>
              <a:rPr sz="850" spc="10" dirty="0">
                <a:solidFill>
                  <a:srgbClr val="404040"/>
                </a:solidFill>
                <a:latin typeface="Arial"/>
                <a:cs typeface="Arial"/>
              </a:rPr>
              <a:t>the</a:t>
            </a:r>
            <a:endParaRPr sz="850">
              <a:latin typeface="Arial"/>
              <a:cs typeface="Arial"/>
            </a:endParaRPr>
          </a:p>
          <a:p>
            <a:pPr marL="162560">
              <a:lnSpc>
                <a:spcPct val="100000"/>
              </a:lnSpc>
              <a:spcBef>
                <a:spcPts val="35"/>
              </a:spcBef>
            </a:pPr>
            <a:r>
              <a:rPr sz="850" spc="10" dirty="0">
                <a:solidFill>
                  <a:srgbClr val="404040"/>
                </a:solidFill>
                <a:latin typeface="Arial"/>
                <a:cs typeface="Arial"/>
              </a:rPr>
              <a:t>ledgers/books of </a:t>
            </a:r>
            <a:r>
              <a:rPr sz="850" spc="5" dirty="0">
                <a:solidFill>
                  <a:srgbClr val="404040"/>
                </a:solidFill>
                <a:latin typeface="Arial"/>
                <a:cs typeface="Arial"/>
              </a:rPr>
              <a:t>prime</a:t>
            </a:r>
            <a:r>
              <a:rPr sz="850" spc="-35" dirty="0">
                <a:solidFill>
                  <a:srgbClr val="404040"/>
                </a:solidFill>
                <a:latin typeface="Arial"/>
                <a:cs typeface="Arial"/>
              </a:rPr>
              <a:t> </a:t>
            </a:r>
            <a:r>
              <a:rPr sz="850" spc="5" dirty="0">
                <a:solidFill>
                  <a:srgbClr val="404040"/>
                </a:solidFill>
                <a:latin typeface="Arial"/>
                <a:cs typeface="Arial"/>
              </a:rPr>
              <a:t>entry)</a:t>
            </a:r>
            <a:endParaRPr sz="850">
              <a:latin typeface="Arial"/>
              <a:cs typeface="Arial"/>
            </a:endParaRPr>
          </a:p>
          <a:p>
            <a:pPr marL="162560" indent="-125095">
              <a:lnSpc>
                <a:spcPct val="100000"/>
              </a:lnSpc>
              <a:spcBef>
                <a:spcPts val="40"/>
              </a:spcBef>
              <a:buFont typeface="Arial"/>
              <a:buChar char="•"/>
              <a:tabLst>
                <a:tab pos="163195" algn="l"/>
              </a:tabLst>
            </a:pPr>
            <a:r>
              <a:rPr sz="850" b="1" spc="10" dirty="0">
                <a:solidFill>
                  <a:srgbClr val="404040"/>
                </a:solidFill>
                <a:latin typeface="Arial"/>
                <a:cs typeface="Arial"/>
              </a:rPr>
              <a:t>O</a:t>
            </a:r>
            <a:r>
              <a:rPr sz="850" spc="10" dirty="0">
                <a:solidFill>
                  <a:srgbClr val="404040"/>
                </a:solidFill>
                <a:latin typeface="Arial"/>
                <a:cs typeface="Arial"/>
              </a:rPr>
              <a:t>bservation (of an asset </a:t>
            </a:r>
            <a:r>
              <a:rPr sz="850" spc="5" dirty="0">
                <a:solidFill>
                  <a:srgbClr val="404040"/>
                </a:solidFill>
                <a:latin typeface="Arial"/>
                <a:cs typeface="Arial"/>
              </a:rPr>
              <a:t>in</a:t>
            </a:r>
            <a:r>
              <a:rPr sz="850" spc="-55" dirty="0">
                <a:solidFill>
                  <a:srgbClr val="404040"/>
                </a:solidFill>
                <a:latin typeface="Arial"/>
                <a:cs typeface="Arial"/>
              </a:rPr>
              <a:t> </a:t>
            </a:r>
            <a:r>
              <a:rPr sz="850" spc="10" dirty="0">
                <a:solidFill>
                  <a:srgbClr val="404040"/>
                </a:solidFill>
                <a:latin typeface="Arial"/>
                <a:cs typeface="Arial"/>
              </a:rPr>
              <a:t>use)</a:t>
            </a:r>
            <a:endParaRPr sz="850">
              <a:latin typeface="Arial"/>
              <a:cs typeface="Arial"/>
            </a:endParaRPr>
          </a:p>
          <a:p>
            <a:pPr marL="162560" indent="-125095">
              <a:lnSpc>
                <a:spcPct val="100000"/>
              </a:lnSpc>
              <a:spcBef>
                <a:spcPts val="25"/>
              </a:spcBef>
              <a:buFont typeface="Arial"/>
              <a:buChar char="•"/>
              <a:tabLst>
                <a:tab pos="163195" algn="l"/>
              </a:tabLst>
            </a:pPr>
            <a:r>
              <a:rPr sz="850" b="1" spc="10" dirty="0">
                <a:solidFill>
                  <a:srgbClr val="404040"/>
                </a:solidFill>
                <a:latin typeface="Arial"/>
                <a:cs typeface="Arial"/>
              </a:rPr>
              <a:t>R</a:t>
            </a:r>
            <a:r>
              <a:rPr sz="850" spc="10" dirty="0">
                <a:solidFill>
                  <a:srgbClr val="404040"/>
                </a:solidFill>
                <a:latin typeface="Arial"/>
                <a:cs typeface="Arial"/>
              </a:rPr>
              <a:t>ecalc</a:t>
            </a:r>
            <a:r>
              <a:rPr sz="850" b="1" spc="10" dirty="0">
                <a:solidFill>
                  <a:srgbClr val="404040"/>
                </a:solidFill>
                <a:latin typeface="Arial"/>
                <a:cs typeface="Arial"/>
              </a:rPr>
              <a:t>U</a:t>
            </a:r>
            <a:r>
              <a:rPr sz="850" spc="10" dirty="0">
                <a:solidFill>
                  <a:srgbClr val="404040"/>
                </a:solidFill>
                <a:latin typeface="Arial"/>
                <a:cs typeface="Arial"/>
              </a:rPr>
              <a:t>lation </a:t>
            </a:r>
            <a:r>
              <a:rPr sz="850" spc="5" dirty="0">
                <a:solidFill>
                  <a:srgbClr val="404040"/>
                </a:solidFill>
                <a:latin typeface="Arial"/>
                <a:cs typeface="Arial"/>
              </a:rPr>
              <a:t>(e.g. </a:t>
            </a:r>
            <a:r>
              <a:rPr sz="850" spc="10" dirty="0">
                <a:solidFill>
                  <a:srgbClr val="404040"/>
                </a:solidFill>
                <a:latin typeface="Arial"/>
                <a:cs typeface="Arial"/>
              </a:rPr>
              <a:t>of</a:t>
            </a:r>
            <a:r>
              <a:rPr sz="850" spc="-25" dirty="0">
                <a:solidFill>
                  <a:srgbClr val="404040"/>
                </a:solidFill>
                <a:latin typeface="Arial"/>
                <a:cs typeface="Arial"/>
              </a:rPr>
              <a:t> </a:t>
            </a:r>
            <a:r>
              <a:rPr sz="850" spc="10" dirty="0">
                <a:solidFill>
                  <a:srgbClr val="404040"/>
                </a:solidFill>
                <a:latin typeface="Arial"/>
                <a:cs typeface="Arial"/>
              </a:rPr>
              <a:t>depreciation)</a:t>
            </a:r>
            <a:endParaRPr sz="850">
              <a:latin typeface="Arial"/>
              <a:cs typeface="Arial"/>
            </a:endParaRPr>
          </a:p>
        </p:txBody>
      </p:sp>
      <p:sp>
        <p:nvSpPr>
          <p:cNvPr id="3" name="object 3"/>
          <p:cNvSpPr txBox="1">
            <a:spLocks noGrp="1"/>
          </p:cNvSpPr>
          <p:nvPr>
            <p:ph type="title"/>
          </p:nvPr>
        </p:nvSpPr>
        <p:spPr>
          <a:xfrm>
            <a:off x="368553" y="304292"/>
            <a:ext cx="2476500" cy="226695"/>
          </a:xfrm>
          <a:prstGeom prst="rect">
            <a:avLst/>
          </a:prstGeom>
        </p:spPr>
        <p:txBody>
          <a:bodyPr vert="horz" wrap="square" lIns="0" tIns="15240" rIns="0" bIns="0" rtlCol="0">
            <a:spAutoFit/>
          </a:bodyPr>
          <a:lstStyle/>
          <a:p>
            <a:pPr marL="12700">
              <a:lnSpc>
                <a:spcPct val="100000"/>
              </a:lnSpc>
              <a:spcBef>
                <a:spcPts val="120"/>
              </a:spcBef>
            </a:pPr>
            <a:r>
              <a:rPr b="1" dirty="0">
                <a:solidFill>
                  <a:srgbClr val="FFFFFF"/>
                </a:solidFill>
                <a:latin typeface="Arial"/>
                <a:cs typeface="Arial"/>
              </a:rPr>
              <a:t>SUBSTANTIVE</a:t>
            </a:r>
            <a:r>
              <a:rPr b="1" spc="350" dirty="0">
                <a:solidFill>
                  <a:srgbClr val="FFFFFF"/>
                </a:solidFill>
                <a:latin typeface="Arial"/>
                <a:cs typeface="Arial"/>
              </a:rPr>
              <a:t> </a:t>
            </a:r>
            <a:r>
              <a:rPr b="1" spc="10" dirty="0">
                <a:solidFill>
                  <a:srgbClr val="FFFFFF"/>
                </a:solidFill>
                <a:latin typeface="Arial"/>
                <a:cs typeface="Arial"/>
              </a:rPr>
              <a:t>PROCEDURES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995" y="304927"/>
            <a:ext cx="1364615" cy="226695"/>
          </a:xfrm>
          <a:prstGeom prst="rect">
            <a:avLst/>
          </a:prstGeom>
        </p:spPr>
        <p:txBody>
          <a:bodyPr vert="horz" wrap="square" lIns="0" tIns="15240" rIns="0" bIns="0" rtlCol="0">
            <a:spAutoFit/>
          </a:bodyPr>
          <a:lstStyle/>
          <a:p>
            <a:pPr marL="12700">
              <a:lnSpc>
                <a:spcPct val="100000"/>
              </a:lnSpc>
              <a:spcBef>
                <a:spcPts val="120"/>
              </a:spcBef>
            </a:pPr>
            <a:r>
              <a:rPr spc="10" dirty="0">
                <a:solidFill>
                  <a:srgbClr val="FFFFFF"/>
                </a:solidFill>
              </a:rPr>
              <a:t>TEST OF</a:t>
            </a:r>
            <a:r>
              <a:rPr spc="-105" dirty="0">
                <a:solidFill>
                  <a:srgbClr val="FFFFFF"/>
                </a:solidFill>
              </a:rPr>
              <a:t> </a:t>
            </a:r>
            <a:r>
              <a:rPr spc="10" dirty="0">
                <a:solidFill>
                  <a:srgbClr val="FFFFFF"/>
                </a:solidFill>
              </a:rPr>
              <a:t>DETAIL</a:t>
            </a:r>
          </a:p>
        </p:txBody>
      </p:sp>
      <p:sp>
        <p:nvSpPr>
          <p:cNvPr id="3" name="object 3"/>
          <p:cNvSpPr txBox="1"/>
          <p:nvPr/>
        </p:nvSpPr>
        <p:spPr>
          <a:xfrm>
            <a:off x="207670" y="903478"/>
            <a:ext cx="2857500" cy="1127125"/>
          </a:xfrm>
          <a:prstGeom prst="rect">
            <a:avLst/>
          </a:prstGeom>
        </p:spPr>
        <p:txBody>
          <a:bodyPr vert="horz" wrap="square" lIns="0" tIns="12700" rIns="0" bIns="0" rtlCol="0">
            <a:spAutoFit/>
          </a:bodyPr>
          <a:lstStyle/>
          <a:p>
            <a:pPr marL="12700">
              <a:lnSpc>
                <a:spcPct val="100000"/>
              </a:lnSpc>
              <a:spcBef>
                <a:spcPts val="100"/>
              </a:spcBef>
            </a:pPr>
            <a:r>
              <a:rPr sz="800" b="1" spc="-5" dirty="0">
                <a:solidFill>
                  <a:srgbClr val="333333"/>
                </a:solidFill>
                <a:latin typeface="Arial"/>
                <a:cs typeface="Arial"/>
              </a:rPr>
              <a:t>Tests </a:t>
            </a:r>
            <a:r>
              <a:rPr sz="800" b="1" dirty="0">
                <a:solidFill>
                  <a:srgbClr val="333333"/>
                </a:solidFill>
                <a:latin typeface="Arial"/>
                <a:cs typeface="Arial"/>
              </a:rPr>
              <a:t>of </a:t>
            </a:r>
            <a:r>
              <a:rPr sz="800" b="1" spc="-5" dirty="0">
                <a:solidFill>
                  <a:srgbClr val="333333"/>
                </a:solidFill>
                <a:latin typeface="Arial"/>
                <a:cs typeface="Arial"/>
              </a:rPr>
              <a:t>detail </a:t>
            </a:r>
            <a:r>
              <a:rPr sz="800" b="1" dirty="0">
                <a:solidFill>
                  <a:srgbClr val="333333"/>
                </a:solidFill>
                <a:latin typeface="Arial"/>
                <a:cs typeface="Arial"/>
              </a:rPr>
              <a:t>would</a:t>
            </a:r>
            <a:r>
              <a:rPr sz="800" b="1" spc="15" dirty="0">
                <a:solidFill>
                  <a:srgbClr val="333333"/>
                </a:solidFill>
                <a:latin typeface="Arial"/>
                <a:cs typeface="Arial"/>
              </a:rPr>
              <a:t> </a:t>
            </a:r>
            <a:r>
              <a:rPr sz="800" b="1" dirty="0">
                <a:solidFill>
                  <a:srgbClr val="333333"/>
                </a:solidFill>
                <a:latin typeface="Arial"/>
                <a:cs typeface="Arial"/>
              </a:rPr>
              <a:t>include:</a:t>
            </a:r>
            <a:endParaRPr sz="800">
              <a:latin typeface="Arial"/>
              <a:cs typeface="Arial"/>
            </a:endParaRPr>
          </a:p>
          <a:p>
            <a:pPr marL="12700" marR="5080">
              <a:lnSpc>
                <a:spcPts val="969"/>
              </a:lnSpc>
              <a:spcBef>
                <a:spcPts val="25"/>
              </a:spcBef>
              <a:buSzPct val="87500"/>
              <a:buChar char="•"/>
              <a:tabLst>
                <a:tab pos="49530" algn="l"/>
              </a:tabLst>
            </a:pPr>
            <a:r>
              <a:rPr sz="800" spc="5" dirty="0">
                <a:solidFill>
                  <a:srgbClr val="333333"/>
                </a:solidFill>
                <a:latin typeface="Arial"/>
                <a:cs typeface="Arial"/>
              </a:rPr>
              <a:t>Writing </a:t>
            </a:r>
            <a:r>
              <a:rPr sz="800" dirty="0">
                <a:solidFill>
                  <a:srgbClr val="333333"/>
                </a:solidFill>
                <a:latin typeface="Arial"/>
                <a:cs typeface="Arial"/>
              </a:rPr>
              <a:t>to customers asking </a:t>
            </a:r>
            <a:r>
              <a:rPr sz="800" spc="-5" dirty="0">
                <a:solidFill>
                  <a:srgbClr val="333333"/>
                </a:solidFill>
                <a:latin typeface="Arial"/>
                <a:cs typeface="Arial"/>
              </a:rPr>
              <a:t>them </a:t>
            </a:r>
            <a:r>
              <a:rPr sz="800" dirty="0">
                <a:solidFill>
                  <a:srgbClr val="333333"/>
                </a:solidFill>
                <a:latin typeface="Arial"/>
                <a:cs typeface="Arial"/>
              </a:rPr>
              <a:t>to </a:t>
            </a:r>
            <a:r>
              <a:rPr sz="800" i="1" dirty="0">
                <a:solidFill>
                  <a:srgbClr val="333333"/>
                </a:solidFill>
                <a:latin typeface="Arial"/>
                <a:cs typeface="Arial"/>
              </a:rPr>
              <a:t>confirm </a:t>
            </a:r>
            <a:r>
              <a:rPr sz="800" dirty="0">
                <a:solidFill>
                  <a:srgbClr val="333333"/>
                </a:solidFill>
                <a:latin typeface="Arial"/>
                <a:cs typeface="Arial"/>
              </a:rPr>
              <a:t>the amount </a:t>
            </a:r>
            <a:r>
              <a:rPr sz="800" spc="-10" dirty="0">
                <a:solidFill>
                  <a:srgbClr val="333333"/>
                </a:solidFill>
                <a:latin typeface="Arial"/>
                <a:cs typeface="Arial"/>
              </a:rPr>
              <a:t>owed  </a:t>
            </a:r>
            <a:r>
              <a:rPr sz="800" spc="-5" dirty="0">
                <a:solidFill>
                  <a:srgbClr val="333333"/>
                </a:solidFill>
                <a:latin typeface="Arial"/>
                <a:cs typeface="Arial"/>
              </a:rPr>
              <a:t>(existence and</a:t>
            </a:r>
            <a:r>
              <a:rPr sz="800" spc="10" dirty="0">
                <a:solidFill>
                  <a:srgbClr val="333333"/>
                </a:solidFill>
                <a:latin typeface="Arial"/>
                <a:cs typeface="Arial"/>
              </a:rPr>
              <a:t> </a:t>
            </a:r>
            <a:r>
              <a:rPr sz="800" spc="-5" dirty="0">
                <a:solidFill>
                  <a:srgbClr val="333333"/>
                </a:solidFill>
                <a:latin typeface="Arial"/>
                <a:cs typeface="Arial"/>
              </a:rPr>
              <a:t>ownership).</a:t>
            </a:r>
            <a:endParaRPr sz="800">
              <a:latin typeface="Arial"/>
              <a:cs typeface="Arial"/>
            </a:endParaRPr>
          </a:p>
          <a:p>
            <a:pPr marL="48895" indent="-36830">
              <a:lnSpc>
                <a:spcPts val="930"/>
              </a:lnSpc>
              <a:buSzPct val="87500"/>
              <a:buChar char="•"/>
              <a:tabLst>
                <a:tab pos="49530" algn="l"/>
              </a:tabLst>
            </a:pPr>
            <a:r>
              <a:rPr sz="800" spc="-5" dirty="0">
                <a:solidFill>
                  <a:srgbClr val="333333"/>
                </a:solidFill>
                <a:latin typeface="Arial"/>
                <a:cs typeface="Arial"/>
              </a:rPr>
              <a:t>Tracing, </a:t>
            </a:r>
            <a:r>
              <a:rPr sz="800" dirty="0">
                <a:solidFill>
                  <a:srgbClr val="333333"/>
                </a:solidFill>
                <a:latin typeface="Arial"/>
                <a:cs typeface="Arial"/>
              </a:rPr>
              <a:t>by </a:t>
            </a:r>
            <a:r>
              <a:rPr sz="800" i="1" dirty="0">
                <a:solidFill>
                  <a:srgbClr val="333333"/>
                </a:solidFill>
                <a:latin typeface="Arial"/>
                <a:cs typeface="Arial"/>
              </a:rPr>
              <a:t>inspection</a:t>
            </a:r>
            <a:r>
              <a:rPr sz="800" dirty="0">
                <a:solidFill>
                  <a:srgbClr val="333333"/>
                </a:solidFill>
                <a:latin typeface="Arial"/>
                <a:cs typeface="Arial"/>
              </a:rPr>
              <a:t>, </a:t>
            </a:r>
            <a:r>
              <a:rPr sz="800" spc="5" dirty="0">
                <a:solidFill>
                  <a:srgbClr val="333333"/>
                </a:solidFill>
                <a:latin typeface="Arial"/>
                <a:cs typeface="Arial"/>
              </a:rPr>
              <a:t>some </a:t>
            </a:r>
            <a:r>
              <a:rPr sz="800" dirty="0">
                <a:solidFill>
                  <a:srgbClr val="333333"/>
                </a:solidFill>
                <a:latin typeface="Arial"/>
                <a:cs typeface="Arial"/>
              </a:rPr>
              <a:t>sales </a:t>
            </a:r>
            <a:r>
              <a:rPr sz="800" spc="-5" dirty="0">
                <a:solidFill>
                  <a:srgbClr val="333333"/>
                </a:solidFill>
                <a:latin typeface="Arial"/>
                <a:cs typeface="Arial"/>
              </a:rPr>
              <a:t>invoices </a:t>
            </a:r>
            <a:r>
              <a:rPr sz="800" dirty="0">
                <a:solidFill>
                  <a:srgbClr val="333333"/>
                </a:solidFill>
                <a:latin typeface="Arial"/>
                <a:cs typeface="Arial"/>
              </a:rPr>
              <a:t>to the </a:t>
            </a:r>
            <a:r>
              <a:rPr sz="800" spc="-5" dirty="0">
                <a:solidFill>
                  <a:srgbClr val="333333"/>
                </a:solidFill>
                <a:latin typeface="Arial"/>
                <a:cs typeface="Arial"/>
              </a:rPr>
              <a:t>Dr </a:t>
            </a:r>
            <a:r>
              <a:rPr sz="800" dirty="0">
                <a:solidFill>
                  <a:srgbClr val="333333"/>
                </a:solidFill>
                <a:latin typeface="Arial"/>
                <a:cs typeface="Arial"/>
              </a:rPr>
              <a:t>side</a:t>
            </a:r>
            <a:r>
              <a:rPr sz="800" spc="-25" dirty="0">
                <a:solidFill>
                  <a:srgbClr val="333333"/>
                </a:solidFill>
                <a:latin typeface="Arial"/>
                <a:cs typeface="Arial"/>
              </a:rPr>
              <a:t> </a:t>
            </a:r>
            <a:r>
              <a:rPr sz="800" dirty="0">
                <a:solidFill>
                  <a:srgbClr val="333333"/>
                </a:solidFill>
                <a:latin typeface="Arial"/>
                <a:cs typeface="Arial"/>
              </a:rPr>
              <a:t>of</a:t>
            </a:r>
            <a:endParaRPr sz="800">
              <a:latin typeface="Arial"/>
              <a:cs typeface="Arial"/>
            </a:endParaRPr>
          </a:p>
          <a:p>
            <a:pPr marL="12700">
              <a:lnSpc>
                <a:spcPct val="100000"/>
              </a:lnSpc>
              <a:spcBef>
                <a:spcPts val="5"/>
              </a:spcBef>
            </a:pPr>
            <a:r>
              <a:rPr sz="800" dirty="0">
                <a:solidFill>
                  <a:srgbClr val="333333"/>
                </a:solidFill>
                <a:latin typeface="Arial"/>
                <a:cs typeface="Arial"/>
              </a:rPr>
              <a:t>customers’ </a:t>
            </a:r>
            <a:r>
              <a:rPr sz="800" spc="-5" dirty="0">
                <a:solidFill>
                  <a:srgbClr val="333333"/>
                </a:solidFill>
                <a:latin typeface="Arial"/>
                <a:cs typeface="Arial"/>
              </a:rPr>
              <a:t>accounts (existence and</a:t>
            </a:r>
            <a:r>
              <a:rPr sz="800" spc="-10" dirty="0">
                <a:solidFill>
                  <a:srgbClr val="333333"/>
                </a:solidFill>
                <a:latin typeface="Arial"/>
                <a:cs typeface="Arial"/>
              </a:rPr>
              <a:t> </a:t>
            </a:r>
            <a:r>
              <a:rPr sz="800" spc="-5" dirty="0">
                <a:solidFill>
                  <a:srgbClr val="333333"/>
                </a:solidFill>
                <a:latin typeface="Arial"/>
                <a:cs typeface="Arial"/>
              </a:rPr>
              <a:t>ownership).</a:t>
            </a:r>
            <a:endParaRPr sz="800">
              <a:latin typeface="Arial"/>
              <a:cs typeface="Arial"/>
            </a:endParaRPr>
          </a:p>
          <a:p>
            <a:pPr marL="12700" marR="120650" algn="just">
              <a:lnSpc>
                <a:spcPct val="100000"/>
              </a:lnSpc>
              <a:spcBef>
                <a:spcPts val="10"/>
              </a:spcBef>
              <a:buSzPct val="87500"/>
              <a:buFont typeface="Arial"/>
              <a:buChar char="•"/>
              <a:tabLst>
                <a:tab pos="49530" algn="l"/>
              </a:tabLst>
            </a:pPr>
            <a:r>
              <a:rPr sz="800" i="1" dirty="0">
                <a:solidFill>
                  <a:srgbClr val="333333"/>
                </a:solidFill>
                <a:latin typeface="Arial"/>
                <a:cs typeface="Arial"/>
              </a:rPr>
              <a:t>Observation/inspection </a:t>
            </a:r>
            <a:r>
              <a:rPr sz="800" spc="-5" dirty="0">
                <a:solidFill>
                  <a:srgbClr val="333333"/>
                </a:solidFill>
                <a:latin typeface="Arial"/>
                <a:cs typeface="Arial"/>
              </a:rPr>
              <a:t>of </a:t>
            </a:r>
            <a:r>
              <a:rPr sz="800" dirty="0">
                <a:solidFill>
                  <a:srgbClr val="333333"/>
                </a:solidFill>
                <a:latin typeface="Arial"/>
                <a:cs typeface="Arial"/>
              </a:rPr>
              <a:t>amounts </a:t>
            </a:r>
            <a:r>
              <a:rPr sz="800" spc="-5" dirty="0">
                <a:solidFill>
                  <a:srgbClr val="333333"/>
                </a:solidFill>
                <a:latin typeface="Arial"/>
                <a:cs typeface="Arial"/>
              </a:rPr>
              <a:t>received after year end.  </a:t>
            </a:r>
            <a:r>
              <a:rPr sz="800" dirty="0">
                <a:solidFill>
                  <a:srgbClr val="333333"/>
                </a:solidFill>
                <a:latin typeface="Arial"/>
                <a:cs typeface="Arial"/>
              </a:rPr>
              <a:t>This </a:t>
            </a:r>
            <a:r>
              <a:rPr sz="800" spc="-5" dirty="0">
                <a:solidFill>
                  <a:srgbClr val="333333"/>
                </a:solidFill>
                <a:latin typeface="Arial"/>
                <a:cs typeface="Arial"/>
              </a:rPr>
              <a:t>gives evidence about valuation because </a:t>
            </a:r>
            <a:r>
              <a:rPr sz="800" dirty="0">
                <a:solidFill>
                  <a:srgbClr val="333333"/>
                </a:solidFill>
                <a:latin typeface="Arial"/>
                <a:cs typeface="Arial"/>
              </a:rPr>
              <a:t>if a </a:t>
            </a:r>
            <a:r>
              <a:rPr sz="800" spc="-5" dirty="0">
                <a:solidFill>
                  <a:srgbClr val="333333"/>
                </a:solidFill>
                <a:latin typeface="Arial"/>
                <a:cs typeface="Arial"/>
              </a:rPr>
              <a:t>payment </a:t>
            </a:r>
            <a:r>
              <a:rPr sz="800" dirty="0">
                <a:solidFill>
                  <a:srgbClr val="333333"/>
                </a:solidFill>
                <a:latin typeface="Arial"/>
                <a:cs typeface="Arial"/>
              </a:rPr>
              <a:t>is  </a:t>
            </a:r>
            <a:r>
              <a:rPr sz="800" spc="-5" dirty="0">
                <a:solidFill>
                  <a:srgbClr val="333333"/>
                </a:solidFill>
                <a:latin typeface="Arial"/>
                <a:cs typeface="Arial"/>
              </a:rPr>
              <a:t>received subsequently </a:t>
            </a:r>
            <a:r>
              <a:rPr sz="800" dirty="0">
                <a:solidFill>
                  <a:srgbClr val="333333"/>
                </a:solidFill>
                <a:latin typeface="Arial"/>
                <a:cs typeface="Arial"/>
              </a:rPr>
              <a:t>the </a:t>
            </a:r>
            <a:r>
              <a:rPr sz="800" spc="-5" dirty="0">
                <a:solidFill>
                  <a:srgbClr val="333333"/>
                </a:solidFill>
                <a:latin typeface="Arial"/>
                <a:cs typeface="Arial"/>
              </a:rPr>
              <a:t>debt </a:t>
            </a:r>
            <a:r>
              <a:rPr sz="800" spc="-10" dirty="0">
                <a:solidFill>
                  <a:srgbClr val="333333"/>
                </a:solidFill>
                <a:latin typeface="Arial"/>
                <a:cs typeface="Arial"/>
              </a:rPr>
              <a:t>was </a:t>
            </a:r>
            <a:r>
              <a:rPr sz="800" spc="-5" dirty="0">
                <a:solidFill>
                  <a:srgbClr val="333333"/>
                </a:solidFill>
                <a:latin typeface="Arial"/>
                <a:cs typeface="Arial"/>
              </a:rPr>
              <a:t>obviously not</a:t>
            </a:r>
            <a:r>
              <a:rPr sz="800" spc="95" dirty="0">
                <a:solidFill>
                  <a:srgbClr val="333333"/>
                </a:solidFill>
                <a:latin typeface="Arial"/>
                <a:cs typeface="Arial"/>
              </a:rPr>
              <a:t> </a:t>
            </a:r>
            <a:r>
              <a:rPr sz="800" spc="-5" dirty="0">
                <a:solidFill>
                  <a:srgbClr val="333333"/>
                </a:solidFill>
                <a:latin typeface="Arial"/>
                <a:cs typeface="Arial"/>
              </a:rPr>
              <a:t>bad.</a:t>
            </a:r>
            <a:endParaRPr sz="800">
              <a:latin typeface="Arial"/>
              <a:cs typeface="Arial"/>
            </a:endParaRPr>
          </a:p>
          <a:p>
            <a:pPr marL="48895" indent="-36830" algn="just">
              <a:lnSpc>
                <a:spcPct val="100000"/>
              </a:lnSpc>
              <a:buSzPct val="87500"/>
              <a:buFont typeface="Arial"/>
              <a:buChar char="•"/>
              <a:tabLst>
                <a:tab pos="49530" algn="l"/>
              </a:tabLst>
            </a:pPr>
            <a:r>
              <a:rPr sz="800" i="1" dirty="0">
                <a:solidFill>
                  <a:srgbClr val="333333"/>
                </a:solidFill>
                <a:latin typeface="Arial"/>
                <a:cs typeface="Arial"/>
              </a:rPr>
              <a:t>Recalculation </a:t>
            </a:r>
            <a:r>
              <a:rPr sz="800" dirty="0">
                <a:solidFill>
                  <a:srgbClr val="333333"/>
                </a:solidFill>
                <a:latin typeface="Arial"/>
                <a:cs typeface="Arial"/>
              </a:rPr>
              <a:t>of bad </a:t>
            </a:r>
            <a:r>
              <a:rPr sz="800" spc="-5" dirty="0">
                <a:solidFill>
                  <a:srgbClr val="333333"/>
                </a:solidFill>
                <a:latin typeface="Arial"/>
                <a:cs typeface="Arial"/>
              </a:rPr>
              <a:t>debt provisions.</a:t>
            </a:r>
            <a:endParaRPr sz="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5397" y="317754"/>
            <a:ext cx="1293495" cy="248920"/>
          </a:xfrm>
          <a:prstGeom prst="rect">
            <a:avLst/>
          </a:prstGeom>
        </p:spPr>
        <p:txBody>
          <a:bodyPr vert="horz" wrap="square" lIns="0" tIns="13970" rIns="0" bIns="0" rtlCol="0">
            <a:spAutoFit/>
          </a:bodyPr>
          <a:lstStyle/>
          <a:p>
            <a:pPr marL="12700">
              <a:lnSpc>
                <a:spcPct val="100000"/>
              </a:lnSpc>
              <a:spcBef>
                <a:spcPts val="110"/>
              </a:spcBef>
            </a:pPr>
            <a:r>
              <a:rPr sz="1450" spc="5" dirty="0"/>
              <a:t>Internal</a:t>
            </a:r>
            <a:r>
              <a:rPr sz="1450" spc="-105" dirty="0"/>
              <a:t> </a:t>
            </a:r>
            <a:r>
              <a:rPr sz="1450" spc="5" dirty="0"/>
              <a:t>Control</a:t>
            </a:r>
            <a:endParaRPr sz="1450"/>
          </a:p>
        </p:txBody>
      </p:sp>
      <p:sp>
        <p:nvSpPr>
          <p:cNvPr id="3" name="object 3"/>
          <p:cNvSpPr txBox="1"/>
          <p:nvPr/>
        </p:nvSpPr>
        <p:spPr>
          <a:xfrm>
            <a:off x="215899" y="769112"/>
            <a:ext cx="2903220" cy="1678305"/>
          </a:xfrm>
          <a:prstGeom prst="rect">
            <a:avLst/>
          </a:prstGeom>
        </p:spPr>
        <p:txBody>
          <a:bodyPr vert="horz" wrap="square" lIns="0" tIns="25400" rIns="0" bIns="0" rtlCol="0">
            <a:spAutoFit/>
          </a:bodyPr>
          <a:lstStyle/>
          <a:p>
            <a:pPr marL="137160" marR="294640" indent="-125095">
              <a:lnSpc>
                <a:spcPts val="880"/>
              </a:lnSpc>
              <a:spcBef>
                <a:spcPts val="200"/>
              </a:spcBef>
              <a:buClr>
                <a:srgbClr val="F5A207"/>
              </a:buClr>
              <a:buSzPct val="75000"/>
              <a:buFont typeface="Courier New"/>
              <a:buChar char="o"/>
              <a:tabLst>
                <a:tab pos="137795" algn="l"/>
              </a:tabLst>
            </a:pPr>
            <a:r>
              <a:rPr sz="800" spc="-5" dirty="0">
                <a:solidFill>
                  <a:srgbClr val="404040"/>
                </a:solidFill>
                <a:latin typeface="Arial"/>
                <a:cs typeface="Arial"/>
              </a:rPr>
              <a:t>Management required by </a:t>
            </a:r>
            <a:r>
              <a:rPr sz="800" dirty="0">
                <a:solidFill>
                  <a:srgbClr val="404040"/>
                </a:solidFill>
                <a:latin typeface="Arial"/>
                <a:cs typeface="Arial"/>
              </a:rPr>
              <a:t>law to establish </a:t>
            </a:r>
            <a:r>
              <a:rPr sz="800" spc="-5" dirty="0">
                <a:solidFill>
                  <a:srgbClr val="404040"/>
                </a:solidFill>
                <a:latin typeface="Arial"/>
                <a:cs typeface="Arial"/>
              </a:rPr>
              <a:t>and </a:t>
            </a:r>
            <a:r>
              <a:rPr sz="800" dirty="0">
                <a:solidFill>
                  <a:srgbClr val="404040"/>
                </a:solidFill>
                <a:latin typeface="Arial"/>
                <a:cs typeface="Arial"/>
              </a:rPr>
              <a:t>maintain  </a:t>
            </a:r>
            <a:r>
              <a:rPr sz="800" spc="-5" dirty="0">
                <a:solidFill>
                  <a:srgbClr val="404040"/>
                </a:solidFill>
                <a:latin typeface="Arial"/>
                <a:cs typeface="Arial"/>
              </a:rPr>
              <a:t>adequate system of internal</a:t>
            </a:r>
            <a:r>
              <a:rPr sz="800" spc="-10" dirty="0">
                <a:solidFill>
                  <a:srgbClr val="404040"/>
                </a:solidFill>
                <a:latin typeface="Arial"/>
                <a:cs typeface="Arial"/>
              </a:rPr>
              <a:t> </a:t>
            </a:r>
            <a:r>
              <a:rPr sz="800" dirty="0">
                <a:solidFill>
                  <a:srgbClr val="404040"/>
                </a:solidFill>
                <a:latin typeface="Arial"/>
                <a:cs typeface="Arial"/>
              </a:rPr>
              <a:t>controls.</a:t>
            </a:r>
            <a:endParaRPr sz="800">
              <a:latin typeface="Arial"/>
              <a:cs typeface="Arial"/>
            </a:endParaRPr>
          </a:p>
          <a:p>
            <a:pPr marL="137160" indent="-125095">
              <a:lnSpc>
                <a:spcPct val="100000"/>
              </a:lnSpc>
              <a:spcBef>
                <a:spcPts val="229"/>
              </a:spcBef>
              <a:buClr>
                <a:srgbClr val="F5A207"/>
              </a:buClr>
              <a:buSzPct val="75000"/>
              <a:buFont typeface="Courier New"/>
              <a:buChar char="o"/>
              <a:tabLst>
                <a:tab pos="137795" algn="l"/>
              </a:tabLst>
            </a:pPr>
            <a:r>
              <a:rPr sz="800" dirty="0">
                <a:solidFill>
                  <a:srgbClr val="404040"/>
                </a:solidFill>
                <a:latin typeface="Arial"/>
                <a:cs typeface="Arial"/>
              </a:rPr>
              <a:t>Brief history </a:t>
            </a:r>
            <a:r>
              <a:rPr sz="800" spc="-5" dirty="0">
                <a:solidFill>
                  <a:srgbClr val="404040"/>
                </a:solidFill>
                <a:latin typeface="Arial"/>
                <a:cs typeface="Arial"/>
              </a:rPr>
              <a:t>of internal control</a:t>
            </a:r>
            <a:r>
              <a:rPr sz="800" spc="-40" dirty="0">
                <a:solidFill>
                  <a:srgbClr val="404040"/>
                </a:solidFill>
                <a:latin typeface="Arial"/>
                <a:cs typeface="Arial"/>
              </a:rPr>
              <a:t> </a:t>
            </a:r>
            <a:r>
              <a:rPr sz="800" dirty="0">
                <a:solidFill>
                  <a:srgbClr val="404040"/>
                </a:solidFill>
                <a:latin typeface="Arial"/>
                <a:cs typeface="Arial"/>
              </a:rPr>
              <a:t>legislation:</a:t>
            </a:r>
            <a:endParaRPr sz="800">
              <a:latin typeface="Arial"/>
              <a:cs typeface="Arial"/>
            </a:endParaRPr>
          </a:p>
          <a:p>
            <a:pPr marL="273050" lvl="1" indent="-168275">
              <a:lnSpc>
                <a:spcPct val="100000"/>
              </a:lnSpc>
              <a:spcBef>
                <a:spcPts val="290"/>
              </a:spcBef>
              <a:buClr>
                <a:srgbClr val="F5A207"/>
              </a:buClr>
              <a:buSzPct val="78571"/>
              <a:buFont typeface="Courier New"/>
              <a:buChar char="o"/>
              <a:tabLst>
                <a:tab pos="273685" algn="l"/>
              </a:tabLst>
            </a:pPr>
            <a:r>
              <a:rPr sz="700" spc="-5" dirty="0">
                <a:solidFill>
                  <a:srgbClr val="404040"/>
                </a:solidFill>
                <a:latin typeface="Arial"/>
                <a:cs typeface="Arial"/>
              </a:rPr>
              <a:t>SEC Acts of </a:t>
            </a:r>
            <a:r>
              <a:rPr sz="700" spc="-10" dirty="0">
                <a:solidFill>
                  <a:srgbClr val="404040"/>
                </a:solidFill>
                <a:latin typeface="Arial"/>
                <a:cs typeface="Arial"/>
              </a:rPr>
              <a:t>1933 and</a:t>
            </a:r>
            <a:r>
              <a:rPr sz="700" spc="-75" dirty="0">
                <a:solidFill>
                  <a:srgbClr val="404040"/>
                </a:solidFill>
                <a:latin typeface="Arial"/>
                <a:cs typeface="Arial"/>
              </a:rPr>
              <a:t> </a:t>
            </a:r>
            <a:r>
              <a:rPr sz="700" spc="-10" dirty="0">
                <a:solidFill>
                  <a:srgbClr val="404040"/>
                </a:solidFill>
                <a:latin typeface="Arial"/>
                <a:cs typeface="Arial"/>
              </a:rPr>
              <a:t>1934.</a:t>
            </a:r>
            <a:endParaRPr sz="700">
              <a:latin typeface="Arial"/>
              <a:cs typeface="Arial"/>
            </a:endParaRPr>
          </a:p>
          <a:p>
            <a:pPr marL="273050" lvl="1" indent="-168275">
              <a:lnSpc>
                <a:spcPct val="100000"/>
              </a:lnSpc>
              <a:spcBef>
                <a:spcPts val="290"/>
              </a:spcBef>
              <a:buClr>
                <a:srgbClr val="F5A207"/>
              </a:buClr>
              <a:buSzPct val="78571"/>
              <a:buFont typeface="Courier New"/>
              <a:buChar char="o"/>
              <a:tabLst>
                <a:tab pos="273685" algn="l"/>
              </a:tabLst>
            </a:pPr>
            <a:r>
              <a:rPr sz="700" spc="-10" dirty="0">
                <a:solidFill>
                  <a:srgbClr val="404040"/>
                </a:solidFill>
                <a:latin typeface="Arial"/>
                <a:cs typeface="Arial"/>
              </a:rPr>
              <a:t>Copyright </a:t>
            </a:r>
            <a:r>
              <a:rPr sz="700" spc="-5" dirty="0">
                <a:solidFill>
                  <a:srgbClr val="404040"/>
                </a:solidFill>
                <a:latin typeface="Arial"/>
                <a:cs typeface="Arial"/>
              </a:rPr>
              <a:t>Law of</a:t>
            </a:r>
            <a:r>
              <a:rPr sz="700" spc="5" dirty="0">
                <a:solidFill>
                  <a:srgbClr val="404040"/>
                </a:solidFill>
                <a:latin typeface="Arial"/>
                <a:cs typeface="Arial"/>
              </a:rPr>
              <a:t> </a:t>
            </a:r>
            <a:r>
              <a:rPr sz="700" spc="-10" dirty="0">
                <a:solidFill>
                  <a:srgbClr val="404040"/>
                </a:solidFill>
                <a:latin typeface="Arial"/>
                <a:cs typeface="Arial"/>
              </a:rPr>
              <a:t>1976.</a:t>
            </a:r>
            <a:endParaRPr sz="700">
              <a:latin typeface="Arial"/>
              <a:cs typeface="Arial"/>
            </a:endParaRPr>
          </a:p>
          <a:p>
            <a:pPr marL="273050" marR="201295" lvl="1" indent="-167640">
              <a:lnSpc>
                <a:spcPts val="770"/>
              </a:lnSpc>
              <a:spcBef>
                <a:spcPts val="375"/>
              </a:spcBef>
              <a:buClr>
                <a:srgbClr val="F5A207"/>
              </a:buClr>
              <a:buSzPct val="78571"/>
              <a:buFont typeface="Courier New"/>
              <a:buChar char="o"/>
              <a:tabLst>
                <a:tab pos="273685" algn="l"/>
              </a:tabLst>
            </a:pPr>
            <a:r>
              <a:rPr sz="700" spc="-10" dirty="0">
                <a:solidFill>
                  <a:srgbClr val="404040"/>
                </a:solidFill>
                <a:latin typeface="Arial"/>
                <a:cs typeface="Arial"/>
              </a:rPr>
              <a:t>Foreign Corrupt </a:t>
            </a:r>
            <a:r>
              <a:rPr sz="700" spc="-5" dirty="0">
                <a:solidFill>
                  <a:srgbClr val="404040"/>
                </a:solidFill>
                <a:latin typeface="Arial"/>
                <a:cs typeface="Arial"/>
              </a:rPr>
              <a:t>Practices </a:t>
            </a:r>
            <a:r>
              <a:rPr sz="700" spc="-15" dirty="0">
                <a:solidFill>
                  <a:srgbClr val="404040"/>
                </a:solidFill>
                <a:latin typeface="Arial"/>
                <a:cs typeface="Arial"/>
              </a:rPr>
              <a:t>(FCPA) </a:t>
            </a:r>
            <a:r>
              <a:rPr sz="700" spc="-5" dirty="0">
                <a:solidFill>
                  <a:srgbClr val="404040"/>
                </a:solidFill>
                <a:latin typeface="Arial"/>
                <a:cs typeface="Arial"/>
              </a:rPr>
              <a:t>of </a:t>
            </a:r>
            <a:r>
              <a:rPr sz="700" spc="-10" dirty="0">
                <a:solidFill>
                  <a:srgbClr val="404040"/>
                </a:solidFill>
                <a:latin typeface="Arial"/>
                <a:cs typeface="Arial"/>
              </a:rPr>
              <a:t>1977 requires </a:t>
            </a:r>
            <a:r>
              <a:rPr sz="700" spc="-5" dirty="0">
                <a:solidFill>
                  <a:srgbClr val="404040"/>
                </a:solidFill>
                <a:latin typeface="Arial"/>
                <a:cs typeface="Arial"/>
              </a:rPr>
              <a:t>companies  registered </a:t>
            </a:r>
            <a:r>
              <a:rPr sz="700" spc="-10" dirty="0">
                <a:solidFill>
                  <a:srgbClr val="404040"/>
                </a:solidFill>
                <a:latin typeface="Arial"/>
                <a:cs typeface="Arial"/>
              </a:rPr>
              <a:t>with </a:t>
            </a:r>
            <a:r>
              <a:rPr sz="700" spc="-5" dirty="0">
                <a:solidFill>
                  <a:srgbClr val="404040"/>
                </a:solidFill>
                <a:latin typeface="Arial"/>
                <a:cs typeface="Arial"/>
              </a:rPr>
              <a:t>the SEC</a:t>
            </a:r>
            <a:r>
              <a:rPr sz="700" spc="-15" dirty="0">
                <a:solidFill>
                  <a:srgbClr val="404040"/>
                </a:solidFill>
                <a:latin typeface="Arial"/>
                <a:cs typeface="Arial"/>
              </a:rPr>
              <a:t> </a:t>
            </a:r>
            <a:r>
              <a:rPr sz="700" spc="-5" dirty="0">
                <a:solidFill>
                  <a:srgbClr val="404040"/>
                </a:solidFill>
                <a:latin typeface="Arial"/>
                <a:cs typeface="Arial"/>
              </a:rPr>
              <a:t>to:</a:t>
            </a:r>
            <a:endParaRPr sz="700">
              <a:latin typeface="Arial"/>
              <a:cs typeface="Arial"/>
            </a:endParaRPr>
          </a:p>
          <a:p>
            <a:pPr marL="360045" marR="127000" lvl="2" indent="-167640">
              <a:lnSpc>
                <a:spcPts val="650"/>
              </a:lnSpc>
              <a:spcBef>
                <a:spcPts val="365"/>
              </a:spcBef>
              <a:buClr>
                <a:srgbClr val="F5A207"/>
              </a:buClr>
              <a:buSzPct val="83333"/>
              <a:buFont typeface="Courier New"/>
              <a:buChar char="o"/>
              <a:tabLst>
                <a:tab pos="360045" algn="l"/>
                <a:tab pos="360680" algn="l"/>
              </a:tabLst>
            </a:pPr>
            <a:r>
              <a:rPr sz="600" spc="10" dirty="0">
                <a:solidFill>
                  <a:srgbClr val="404040"/>
                </a:solidFill>
                <a:latin typeface="Arial"/>
                <a:cs typeface="Arial"/>
              </a:rPr>
              <a:t>Keep records </a:t>
            </a:r>
            <a:r>
              <a:rPr sz="600" dirty="0">
                <a:solidFill>
                  <a:srgbClr val="404040"/>
                </a:solidFill>
                <a:latin typeface="Arial"/>
                <a:cs typeface="Arial"/>
              </a:rPr>
              <a:t>that </a:t>
            </a:r>
            <a:r>
              <a:rPr sz="600" spc="5" dirty="0">
                <a:solidFill>
                  <a:srgbClr val="404040"/>
                </a:solidFill>
                <a:latin typeface="Arial"/>
                <a:cs typeface="Arial"/>
              </a:rPr>
              <a:t>fairly and reasonably reflect firm’s transactions and  financial</a:t>
            </a:r>
            <a:r>
              <a:rPr sz="600" dirty="0">
                <a:solidFill>
                  <a:srgbClr val="404040"/>
                </a:solidFill>
                <a:latin typeface="Arial"/>
                <a:cs typeface="Arial"/>
              </a:rPr>
              <a:t> position.</a:t>
            </a:r>
            <a:endParaRPr sz="600">
              <a:latin typeface="Arial"/>
              <a:cs typeface="Arial"/>
            </a:endParaRPr>
          </a:p>
          <a:p>
            <a:pPr marL="360045" lvl="2" indent="-168275">
              <a:lnSpc>
                <a:spcPts val="690"/>
              </a:lnSpc>
              <a:spcBef>
                <a:spcPts val="290"/>
              </a:spcBef>
              <a:buClr>
                <a:srgbClr val="F5A207"/>
              </a:buClr>
              <a:buSzPct val="83333"/>
              <a:buFont typeface="Courier New"/>
              <a:buChar char="o"/>
              <a:tabLst>
                <a:tab pos="360045" algn="l"/>
                <a:tab pos="360680" algn="l"/>
              </a:tabLst>
            </a:pPr>
            <a:r>
              <a:rPr sz="600" spc="5" dirty="0">
                <a:solidFill>
                  <a:srgbClr val="404040"/>
                </a:solidFill>
                <a:latin typeface="Arial"/>
                <a:cs typeface="Arial"/>
              </a:rPr>
              <a:t>Maintain </a:t>
            </a:r>
            <a:r>
              <a:rPr sz="600" spc="10" dirty="0">
                <a:solidFill>
                  <a:srgbClr val="404040"/>
                </a:solidFill>
                <a:latin typeface="Arial"/>
                <a:cs typeface="Arial"/>
              </a:rPr>
              <a:t>a </a:t>
            </a:r>
            <a:r>
              <a:rPr sz="600" spc="5" dirty="0">
                <a:solidFill>
                  <a:srgbClr val="404040"/>
                </a:solidFill>
                <a:latin typeface="Arial"/>
                <a:cs typeface="Arial"/>
              </a:rPr>
              <a:t>system </a:t>
            </a:r>
            <a:r>
              <a:rPr sz="600" spc="10" dirty="0">
                <a:solidFill>
                  <a:srgbClr val="404040"/>
                </a:solidFill>
                <a:latin typeface="Arial"/>
                <a:cs typeface="Arial"/>
              </a:rPr>
              <a:t>of </a:t>
            </a:r>
            <a:r>
              <a:rPr sz="600" dirty="0">
                <a:solidFill>
                  <a:srgbClr val="404040"/>
                </a:solidFill>
                <a:latin typeface="Arial"/>
                <a:cs typeface="Arial"/>
              </a:rPr>
              <a:t>internal </a:t>
            </a:r>
            <a:r>
              <a:rPr sz="600" spc="5" dirty="0">
                <a:solidFill>
                  <a:srgbClr val="404040"/>
                </a:solidFill>
                <a:latin typeface="Arial"/>
                <a:cs typeface="Arial"/>
              </a:rPr>
              <a:t>control </a:t>
            </a:r>
            <a:r>
              <a:rPr sz="600" dirty="0">
                <a:solidFill>
                  <a:srgbClr val="404040"/>
                </a:solidFill>
                <a:latin typeface="Arial"/>
                <a:cs typeface="Arial"/>
              </a:rPr>
              <a:t>that </a:t>
            </a:r>
            <a:r>
              <a:rPr sz="600" spc="5" dirty="0">
                <a:solidFill>
                  <a:srgbClr val="404040"/>
                </a:solidFill>
                <a:latin typeface="Arial"/>
                <a:cs typeface="Arial"/>
              </a:rPr>
              <a:t>provides reasonable</a:t>
            </a:r>
            <a:r>
              <a:rPr sz="600" spc="125" dirty="0">
                <a:solidFill>
                  <a:srgbClr val="404040"/>
                </a:solidFill>
                <a:latin typeface="Arial"/>
                <a:cs typeface="Arial"/>
              </a:rPr>
              <a:t> </a:t>
            </a:r>
            <a:r>
              <a:rPr sz="600" spc="5" dirty="0">
                <a:solidFill>
                  <a:srgbClr val="404040"/>
                </a:solidFill>
                <a:latin typeface="Arial"/>
                <a:cs typeface="Arial"/>
              </a:rPr>
              <a:t>assurance</a:t>
            </a:r>
            <a:endParaRPr sz="600">
              <a:latin typeface="Arial"/>
              <a:cs typeface="Arial"/>
            </a:endParaRPr>
          </a:p>
          <a:p>
            <a:pPr marL="360045">
              <a:lnSpc>
                <a:spcPts val="690"/>
              </a:lnSpc>
            </a:pPr>
            <a:r>
              <a:rPr sz="600" dirty="0">
                <a:solidFill>
                  <a:srgbClr val="404040"/>
                </a:solidFill>
                <a:latin typeface="Arial"/>
                <a:cs typeface="Arial"/>
              </a:rPr>
              <a:t>that </a:t>
            </a:r>
            <a:r>
              <a:rPr sz="600" spc="5" dirty="0">
                <a:solidFill>
                  <a:srgbClr val="404040"/>
                </a:solidFill>
                <a:latin typeface="Arial"/>
                <a:cs typeface="Arial"/>
              </a:rPr>
              <a:t>organization objectives are</a:t>
            </a:r>
            <a:r>
              <a:rPr sz="600" spc="20" dirty="0">
                <a:solidFill>
                  <a:srgbClr val="404040"/>
                </a:solidFill>
                <a:latin typeface="Arial"/>
                <a:cs typeface="Arial"/>
              </a:rPr>
              <a:t> </a:t>
            </a:r>
            <a:r>
              <a:rPr sz="600" spc="5" dirty="0">
                <a:solidFill>
                  <a:srgbClr val="404040"/>
                </a:solidFill>
                <a:latin typeface="Arial"/>
                <a:cs typeface="Arial"/>
              </a:rPr>
              <a:t>met.</a:t>
            </a:r>
            <a:endParaRPr sz="600">
              <a:latin typeface="Arial"/>
              <a:cs typeface="Arial"/>
            </a:endParaRPr>
          </a:p>
          <a:p>
            <a:pPr marL="273050" lvl="1" indent="-168275">
              <a:lnSpc>
                <a:spcPct val="100000"/>
              </a:lnSpc>
              <a:spcBef>
                <a:spcPts val="250"/>
              </a:spcBef>
              <a:buClr>
                <a:srgbClr val="F5A207"/>
              </a:buClr>
              <a:buSzPct val="78571"/>
              <a:buFont typeface="Courier New"/>
              <a:buChar char="o"/>
              <a:tabLst>
                <a:tab pos="273685" algn="l"/>
              </a:tabLst>
            </a:pPr>
            <a:r>
              <a:rPr sz="700" spc="-5" dirty="0">
                <a:solidFill>
                  <a:srgbClr val="404040"/>
                </a:solidFill>
                <a:latin typeface="Arial"/>
                <a:cs typeface="Arial"/>
              </a:rPr>
              <a:t>Committee of Sponsoring </a:t>
            </a:r>
            <a:r>
              <a:rPr sz="700" spc="-10" dirty="0">
                <a:solidFill>
                  <a:srgbClr val="404040"/>
                </a:solidFill>
                <a:latin typeface="Arial"/>
                <a:cs typeface="Arial"/>
              </a:rPr>
              <a:t>Organizations </a:t>
            </a:r>
            <a:r>
              <a:rPr sz="700" spc="-5" dirty="0">
                <a:solidFill>
                  <a:srgbClr val="404040"/>
                </a:solidFill>
                <a:latin typeface="Arial"/>
                <a:cs typeface="Arial"/>
              </a:rPr>
              <a:t>-</a:t>
            </a:r>
            <a:r>
              <a:rPr sz="700" dirty="0">
                <a:solidFill>
                  <a:srgbClr val="404040"/>
                </a:solidFill>
                <a:latin typeface="Arial"/>
                <a:cs typeface="Arial"/>
              </a:rPr>
              <a:t> </a:t>
            </a:r>
            <a:r>
              <a:rPr sz="700" spc="-10" dirty="0">
                <a:solidFill>
                  <a:srgbClr val="404040"/>
                </a:solidFill>
                <a:latin typeface="Arial"/>
                <a:cs typeface="Arial"/>
              </a:rPr>
              <a:t>1992</a:t>
            </a:r>
            <a:endParaRPr sz="700">
              <a:latin typeface="Arial"/>
              <a:cs typeface="Arial"/>
            </a:endParaRPr>
          </a:p>
          <a:p>
            <a:pPr marL="299085" marR="167005" indent="-117475">
              <a:lnSpc>
                <a:spcPct val="120000"/>
              </a:lnSpc>
              <a:spcBef>
                <a:spcPts val="630"/>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2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6922" y="289306"/>
            <a:ext cx="1292860" cy="248920"/>
          </a:xfrm>
          <a:prstGeom prst="rect">
            <a:avLst/>
          </a:prstGeom>
        </p:spPr>
        <p:txBody>
          <a:bodyPr vert="horz" wrap="square" lIns="0" tIns="13970" rIns="0" bIns="0" rtlCol="0">
            <a:spAutoFit/>
          </a:bodyPr>
          <a:lstStyle/>
          <a:p>
            <a:pPr marL="12700">
              <a:lnSpc>
                <a:spcPct val="100000"/>
              </a:lnSpc>
              <a:spcBef>
                <a:spcPts val="110"/>
              </a:spcBef>
            </a:pPr>
            <a:r>
              <a:rPr sz="1450" spc="5" dirty="0"/>
              <a:t>Internal</a:t>
            </a:r>
            <a:r>
              <a:rPr sz="1450" spc="-110" dirty="0"/>
              <a:t> </a:t>
            </a:r>
            <a:r>
              <a:rPr sz="1450" spc="5" dirty="0"/>
              <a:t>Control</a:t>
            </a:r>
            <a:endParaRPr sz="1450"/>
          </a:p>
        </p:txBody>
      </p:sp>
      <p:sp>
        <p:nvSpPr>
          <p:cNvPr id="3" name="object 3"/>
          <p:cNvSpPr txBox="1"/>
          <p:nvPr/>
        </p:nvSpPr>
        <p:spPr>
          <a:xfrm>
            <a:off x="413131" y="2327275"/>
            <a:ext cx="2562860" cy="115570"/>
          </a:xfrm>
          <a:prstGeom prst="rect">
            <a:avLst/>
          </a:prstGeom>
        </p:spPr>
        <p:txBody>
          <a:bodyPr vert="horz" wrap="square" lIns="0" tIns="9525" rIns="0" bIns="0" rtlCol="0">
            <a:spAutoFit/>
          </a:bodyPr>
          <a:lstStyle/>
          <a:p>
            <a:pPr marL="125730"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75640" y="805941"/>
            <a:ext cx="2820670" cy="1223010"/>
          </a:xfrm>
          <a:prstGeom prst="rect">
            <a:avLst/>
          </a:prstGeom>
        </p:spPr>
        <p:txBody>
          <a:bodyPr vert="horz" wrap="square" lIns="0" tIns="12065" rIns="0" bIns="0" rtlCol="0">
            <a:spAutoFit/>
          </a:bodyPr>
          <a:lstStyle/>
          <a:p>
            <a:pPr marL="179705" marR="5080" indent="-167640">
              <a:lnSpc>
                <a:spcPct val="104299"/>
              </a:lnSpc>
              <a:spcBef>
                <a:spcPts val="95"/>
              </a:spcBef>
              <a:buClr>
                <a:srgbClr val="F5A207"/>
              </a:buClr>
              <a:buSzPct val="71428"/>
              <a:buFont typeface="Courier New"/>
              <a:buChar char="o"/>
              <a:tabLst>
                <a:tab pos="179705" algn="l"/>
                <a:tab pos="180340" algn="l"/>
              </a:tabLst>
            </a:pPr>
            <a:r>
              <a:rPr sz="700" spc="15" dirty="0">
                <a:solidFill>
                  <a:srgbClr val="404040"/>
                </a:solidFill>
                <a:latin typeface="Arial"/>
                <a:cs typeface="Arial"/>
              </a:rPr>
              <a:t>Sarbanes-Oxley Act </a:t>
            </a:r>
            <a:r>
              <a:rPr sz="700" spc="10" dirty="0">
                <a:solidFill>
                  <a:srgbClr val="404040"/>
                </a:solidFill>
                <a:latin typeface="Arial"/>
                <a:cs typeface="Arial"/>
              </a:rPr>
              <a:t>of </a:t>
            </a:r>
            <a:r>
              <a:rPr sz="700" spc="15" dirty="0">
                <a:solidFill>
                  <a:srgbClr val="404040"/>
                </a:solidFill>
                <a:latin typeface="Arial"/>
                <a:cs typeface="Arial"/>
              </a:rPr>
              <a:t>2002 </a:t>
            </a:r>
            <a:r>
              <a:rPr sz="700" spc="5" dirty="0">
                <a:solidFill>
                  <a:srgbClr val="404040"/>
                </a:solidFill>
                <a:latin typeface="Arial"/>
                <a:cs typeface="Arial"/>
              </a:rPr>
              <a:t>(SOX) </a:t>
            </a:r>
            <a:r>
              <a:rPr sz="700" spc="10" dirty="0">
                <a:solidFill>
                  <a:srgbClr val="404040"/>
                </a:solidFill>
                <a:latin typeface="Arial"/>
                <a:cs typeface="Arial"/>
              </a:rPr>
              <a:t>requires </a:t>
            </a:r>
            <a:r>
              <a:rPr sz="700" spc="15" dirty="0">
                <a:solidFill>
                  <a:srgbClr val="404040"/>
                </a:solidFill>
                <a:latin typeface="Arial"/>
                <a:cs typeface="Arial"/>
              </a:rPr>
              <a:t>management </a:t>
            </a:r>
            <a:r>
              <a:rPr sz="700" spc="10" dirty="0">
                <a:solidFill>
                  <a:srgbClr val="404040"/>
                </a:solidFill>
                <a:latin typeface="Arial"/>
                <a:cs typeface="Arial"/>
              </a:rPr>
              <a:t>of  </a:t>
            </a:r>
            <a:r>
              <a:rPr sz="700" spc="15" dirty="0">
                <a:solidFill>
                  <a:srgbClr val="404040"/>
                </a:solidFill>
                <a:latin typeface="Arial"/>
                <a:cs typeface="Arial"/>
              </a:rPr>
              <a:t>public</a:t>
            </a:r>
            <a:r>
              <a:rPr sz="700" spc="-20" dirty="0">
                <a:solidFill>
                  <a:srgbClr val="404040"/>
                </a:solidFill>
                <a:latin typeface="Arial"/>
                <a:cs typeface="Arial"/>
              </a:rPr>
              <a:t> </a:t>
            </a:r>
            <a:r>
              <a:rPr sz="700" spc="15" dirty="0">
                <a:solidFill>
                  <a:srgbClr val="404040"/>
                </a:solidFill>
                <a:latin typeface="Arial"/>
                <a:cs typeface="Arial"/>
              </a:rPr>
              <a:t>companies</a:t>
            </a:r>
            <a:r>
              <a:rPr sz="700" spc="-15" dirty="0">
                <a:solidFill>
                  <a:srgbClr val="404040"/>
                </a:solidFill>
                <a:latin typeface="Arial"/>
                <a:cs typeface="Arial"/>
              </a:rPr>
              <a:t> </a:t>
            </a:r>
            <a:r>
              <a:rPr sz="700" spc="10" dirty="0">
                <a:solidFill>
                  <a:srgbClr val="404040"/>
                </a:solidFill>
                <a:latin typeface="Arial"/>
                <a:cs typeface="Arial"/>
              </a:rPr>
              <a:t>to</a:t>
            </a:r>
            <a:r>
              <a:rPr sz="700" spc="5" dirty="0">
                <a:solidFill>
                  <a:srgbClr val="404040"/>
                </a:solidFill>
                <a:latin typeface="Arial"/>
                <a:cs typeface="Arial"/>
              </a:rPr>
              <a:t> </a:t>
            </a:r>
            <a:r>
              <a:rPr sz="700" spc="15" dirty="0">
                <a:solidFill>
                  <a:srgbClr val="404040"/>
                </a:solidFill>
                <a:latin typeface="Arial"/>
                <a:cs typeface="Arial"/>
              </a:rPr>
              <a:t>implement</a:t>
            </a:r>
            <a:r>
              <a:rPr sz="700" spc="-40" dirty="0">
                <a:solidFill>
                  <a:srgbClr val="404040"/>
                </a:solidFill>
                <a:latin typeface="Arial"/>
                <a:cs typeface="Arial"/>
              </a:rPr>
              <a:t> </a:t>
            </a:r>
            <a:r>
              <a:rPr sz="700" spc="15" dirty="0">
                <a:solidFill>
                  <a:srgbClr val="404040"/>
                </a:solidFill>
                <a:latin typeface="Arial"/>
                <a:cs typeface="Arial"/>
              </a:rPr>
              <a:t>adequate</a:t>
            </a:r>
            <a:r>
              <a:rPr sz="700" spc="-20" dirty="0">
                <a:solidFill>
                  <a:srgbClr val="404040"/>
                </a:solidFill>
                <a:latin typeface="Arial"/>
                <a:cs typeface="Arial"/>
              </a:rPr>
              <a:t> </a:t>
            </a:r>
            <a:r>
              <a:rPr sz="700" spc="10" dirty="0">
                <a:solidFill>
                  <a:srgbClr val="404040"/>
                </a:solidFill>
                <a:latin typeface="Arial"/>
                <a:cs typeface="Arial"/>
              </a:rPr>
              <a:t>internal</a:t>
            </a:r>
            <a:r>
              <a:rPr sz="700" spc="-15" dirty="0">
                <a:solidFill>
                  <a:srgbClr val="404040"/>
                </a:solidFill>
                <a:latin typeface="Arial"/>
                <a:cs typeface="Arial"/>
              </a:rPr>
              <a:t> </a:t>
            </a:r>
            <a:r>
              <a:rPr sz="700" spc="10" dirty="0">
                <a:solidFill>
                  <a:srgbClr val="404040"/>
                </a:solidFill>
                <a:latin typeface="Arial"/>
                <a:cs typeface="Arial"/>
              </a:rPr>
              <a:t>control</a:t>
            </a:r>
            <a:r>
              <a:rPr sz="700" spc="-15" dirty="0">
                <a:solidFill>
                  <a:srgbClr val="404040"/>
                </a:solidFill>
                <a:latin typeface="Arial"/>
                <a:cs typeface="Arial"/>
              </a:rPr>
              <a:t> </a:t>
            </a:r>
            <a:r>
              <a:rPr sz="700" spc="15" dirty="0">
                <a:solidFill>
                  <a:srgbClr val="404040"/>
                </a:solidFill>
                <a:latin typeface="Arial"/>
                <a:cs typeface="Arial"/>
              </a:rPr>
              <a:t>system  over</a:t>
            </a:r>
            <a:r>
              <a:rPr sz="700" spc="-15" dirty="0">
                <a:solidFill>
                  <a:srgbClr val="404040"/>
                </a:solidFill>
                <a:latin typeface="Arial"/>
                <a:cs typeface="Arial"/>
              </a:rPr>
              <a:t> </a:t>
            </a:r>
            <a:r>
              <a:rPr sz="700" spc="10" dirty="0">
                <a:solidFill>
                  <a:srgbClr val="404040"/>
                </a:solidFill>
                <a:latin typeface="Arial"/>
                <a:cs typeface="Arial"/>
              </a:rPr>
              <a:t>their</a:t>
            </a:r>
            <a:r>
              <a:rPr sz="700" spc="-10" dirty="0">
                <a:solidFill>
                  <a:srgbClr val="404040"/>
                </a:solidFill>
                <a:latin typeface="Arial"/>
                <a:cs typeface="Arial"/>
              </a:rPr>
              <a:t> </a:t>
            </a:r>
            <a:r>
              <a:rPr sz="700" spc="10" dirty="0">
                <a:solidFill>
                  <a:srgbClr val="404040"/>
                </a:solidFill>
                <a:latin typeface="Arial"/>
                <a:cs typeface="Arial"/>
              </a:rPr>
              <a:t>financial</a:t>
            </a:r>
            <a:r>
              <a:rPr sz="700" spc="-25" dirty="0">
                <a:solidFill>
                  <a:srgbClr val="404040"/>
                </a:solidFill>
                <a:latin typeface="Arial"/>
                <a:cs typeface="Arial"/>
              </a:rPr>
              <a:t> </a:t>
            </a:r>
            <a:r>
              <a:rPr sz="700" spc="10" dirty="0">
                <a:solidFill>
                  <a:srgbClr val="404040"/>
                </a:solidFill>
                <a:latin typeface="Arial"/>
                <a:cs typeface="Arial"/>
              </a:rPr>
              <a:t>reporting</a:t>
            </a:r>
            <a:r>
              <a:rPr sz="700" dirty="0">
                <a:solidFill>
                  <a:srgbClr val="404040"/>
                </a:solidFill>
                <a:latin typeface="Arial"/>
                <a:cs typeface="Arial"/>
              </a:rPr>
              <a:t> </a:t>
            </a:r>
            <a:r>
              <a:rPr sz="700" spc="15" dirty="0">
                <a:solidFill>
                  <a:srgbClr val="404040"/>
                </a:solidFill>
                <a:latin typeface="Arial"/>
                <a:cs typeface="Arial"/>
              </a:rPr>
              <a:t>process.</a:t>
            </a:r>
            <a:r>
              <a:rPr sz="700" spc="-20" dirty="0">
                <a:solidFill>
                  <a:srgbClr val="404040"/>
                </a:solidFill>
                <a:latin typeface="Arial"/>
                <a:cs typeface="Arial"/>
              </a:rPr>
              <a:t> </a:t>
            </a:r>
            <a:r>
              <a:rPr sz="700" spc="15" dirty="0">
                <a:solidFill>
                  <a:srgbClr val="404040"/>
                </a:solidFill>
                <a:latin typeface="Arial"/>
                <a:cs typeface="Arial"/>
              </a:rPr>
              <a:t>Under</a:t>
            </a:r>
            <a:r>
              <a:rPr sz="700" spc="-10" dirty="0">
                <a:solidFill>
                  <a:srgbClr val="404040"/>
                </a:solidFill>
                <a:latin typeface="Arial"/>
                <a:cs typeface="Arial"/>
              </a:rPr>
              <a:t> </a:t>
            </a:r>
            <a:r>
              <a:rPr sz="700" spc="15" dirty="0">
                <a:solidFill>
                  <a:srgbClr val="404040"/>
                </a:solidFill>
                <a:latin typeface="Arial"/>
                <a:cs typeface="Arial"/>
              </a:rPr>
              <a:t>Section</a:t>
            </a:r>
            <a:r>
              <a:rPr sz="700" spc="-80" dirty="0">
                <a:solidFill>
                  <a:srgbClr val="404040"/>
                </a:solidFill>
                <a:latin typeface="Arial"/>
                <a:cs typeface="Arial"/>
              </a:rPr>
              <a:t> </a:t>
            </a:r>
            <a:r>
              <a:rPr sz="700" spc="15" dirty="0">
                <a:solidFill>
                  <a:srgbClr val="404040"/>
                </a:solidFill>
                <a:latin typeface="Arial"/>
                <a:cs typeface="Arial"/>
              </a:rPr>
              <a:t>302:</a:t>
            </a:r>
            <a:endParaRPr sz="700">
              <a:latin typeface="Arial"/>
              <a:cs typeface="Arial"/>
            </a:endParaRPr>
          </a:p>
          <a:p>
            <a:pPr marL="273050" marR="69850" lvl="1" indent="-167640">
              <a:lnSpc>
                <a:spcPct val="100000"/>
              </a:lnSpc>
              <a:spcBef>
                <a:spcPts val="385"/>
              </a:spcBef>
              <a:buClr>
                <a:srgbClr val="F5A207"/>
              </a:buClr>
              <a:buSzPct val="76923"/>
              <a:buFont typeface="Courier New"/>
              <a:buChar char="o"/>
              <a:tabLst>
                <a:tab pos="273050" algn="l"/>
                <a:tab pos="273685" algn="l"/>
              </a:tabLst>
            </a:pPr>
            <a:r>
              <a:rPr sz="650" dirty="0">
                <a:solidFill>
                  <a:srgbClr val="404040"/>
                </a:solidFill>
                <a:latin typeface="Arial"/>
                <a:cs typeface="Arial"/>
              </a:rPr>
              <a:t>Managers </a:t>
            </a:r>
            <a:r>
              <a:rPr sz="650" spc="5" dirty="0">
                <a:solidFill>
                  <a:srgbClr val="404040"/>
                </a:solidFill>
                <a:latin typeface="Arial"/>
                <a:cs typeface="Arial"/>
              </a:rPr>
              <a:t>must </a:t>
            </a:r>
            <a:r>
              <a:rPr sz="650" dirty="0">
                <a:solidFill>
                  <a:srgbClr val="404040"/>
                </a:solidFill>
                <a:latin typeface="Arial"/>
                <a:cs typeface="Arial"/>
              </a:rPr>
              <a:t>certify </a:t>
            </a:r>
            <a:r>
              <a:rPr sz="650" spc="-5" dirty="0">
                <a:solidFill>
                  <a:srgbClr val="404040"/>
                </a:solidFill>
                <a:latin typeface="Arial"/>
                <a:cs typeface="Arial"/>
              </a:rPr>
              <a:t>organization’s </a:t>
            </a:r>
            <a:r>
              <a:rPr sz="650" dirty="0">
                <a:solidFill>
                  <a:srgbClr val="404040"/>
                </a:solidFill>
                <a:latin typeface="Arial"/>
                <a:cs typeface="Arial"/>
              </a:rPr>
              <a:t>internal controls quarterly </a:t>
            </a:r>
            <a:r>
              <a:rPr sz="650" spc="10" dirty="0">
                <a:solidFill>
                  <a:srgbClr val="404040"/>
                </a:solidFill>
                <a:latin typeface="Arial"/>
                <a:cs typeface="Arial"/>
              </a:rPr>
              <a:t>and  </a:t>
            </a:r>
            <a:r>
              <a:rPr sz="650" spc="-20" dirty="0">
                <a:solidFill>
                  <a:srgbClr val="404040"/>
                </a:solidFill>
                <a:latin typeface="Arial"/>
                <a:cs typeface="Arial"/>
              </a:rPr>
              <a:t>annually.</a:t>
            </a:r>
            <a:endParaRPr sz="650">
              <a:latin typeface="Arial"/>
              <a:cs typeface="Arial"/>
            </a:endParaRPr>
          </a:p>
          <a:p>
            <a:pPr marL="273050" marR="85090" lvl="1" indent="-167640">
              <a:lnSpc>
                <a:spcPct val="101499"/>
              </a:lnSpc>
              <a:spcBef>
                <a:spcPts val="365"/>
              </a:spcBef>
              <a:buClr>
                <a:srgbClr val="F5A207"/>
              </a:buClr>
              <a:buSzPct val="76923"/>
              <a:buFont typeface="Courier New"/>
              <a:buChar char="o"/>
              <a:tabLst>
                <a:tab pos="273050" algn="l"/>
                <a:tab pos="273685" algn="l"/>
              </a:tabLst>
            </a:pPr>
            <a:r>
              <a:rPr sz="650" dirty="0">
                <a:solidFill>
                  <a:srgbClr val="404040"/>
                </a:solidFill>
                <a:latin typeface="Arial"/>
                <a:cs typeface="Arial"/>
              </a:rPr>
              <a:t>External auditors </a:t>
            </a:r>
            <a:r>
              <a:rPr sz="650" spc="5" dirty="0">
                <a:solidFill>
                  <a:srgbClr val="404040"/>
                </a:solidFill>
                <a:latin typeface="Arial"/>
                <a:cs typeface="Arial"/>
              </a:rPr>
              <a:t>must </a:t>
            </a:r>
            <a:r>
              <a:rPr sz="650" dirty="0">
                <a:solidFill>
                  <a:srgbClr val="404040"/>
                </a:solidFill>
                <a:latin typeface="Arial"/>
                <a:cs typeface="Arial"/>
              </a:rPr>
              <a:t>perform certain procedures quarterly to  </a:t>
            </a:r>
            <a:r>
              <a:rPr sz="650" spc="-5" dirty="0">
                <a:solidFill>
                  <a:srgbClr val="404040"/>
                </a:solidFill>
                <a:latin typeface="Arial"/>
                <a:cs typeface="Arial"/>
              </a:rPr>
              <a:t>identify</a:t>
            </a:r>
            <a:r>
              <a:rPr sz="650" spc="-10" dirty="0">
                <a:solidFill>
                  <a:srgbClr val="404040"/>
                </a:solidFill>
                <a:latin typeface="Arial"/>
                <a:cs typeface="Arial"/>
              </a:rPr>
              <a:t> </a:t>
            </a:r>
            <a:r>
              <a:rPr sz="650" spc="5" dirty="0">
                <a:solidFill>
                  <a:srgbClr val="404040"/>
                </a:solidFill>
                <a:latin typeface="Arial"/>
                <a:cs typeface="Arial"/>
              </a:rPr>
              <a:t>any</a:t>
            </a:r>
            <a:r>
              <a:rPr sz="650" spc="-15" dirty="0">
                <a:solidFill>
                  <a:srgbClr val="404040"/>
                </a:solidFill>
                <a:latin typeface="Arial"/>
                <a:cs typeface="Arial"/>
              </a:rPr>
              <a:t> </a:t>
            </a:r>
            <a:r>
              <a:rPr sz="650" dirty="0">
                <a:solidFill>
                  <a:srgbClr val="404040"/>
                </a:solidFill>
                <a:latin typeface="Arial"/>
                <a:cs typeface="Arial"/>
              </a:rPr>
              <a:t>material</a:t>
            </a:r>
            <a:r>
              <a:rPr sz="650" spc="-25" dirty="0">
                <a:solidFill>
                  <a:srgbClr val="404040"/>
                </a:solidFill>
                <a:latin typeface="Arial"/>
                <a:cs typeface="Arial"/>
              </a:rPr>
              <a:t> </a:t>
            </a:r>
            <a:r>
              <a:rPr sz="650" dirty="0">
                <a:solidFill>
                  <a:srgbClr val="404040"/>
                </a:solidFill>
                <a:latin typeface="Arial"/>
                <a:cs typeface="Arial"/>
              </a:rPr>
              <a:t>control</a:t>
            </a:r>
            <a:r>
              <a:rPr sz="650" spc="-35" dirty="0">
                <a:solidFill>
                  <a:srgbClr val="404040"/>
                </a:solidFill>
                <a:latin typeface="Arial"/>
                <a:cs typeface="Arial"/>
              </a:rPr>
              <a:t> </a:t>
            </a:r>
            <a:r>
              <a:rPr sz="650" dirty="0">
                <a:solidFill>
                  <a:srgbClr val="404040"/>
                </a:solidFill>
                <a:latin typeface="Arial"/>
                <a:cs typeface="Arial"/>
              </a:rPr>
              <a:t>modifications</a:t>
            </a:r>
            <a:r>
              <a:rPr sz="650" spc="-40" dirty="0">
                <a:solidFill>
                  <a:srgbClr val="404040"/>
                </a:solidFill>
                <a:latin typeface="Arial"/>
                <a:cs typeface="Arial"/>
              </a:rPr>
              <a:t> </a:t>
            </a:r>
            <a:r>
              <a:rPr sz="650" dirty="0">
                <a:solidFill>
                  <a:srgbClr val="404040"/>
                </a:solidFill>
                <a:latin typeface="Arial"/>
                <a:cs typeface="Arial"/>
              </a:rPr>
              <a:t>that</a:t>
            </a:r>
            <a:r>
              <a:rPr sz="650" spc="-5" dirty="0">
                <a:solidFill>
                  <a:srgbClr val="404040"/>
                </a:solidFill>
                <a:latin typeface="Arial"/>
                <a:cs typeface="Arial"/>
              </a:rPr>
              <a:t> </a:t>
            </a:r>
            <a:r>
              <a:rPr sz="650" spc="5" dirty="0">
                <a:solidFill>
                  <a:srgbClr val="404040"/>
                </a:solidFill>
                <a:latin typeface="Arial"/>
                <a:cs typeface="Arial"/>
              </a:rPr>
              <a:t>may</a:t>
            </a:r>
            <a:r>
              <a:rPr sz="650" spc="-15" dirty="0">
                <a:solidFill>
                  <a:srgbClr val="404040"/>
                </a:solidFill>
                <a:latin typeface="Arial"/>
                <a:cs typeface="Arial"/>
              </a:rPr>
              <a:t> </a:t>
            </a:r>
            <a:r>
              <a:rPr sz="650" spc="5" dirty="0">
                <a:solidFill>
                  <a:srgbClr val="404040"/>
                </a:solidFill>
                <a:latin typeface="Arial"/>
                <a:cs typeface="Arial"/>
              </a:rPr>
              <a:t>impact</a:t>
            </a:r>
            <a:r>
              <a:rPr sz="650" spc="-35" dirty="0">
                <a:solidFill>
                  <a:srgbClr val="404040"/>
                </a:solidFill>
                <a:latin typeface="Arial"/>
                <a:cs typeface="Arial"/>
              </a:rPr>
              <a:t> </a:t>
            </a:r>
            <a:r>
              <a:rPr sz="650" dirty="0">
                <a:solidFill>
                  <a:srgbClr val="404040"/>
                </a:solidFill>
                <a:latin typeface="Arial"/>
                <a:cs typeface="Arial"/>
              </a:rPr>
              <a:t>financial  reporting.</a:t>
            </a:r>
            <a:endParaRPr sz="650">
              <a:latin typeface="Arial"/>
              <a:cs typeface="Arial"/>
            </a:endParaRPr>
          </a:p>
          <a:p>
            <a:pPr marL="137160" indent="-137795">
              <a:lnSpc>
                <a:spcPct val="100000"/>
              </a:lnSpc>
              <a:spcBef>
                <a:spcPts val="395"/>
              </a:spcBef>
              <a:buClr>
                <a:srgbClr val="F5A207"/>
              </a:buClr>
              <a:buSzPct val="85714"/>
              <a:buFont typeface="Courier New"/>
              <a:buChar char="o"/>
              <a:tabLst>
                <a:tab pos="137795" algn="l"/>
              </a:tabLst>
            </a:pPr>
            <a:r>
              <a:rPr sz="700" spc="15" dirty="0">
                <a:solidFill>
                  <a:srgbClr val="404040"/>
                </a:solidFill>
                <a:latin typeface="Arial"/>
                <a:cs typeface="Arial"/>
              </a:rPr>
              <a:t>Section</a:t>
            </a:r>
            <a:r>
              <a:rPr sz="700" spc="-20" dirty="0">
                <a:solidFill>
                  <a:srgbClr val="404040"/>
                </a:solidFill>
                <a:latin typeface="Arial"/>
                <a:cs typeface="Arial"/>
              </a:rPr>
              <a:t> </a:t>
            </a:r>
            <a:r>
              <a:rPr sz="700" spc="15" dirty="0">
                <a:solidFill>
                  <a:srgbClr val="404040"/>
                </a:solidFill>
                <a:latin typeface="Arial"/>
                <a:cs typeface="Arial"/>
              </a:rPr>
              <a:t>404</a:t>
            </a:r>
            <a:r>
              <a:rPr sz="700" dirty="0">
                <a:solidFill>
                  <a:srgbClr val="404040"/>
                </a:solidFill>
                <a:latin typeface="Arial"/>
                <a:cs typeface="Arial"/>
              </a:rPr>
              <a:t> </a:t>
            </a:r>
            <a:r>
              <a:rPr sz="700" spc="10" dirty="0">
                <a:solidFill>
                  <a:srgbClr val="404040"/>
                </a:solidFill>
                <a:latin typeface="Arial"/>
                <a:cs typeface="Arial"/>
              </a:rPr>
              <a:t>requires</a:t>
            </a:r>
            <a:r>
              <a:rPr sz="700" spc="-10" dirty="0">
                <a:solidFill>
                  <a:srgbClr val="404040"/>
                </a:solidFill>
                <a:latin typeface="Arial"/>
                <a:cs typeface="Arial"/>
              </a:rPr>
              <a:t> </a:t>
            </a:r>
            <a:r>
              <a:rPr sz="700" spc="20" dirty="0">
                <a:solidFill>
                  <a:srgbClr val="404040"/>
                </a:solidFill>
                <a:latin typeface="Arial"/>
                <a:cs typeface="Arial"/>
              </a:rPr>
              <a:t>management</a:t>
            </a:r>
            <a:r>
              <a:rPr sz="700" spc="-10" dirty="0">
                <a:solidFill>
                  <a:srgbClr val="404040"/>
                </a:solidFill>
                <a:latin typeface="Arial"/>
                <a:cs typeface="Arial"/>
              </a:rPr>
              <a:t> </a:t>
            </a:r>
            <a:r>
              <a:rPr sz="700" spc="10" dirty="0">
                <a:solidFill>
                  <a:srgbClr val="404040"/>
                </a:solidFill>
                <a:latin typeface="Arial"/>
                <a:cs typeface="Arial"/>
              </a:rPr>
              <a:t>of</a:t>
            </a:r>
            <a:r>
              <a:rPr sz="700" dirty="0">
                <a:solidFill>
                  <a:srgbClr val="404040"/>
                </a:solidFill>
                <a:latin typeface="Arial"/>
                <a:cs typeface="Arial"/>
              </a:rPr>
              <a:t> </a:t>
            </a:r>
            <a:r>
              <a:rPr sz="700" spc="10" dirty="0">
                <a:solidFill>
                  <a:srgbClr val="404040"/>
                </a:solidFill>
                <a:latin typeface="Arial"/>
                <a:cs typeface="Arial"/>
              </a:rPr>
              <a:t>public</a:t>
            </a:r>
            <a:r>
              <a:rPr sz="700" spc="-20" dirty="0">
                <a:solidFill>
                  <a:srgbClr val="404040"/>
                </a:solidFill>
                <a:latin typeface="Arial"/>
                <a:cs typeface="Arial"/>
              </a:rPr>
              <a:t> </a:t>
            </a:r>
            <a:r>
              <a:rPr sz="700" spc="15" dirty="0">
                <a:solidFill>
                  <a:srgbClr val="404040"/>
                </a:solidFill>
                <a:latin typeface="Arial"/>
                <a:cs typeface="Arial"/>
              </a:rPr>
              <a:t>companies</a:t>
            </a:r>
            <a:r>
              <a:rPr sz="700" spc="-20" dirty="0">
                <a:solidFill>
                  <a:srgbClr val="404040"/>
                </a:solidFill>
                <a:latin typeface="Arial"/>
                <a:cs typeface="Arial"/>
              </a:rPr>
              <a:t> </a:t>
            </a:r>
            <a:r>
              <a:rPr sz="700" spc="10" dirty="0">
                <a:solidFill>
                  <a:srgbClr val="404040"/>
                </a:solidFill>
                <a:latin typeface="Arial"/>
                <a:cs typeface="Arial"/>
              </a:rPr>
              <a:t>to</a:t>
            </a:r>
            <a:r>
              <a:rPr sz="700" spc="-55" dirty="0">
                <a:solidFill>
                  <a:srgbClr val="404040"/>
                </a:solidFill>
                <a:latin typeface="Arial"/>
                <a:cs typeface="Arial"/>
              </a:rPr>
              <a:t> </a:t>
            </a:r>
            <a:r>
              <a:rPr sz="700" spc="15" dirty="0">
                <a:solidFill>
                  <a:srgbClr val="404040"/>
                </a:solidFill>
                <a:latin typeface="Arial"/>
                <a:cs typeface="Arial"/>
              </a:rPr>
              <a:t>access</a:t>
            </a:r>
            <a:endParaRPr sz="700">
              <a:latin typeface="Arial"/>
              <a:cs typeface="Arial"/>
            </a:endParaRPr>
          </a:p>
          <a:p>
            <a:pPr marR="47625" algn="ctr">
              <a:lnSpc>
                <a:spcPct val="100000"/>
              </a:lnSpc>
              <a:spcBef>
                <a:spcPts val="35"/>
              </a:spcBef>
            </a:pPr>
            <a:r>
              <a:rPr sz="700" spc="10" dirty="0">
                <a:solidFill>
                  <a:srgbClr val="404040"/>
                </a:solidFill>
                <a:latin typeface="Arial"/>
                <a:cs typeface="Arial"/>
              </a:rPr>
              <a:t>the</a:t>
            </a:r>
            <a:r>
              <a:rPr sz="700" spc="-5" dirty="0">
                <a:solidFill>
                  <a:srgbClr val="404040"/>
                </a:solidFill>
                <a:latin typeface="Arial"/>
                <a:cs typeface="Arial"/>
              </a:rPr>
              <a:t> </a:t>
            </a:r>
            <a:r>
              <a:rPr sz="700" spc="10" dirty="0">
                <a:solidFill>
                  <a:srgbClr val="404040"/>
                </a:solidFill>
                <a:latin typeface="Arial"/>
                <a:cs typeface="Arial"/>
              </a:rPr>
              <a:t>effectiveness</a:t>
            </a:r>
            <a:r>
              <a:rPr sz="700" spc="-40" dirty="0">
                <a:solidFill>
                  <a:srgbClr val="404040"/>
                </a:solidFill>
                <a:latin typeface="Arial"/>
                <a:cs typeface="Arial"/>
              </a:rPr>
              <a:t> </a:t>
            </a:r>
            <a:r>
              <a:rPr sz="700" spc="10" dirty="0">
                <a:solidFill>
                  <a:srgbClr val="404040"/>
                </a:solidFill>
                <a:latin typeface="Arial"/>
                <a:cs typeface="Arial"/>
              </a:rPr>
              <a:t>of</a:t>
            </a:r>
            <a:r>
              <a:rPr sz="700" spc="5" dirty="0">
                <a:solidFill>
                  <a:srgbClr val="404040"/>
                </a:solidFill>
                <a:latin typeface="Arial"/>
                <a:cs typeface="Arial"/>
              </a:rPr>
              <a:t> </a:t>
            </a:r>
            <a:r>
              <a:rPr sz="700" spc="10" dirty="0">
                <a:solidFill>
                  <a:srgbClr val="404040"/>
                </a:solidFill>
                <a:latin typeface="Arial"/>
                <a:cs typeface="Arial"/>
              </a:rPr>
              <a:t>their</a:t>
            </a:r>
            <a:r>
              <a:rPr sz="700" dirty="0">
                <a:solidFill>
                  <a:srgbClr val="404040"/>
                </a:solidFill>
                <a:latin typeface="Arial"/>
                <a:cs typeface="Arial"/>
              </a:rPr>
              <a:t> </a:t>
            </a:r>
            <a:r>
              <a:rPr sz="700" spc="10" dirty="0">
                <a:solidFill>
                  <a:srgbClr val="404040"/>
                </a:solidFill>
                <a:latin typeface="Arial"/>
                <a:cs typeface="Arial"/>
              </a:rPr>
              <a:t>internal</a:t>
            </a:r>
            <a:r>
              <a:rPr sz="700" spc="-15" dirty="0">
                <a:solidFill>
                  <a:srgbClr val="404040"/>
                </a:solidFill>
                <a:latin typeface="Arial"/>
                <a:cs typeface="Arial"/>
              </a:rPr>
              <a:t> </a:t>
            </a:r>
            <a:r>
              <a:rPr sz="700" spc="10" dirty="0">
                <a:solidFill>
                  <a:srgbClr val="404040"/>
                </a:solidFill>
                <a:latin typeface="Arial"/>
                <a:cs typeface="Arial"/>
              </a:rPr>
              <a:t>controls</a:t>
            </a:r>
            <a:r>
              <a:rPr sz="700" spc="-30" dirty="0">
                <a:solidFill>
                  <a:srgbClr val="404040"/>
                </a:solidFill>
                <a:latin typeface="Arial"/>
                <a:cs typeface="Arial"/>
              </a:rPr>
              <a:t> </a:t>
            </a:r>
            <a:r>
              <a:rPr sz="700" spc="10" dirty="0">
                <a:solidFill>
                  <a:srgbClr val="404040"/>
                </a:solidFill>
                <a:latin typeface="Arial"/>
                <a:cs typeface="Arial"/>
              </a:rPr>
              <a:t>in</a:t>
            </a:r>
            <a:r>
              <a:rPr sz="700" dirty="0">
                <a:solidFill>
                  <a:srgbClr val="404040"/>
                </a:solidFill>
                <a:latin typeface="Arial"/>
                <a:cs typeface="Arial"/>
              </a:rPr>
              <a:t> </a:t>
            </a:r>
            <a:r>
              <a:rPr sz="700" spc="15" dirty="0">
                <a:solidFill>
                  <a:srgbClr val="404040"/>
                </a:solidFill>
                <a:latin typeface="Arial"/>
                <a:cs typeface="Arial"/>
              </a:rPr>
              <a:t>an</a:t>
            </a:r>
            <a:r>
              <a:rPr sz="700" dirty="0">
                <a:solidFill>
                  <a:srgbClr val="404040"/>
                </a:solidFill>
                <a:latin typeface="Arial"/>
                <a:cs typeface="Arial"/>
              </a:rPr>
              <a:t> </a:t>
            </a:r>
            <a:r>
              <a:rPr sz="700" spc="15" dirty="0">
                <a:solidFill>
                  <a:srgbClr val="404040"/>
                </a:solidFill>
                <a:latin typeface="Arial"/>
                <a:cs typeface="Arial"/>
              </a:rPr>
              <a:t>annual</a:t>
            </a:r>
            <a:r>
              <a:rPr sz="700" spc="-45" dirty="0">
                <a:solidFill>
                  <a:srgbClr val="404040"/>
                </a:solidFill>
                <a:latin typeface="Arial"/>
                <a:cs typeface="Arial"/>
              </a:rPr>
              <a:t> </a:t>
            </a:r>
            <a:r>
              <a:rPr sz="700" spc="10" dirty="0">
                <a:solidFill>
                  <a:srgbClr val="404040"/>
                </a:solidFill>
                <a:latin typeface="Arial"/>
                <a:cs typeface="Arial"/>
              </a:rPr>
              <a:t>report.</a:t>
            </a:r>
            <a:endParaRPr sz="7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6929" y="310337"/>
            <a:ext cx="697865" cy="248920"/>
          </a:xfrm>
          <a:prstGeom prst="rect">
            <a:avLst/>
          </a:prstGeom>
        </p:spPr>
        <p:txBody>
          <a:bodyPr vert="horz" wrap="square" lIns="0" tIns="14604" rIns="0" bIns="0" rtlCol="0">
            <a:spAutoFit/>
          </a:bodyPr>
          <a:lstStyle/>
          <a:p>
            <a:pPr marL="12700">
              <a:lnSpc>
                <a:spcPct val="100000"/>
              </a:lnSpc>
              <a:spcBef>
                <a:spcPts val="114"/>
              </a:spcBef>
            </a:pPr>
            <a:r>
              <a:rPr sz="1450" dirty="0"/>
              <a:t>A</a:t>
            </a:r>
            <a:r>
              <a:rPr sz="1450" spc="5" dirty="0"/>
              <a:t>uditing</a:t>
            </a:r>
            <a:endParaRPr sz="1450"/>
          </a:p>
        </p:txBody>
      </p:sp>
      <p:sp>
        <p:nvSpPr>
          <p:cNvPr id="3" name="object 3"/>
          <p:cNvSpPr txBox="1"/>
          <p:nvPr/>
        </p:nvSpPr>
        <p:spPr>
          <a:xfrm>
            <a:off x="384759" y="2301036"/>
            <a:ext cx="2562860"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51561" y="882777"/>
            <a:ext cx="2740025" cy="786765"/>
          </a:xfrm>
          <a:prstGeom prst="rect">
            <a:avLst/>
          </a:prstGeom>
        </p:spPr>
        <p:txBody>
          <a:bodyPr vert="horz" wrap="square" lIns="0" tIns="16510" rIns="0" bIns="0" rtlCol="0">
            <a:spAutoFit/>
          </a:bodyPr>
          <a:lstStyle/>
          <a:p>
            <a:pPr marL="137160" indent="-125095">
              <a:lnSpc>
                <a:spcPct val="100000"/>
              </a:lnSpc>
              <a:spcBef>
                <a:spcPts val="130"/>
              </a:spcBef>
              <a:buClr>
                <a:srgbClr val="F5A207"/>
              </a:buClr>
              <a:buSzPct val="78571"/>
              <a:buFont typeface="Courier New"/>
              <a:buChar char="o"/>
              <a:tabLst>
                <a:tab pos="137795" algn="l"/>
              </a:tabLst>
            </a:pPr>
            <a:r>
              <a:rPr sz="700" b="1" spc="10" dirty="0">
                <a:latin typeface="Arial"/>
                <a:cs typeface="Arial"/>
              </a:rPr>
              <a:t>Information technology </a:t>
            </a:r>
            <a:r>
              <a:rPr sz="700" b="1" spc="5" dirty="0">
                <a:latin typeface="Arial"/>
                <a:cs typeface="Arial"/>
              </a:rPr>
              <a:t>(IT) </a:t>
            </a:r>
            <a:r>
              <a:rPr sz="700" spc="15" dirty="0">
                <a:latin typeface="Arial"/>
                <a:cs typeface="Arial"/>
              </a:rPr>
              <a:t>developments have</a:t>
            </a:r>
            <a:r>
              <a:rPr sz="700" spc="-114" dirty="0">
                <a:latin typeface="Arial"/>
                <a:cs typeface="Arial"/>
              </a:rPr>
              <a:t> </a:t>
            </a:r>
            <a:r>
              <a:rPr sz="700" spc="15" dirty="0">
                <a:latin typeface="Arial"/>
                <a:cs typeface="Arial"/>
              </a:rPr>
              <a:t>had</a:t>
            </a:r>
            <a:endParaRPr sz="700">
              <a:latin typeface="Arial"/>
              <a:cs typeface="Arial"/>
            </a:endParaRPr>
          </a:p>
          <a:p>
            <a:pPr marL="137160">
              <a:lnSpc>
                <a:spcPct val="100000"/>
              </a:lnSpc>
              <a:spcBef>
                <a:spcPts val="35"/>
              </a:spcBef>
            </a:pPr>
            <a:r>
              <a:rPr sz="700" spc="15" dirty="0">
                <a:latin typeface="Arial"/>
                <a:cs typeface="Arial"/>
              </a:rPr>
              <a:t>tremendous impact on</a:t>
            </a:r>
            <a:r>
              <a:rPr sz="700" spc="-120" dirty="0">
                <a:latin typeface="Arial"/>
                <a:cs typeface="Arial"/>
              </a:rPr>
              <a:t> </a:t>
            </a:r>
            <a:r>
              <a:rPr sz="700" b="1" spc="10" dirty="0">
                <a:latin typeface="Arial"/>
                <a:cs typeface="Arial"/>
              </a:rPr>
              <a:t>auditing</a:t>
            </a:r>
            <a:r>
              <a:rPr sz="700" spc="10" dirty="0">
                <a:latin typeface="Arial"/>
                <a:cs typeface="Arial"/>
              </a:rPr>
              <a:t>.</a:t>
            </a:r>
            <a:endParaRPr sz="700">
              <a:latin typeface="Arial"/>
              <a:cs typeface="Arial"/>
            </a:endParaRPr>
          </a:p>
          <a:p>
            <a:pPr marL="137160" marR="168910" indent="-125095">
              <a:lnSpc>
                <a:spcPct val="104299"/>
              </a:lnSpc>
              <a:spcBef>
                <a:spcPts val="375"/>
              </a:spcBef>
              <a:buClr>
                <a:srgbClr val="F5A207"/>
              </a:buClr>
              <a:buSzPct val="78571"/>
              <a:buFont typeface="Courier New"/>
              <a:buChar char="o"/>
              <a:tabLst>
                <a:tab pos="137795" algn="l"/>
              </a:tabLst>
            </a:pPr>
            <a:r>
              <a:rPr sz="700" spc="15" dirty="0">
                <a:latin typeface="Arial"/>
                <a:cs typeface="Arial"/>
              </a:rPr>
              <a:t>Business</a:t>
            </a:r>
            <a:r>
              <a:rPr sz="700" spc="-20" dirty="0">
                <a:latin typeface="Arial"/>
                <a:cs typeface="Arial"/>
              </a:rPr>
              <a:t> </a:t>
            </a:r>
            <a:r>
              <a:rPr sz="700" spc="10" dirty="0">
                <a:latin typeface="Arial"/>
                <a:cs typeface="Arial"/>
              </a:rPr>
              <a:t>organizations</a:t>
            </a:r>
            <a:r>
              <a:rPr sz="700" spc="-40" dirty="0">
                <a:latin typeface="Arial"/>
                <a:cs typeface="Arial"/>
              </a:rPr>
              <a:t> </a:t>
            </a:r>
            <a:r>
              <a:rPr sz="700" spc="15" dirty="0">
                <a:latin typeface="Arial"/>
                <a:cs typeface="Arial"/>
              </a:rPr>
              <a:t>undergo</a:t>
            </a:r>
            <a:r>
              <a:rPr sz="700" spc="5" dirty="0">
                <a:latin typeface="Arial"/>
                <a:cs typeface="Arial"/>
              </a:rPr>
              <a:t> </a:t>
            </a:r>
            <a:r>
              <a:rPr sz="700" spc="10" dirty="0">
                <a:latin typeface="Arial"/>
                <a:cs typeface="Arial"/>
              </a:rPr>
              <a:t>different</a:t>
            </a:r>
            <a:r>
              <a:rPr sz="700" spc="-25" dirty="0">
                <a:latin typeface="Arial"/>
                <a:cs typeface="Arial"/>
              </a:rPr>
              <a:t> </a:t>
            </a:r>
            <a:r>
              <a:rPr sz="700" spc="10" dirty="0">
                <a:latin typeface="Arial"/>
                <a:cs typeface="Arial"/>
              </a:rPr>
              <a:t>types</a:t>
            </a:r>
            <a:r>
              <a:rPr sz="700" spc="5" dirty="0">
                <a:latin typeface="Arial"/>
                <a:cs typeface="Arial"/>
              </a:rPr>
              <a:t> </a:t>
            </a:r>
            <a:r>
              <a:rPr sz="700" spc="10" dirty="0">
                <a:latin typeface="Arial"/>
                <a:cs typeface="Arial"/>
              </a:rPr>
              <a:t>of</a:t>
            </a:r>
            <a:r>
              <a:rPr sz="700" spc="-5" dirty="0">
                <a:latin typeface="Arial"/>
                <a:cs typeface="Arial"/>
              </a:rPr>
              <a:t> </a:t>
            </a:r>
            <a:r>
              <a:rPr sz="700" spc="15" dirty="0">
                <a:latin typeface="Arial"/>
                <a:cs typeface="Arial"/>
              </a:rPr>
              <a:t>audits</a:t>
            </a:r>
            <a:r>
              <a:rPr sz="700" spc="-15" dirty="0">
                <a:latin typeface="Arial"/>
                <a:cs typeface="Arial"/>
              </a:rPr>
              <a:t> </a:t>
            </a:r>
            <a:r>
              <a:rPr sz="700" spc="10" dirty="0">
                <a:latin typeface="Arial"/>
                <a:cs typeface="Arial"/>
              </a:rPr>
              <a:t>for  different</a:t>
            </a:r>
            <a:r>
              <a:rPr sz="700" spc="-40" dirty="0">
                <a:latin typeface="Arial"/>
                <a:cs typeface="Arial"/>
              </a:rPr>
              <a:t> </a:t>
            </a:r>
            <a:r>
              <a:rPr sz="700" spc="15" dirty="0">
                <a:latin typeface="Arial"/>
                <a:cs typeface="Arial"/>
              </a:rPr>
              <a:t>purposes.</a:t>
            </a:r>
            <a:endParaRPr sz="700">
              <a:latin typeface="Arial"/>
              <a:cs typeface="Arial"/>
            </a:endParaRPr>
          </a:p>
          <a:p>
            <a:pPr marL="137160" marR="5080" indent="-125095">
              <a:lnSpc>
                <a:spcPct val="104299"/>
              </a:lnSpc>
              <a:spcBef>
                <a:spcPts val="360"/>
              </a:spcBef>
              <a:buClr>
                <a:srgbClr val="F5A207"/>
              </a:buClr>
              <a:buSzPct val="78571"/>
              <a:buFont typeface="Courier New"/>
              <a:buChar char="o"/>
              <a:tabLst>
                <a:tab pos="137795" algn="l"/>
              </a:tabLst>
            </a:pPr>
            <a:r>
              <a:rPr sz="700" spc="15" dirty="0">
                <a:latin typeface="Arial"/>
                <a:cs typeface="Arial"/>
              </a:rPr>
              <a:t>Most</a:t>
            </a:r>
            <a:r>
              <a:rPr sz="700" spc="-10" dirty="0">
                <a:latin typeface="Arial"/>
                <a:cs typeface="Arial"/>
              </a:rPr>
              <a:t> </a:t>
            </a:r>
            <a:r>
              <a:rPr sz="700" spc="20" dirty="0">
                <a:latin typeface="Arial"/>
                <a:cs typeface="Arial"/>
              </a:rPr>
              <a:t>common</a:t>
            </a:r>
            <a:r>
              <a:rPr sz="700" spc="-5" dirty="0">
                <a:latin typeface="Arial"/>
                <a:cs typeface="Arial"/>
              </a:rPr>
              <a:t> </a:t>
            </a:r>
            <a:r>
              <a:rPr sz="700" spc="10" dirty="0">
                <a:latin typeface="Arial"/>
                <a:cs typeface="Arial"/>
              </a:rPr>
              <a:t>are</a:t>
            </a:r>
            <a:r>
              <a:rPr sz="700" spc="20" dirty="0">
                <a:latin typeface="Arial"/>
                <a:cs typeface="Arial"/>
              </a:rPr>
              <a:t> </a:t>
            </a:r>
            <a:r>
              <a:rPr sz="700" spc="10" dirty="0">
                <a:latin typeface="Arial"/>
                <a:cs typeface="Arial"/>
              </a:rPr>
              <a:t>external</a:t>
            </a:r>
            <a:r>
              <a:rPr sz="700" spc="-10" dirty="0">
                <a:latin typeface="Arial"/>
                <a:cs typeface="Arial"/>
              </a:rPr>
              <a:t> </a:t>
            </a:r>
            <a:r>
              <a:rPr sz="700" spc="10" dirty="0">
                <a:latin typeface="Arial"/>
                <a:cs typeface="Arial"/>
              </a:rPr>
              <a:t>(financial)</a:t>
            </a:r>
            <a:r>
              <a:rPr sz="700" spc="-10" dirty="0">
                <a:latin typeface="Arial"/>
                <a:cs typeface="Arial"/>
              </a:rPr>
              <a:t> </a:t>
            </a:r>
            <a:r>
              <a:rPr sz="700" spc="10" dirty="0">
                <a:latin typeface="Arial"/>
                <a:cs typeface="Arial"/>
              </a:rPr>
              <a:t>audits,</a:t>
            </a:r>
            <a:r>
              <a:rPr sz="700" spc="-20" dirty="0">
                <a:latin typeface="Arial"/>
                <a:cs typeface="Arial"/>
              </a:rPr>
              <a:t> </a:t>
            </a:r>
            <a:r>
              <a:rPr sz="700" spc="10" dirty="0">
                <a:latin typeface="Arial"/>
                <a:cs typeface="Arial"/>
              </a:rPr>
              <a:t>internal</a:t>
            </a:r>
            <a:r>
              <a:rPr sz="700" spc="-30" dirty="0">
                <a:latin typeface="Arial"/>
                <a:cs typeface="Arial"/>
              </a:rPr>
              <a:t> </a:t>
            </a:r>
            <a:r>
              <a:rPr sz="700" spc="15" dirty="0">
                <a:latin typeface="Arial"/>
                <a:cs typeface="Arial"/>
              </a:rPr>
              <a:t>audits</a:t>
            </a:r>
            <a:r>
              <a:rPr sz="700" spc="-70" dirty="0">
                <a:latin typeface="Arial"/>
                <a:cs typeface="Arial"/>
              </a:rPr>
              <a:t> </a:t>
            </a:r>
            <a:r>
              <a:rPr sz="700" spc="15" dirty="0">
                <a:latin typeface="Arial"/>
                <a:cs typeface="Arial"/>
              </a:rPr>
              <a:t>and  </a:t>
            </a:r>
            <a:r>
              <a:rPr sz="700" spc="10" dirty="0">
                <a:latin typeface="Arial"/>
                <a:cs typeface="Arial"/>
              </a:rPr>
              <a:t>fraud</a:t>
            </a:r>
            <a:r>
              <a:rPr sz="700" spc="-20" dirty="0">
                <a:latin typeface="Arial"/>
                <a:cs typeface="Arial"/>
              </a:rPr>
              <a:t> </a:t>
            </a:r>
            <a:r>
              <a:rPr sz="700" spc="10" dirty="0">
                <a:latin typeface="Arial"/>
                <a:cs typeface="Arial"/>
              </a:rPr>
              <a:t>audits.</a:t>
            </a:r>
            <a:endParaRPr sz="7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653" y="316230"/>
            <a:ext cx="1761489" cy="226695"/>
          </a:xfrm>
          <a:prstGeom prst="rect">
            <a:avLst/>
          </a:prstGeom>
        </p:spPr>
        <p:txBody>
          <a:bodyPr vert="horz" wrap="square" lIns="0" tIns="15240" rIns="0" bIns="0" rtlCol="0">
            <a:spAutoFit/>
          </a:bodyPr>
          <a:lstStyle/>
          <a:p>
            <a:pPr marL="12700">
              <a:lnSpc>
                <a:spcPct val="100000"/>
              </a:lnSpc>
              <a:spcBef>
                <a:spcPts val="120"/>
              </a:spcBef>
            </a:pPr>
            <a:r>
              <a:rPr spc="5" dirty="0"/>
              <a:t>Internal Control</a:t>
            </a:r>
            <a:r>
              <a:rPr spc="-150" dirty="0"/>
              <a:t> </a:t>
            </a:r>
            <a:r>
              <a:rPr spc="5" dirty="0"/>
              <a:t>System</a:t>
            </a:r>
          </a:p>
        </p:txBody>
      </p:sp>
      <p:sp>
        <p:nvSpPr>
          <p:cNvPr id="3" name="object 3"/>
          <p:cNvSpPr txBox="1"/>
          <p:nvPr/>
        </p:nvSpPr>
        <p:spPr>
          <a:xfrm>
            <a:off x="414019" y="2327275"/>
            <a:ext cx="2562860"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27405" y="834389"/>
            <a:ext cx="2644140" cy="1035050"/>
          </a:xfrm>
          <a:prstGeom prst="rect">
            <a:avLst/>
          </a:prstGeom>
        </p:spPr>
        <p:txBody>
          <a:bodyPr vert="horz" wrap="square" lIns="0" tIns="12065" rIns="0" bIns="0" rtlCol="0">
            <a:spAutoFit/>
          </a:bodyPr>
          <a:lstStyle/>
          <a:p>
            <a:pPr marL="137160" marR="73660" indent="-125095">
              <a:lnSpc>
                <a:spcPct val="104299"/>
              </a:lnSpc>
              <a:spcBef>
                <a:spcPts val="95"/>
              </a:spcBef>
              <a:buClr>
                <a:srgbClr val="F5A207"/>
              </a:buClr>
              <a:buSzPct val="78571"/>
              <a:buFont typeface="Courier New"/>
              <a:buChar char="o"/>
              <a:tabLst>
                <a:tab pos="137795" algn="l"/>
              </a:tabLst>
            </a:pPr>
            <a:r>
              <a:rPr sz="700" b="1" spc="10" dirty="0">
                <a:solidFill>
                  <a:srgbClr val="404040"/>
                </a:solidFill>
                <a:latin typeface="Arial"/>
                <a:cs typeface="Arial"/>
              </a:rPr>
              <a:t>Internal</a:t>
            </a:r>
            <a:r>
              <a:rPr sz="700" b="1" spc="-10" dirty="0">
                <a:solidFill>
                  <a:srgbClr val="404040"/>
                </a:solidFill>
                <a:latin typeface="Arial"/>
                <a:cs typeface="Arial"/>
              </a:rPr>
              <a:t> </a:t>
            </a:r>
            <a:r>
              <a:rPr sz="700" b="1" spc="10" dirty="0">
                <a:solidFill>
                  <a:srgbClr val="404040"/>
                </a:solidFill>
                <a:latin typeface="Arial"/>
                <a:cs typeface="Arial"/>
              </a:rPr>
              <a:t>control system</a:t>
            </a:r>
            <a:r>
              <a:rPr sz="700" b="1" spc="5" dirty="0">
                <a:solidFill>
                  <a:srgbClr val="404040"/>
                </a:solidFill>
                <a:latin typeface="Arial"/>
                <a:cs typeface="Arial"/>
              </a:rPr>
              <a:t> </a:t>
            </a:r>
            <a:r>
              <a:rPr sz="700" spc="15" dirty="0">
                <a:solidFill>
                  <a:srgbClr val="404040"/>
                </a:solidFill>
                <a:latin typeface="Arial"/>
                <a:cs typeface="Arial"/>
              </a:rPr>
              <a:t>comprises</a:t>
            </a:r>
            <a:r>
              <a:rPr sz="700" spc="-45" dirty="0">
                <a:solidFill>
                  <a:srgbClr val="404040"/>
                </a:solidFill>
                <a:latin typeface="Arial"/>
                <a:cs typeface="Arial"/>
              </a:rPr>
              <a:t> </a:t>
            </a:r>
            <a:r>
              <a:rPr sz="700" spc="15" dirty="0">
                <a:solidFill>
                  <a:srgbClr val="404040"/>
                </a:solidFill>
                <a:latin typeface="Arial"/>
                <a:cs typeface="Arial"/>
              </a:rPr>
              <a:t>policies,</a:t>
            </a:r>
            <a:r>
              <a:rPr sz="700" spc="-35" dirty="0">
                <a:solidFill>
                  <a:srgbClr val="404040"/>
                </a:solidFill>
                <a:latin typeface="Arial"/>
                <a:cs typeface="Arial"/>
              </a:rPr>
              <a:t> </a:t>
            </a:r>
            <a:r>
              <a:rPr sz="700" spc="15" dirty="0">
                <a:solidFill>
                  <a:srgbClr val="404040"/>
                </a:solidFill>
                <a:latin typeface="Arial"/>
                <a:cs typeface="Arial"/>
              </a:rPr>
              <a:t>practices,</a:t>
            </a:r>
            <a:r>
              <a:rPr sz="700" spc="-25" dirty="0">
                <a:solidFill>
                  <a:srgbClr val="404040"/>
                </a:solidFill>
                <a:latin typeface="Arial"/>
                <a:cs typeface="Arial"/>
              </a:rPr>
              <a:t> </a:t>
            </a:r>
            <a:r>
              <a:rPr sz="700" spc="15" dirty="0">
                <a:solidFill>
                  <a:srgbClr val="404040"/>
                </a:solidFill>
                <a:latin typeface="Arial"/>
                <a:cs typeface="Arial"/>
              </a:rPr>
              <a:t>and  procedures</a:t>
            </a:r>
            <a:r>
              <a:rPr sz="700" spc="-40" dirty="0">
                <a:solidFill>
                  <a:srgbClr val="404040"/>
                </a:solidFill>
                <a:latin typeface="Arial"/>
                <a:cs typeface="Arial"/>
              </a:rPr>
              <a:t> </a:t>
            </a:r>
            <a:r>
              <a:rPr sz="700" spc="10" dirty="0">
                <a:solidFill>
                  <a:srgbClr val="404040"/>
                </a:solidFill>
                <a:latin typeface="Arial"/>
                <a:cs typeface="Arial"/>
              </a:rPr>
              <a:t>to </a:t>
            </a:r>
            <a:r>
              <a:rPr sz="700" spc="15" dirty="0">
                <a:solidFill>
                  <a:srgbClr val="404040"/>
                </a:solidFill>
                <a:latin typeface="Arial"/>
                <a:cs typeface="Arial"/>
              </a:rPr>
              <a:t>achieve</a:t>
            </a:r>
            <a:r>
              <a:rPr sz="700" spc="-40" dirty="0">
                <a:solidFill>
                  <a:srgbClr val="404040"/>
                </a:solidFill>
                <a:latin typeface="Arial"/>
                <a:cs typeface="Arial"/>
              </a:rPr>
              <a:t> </a:t>
            </a:r>
            <a:r>
              <a:rPr sz="700" spc="10" dirty="0">
                <a:solidFill>
                  <a:srgbClr val="404040"/>
                </a:solidFill>
                <a:latin typeface="Arial"/>
                <a:cs typeface="Arial"/>
              </a:rPr>
              <a:t>four</a:t>
            </a:r>
            <a:r>
              <a:rPr sz="700" spc="-10" dirty="0">
                <a:solidFill>
                  <a:srgbClr val="404040"/>
                </a:solidFill>
                <a:latin typeface="Arial"/>
                <a:cs typeface="Arial"/>
              </a:rPr>
              <a:t> </a:t>
            </a:r>
            <a:r>
              <a:rPr sz="700" spc="15" dirty="0">
                <a:solidFill>
                  <a:srgbClr val="404040"/>
                </a:solidFill>
                <a:latin typeface="Arial"/>
                <a:cs typeface="Arial"/>
              </a:rPr>
              <a:t>broad</a:t>
            </a:r>
            <a:r>
              <a:rPr sz="700" spc="-50" dirty="0">
                <a:solidFill>
                  <a:srgbClr val="404040"/>
                </a:solidFill>
                <a:latin typeface="Arial"/>
                <a:cs typeface="Arial"/>
              </a:rPr>
              <a:t> </a:t>
            </a:r>
            <a:r>
              <a:rPr sz="700" spc="10" dirty="0">
                <a:solidFill>
                  <a:srgbClr val="404040"/>
                </a:solidFill>
                <a:latin typeface="Arial"/>
                <a:cs typeface="Arial"/>
              </a:rPr>
              <a:t>objectives:</a:t>
            </a:r>
            <a:endParaRPr sz="700">
              <a:latin typeface="Arial"/>
              <a:cs typeface="Arial"/>
            </a:endParaRPr>
          </a:p>
          <a:p>
            <a:pPr marL="262255" lvl="1" indent="-104139">
              <a:lnSpc>
                <a:spcPct val="100000"/>
              </a:lnSpc>
              <a:spcBef>
                <a:spcPts val="385"/>
              </a:spcBef>
              <a:buClr>
                <a:srgbClr val="F5A207"/>
              </a:buClr>
              <a:buSzPct val="76923"/>
              <a:buFont typeface="Courier New"/>
              <a:buChar char="o"/>
              <a:tabLst>
                <a:tab pos="262890" algn="l"/>
              </a:tabLst>
            </a:pPr>
            <a:r>
              <a:rPr sz="650" dirty="0">
                <a:solidFill>
                  <a:srgbClr val="404040"/>
                </a:solidFill>
                <a:latin typeface="Arial"/>
                <a:cs typeface="Arial"/>
              </a:rPr>
              <a:t>Safeguard </a:t>
            </a:r>
            <a:r>
              <a:rPr sz="650" spc="5" dirty="0">
                <a:solidFill>
                  <a:srgbClr val="404040"/>
                </a:solidFill>
                <a:latin typeface="Arial"/>
                <a:cs typeface="Arial"/>
              </a:rPr>
              <a:t>assets </a:t>
            </a:r>
            <a:r>
              <a:rPr sz="650" dirty="0">
                <a:solidFill>
                  <a:srgbClr val="404040"/>
                </a:solidFill>
                <a:latin typeface="Arial"/>
                <a:cs typeface="Arial"/>
              </a:rPr>
              <a:t>of the</a:t>
            </a:r>
            <a:r>
              <a:rPr sz="650" spc="-110" dirty="0">
                <a:solidFill>
                  <a:srgbClr val="404040"/>
                </a:solidFill>
                <a:latin typeface="Arial"/>
                <a:cs typeface="Arial"/>
              </a:rPr>
              <a:t> </a:t>
            </a:r>
            <a:r>
              <a:rPr sz="650" dirty="0">
                <a:solidFill>
                  <a:srgbClr val="404040"/>
                </a:solidFill>
                <a:latin typeface="Arial"/>
                <a:cs typeface="Arial"/>
              </a:rPr>
              <a:t>firm.</a:t>
            </a:r>
            <a:endParaRPr sz="650">
              <a:latin typeface="Arial"/>
              <a:cs typeface="Arial"/>
            </a:endParaRPr>
          </a:p>
          <a:p>
            <a:pPr marL="262255" marR="268605" lvl="1" indent="-104139">
              <a:lnSpc>
                <a:spcPct val="100000"/>
              </a:lnSpc>
              <a:spcBef>
                <a:spcPts val="375"/>
              </a:spcBef>
              <a:buClr>
                <a:srgbClr val="F5A207"/>
              </a:buClr>
              <a:buSzPct val="76923"/>
              <a:buFont typeface="Courier New"/>
              <a:buChar char="o"/>
              <a:tabLst>
                <a:tab pos="262890" algn="l"/>
              </a:tabLst>
            </a:pPr>
            <a:r>
              <a:rPr sz="650" spc="5" dirty="0">
                <a:solidFill>
                  <a:srgbClr val="404040"/>
                </a:solidFill>
                <a:latin typeface="Arial"/>
                <a:cs typeface="Arial"/>
              </a:rPr>
              <a:t>Ensure </a:t>
            </a:r>
            <a:r>
              <a:rPr sz="650" spc="-5" dirty="0">
                <a:solidFill>
                  <a:srgbClr val="404040"/>
                </a:solidFill>
                <a:latin typeface="Arial"/>
                <a:cs typeface="Arial"/>
              </a:rPr>
              <a:t>accuracy </a:t>
            </a:r>
            <a:r>
              <a:rPr sz="650" spc="5" dirty="0">
                <a:solidFill>
                  <a:srgbClr val="404040"/>
                </a:solidFill>
                <a:latin typeface="Arial"/>
                <a:cs typeface="Arial"/>
              </a:rPr>
              <a:t>and </a:t>
            </a:r>
            <a:r>
              <a:rPr sz="650" spc="-5" dirty="0">
                <a:solidFill>
                  <a:srgbClr val="404040"/>
                </a:solidFill>
                <a:latin typeface="Arial"/>
                <a:cs typeface="Arial"/>
              </a:rPr>
              <a:t>reliability </a:t>
            </a:r>
            <a:r>
              <a:rPr sz="650" dirty="0">
                <a:solidFill>
                  <a:srgbClr val="404040"/>
                </a:solidFill>
                <a:latin typeface="Arial"/>
                <a:cs typeface="Arial"/>
              </a:rPr>
              <a:t>of accounting records </a:t>
            </a:r>
            <a:r>
              <a:rPr sz="650" spc="10" dirty="0">
                <a:solidFill>
                  <a:srgbClr val="404040"/>
                </a:solidFill>
                <a:latin typeface="Arial"/>
                <a:cs typeface="Arial"/>
              </a:rPr>
              <a:t>and  </a:t>
            </a:r>
            <a:r>
              <a:rPr sz="650" dirty="0">
                <a:solidFill>
                  <a:srgbClr val="404040"/>
                </a:solidFill>
                <a:latin typeface="Arial"/>
                <a:cs typeface="Arial"/>
              </a:rPr>
              <a:t>information.</a:t>
            </a:r>
            <a:endParaRPr sz="650">
              <a:latin typeface="Arial"/>
              <a:cs typeface="Arial"/>
            </a:endParaRPr>
          </a:p>
          <a:p>
            <a:pPr marL="262255" lvl="1" indent="-104139">
              <a:lnSpc>
                <a:spcPct val="100000"/>
              </a:lnSpc>
              <a:spcBef>
                <a:spcPts val="384"/>
              </a:spcBef>
              <a:buClr>
                <a:srgbClr val="F5A207"/>
              </a:buClr>
              <a:buSzPct val="76923"/>
              <a:buFont typeface="Courier New"/>
              <a:buChar char="o"/>
              <a:tabLst>
                <a:tab pos="262890" algn="l"/>
              </a:tabLst>
            </a:pPr>
            <a:r>
              <a:rPr sz="650" dirty="0">
                <a:solidFill>
                  <a:srgbClr val="404040"/>
                </a:solidFill>
                <a:latin typeface="Arial"/>
                <a:cs typeface="Arial"/>
              </a:rPr>
              <a:t>Promote </a:t>
            </a:r>
            <a:r>
              <a:rPr sz="650" spc="-5" dirty="0">
                <a:solidFill>
                  <a:srgbClr val="404040"/>
                </a:solidFill>
                <a:latin typeface="Arial"/>
                <a:cs typeface="Arial"/>
              </a:rPr>
              <a:t>efficiency in </a:t>
            </a:r>
            <a:r>
              <a:rPr sz="650" dirty="0">
                <a:solidFill>
                  <a:srgbClr val="404040"/>
                </a:solidFill>
                <a:latin typeface="Arial"/>
                <a:cs typeface="Arial"/>
              </a:rPr>
              <a:t>the </a:t>
            </a:r>
            <a:r>
              <a:rPr sz="650" spc="-5" dirty="0">
                <a:solidFill>
                  <a:srgbClr val="404040"/>
                </a:solidFill>
                <a:latin typeface="Arial"/>
                <a:cs typeface="Arial"/>
              </a:rPr>
              <a:t>firm’s</a:t>
            </a:r>
            <a:r>
              <a:rPr sz="650" spc="-85" dirty="0">
                <a:solidFill>
                  <a:srgbClr val="404040"/>
                </a:solidFill>
                <a:latin typeface="Arial"/>
                <a:cs typeface="Arial"/>
              </a:rPr>
              <a:t> </a:t>
            </a:r>
            <a:r>
              <a:rPr sz="650" dirty="0">
                <a:solidFill>
                  <a:srgbClr val="404040"/>
                </a:solidFill>
                <a:latin typeface="Arial"/>
                <a:cs typeface="Arial"/>
              </a:rPr>
              <a:t>operations.</a:t>
            </a:r>
            <a:endParaRPr sz="650">
              <a:latin typeface="Arial"/>
              <a:cs typeface="Arial"/>
            </a:endParaRPr>
          </a:p>
          <a:p>
            <a:pPr marL="262255" lvl="1" indent="-104139">
              <a:lnSpc>
                <a:spcPct val="100000"/>
              </a:lnSpc>
              <a:spcBef>
                <a:spcPts val="370"/>
              </a:spcBef>
              <a:buClr>
                <a:srgbClr val="F5A207"/>
              </a:buClr>
              <a:buSzPct val="76923"/>
              <a:buFont typeface="Courier New"/>
              <a:buChar char="o"/>
              <a:tabLst>
                <a:tab pos="262890" algn="l"/>
              </a:tabLst>
            </a:pPr>
            <a:r>
              <a:rPr sz="650" dirty="0">
                <a:solidFill>
                  <a:srgbClr val="404040"/>
                </a:solidFill>
                <a:latin typeface="Arial"/>
                <a:cs typeface="Arial"/>
              </a:rPr>
              <a:t>Measure compliance </a:t>
            </a:r>
            <a:r>
              <a:rPr sz="650" spc="-5" dirty="0">
                <a:solidFill>
                  <a:srgbClr val="404040"/>
                </a:solidFill>
                <a:latin typeface="Arial"/>
                <a:cs typeface="Arial"/>
              </a:rPr>
              <a:t>with </a:t>
            </a:r>
            <a:r>
              <a:rPr sz="650" dirty="0">
                <a:solidFill>
                  <a:srgbClr val="404040"/>
                </a:solidFill>
                <a:latin typeface="Arial"/>
                <a:cs typeface="Arial"/>
              </a:rPr>
              <a:t>management’s prescribed</a:t>
            </a:r>
            <a:r>
              <a:rPr sz="650" spc="-135" dirty="0">
                <a:solidFill>
                  <a:srgbClr val="404040"/>
                </a:solidFill>
                <a:latin typeface="Arial"/>
                <a:cs typeface="Arial"/>
              </a:rPr>
              <a:t> </a:t>
            </a:r>
            <a:r>
              <a:rPr sz="650" spc="-5" dirty="0">
                <a:solidFill>
                  <a:srgbClr val="404040"/>
                </a:solidFill>
                <a:latin typeface="Arial"/>
                <a:cs typeface="Arial"/>
              </a:rPr>
              <a:t>policies </a:t>
            </a:r>
            <a:r>
              <a:rPr sz="650" spc="5" dirty="0">
                <a:solidFill>
                  <a:srgbClr val="404040"/>
                </a:solidFill>
                <a:latin typeface="Arial"/>
                <a:cs typeface="Arial"/>
              </a:rPr>
              <a:t>and</a:t>
            </a:r>
            <a:endParaRPr sz="650">
              <a:latin typeface="Arial"/>
              <a:cs typeface="Arial"/>
            </a:endParaRPr>
          </a:p>
          <a:p>
            <a:pPr marL="262255">
              <a:lnSpc>
                <a:spcPct val="100000"/>
              </a:lnSpc>
            </a:pPr>
            <a:r>
              <a:rPr sz="650" dirty="0">
                <a:solidFill>
                  <a:srgbClr val="404040"/>
                </a:solidFill>
                <a:latin typeface="Arial"/>
                <a:cs typeface="Arial"/>
              </a:rPr>
              <a:t>procedures.</a:t>
            </a:r>
            <a:endParaRPr sz="65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2226" y="283540"/>
            <a:ext cx="1754505" cy="260350"/>
          </a:xfrm>
          <a:prstGeom prst="rect">
            <a:avLst/>
          </a:prstGeom>
        </p:spPr>
        <p:txBody>
          <a:bodyPr vert="horz" wrap="square" lIns="0" tIns="17145" rIns="0" bIns="0" rtlCol="0">
            <a:spAutoFit/>
          </a:bodyPr>
          <a:lstStyle/>
          <a:p>
            <a:pPr marL="12700">
              <a:lnSpc>
                <a:spcPct val="100000"/>
              </a:lnSpc>
              <a:spcBef>
                <a:spcPts val="135"/>
              </a:spcBef>
            </a:pPr>
            <a:r>
              <a:rPr sz="1500" spc="10" dirty="0"/>
              <a:t>Modifying</a:t>
            </a:r>
            <a:r>
              <a:rPr sz="1500" spc="-25" dirty="0"/>
              <a:t> </a:t>
            </a:r>
            <a:r>
              <a:rPr sz="1500" spc="10" dirty="0"/>
              <a:t>Principles</a:t>
            </a:r>
            <a:endParaRPr sz="1500"/>
          </a:p>
        </p:txBody>
      </p:sp>
      <p:sp>
        <p:nvSpPr>
          <p:cNvPr id="3" name="object 3"/>
          <p:cNvSpPr txBox="1"/>
          <p:nvPr/>
        </p:nvSpPr>
        <p:spPr>
          <a:xfrm>
            <a:off x="413131" y="2327859"/>
            <a:ext cx="2562860" cy="115570"/>
          </a:xfrm>
          <a:prstGeom prst="rect">
            <a:avLst/>
          </a:prstGeom>
        </p:spPr>
        <p:txBody>
          <a:bodyPr vert="horz" wrap="square" lIns="0" tIns="9525" rIns="0" bIns="0" rtlCol="0">
            <a:spAutoFit/>
          </a:bodyPr>
          <a:lstStyle/>
          <a:p>
            <a:pPr marL="125730"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71068" y="815593"/>
            <a:ext cx="2668905" cy="1395730"/>
          </a:xfrm>
          <a:prstGeom prst="rect">
            <a:avLst/>
          </a:prstGeom>
        </p:spPr>
        <p:txBody>
          <a:bodyPr vert="horz" wrap="square" lIns="0" tIns="62865" rIns="0" bIns="0" rtlCol="0">
            <a:spAutoFit/>
          </a:bodyPr>
          <a:lstStyle/>
          <a:p>
            <a:pPr marL="137160" indent="-125095" algn="just">
              <a:lnSpc>
                <a:spcPct val="100000"/>
              </a:lnSpc>
              <a:spcBef>
                <a:spcPts val="495"/>
              </a:spcBef>
              <a:buClr>
                <a:srgbClr val="F5A207"/>
              </a:buClr>
              <a:buSzPct val="92857"/>
              <a:buFont typeface="Courier New"/>
              <a:buChar char="o"/>
              <a:tabLst>
                <a:tab pos="137795" algn="l"/>
              </a:tabLst>
            </a:pPr>
            <a:r>
              <a:rPr sz="700" spc="15" dirty="0">
                <a:solidFill>
                  <a:srgbClr val="404040"/>
                </a:solidFill>
                <a:latin typeface="Arial"/>
                <a:cs typeface="Arial"/>
              </a:rPr>
              <a:t>Management</a:t>
            </a:r>
            <a:r>
              <a:rPr sz="700" spc="-25" dirty="0">
                <a:solidFill>
                  <a:srgbClr val="404040"/>
                </a:solidFill>
                <a:latin typeface="Arial"/>
                <a:cs typeface="Arial"/>
              </a:rPr>
              <a:t> </a:t>
            </a:r>
            <a:r>
              <a:rPr sz="700" spc="10" dirty="0">
                <a:solidFill>
                  <a:srgbClr val="404040"/>
                </a:solidFill>
                <a:latin typeface="Arial"/>
                <a:cs typeface="Arial"/>
              </a:rPr>
              <a:t>responsibility</a:t>
            </a:r>
            <a:r>
              <a:rPr sz="700" spc="-30" dirty="0">
                <a:solidFill>
                  <a:srgbClr val="404040"/>
                </a:solidFill>
                <a:latin typeface="Arial"/>
                <a:cs typeface="Arial"/>
              </a:rPr>
              <a:t> </a:t>
            </a:r>
            <a:r>
              <a:rPr sz="700" spc="15" dirty="0">
                <a:solidFill>
                  <a:srgbClr val="404040"/>
                </a:solidFill>
                <a:latin typeface="Arial"/>
                <a:cs typeface="Arial"/>
              </a:rPr>
              <a:t>made</a:t>
            </a:r>
            <a:r>
              <a:rPr sz="700" dirty="0">
                <a:solidFill>
                  <a:srgbClr val="404040"/>
                </a:solidFill>
                <a:latin typeface="Arial"/>
                <a:cs typeface="Arial"/>
              </a:rPr>
              <a:t> </a:t>
            </a:r>
            <a:r>
              <a:rPr sz="700" spc="15" dirty="0">
                <a:solidFill>
                  <a:srgbClr val="404040"/>
                </a:solidFill>
                <a:latin typeface="Arial"/>
                <a:cs typeface="Arial"/>
              </a:rPr>
              <a:t>law</a:t>
            </a:r>
            <a:r>
              <a:rPr sz="700" spc="-5" dirty="0">
                <a:solidFill>
                  <a:srgbClr val="404040"/>
                </a:solidFill>
                <a:latin typeface="Arial"/>
                <a:cs typeface="Arial"/>
              </a:rPr>
              <a:t> </a:t>
            </a:r>
            <a:r>
              <a:rPr sz="700" spc="15" dirty="0">
                <a:solidFill>
                  <a:srgbClr val="404040"/>
                </a:solidFill>
                <a:latin typeface="Arial"/>
                <a:cs typeface="Arial"/>
              </a:rPr>
              <a:t>by</a:t>
            </a:r>
            <a:r>
              <a:rPr sz="700" spc="-45" dirty="0">
                <a:solidFill>
                  <a:srgbClr val="404040"/>
                </a:solidFill>
                <a:latin typeface="Arial"/>
                <a:cs typeface="Arial"/>
              </a:rPr>
              <a:t> </a:t>
            </a:r>
            <a:r>
              <a:rPr sz="700" spc="10" dirty="0">
                <a:solidFill>
                  <a:srgbClr val="404040"/>
                </a:solidFill>
                <a:latin typeface="Arial"/>
                <a:cs typeface="Arial"/>
              </a:rPr>
              <a:t>SOX.</a:t>
            </a:r>
            <a:endParaRPr sz="700">
              <a:latin typeface="Arial"/>
              <a:cs typeface="Arial"/>
            </a:endParaRPr>
          </a:p>
          <a:p>
            <a:pPr marL="137160" indent="-125095" algn="just">
              <a:lnSpc>
                <a:spcPct val="100000"/>
              </a:lnSpc>
              <a:spcBef>
                <a:spcPts val="409"/>
              </a:spcBef>
              <a:buClr>
                <a:srgbClr val="F5A207"/>
              </a:buClr>
              <a:buSzPct val="92857"/>
              <a:buFont typeface="Courier New"/>
              <a:buChar char="o"/>
              <a:tabLst>
                <a:tab pos="137795" algn="l"/>
              </a:tabLst>
            </a:pPr>
            <a:r>
              <a:rPr sz="700" spc="10" dirty="0">
                <a:solidFill>
                  <a:srgbClr val="404040"/>
                </a:solidFill>
                <a:latin typeface="Arial"/>
                <a:cs typeface="Arial"/>
              </a:rPr>
              <a:t>Objectives should be achieved regardless of the</a:t>
            </a:r>
            <a:r>
              <a:rPr sz="700" spc="15" dirty="0">
                <a:solidFill>
                  <a:srgbClr val="404040"/>
                </a:solidFill>
                <a:latin typeface="Arial"/>
                <a:cs typeface="Arial"/>
              </a:rPr>
              <a:t> </a:t>
            </a:r>
            <a:r>
              <a:rPr sz="700" b="1" spc="10" dirty="0">
                <a:solidFill>
                  <a:srgbClr val="404040"/>
                </a:solidFill>
                <a:latin typeface="Arial"/>
                <a:cs typeface="Arial"/>
              </a:rPr>
              <a:t>data</a:t>
            </a:r>
            <a:endParaRPr sz="700">
              <a:latin typeface="Arial"/>
              <a:cs typeface="Arial"/>
            </a:endParaRPr>
          </a:p>
          <a:p>
            <a:pPr marL="137160" algn="just">
              <a:lnSpc>
                <a:spcPct val="100000"/>
              </a:lnSpc>
              <a:spcBef>
                <a:spcPts val="40"/>
              </a:spcBef>
            </a:pPr>
            <a:r>
              <a:rPr sz="700" b="1" spc="15" dirty="0">
                <a:solidFill>
                  <a:srgbClr val="404040"/>
                </a:solidFill>
                <a:latin typeface="Arial"/>
                <a:cs typeface="Arial"/>
              </a:rPr>
              <a:t>processing </a:t>
            </a:r>
            <a:r>
              <a:rPr sz="700" spc="15" dirty="0">
                <a:solidFill>
                  <a:srgbClr val="404040"/>
                </a:solidFill>
                <a:latin typeface="Arial"/>
                <a:cs typeface="Arial"/>
              </a:rPr>
              <a:t>method</a:t>
            </a:r>
            <a:r>
              <a:rPr sz="700" spc="-50" dirty="0">
                <a:solidFill>
                  <a:srgbClr val="404040"/>
                </a:solidFill>
                <a:latin typeface="Arial"/>
                <a:cs typeface="Arial"/>
              </a:rPr>
              <a:t> </a:t>
            </a:r>
            <a:r>
              <a:rPr sz="700" spc="15" dirty="0">
                <a:solidFill>
                  <a:srgbClr val="404040"/>
                </a:solidFill>
                <a:latin typeface="Arial"/>
                <a:cs typeface="Arial"/>
              </a:rPr>
              <a:t>used.</a:t>
            </a:r>
            <a:endParaRPr sz="700">
              <a:latin typeface="Arial"/>
              <a:cs typeface="Arial"/>
            </a:endParaRPr>
          </a:p>
          <a:p>
            <a:pPr marL="137160" marR="43180" indent="-125095" algn="just">
              <a:lnSpc>
                <a:spcPct val="104299"/>
              </a:lnSpc>
              <a:spcBef>
                <a:spcPts val="355"/>
              </a:spcBef>
              <a:buClr>
                <a:srgbClr val="F5A207"/>
              </a:buClr>
              <a:buSzPct val="92857"/>
              <a:buFont typeface="Courier New"/>
              <a:buChar char="o"/>
              <a:tabLst>
                <a:tab pos="137795" algn="l"/>
              </a:tabLst>
            </a:pPr>
            <a:r>
              <a:rPr sz="700" spc="10" dirty="0">
                <a:solidFill>
                  <a:srgbClr val="404040"/>
                </a:solidFill>
                <a:latin typeface="Arial"/>
                <a:cs typeface="Arial"/>
              </a:rPr>
              <a:t>Every </a:t>
            </a:r>
            <a:r>
              <a:rPr sz="700" spc="15" dirty="0">
                <a:solidFill>
                  <a:srgbClr val="404040"/>
                </a:solidFill>
                <a:latin typeface="Arial"/>
                <a:cs typeface="Arial"/>
              </a:rPr>
              <a:t>system </a:t>
            </a:r>
            <a:r>
              <a:rPr sz="700" spc="10" dirty="0">
                <a:solidFill>
                  <a:srgbClr val="404040"/>
                </a:solidFill>
                <a:latin typeface="Arial"/>
                <a:cs typeface="Arial"/>
              </a:rPr>
              <a:t>has </a:t>
            </a:r>
            <a:r>
              <a:rPr sz="700" b="1" spc="10" dirty="0">
                <a:solidFill>
                  <a:srgbClr val="404040"/>
                </a:solidFill>
                <a:latin typeface="Arial"/>
                <a:cs typeface="Arial"/>
              </a:rPr>
              <a:t>limitations </a:t>
            </a:r>
            <a:r>
              <a:rPr sz="700" spc="10" dirty="0">
                <a:solidFill>
                  <a:srgbClr val="404040"/>
                </a:solidFill>
                <a:latin typeface="Arial"/>
                <a:cs typeface="Arial"/>
              </a:rPr>
              <a:t>on </a:t>
            </a:r>
            <a:r>
              <a:rPr sz="700" spc="5" dirty="0">
                <a:solidFill>
                  <a:srgbClr val="404040"/>
                </a:solidFill>
                <a:latin typeface="Arial"/>
                <a:cs typeface="Arial"/>
              </a:rPr>
              <a:t>its effectiveness including:  </a:t>
            </a:r>
            <a:r>
              <a:rPr sz="700" spc="10" dirty="0">
                <a:solidFill>
                  <a:srgbClr val="404040"/>
                </a:solidFill>
                <a:latin typeface="Arial"/>
                <a:cs typeface="Arial"/>
              </a:rPr>
              <a:t>possibility of </a:t>
            </a:r>
            <a:r>
              <a:rPr sz="700" spc="-10" dirty="0">
                <a:solidFill>
                  <a:srgbClr val="404040"/>
                </a:solidFill>
                <a:latin typeface="Arial"/>
                <a:cs typeface="Arial"/>
              </a:rPr>
              <a:t>error, </a:t>
            </a:r>
            <a:r>
              <a:rPr sz="700" spc="10" dirty="0">
                <a:solidFill>
                  <a:srgbClr val="404040"/>
                </a:solidFill>
                <a:latin typeface="Arial"/>
                <a:cs typeface="Arial"/>
              </a:rPr>
              <a:t>circumvention, </a:t>
            </a:r>
            <a:r>
              <a:rPr sz="700" spc="15" dirty="0">
                <a:solidFill>
                  <a:srgbClr val="404040"/>
                </a:solidFill>
                <a:latin typeface="Arial"/>
                <a:cs typeface="Arial"/>
              </a:rPr>
              <a:t>management </a:t>
            </a:r>
            <a:r>
              <a:rPr sz="700" spc="10" dirty="0">
                <a:solidFill>
                  <a:srgbClr val="404040"/>
                </a:solidFill>
                <a:latin typeface="Arial"/>
                <a:cs typeface="Arial"/>
              </a:rPr>
              <a:t>override and  </a:t>
            </a:r>
            <a:r>
              <a:rPr sz="700" spc="15" dirty="0">
                <a:solidFill>
                  <a:srgbClr val="404040"/>
                </a:solidFill>
                <a:latin typeface="Arial"/>
                <a:cs typeface="Arial"/>
              </a:rPr>
              <a:t>changing</a:t>
            </a:r>
            <a:r>
              <a:rPr sz="700" spc="-30" dirty="0">
                <a:solidFill>
                  <a:srgbClr val="404040"/>
                </a:solidFill>
                <a:latin typeface="Arial"/>
                <a:cs typeface="Arial"/>
              </a:rPr>
              <a:t> </a:t>
            </a:r>
            <a:r>
              <a:rPr sz="700" spc="10" dirty="0">
                <a:solidFill>
                  <a:srgbClr val="404040"/>
                </a:solidFill>
                <a:latin typeface="Arial"/>
                <a:cs typeface="Arial"/>
              </a:rPr>
              <a:t>conditions.</a:t>
            </a:r>
            <a:endParaRPr sz="700">
              <a:latin typeface="Arial"/>
              <a:cs typeface="Arial"/>
            </a:endParaRPr>
          </a:p>
          <a:p>
            <a:pPr marL="137160" indent="-125095" algn="just">
              <a:lnSpc>
                <a:spcPct val="100000"/>
              </a:lnSpc>
              <a:spcBef>
                <a:spcPts val="400"/>
              </a:spcBef>
              <a:buClr>
                <a:srgbClr val="F5A207"/>
              </a:buClr>
              <a:buSzPct val="92857"/>
              <a:buFont typeface="Courier New"/>
              <a:buChar char="o"/>
              <a:tabLst>
                <a:tab pos="137795" algn="l"/>
              </a:tabLst>
            </a:pPr>
            <a:r>
              <a:rPr sz="700" spc="15" dirty="0">
                <a:solidFill>
                  <a:srgbClr val="404040"/>
                </a:solidFill>
                <a:latin typeface="Arial"/>
                <a:cs typeface="Arial"/>
              </a:rPr>
              <a:t>System</a:t>
            </a:r>
            <a:r>
              <a:rPr sz="700" spc="-10" dirty="0">
                <a:solidFill>
                  <a:srgbClr val="404040"/>
                </a:solidFill>
                <a:latin typeface="Arial"/>
                <a:cs typeface="Arial"/>
              </a:rPr>
              <a:t> </a:t>
            </a:r>
            <a:r>
              <a:rPr sz="700" spc="15" dirty="0">
                <a:solidFill>
                  <a:srgbClr val="404040"/>
                </a:solidFill>
                <a:latin typeface="Arial"/>
                <a:cs typeface="Arial"/>
              </a:rPr>
              <a:t>should</a:t>
            </a:r>
            <a:r>
              <a:rPr sz="700" spc="-5" dirty="0">
                <a:solidFill>
                  <a:srgbClr val="404040"/>
                </a:solidFill>
                <a:latin typeface="Arial"/>
                <a:cs typeface="Arial"/>
              </a:rPr>
              <a:t> </a:t>
            </a:r>
            <a:r>
              <a:rPr sz="700" spc="10" dirty="0">
                <a:solidFill>
                  <a:srgbClr val="404040"/>
                </a:solidFill>
                <a:latin typeface="Arial"/>
                <a:cs typeface="Arial"/>
              </a:rPr>
              <a:t>provide</a:t>
            </a:r>
            <a:r>
              <a:rPr sz="700" spc="-30" dirty="0">
                <a:solidFill>
                  <a:srgbClr val="404040"/>
                </a:solidFill>
                <a:latin typeface="Arial"/>
                <a:cs typeface="Arial"/>
              </a:rPr>
              <a:t> </a:t>
            </a:r>
            <a:r>
              <a:rPr sz="700" b="1" spc="15" dirty="0">
                <a:solidFill>
                  <a:srgbClr val="404040"/>
                </a:solidFill>
                <a:latin typeface="Arial"/>
                <a:cs typeface="Arial"/>
              </a:rPr>
              <a:t>reasonable</a:t>
            </a:r>
            <a:r>
              <a:rPr sz="700" b="1" spc="-5" dirty="0">
                <a:solidFill>
                  <a:srgbClr val="404040"/>
                </a:solidFill>
                <a:latin typeface="Arial"/>
                <a:cs typeface="Arial"/>
              </a:rPr>
              <a:t> </a:t>
            </a:r>
            <a:r>
              <a:rPr sz="700" b="1" spc="15" dirty="0">
                <a:solidFill>
                  <a:srgbClr val="404040"/>
                </a:solidFill>
                <a:latin typeface="Arial"/>
                <a:cs typeface="Arial"/>
              </a:rPr>
              <a:t>assurance</a:t>
            </a:r>
            <a:r>
              <a:rPr sz="700" b="1" spc="-10" dirty="0">
                <a:solidFill>
                  <a:srgbClr val="404040"/>
                </a:solidFill>
                <a:latin typeface="Arial"/>
                <a:cs typeface="Arial"/>
              </a:rPr>
              <a:t> </a:t>
            </a:r>
            <a:r>
              <a:rPr sz="700" spc="10" dirty="0">
                <a:solidFill>
                  <a:srgbClr val="404040"/>
                </a:solidFill>
                <a:latin typeface="Arial"/>
                <a:cs typeface="Arial"/>
              </a:rPr>
              <a:t>that</a:t>
            </a:r>
            <a:r>
              <a:rPr sz="700" spc="-65" dirty="0">
                <a:solidFill>
                  <a:srgbClr val="404040"/>
                </a:solidFill>
                <a:latin typeface="Arial"/>
                <a:cs typeface="Arial"/>
              </a:rPr>
              <a:t> </a:t>
            </a:r>
            <a:r>
              <a:rPr sz="700" spc="15" dirty="0">
                <a:solidFill>
                  <a:srgbClr val="404040"/>
                </a:solidFill>
                <a:latin typeface="Arial"/>
                <a:cs typeface="Arial"/>
              </a:rPr>
              <a:t>broad</a:t>
            </a:r>
            <a:endParaRPr sz="700">
              <a:latin typeface="Arial"/>
              <a:cs typeface="Arial"/>
            </a:endParaRPr>
          </a:p>
          <a:p>
            <a:pPr marL="137160">
              <a:lnSpc>
                <a:spcPct val="100000"/>
              </a:lnSpc>
              <a:spcBef>
                <a:spcPts val="35"/>
              </a:spcBef>
            </a:pPr>
            <a:r>
              <a:rPr sz="700" spc="15" dirty="0">
                <a:solidFill>
                  <a:srgbClr val="404040"/>
                </a:solidFill>
                <a:latin typeface="Arial"/>
                <a:cs typeface="Arial"/>
              </a:rPr>
              <a:t>objectives </a:t>
            </a:r>
            <a:r>
              <a:rPr sz="700" spc="10" dirty="0">
                <a:solidFill>
                  <a:srgbClr val="404040"/>
                </a:solidFill>
                <a:latin typeface="Arial"/>
                <a:cs typeface="Arial"/>
              </a:rPr>
              <a:t>are</a:t>
            </a:r>
            <a:r>
              <a:rPr sz="700" spc="-70" dirty="0">
                <a:solidFill>
                  <a:srgbClr val="404040"/>
                </a:solidFill>
                <a:latin typeface="Arial"/>
                <a:cs typeface="Arial"/>
              </a:rPr>
              <a:t> </a:t>
            </a:r>
            <a:r>
              <a:rPr sz="700" spc="15" dirty="0">
                <a:solidFill>
                  <a:srgbClr val="404040"/>
                </a:solidFill>
                <a:latin typeface="Arial"/>
                <a:cs typeface="Arial"/>
              </a:rPr>
              <a:t>met.</a:t>
            </a:r>
            <a:endParaRPr sz="700">
              <a:latin typeface="Arial"/>
              <a:cs typeface="Arial"/>
            </a:endParaRPr>
          </a:p>
          <a:p>
            <a:pPr marL="346075" lvl="1" indent="-168275">
              <a:lnSpc>
                <a:spcPct val="100000"/>
              </a:lnSpc>
              <a:spcBef>
                <a:spcPts val="390"/>
              </a:spcBef>
              <a:buClr>
                <a:srgbClr val="F5A207"/>
              </a:buClr>
              <a:buSzPct val="76923"/>
              <a:buFont typeface="Courier New"/>
              <a:buChar char="o"/>
              <a:tabLst>
                <a:tab pos="346075" algn="l"/>
                <a:tab pos="346710" algn="l"/>
              </a:tabLst>
            </a:pPr>
            <a:r>
              <a:rPr sz="650" spc="5" dirty="0">
                <a:solidFill>
                  <a:srgbClr val="404040"/>
                </a:solidFill>
                <a:latin typeface="Arial"/>
                <a:cs typeface="Arial"/>
              </a:rPr>
              <a:t>Cost</a:t>
            </a:r>
            <a:r>
              <a:rPr sz="650" spc="-25" dirty="0">
                <a:solidFill>
                  <a:srgbClr val="404040"/>
                </a:solidFill>
                <a:latin typeface="Arial"/>
                <a:cs typeface="Arial"/>
              </a:rPr>
              <a:t> </a:t>
            </a:r>
            <a:r>
              <a:rPr sz="650" dirty="0">
                <a:solidFill>
                  <a:srgbClr val="404040"/>
                </a:solidFill>
                <a:latin typeface="Arial"/>
                <a:cs typeface="Arial"/>
              </a:rPr>
              <a:t>to</a:t>
            </a:r>
            <a:r>
              <a:rPr sz="650" spc="10" dirty="0">
                <a:solidFill>
                  <a:srgbClr val="404040"/>
                </a:solidFill>
                <a:latin typeface="Arial"/>
                <a:cs typeface="Arial"/>
              </a:rPr>
              <a:t> </a:t>
            </a:r>
            <a:r>
              <a:rPr sz="650" dirty="0">
                <a:solidFill>
                  <a:srgbClr val="404040"/>
                </a:solidFill>
                <a:latin typeface="Arial"/>
                <a:cs typeface="Arial"/>
              </a:rPr>
              <a:t>achieve</a:t>
            </a:r>
            <a:r>
              <a:rPr sz="650" spc="-40" dirty="0">
                <a:solidFill>
                  <a:srgbClr val="404040"/>
                </a:solidFill>
                <a:latin typeface="Arial"/>
                <a:cs typeface="Arial"/>
              </a:rPr>
              <a:t> </a:t>
            </a:r>
            <a:r>
              <a:rPr sz="650" dirty="0">
                <a:solidFill>
                  <a:srgbClr val="404040"/>
                </a:solidFill>
                <a:latin typeface="Arial"/>
                <a:cs typeface="Arial"/>
              </a:rPr>
              <a:t>improved</a:t>
            </a:r>
            <a:r>
              <a:rPr sz="650" spc="-40" dirty="0">
                <a:solidFill>
                  <a:srgbClr val="404040"/>
                </a:solidFill>
                <a:latin typeface="Arial"/>
                <a:cs typeface="Arial"/>
              </a:rPr>
              <a:t> </a:t>
            </a:r>
            <a:r>
              <a:rPr sz="650" dirty="0">
                <a:solidFill>
                  <a:srgbClr val="404040"/>
                </a:solidFill>
                <a:latin typeface="Arial"/>
                <a:cs typeface="Arial"/>
              </a:rPr>
              <a:t>control</a:t>
            </a:r>
            <a:r>
              <a:rPr sz="650" spc="-20" dirty="0">
                <a:solidFill>
                  <a:srgbClr val="404040"/>
                </a:solidFill>
                <a:latin typeface="Arial"/>
                <a:cs typeface="Arial"/>
              </a:rPr>
              <a:t> </a:t>
            </a:r>
            <a:r>
              <a:rPr sz="650" dirty="0">
                <a:solidFill>
                  <a:srgbClr val="404040"/>
                </a:solidFill>
                <a:latin typeface="Arial"/>
                <a:cs typeface="Arial"/>
              </a:rPr>
              <a:t>should</a:t>
            </a:r>
            <a:r>
              <a:rPr sz="650" spc="-30" dirty="0">
                <a:solidFill>
                  <a:srgbClr val="404040"/>
                </a:solidFill>
                <a:latin typeface="Arial"/>
                <a:cs typeface="Arial"/>
              </a:rPr>
              <a:t> </a:t>
            </a:r>
            <a:r>
              <a:rPr sz="650" dirty="0">
                <a:solidFill>
                  <a:srgbClr val="404040"/>
                </a:solidFill>
                <a:latin typeface="Arial"/>
                <a:cs typeface="Arial"/>
              </a:rPr>
              <a:t>not</a:t>
            </a:r>
            <a:r>
              <a:rPr sz="650" spc="5" dirty="0">
                <a:solidFill>
                  <a:srgbClr val="404040"/>
                </a:solidFill>
                <a:latin typeface="Arial"/>
                <a:cs typeface="Arial"/>
              </a:rPr>
              <a:t> </a:t>
            </a:r>
            <a:r>
              <a:rPr sz="650" dirty="0">
                <a:solidFill>
                  <a:srgbClr val="404040"/>
                </a:solidFill>
                <a:latin typeface="Arial"/>
                <a:cs typeface="Arial"/>
              </a:rPr>
              <a:t>outweigh</a:t>
            </a:r>
            <a:r>
              <a:rPr sz="650" spc="-15" dirty="0">
                <a:solidFill>
                  <a:srgbClr val="404040"/>
                </a:solidFill>
                <a:latin typeface="Arial"/>
                <a:cs typeface="Arial"/>
              </a:rPr>
              <a:t> </a:t>
            </a:r>
            <a:r>
              <a:rPr sz="650" dirty="0">
                <a:solidFill>
                  <a:srgbClr val="404040"/>
                </a:solidFill>
                <a:latin typeface="Arial"/>
                <a:cs typeface="Arial"/>
              </a:rPr>
              <a:t>benefits.</a:t>
            </a:r>
            <a:endParaRPr sz="650">
              <a:latin typeface="Arial"/>
              <a:cs typeface="Arial"/>
            </a:endParaRPr>
          </a:p>
          <a:p>
            <a:pPr marL="346075" lvl="1" indent="-168275">
              <a:lnSpc>
                <a:spcPct val="100000"/>
              </a:lnSpc>
              <a:spcBef>
                <a:spcPts val="370"/>
              </a:spcBef>
              <a:buClr>
                <a:srgbClr val="F5A207"/>
              </a:buClr>
              <a:buSzPct val="76923"/>
              <a:buFont typeface="Courier New"/>
              <a:buChar char="o"/>
              <a:tabLst>
                <a:tab pos="346075" algn="l"/>
                <a:tab pos="346710" algn="l"/>
              </a:tabLst>
            </a:pPr>
            <a:r>
              <a:rPr sz="650" spc="5" dirty="0">
                <a:solidFill>
                  <a:srgbClr val="404040"/>
                </a:solidFill>
                <a:latin typeface="Arial"/>
                <a:cs typeface="Arial"/>
              </a:rPr>
              <a:t>Cost</a:t>
            </a:r>
            <a:r>
              <a:rPr sz="650" spc="-30" dirty="0">
                <a:solidFill>
                  <a:srgbClr val="404040"/>
                </a:solidFill>
                <a:latin typeface="Arial"/>
                <a:cs typeface="Arial"/>
              </a:rPr>
              <a:t> </a:t>
            </a:r>
            <a:r>
              <a:rPr sz="650" dirty="0">
                <a:solidFill>
                  <a:srgbClr val="404040"/>
                </a:solidFill>
                <a:latin typeface="Arial"/>
                <a:cs typeface="Arial"/>
              </a:rPr>
              <a:t>of</a:t>
            </a:r>
            <a:r>
              <a:rPr sz="650" spc="-20" dirty="0">
                <a:solidFill>
                  <a:srgbClr val="404040"/>
                </a:solidFill>
                <a:latin typeface="Arial"/>
                <a:cs typeface="Arial"/>
              </a:rPr>
              <a:t> </a:t>
            </a:r>
            <a:r>
              <a:rPr sz="650" dirty="0">
                <a:solidFill>
                  <a:srgbClr val="404040"/>
                </a:solidFill>
                <a:latin typeface="Arial"/>
                <a:cs typeface="Arial"/>
              </a:rPr>
              <a:t>correcting</a:t>
            </a:r>
            <a:r>
              <a:rPr sz="650" spc="-35" dirty="0">
                <a:solidFill>
                  <a:srgbClr val="404040"/>
                </a:solidFill>
                <a:latin typeface="Arial"/>
                <a:cs typeface="Arial"/>
              </a:rPr>
              <a:t> </a:t>
            </a:r>
            <a:r>
              <a:rPr sz="650" dirty="0">
                <a:solidFill>
                  <a:srgbClr val="404040"/>
                </a:solidFill>
                <a:latin typeface="Arial"/>
                <a:cs typeface="Arial"/>
              </a:rPr>
              <a:t>material</a:t>
            </a:r>
            <a:r>
              <a:rPr sz="650" spc="-20" dirty="0">
                <a:solidFill>
                  <a:srgbClr val="404040"/>
                </a:solidFill>
                <a:latin typeface="Arial"/>
                <a:cs typeface="Arial"/>
              </a:rPr>
              <a:t> </a:t>
            </a:r>
            <a:r>
              <a:rPr sz="650" dirty="0">
                <a:solidFill>
                  <a:srgbClr val="404040"/>
                </a:solidFill>
                <a:latin typeface="Arial"/>
                <a:cs typeface="Arial"/>
              </a:rPr>
              <a:t>weaknesses</a:t>
            </a:r>
            <a:r>
              <a:rPr sz="650" spc="-40" dirty="0">
                <a:solidFill>
                  <a:srgbClr val="404040"/>
                </a:solidFill>
                <a:latin typeface="Arial"/>
                <a:cs typeface="Arial"/>
              </a:rPr>
              <a:t> </a:t>
            </a:r>
            <a:r>
              <a:rPr sz="650" spc="-5" dirty="0">
                <a:solidFill>
                  <a:srgbClr val="404040"/>
                </a:solidFill>
                <a:latin typeface="Arial"/>
                <a:cs typeface="Arial"/>
              </a:rPr>
              <a:t>is</a:t>
            </a:r>
            <a:r>
              <a:rPr sz="650" spc="5" dirty="0">
                <a:solidFill>
                  <a:srgbClr val="404040"/>
                </a:solidFill>
                <a:latin typeface="Arial"/>
                <a:cs typeface="Arial"/>
              </a:rPr>
              <a:t> </a:t>
            </a:r>
            <a:r>
              <a:rPr sz="650" dirty="0">
                <a:solidFill>
                  <a:srgbClr val="404040"/>
                </a:solidFill>
                <a:latin typeface="Arial"/>
                <a:cs typeface="Arial"/>
              </a:rPr>
              <a:t>offset</a:t>
            </a:r>
            <a:r>
              <a:rPr sz="650" spc="-40" dirty="0">
                <a:solidFill>
                  <a:srgbClr val="404040"/>
                </a:solidFill>
                <a:latin typeface="Arial"/>
                <a:cs typeface="Arial"/>
              </a:rPr>
              <a:t> </a:t>
            </a:r>
            <a:r>
              <a:rPr sz="650" spc="5" dirty="0">
                <a:solidFill>
                  <a:srgbClr val="404040"/>
                </a:solidFill>
                <a:latin typeface="Arial"/>
                <a:cs typeface="Arial"/>
              </a:rPr>
              <a:t>by</a:t>
            </a:r>
            <a:r>
              <a:rPr sz="650" spc="40" dirty="0">
                <a:solidFill>
                  <a:srgbClr val="404040"/>
                </a:solidFill>
                <a:latin typeface="Arial"/>
                <a:cs typeface="Arial"/>
              </a:rPr>
              <a:t> </a:t>
            </a:r>
            <a:r>
              <a:rPr sz="650" dirty="0">
                <a:solidFill>
                  <a:srgbClr val="404040"/>
                </a:solidFill>
                <a:latin typeface="Arial"/>
                <a:cs typeface="Arial"/>
              </a:rPr>
              <a:t>benefits.</a:t>
            </a:r>
            <a:endParaRPr sz="65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871" y="806196"/>
            <a:ext cx="2308860" cy="13914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65402" y="329565"/>
            <a:ext cx="1210310" cy="226695"/>
          </a:xfrm>
          <a:prstGeom prst="rect">
            <a:avLst/>
          </a:prstGeom>
        </p:spPr>
        <p:txBody>
          <a:bodyPr vert="horz" wrap="square" lIns="0" tIns="15240" rIns="0" bIns="0" rtlCol="0">
            <a:spAutoFit/>
          </a:bodyPr>
          <a:lstStyle/>
          <a:p>
            <a:pPr marL="12700">
              <a:lnSpc>
                <a:spcPct val="100000"/>
              </a:lnSpc>
              <a:spcBef>
                <a:spcPts val="120"/>
              </a:spcBef>
            </a:pPr>
            <a:r>
              <a:rPr spc="15" dirty="0">
                <a:solidFill>
                  <a:srgbClr val="FFFFFF"/>
                </a:solidFill>
              </a:rPr>
              <a:t>The </a:t>
            </a:r>
            <a:r>
              <a:rPr spc="5" dirty="0">
                <a:solidFill>
                  <a:srgbClr val="FFFFFF"/>
                </a:solidFill>
              </a:rPr>
              <a:t>PDC</a:t>
            </a:r>
            <a:r>
              <a:rPr spc="-135" dirty="0">
                <a:solidFill>
                  <a:srgbClr val="FFFFFF"/>
                </a:solidFill>
              </a:rPr>
              <a:t> </a:t>
            </a:r>
            <a:r>
              <a:rPr spc="5" dirty="0">
                <a:solidFill>
                  <a:srgbClr val="FFFFFF"/>
                </a:solidFill>
              </a:rPr>
              <a:t>Model</a:t>
            </a:r>
          </a:p>
        </p:txBody>
      </p:sp>
      <p:sp>
        <p:nvSpPr>
          <p:cNvPr id="4" name="object 4"/>
          <p:cNvSpPr txBox="1"/>
          <p:nvPr/>
        </p:nvSpPr>
        <p:spPr>
          <a:xfrm>
            <a:off x="414019" y="2327859"/>
            <a:ext cx="2562860"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4768" y="352425"/>
            <a:ext cx="1209040" cy="226695"/>
          </a:xfrm>
          <a:prstGeom prst="rect">
            <a:avLst/>
          </a:prstGeom>
        </p:spPr>
        <p:txBody>
          <a:bodyPr vert="horz" wrap="square" lIns="0" tIns="15240" rIns="0" bIns="0" rtlCol="0">
            <a:spAutoFit/>
          </a:bodyPr>
          <a:lstStyle/>
          <a:p>
            <a:pPr marL="12700">
              <a:lnSpc>
                <a:spcPct val="100000"/>
              </a:lnSpc>
              <a:spcBef>
                <a:spcPts val="120"/>
              </a:spcBef>
            </a:pPr>
            <a:r>
              <a:rPr spc="15" dirty="0">
                <a:solidFill>
                  <a:srgbClr val="FFFFFF"/>
                </a:solidFill>
              </a:rPr>
              <a:t>The </a:t>
            </a:r>
            <a:r>
              <a:rPr spc="5" dirty="0">
                <a:solidFill>
                  <a:srgbClr val="FFFFFF"/>
                </a:solidFill>
              </a:rPr>
              <a:t>PDC</a:t>
            </a:r>
            <a:r>
              <a:rPr spc="-140" dirty="0">
                <a:solidFill>
                  <a:srgbClr val="FFFFFF"/>
                </a:solidFill>
              </a:rPr>
              <a:t> </a:t>
            </a:r>
            <a:r>
              <a:rPr spc="5" dirty="0">
                <a:solidFill>
                  <a:srgbClr val="FFFFFF"/>
                </a:solidFill>
              </a:rPr>
              <a:t>Model</a:t>
            </a:r>
          </a:p>
        </p:txBody>
      </p:sp>
      <p:sp>
        <p:nvSpPr>
          <p:cNvPr id="3" name="object 3"/>
          <p:cNvSpPr txBox="1"/>
          <p:nvPr/>
        </p:nvSpPr>
        <p:spPr>
          <a:xfrm>
            <a:off x="413131" y="2327275"/>
            <a:ext cx="2562860" cy="115570"/>
          </a:xfrm>
          <a:prstGeom prst="rect">
            <a:avLst/>
          </a:prstGeom>
        </p:spPr>
        <p:txBody>
          <a:bodyPr vert="horz" wrap="square" lIns="0" tIns="9525" rIns="0" bIns="0" rtlCol="0">
            <a:spAutoFit/>
          </a:bodyPr>
          <a:lstStyle/>
          <a:p>
            <a:pPr marL="125730"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70738" y="861136"/>
            <a:ext cx="2617470" cy="1034415"/>
          </a:xfrm>
          <a:prstGeom prst="rect">
            <a:avLst/>
          </a:prstGeom>
        </p:spPr>
        <p:txBody>
          <a:bodyPr vert="horz" wrap="square" lIns="0" tIns="17145" rIns="0" bIns="0" rtlCol="0">
            <a:spAutoFit/>
          </a:bodyPr>
          <a:lstStyle/>
          <a:p>
            <a:pPr marL="137160" indent="-125095">
              <a:lnSpc>
                <a:spcPct val="100000"/>
              </a:lnSpc>
              <a:spcBef>
                <a:spcPts val="135"/>
              </a:spcBef>
              <a:buClr>
                <a:srgbClr val="F5A207"/>
              </a:buClr>
              <a:buSzPct val="78571"/>
              <a:buFont typeface="Courier New"/>
              <a:buChar char="o"/>
              <a:tabLst>
                <a:tab pos="137795" algn="l"/>
              </a:tabLst>
            </a:pPr>
            <a:r>
              <a:rPr sz="700" b="1" spc="10" dirty="0">
                <a:solidFill>
                  <a:srgbClr val="404040"/>
                </a:solidFill>
                <a:latin typeface="Arial"/>
                <a:cs typeface="Arial"/>
              </a:rPr>
              <a:t>Preventive</a:t>
            </a:r>
            <a:r>
              <a:rPr sz="700" b="1" spc="-5" dirty="0">
                <a:solidFill>
                  <a:srgbClr val="404040"/>
                </a:solidFill>
                <a:latin typeface="Arial"/>
                <a:cs typeface="Arial"/>
              </a:rPr>
              <a:t> </a:t>
            </a:r>
            <a:r>
              <a:rPr sz="700" b="1" spc="10" dirty="0">
                <a:solidFill>
                  <a:srgbClr val="404040"/>
                </a:solidFill>
                <a:latin typeface="Arial"/>
                <a:cs typeface="Arial"/>
              </a:rPr>
              <a:t>controls</a:t>
            </a:r>
            <a:r>
              <a:rPr sz="700" b="1" dirty="0">
                <a:solidFill>
                  <a:srgbClr val="404040"/>
                </a:solidFill>
                <a:latin typeface="Arial"/>
                <a:cs typeface="Arial"/>
              </a:rPr>
              <a:t> </a:t>
            </a:r>
            <a:r>
              <a:rPr sz="700" spc="10" dirty="0">
                <a:solidFill>
                  <a:srgbClr val="404040"/>
                </a:solidFill>
                <a:latin typeface="Arial"/>
                <a:cs typeface="Arial"/>
              </a:rPr>
              <a:t>are </a:t>
            </a:r>
            <a:r>
              <a:rPr sz="700" spc="15" dirty="0">
                <a:solidFill>
                  <a:srgbClr val="404040"/>
                </a:solidFill>
                <a:latin typeface="Arial"/>
                <a:cs typeface="Arial"/>
              </a:rPr>
              <a:t>passive</a:t>
            </a:r>
            <a:r>
              <a:rPr sz="700" spc="-25" dirty="0">
                <a:solidFill>
                  <a:srgbClr val="404040"/>
                </a:solidFill>
                <a:latin typeface="Arial"/>
                <a:cs typeface="Arial"/>
              </a:rPr>
              <a:t> </a:t>
            </a:r>
            <a:r>
              <a:rPr sz="700" spc="15" dirty="0">
                <a:solidFill>
                  <a:srgbClr val="404040"/>
                </a:solidFill>
                <a:latin typeface="Arial"/>
                <a:cs typeface="Arial"/>
              </a:rPr>
              <a:t>techniques</a:t>
            </a:r>
            <a:r>
              <a:rPr sz="700" spc="-50" dirty="0">
                <a:solidFill>
                  <a:srgbClr val="404040"/>
                </a:solidFill>
                <a:latin typeface="Arial"/>
                <a:cs typeface="Arial"/>
              </a:rPr>
              <a:t> </a:t>
            </a:r>
            <a:r>
              <a:rPr sz="700" spc="15" dirty="0">
                <a:solidFill>
                  <a:srgbClr val="404040"/>
                </a:solidFill>
                <a:latin typeface="Arial"/>
                <a:cs typeface="Arial"/>
              </a:rPr>
              <a:t>designed</a:t>
            </a:r>
            <a:r>
              <a:rPr sz="700" spc="-25" dirty="0">
                <a:solidFill>
                  <a:srgbClr val="404040"/>
                </a:solidFill>
                <a:latin typeface="Arial"/>
                <a:cs typeface="Arial"/>
              </a:rPr>
              <a:t> </a:t>
            </a:r>
            <a:r>
              <a:rPr sz="700" spc="10" dirty="0">
                <a:solidFill>
                  <a:srgbClr val="404040"/>
                </a:solidFill>
                <a:latin typeface="Arial"/>
                <a:cs typeface="Arial"/>
              </a:rPr>
              <a:t>to</a:t>
            </a:r>
            <a:endParaRPr sz="700">
              <a:latin typeface="Arial"/>
              <a:cs typeface="Arial"/>
            </a:endParaRPr>
          </a:p>
          <a:p>
            <a:pPr marL="137160">
              <a:lnSpc>
                <a:spcPct val="100000"/>
              </a:lnSpc>
              <a:spcBef>
                <a:spcPts val="35"/>
              </a:spcBef>
            </a:pPr>
            <a:r>
              <a:rPr sz="700" spc="15" dirty="0">
                <a:solidFill>
                  <a:srgbClr val="404040"/>
                </a:solidFill>
                <a:latin typeface="Arial"/>
                <a:cs typeface="Arial"/>
              </a:rPr>
              <a:t>reduce</a:t>
            </a:r>
            <a:r>
              <a:rPr sz="700" spc="-10" dirty="0">
                <a:solidFill>
                  <a:srgbClr val="404040"/>
                </a:solidFill>
                <a:latin typeface="Arial"/>
                <a:cs typeface="Arial"/>
              </a:rPr>
              <a:t> </a:t>
            </a:r>
            <a:r>
              <a:rPr sz="700" spc="15" dirty="0">
                <a:solidFill>
                  <a:srgbClr val="404040"/>
                </a:solidFill>
                <a:latin typeface="Arial"/>
                <a:cs typeface="Arial"/>
              </a:rPr>
              <a:t>frequency</a:t>
            </a:r>
            <a:r>
              <a:rPr sz="700" spc="-20" dirty="0">
                <a:solidFill>
                  <a:srgbClr val="404040"/>
                </a:solidFill>
                <a:latin typeface="Arial"/>
                <a:cs typeface="Arial"/>
              </a:rPr>
              <a:t> </a:t>
            </a:r>
            <a:r>
              <a:rPr sz="700" spc="10" dirty="0">
                <a:solidFill>
                  <a:srgbClr val="404040"/>
                </a:solidFill>
                <a:latin typeface="Arial"/>
                <a:cs typeface="Arial"/>
              </a:rPr>
              <a:t>of</a:t>
            </a:r>
            <a:r>
              <a:rPr sz="700" dirty="0">
                <a:solidFill>
                  <a:srgbClr val="404040"/>
                </a:solidFill>
                <a:latin typeface="Arial"/>
                <a:cs typeface="Arial"/>
              </a:rPr>
              <a:t> </a:t>
            </a:r>
            <a:r>
              <a:rPr sz="700" spc="15" dirty="0">
                <a:solidFill>
                  <a:srgbClr val="404040"/>
                </a:solidFill>
                <a:latin typeface="Arial"/>
                <a:cs typeface="Arial"/>
              </a:rPr>
              <a:t>undesirable</a:t>
            </a:r>
            <a:r>
              <a:rPr sz="700" spc="-15" dirty="0">
                <a:solidFill>
                  <a:srgbClr val="404040"/>
                </a:solidFill>
                <a:latin typeface="Arial"/>
                <a:cs typeface="Arial"/>
              </a:rPr>
              <a:t> </a:t>
            </a:r>
            <a:r>
              <a:rPr sz="700" spc="15" dirty="0">
                <a:solidFill>
                  <a:srgbClr val="404040"/>
                </a:solidFill>
                <a:latin typeface="Arial"/>
                <a:cs typeface="Arial"/>
              </a:rPr>
              <a:t>events</a:t>
            </a:r>
            <a:r>
              <a:rPr sz="700" spc="-95" dirty="0">
                <a:solidFill>
                  <a:srgbClr val="404040"/>
                </a:solidFill>
                <a:latin typeface="Arial"/>
                <a:cs typeface="Arial"/>
              </a:rPr>
              <a:t> </a:t>
            </a:r>
            <a:r>
              <a:rPr sz="700" spc="10" dirty="0">
                <a:solidFill>
                  <a:srgbClr val="404040"/>
                </a:solidFill>
                <a:latin typeface="Arial"/>
                <a:cs typeface="Arial"/>
              </a:rPr>
              <a:t>occurring.</a:t>
            </a:r>
            <a:endParaRPr sz="700">
              <a:latin typeface="Arial"/>
              <a:cs typeface="Arial"/>
            </a:endParaRPr>
          </a:p>
          <a:p>
            <a:pPr marL="262255" marR="5080" indent="-104139">
              <a:lnSpc>
                <a:spcPct val="103099"/>
              </a:lnSpc>
              <a:spcBef>
                <a:spcPts val="340"/>
              </a:spcBef>
            </a:pPr>
            <a:r>
              <a:rPr sz="500" spc="15" dirty="0">
                <a:solidFill>
                  <a:srgbClr val="F5A207"/>
                </a:solidFill>
                <a:latin typeface="Courier New"/>
                <a:cs typeface="Courier New"/>
              </a:rPr>
              <a:t>o </a:t>
            </a:r>
            <a:r>
              <a:rPr sz="650" dirty="0">
                <a:solidFill>
                  <a:srgbClr val="404040"/>
                </a:solidFill>
                <a:latin typeface="Arial"/>
                <a:cs typeface="Arial"/>
              </a:rPr>
              <a:t>More </a:t>
            </a:r>
            <a:r>
              <a:rPr sz="650" spc="5" dirty="0">
                <a:solidFill>
                  <a:srgbClr val="404040"/>
                </a:solidFill>
                <a:latin typeface="Arial"/>
                <a:cs typeface="Arial"/>
              </a:rPr>
              <a:t>cost </a:t>
            </a:r>
            <a:r>
              <a:rPr sz="650" dirty="0">
                <a:solidFill>
                  <a:srgbClr val="404040"/>
                </a:solidFill>
                <a:latin typeface="Arial"/>
                <a:cs typeface="Arial"/>
              </a:rPr>
              <a:t>effective than detecting </a:t>
            </a:r>
            <a:r>
              <a:rPr sz="650" spc="5" dirty="0">
                <a:solidFill>
                  <a:srgbClr val="404040"/>
                </a:solidFill>
                <a:latin typeface="Arial"/>
                <a:cs typeface="Arial"/>
              </a:rPr>
              <a:t>and </a:t>
            </a:r>
            <a:r>
              <a:rPr sz="650" dirty="0">
                <a:solidFill>
                  <a:srgbClr val="404040"/>
                </a:solidFill>
                <a:latin typeface="Arial"/>
                <a:cs typeface="Arial"/>
              </a:rPr>
              <a:t>correcting problems after  they</a:t>
            </a:r>
            <a:r>
              <a:rPr sz="650" spc="-25" dirty="0">
                <a:solidFill>
                  <a:srgbClr val="404040"/>
                </a:solidFill>
                <a:latin typeface="Arial"/>
                <a:cs typeface="Arial"/>
              </a:rPr>
              <a:t> </a:t>
            </a:r>
            <a:r>
              <a:rPr sz="650" spc="-15" dirty="0">
                <a:solidFill>
                  <a:srgbClr val="404040"/>
                </a:solidFill>
                <a:latin typeface="Arial"/>
                <a:cs typeface="Arial"/>
              </a:rPr>
              <a:t>occur.</a:t>
            </a:r>
            <a:endParaRPr sz="650">
              <a:latin typeface="Arial"/>
              <a:cs typeface="Arial"/>
            </a:endParaRPr>
          </a:p>
          <a:p>
            <a:pPr marL="137160" marR="6985" indent="-125095">
              <a:lnSpc>
                <a:spcPct val="104400"/>
              </a:lnSpc>
              <a:spcBef>
                <a:spcPts val="355"/>
              </a:spcBef>
              <a:buClr>
                <a:srgbClr val="F5A207"/>
              </a:buClr>
              <a:buSzPct val="78571"/>
              <a:buFont typeface="Courier New"/>
              <a:buChar char="o"/>
              <a:tabLst>
                <a:tab pos="137795" algn="l"/>
              </a:tabLst>
            </a:pPr>
            <a:r>
              <a:rPr sz="700" b="1" spc="10" dirty="0">
                <a:solidFill>
                  <a:srgbClr val="404040"/>
                </a:solidFill>
                <a:latin typeface="Arial"/>
                <a:cs typeface="Arial"/>
              </a:rPr>
              <a:t>Detective controls </a:t>
            </a:r>
            <a:r>
              <a:rPr sz="700" spc="10" dirty="0">
                <a:solidFill>
                  <a:srgbClr val="404040"/>
                </a:solidFill>
                <a:latin typeface="Arial"/>
                <a:cs typeface="Arial"/>
              </a:rPr>
              <a:t>are </a:t>
            </a:r>
            <a:r>
              <a:rPr sz="700" spc="15" dirty="0">
                <a:solidFill>
                  <a:srgbClr val="404040"/>
                </a:solidFill>
                <a:latin typeface="Arial"/>
                <a:cs typeface="Arial"/>
              </a:rPr>
              <a:t>devices,</a:t>
            </a:r>
            <a:r>
              <a:rPr sz="700" spc="-150" dirty="0">
                <a:solidFill>
                  <a:srgbClr val="404040"/>
                </a:solidFill>
                <a:latin typeface="Arial"/>
                <a:cs typeface="Arial"/>
              </a:rPr>
              <a:t> </a:t>
            </a:r>
            <a:r>
              <a:rPr sz="700" spc="15" dirty="0">
                <a:solidFill>
                  <a:srgbClr val="404040"/>
                </a:solidFill>
                <a:latin typeface="Arial"/>
                <a:cs typeface="Arial"/>
              </a:rPr>
              <a:t>techniques and procedures  </a:t>
            </a:r>
            <a:r>
              <a:rPr sz="700" spc="10" dirty="0">
                <a:solidFill>
                  <a:srgbClr val="404040"/>
                </a:solidFill>
                <a:latin typeface="Arial"/>
                <a:cs typeface="Arial"/>
              </a:rPr>
              <a:t>to identify </a:t>
            </a:r>
            <a:r>
              <a:rPr sz="700" spc="15" dirty="0">
                <a:solidFill>
                  <a:srgbClr val="404040"/>
                </a:solidFill>
                <a:latin typeface="Arial"/>
                <a:cs typeface="Arial"/>
              </a:rPr>
              <a:t>and expose undesirable events </a:t>
            </a:r>
            <a:r>
              <a:rPr sz="700" spc="10" dirty="0">
                <a:solidFill>
                  <a:srgbClr val="404040"/>
                </a:solidFill>
                <a:latin typeface="Arial"/>
                <a:cs typeface="Arial"/>
              </a:rPr>
              <a:t>that </a:t>
            </a:r>
            <a:r>
              <a:rPr sz="700" spc="15" dirty="0">
                <a:solidFill>
                  <a:srgbClr val="404040"/>
                </a:solidFill>
                <a:latin typeface="Arial"/>
                <a:cs typeface="Arial"/>
              </a:rPr>
              <a:t>eluded the  </a:t>
            </a:r>
            <a:r>
              <a:rPr sz="700" spc="10" dirty="0">
                <a:solidFill>
                  <a:srgbClr val="404040"/>
                </a:solidFill>
                <a:latin typeface="Arial"/>
                <a:cs typeface="Arial"/>
              </a:rPr>
              <a:t>preventive</a:t>
            </a:r>
            <a:r>
              <a:rPr sz="700" spc="-45" dirty="0">
                <a:solidFill>
                  <a:srgbClr val="404040"/>
                </a:solidFill>
                <a:latin typeface="Arial"/>
                <a:cs typeface="Arial"/>
              </a:rPr>
              <a:t> </a:t>
            </a:r>
            <a:r>
              <a:rPr sz="700" spc="10" dirty="0">
                <a:solidFill>
                  <a:srgbClr val="404040"/>
                </a:solidFill>
                <a:latin typeface="Arial"/>
                <a:cs typeface="Arial"/>
              </a:rPr>
              <a:t>controls.</a:t>
            </a:r>
            <a:endParaRPr sz="700">
              <a:latin typeface="Arial"/>
              <a:cs typeface="Arial"/>
            </a:endParaRPr>
          </a:p>
          <a:p>
            <a:pPr marL="137160" indent="-125095">
              <a:lnSpc>
                <a:spcPct val="100000"/>
              </a:lnSpc>
              <a:spcBef>
                <a:spcPts val="409"/>
              </a:spcBef>
              <a:buClr>
                <a:srgbClr val="F5A207"/>
              </a:buClr>
              <a:buSzPct val="78571"/>
              <a:buFont typeface="Courier New"/>
              <a:buChar char="o"/>
              <a:tabLst>
                <a:tab pos="137795" algn="l"/>
              </a:tabLst>
            </a:pPr>
            <a:r>
              <a:rPr sz="700" b="1" spc="10" dirty="0">
                <a:solidFill>
                  <a:srgbClr val="404040"/>
                </a:solidFill>
                <a:latin typeface="Arial"/>
                <a:cs typeface="Arial"/>
              </a:rPr>
              <a:t>Corrective controls </a:t>
            </a:r>
            <a:r>
              <a:rPr sz="700" spc="10" dirty="0">
                <a:solidFill>
                  <a:srgbClr val="404040"/>
                </a:solidFill>
                <a:latin typeface="Arial"/>
                <a:cs typeface="Arial"/>
              </a:rPr>
              <a:t>fix the identified</a:t>
            </a:r>
            <a:r>
              <a:rPr sz="700" spc="-105" dirty="0">
                <a:solidFill>
                  <a:srgbClr val="404040"/>
                </a:solidFill>
                <a:latin typeface="Arial"/>
                <a:cs typeface="Arial"/>
              </a:rPr>
              <a:t> </a:t>
            </a:r>
            <a:r>
              <a:rPr sz="700" spc="15" dirty="0">
                <a:solidFill>
                  <a:srgbClr val="404040"/>
                </a:solidFill>
                <a:latin typeface="Arial"/>
                <a:cs typeface="Arial"/>
              </a:rPr>
              <a:t>problem.</a:t>
            </a:r>
            <a:endParaRPr sz="7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410" y="328930"/>
            <a:ext cx="2578100" cy="226695"/>
          </a:xfrm>
          <a:prstGeom prst="rect">
            <a:avLst/>
          </a:prstGeom>
        </p:spPr>
        <p:txBody>
          <a:bodyPr vert="horz" wrap="square" lIns="0" tIns="15240" rIns="0" bIns="0" rtlCol="0">
            <a:spAutoFit/>
          </a:bodyPr>
          <a:lstStyle/>
          <a:p>
            <a:pPr marL="12700">
              <a:lnSpc>
                <a:spcPct val="100000"/>
              </a:lnSpc>
              <a:spcBef>
                <a:spcPts val="120"/>
              </a:spcBef>
            </a:pPr>
            <a:r>
              <a:rPr spc="10" dirty="0">
                <a:solidFill>
                  <a:srgbClr val="FFFFFF"/>
                </a:solidFill>
              </a:rPr>
              <a:t>COSO </a:t>
            </a:r>
            <a:r>
              <a:rPr spc="5" dirty="0">
                <a:solidFill>
                  <a:srgbClr val="FFFFFF"/>
                </a:solidFill>
              </a:rPr>
              <a:t>Internal Control</a:t>
            </a:r>
            <a:r>
              <a:rPr spc="-155" dirty="0">
                <a:solidFill>
                  <a:srgbClr val="FFFFFF"/>
                </a:solidFill>
              </a:rPr>
              <a:t> </a:t>
            </a:r>
            <a:r>
              <a:rPr spc="5" dirty="0">
                <a:solidFill>
                  <a:srgbClr val="FFFFFF"/>
                </a:solidFill>
              </a:rPr>
              <a:t>Framework</a:t>
            </a:r>
          </a:p>
        </p:txBody>
      </p:sp>
      <p:sp>
        <p:nvSpPr>
          <p:cNvPr id="3" name="object 3"/>
          <p:cNvSpPr txBox="1"/>
          <p:nvPr/>
        </p:nvSpPr>
        <p:spPr>
          <a:xfrm>
            <a:off x="414019" y="2327275"/>
            <a:ext cx="2562860"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47268" y="805941"/>
            <a:ext cx="2701925" cy="1270000"/>
          </a:xfrm>
          <a:prstGeom prst="rect">
            <a:avLst/>
          </a:prstGeom>
        </p:spPr>
        <p:txBody>
          <a:bodyPr vert="horz" wrap="square" lIns="0" tIns="12065" rIns="0" bIns="0" rtlCol="0">
            <a:spAutoFit/>
          </a:bodyPr>
          <a:lstStyle/>
          <a:p>
            <a:pPr marL="141605" marR="64769" indent="-125095">
              <a:lnSpc>
                <a:spcPct val="104299"/>
              </a:lnSpc>
              <a:spcBef>
                <a:spcPts val="95"/>
              </a:spcBef>
              <a:buClr>
                <a:srgbClr val="F5A207"/>
              </a:buClr>
              <a:buSzPct val="78571"/>
              <a:buFont typeface="Courier New"/>
              <a:buChar char="o"/>
              <a:tabLst>
                <a:tab pos="142240" algn="l"/>
              </a:tabLst>
            </a:pPr>
            <a:r>
              <a:rPr sz="700" spc="20" dirty="0">
                <a:solidFill>
                  <a:srgbClr val="404040"/>
                </a:solidFill>
                <a:latin typeface="Arial"/>
                <a:cs typeface="Arial"/>
              </a:rPr>
              <a:t>The </a:t>
            </a:r>
            <a:r>
              <a:rPr sz="700" b="1" spc="10" dirty="0">
                <a:solidFill>
                  <a:srgbClr val="404040"/>
                </a:solidFill>
                <a:latin typeface="Arial"/>
                <a:cs typeface="Arial"/>
              </a:rPr>
              <a:t>control environment </a:t>
            </a:r>
            <a:r>
              <a:rPr sz="700" spc="10" dirty="0">
                <a:solidFill>
                  <a:srgbClr val="404040"/>
                </a:solidFill>
                <a:latin typeface="Arial"/>
                <a:cs typeface="Arial"/>
              </a:rPr>
              <a:t>is the </a:t>
            </a:r>
            <a:r>
              <a:rPr sz="700" spc="15" dirty="0">
                <a:solidFill>
                  <a:srgbClr val="404040"/>
                </a:solidFill>
                <a:latin typeface="Arial"/>
                <a:cs typeface="Arial"/>
              </a:rPr>
              <a:t>foundation </a:t>
            </a:r>
            <a:r>
              <a:rPr sz="700" spc="10" dirty="0">
                <a:solidFill>
                  <a:srgbClr val="404040"/>
                </a:solidFill>
                <a:latin typeface="Arial"/>
                <a:cs typeface="Arial"/>
              </a:rPr>
              <a:t>for the other</a:t>
            </a:r>
            <a:r>
              <a:rPr sz="700" spc="-145" dirty="0">
                <a:solidFill>
                  <a:srgbClr val="404040"/>
                </a:solidFill>
                <a:latin typeface="Arial"/>
                <a:cs typeface="Arial"/>
              </a:rPr>
              <a:t> </a:t>
            </a:r>
            <a:r>
              <a:rPr sz="700" spc="10" dirty="0">
                <a:solidFill>
                  <a:srgbClr val="404040"/>
                </a:solidFill>
                <a:latin typeface="Arial"/>
                <a:cs typeface="Arial"/>
              </a:rPr>
              <a:t>four  control </a:t>
            </a:r>
            <a:r>
              <a:rPr sz="700" spc="15" dirty="0">
                <a:solidFill>
                  <a:srgbClr val="404040"/>
                </a:solidFill>
                <a:latin typeface="Arial"/>
                <a:cs typeface="Arial"/>
              </a:rPr>
              <a:t>components and</a:t>
            </a:r>
            <a:r>
              <a:rPr sz="700" spc="-105" dirty="0">
                <a:solidFill>
                  <a:srgbClr val="404040"/>
                </a:solidFill>
                <a:latin typeface="Arial"/>
                <a:cs typeface="Arial"/>
              </a:rPr>
              <a:t> </a:t>
            </a:r>
            <a:r>
              <a:rPr sz="700" spc="10" dirty="0">
                <a:solidFill>
                  <a:srgbClr val="404040"/>
                </a:solidFill>
                <a:latin typeface="Arial"/>
                <a:cs typeface="Arial"/>
              </a:rPr>
              <a:t>includes:</a:t>
            </a:r>
            <a:endParaRPr sz="700">
              <a:latin typeface="Arial"/>
              <a:cs typeface="Arial"/>
            </a:endParaRPr>
          </a:p>
          <a:p>
            <a:pPr marL="266700" marR="9525" indent="-104139">
              <a:lnSpc>
                <a:spcPct val="101000"/>
              </a:lnSpc>
              <a:spcBef>
                <a:spcPts val="380"/>
              </a:spcBef>
            </a:pPr>
            <a:r>
              <a:rPr sz="500" spc="15" dirty="0">
                <a:solidFill>
                  <a:srgbClr val="F5A207"/>
                </a:solidFill>
                <a:latin typeface="Courier New"/>
                <a:cs typeface="Courier New"/>
              </a:rPr>
              <a:t>o </a:t>
            </a:r>
            <a:r>
              <a:rPr sz="650" dirty="0">
                <a:solidFill>
                  <a:srgbClr val="404040"/>
                </a:solidFill>
                <a:latin typeface="Arial"/>
                <a:cs typeface="Arial"/>
              </a:rPr>
              <a:t>Management </a:t>
            </a:r>
            <a:r>
              <a:rPr sz="650" spc="-5" dirty="0">
                <a:solidFill>
                  <a:srgbClr val="404040"/>
                </a:solidFill>
                <a:latin typeface="Arial"/>
                <a:cs typeface="Arial"/>
              </a:rPr>
              <a:t>integrity </a:t>
            </a:r>
            <a:r>
              <a:rPr sz="650" spc="5" dirty="0">
                <a:solidFill>
                  <a:srgbClr val="404040"/>
                </a:solidFill>
                <a:latin typeface="Arial"/>
                <a:cs typeface="Arial"/>
              </a:rPr>
              <a:t>and </a:t>
            </a:r>
            <a:r>
              <a:rPr sz="650" dirty="0">
                <a:solidFill>
                  <a:srgbClr val="404040"/>
                </a:solidFill>
                <a:latin typeface="Arial"/>
                <a:cs typeface="Arial"/>
              </a:rPr>
              <a:t>ethical values, organizational structure,  board of director </a:t>
            </a:r>
            <a:r>
              <a:rPr sz="650" spc="-5" dirty="0">
                <a:solidFill>
                  <a:srgbClr val="404040"/>
                </a:solidFill>
                <a:latin typeface="Arial"/>
                <a:cs typeface="Arial"/>
              </a:rPr>
              <a:t>participation </a:t>
            </a:r>
            <a:r>
              <a:rPr sz="650" spc="5" dirty="0">
                <a:solidFill>
                  <a:srgbClr val="404040"/>
                </a:solidFill>
                <a:latin typeface="Arial"/>
                <a:cs typeface="Arial"/>
              </a:rPr>
              <a:t>and </a:t>
            </a:r>
            <a:r>
              <a:rPr sz="650" spc="-5" dirty="0">
                <a:solidFill>
                  <a:srgbClr val="404040"/>
                </a:solidFill>
                <a:latin typeface="Arial"/>
                <a:cs typeface="Arial"/>
              </a:rPr>
              <a:t>management’s </a:t>
            </a:r>
            <a:r>
              <a:rPr sz="650" dirty="0">
                <a:solidFill>
                  <a:srgbClr val="404040"/>
                </a:solidFill>
                <a:latin typeface="Arial"/>
                <a:cs typeface="Arial"/>
              </a:rPr>
              <a:t>philosophy </a:t>
            </a:r>
            <a:r>
              <a:rPr sz="650" spc="5" dirty="0">
                <a:solidFill>
                  <a:srgbClr val="404040"/>
                </a:solidFill>
                <a:latin typeface="Arial"/>
                <a:cs typeface="Arial"/>
              </a:rPr>
              <a:t>and  </a:t>
            </a:r>
            <a:r>
              <a:rPr sz="650" dirty="0">
                <a:solidFill>
                  <a:srgbClr val="404040"/>
                </a:solidFill>
                <a:latin typeface="Arial"/>
                <a:cs typeface="Arial"/>
              </a:rPr>
              <a:t>operating</a:t>
            </a:r>
            <a:r>
              <a:rPr sz="650" spc="-35" dirty="0">
                <a:solidFill>
                  <a:srgbClr val="404040"/>
                </a:solidFill>
                <a:latin typeface="Arial"/>
                <a:cs typeface="Arial"/>
              </a:rPr>
              <a:t> </a:t>
            </a:r>
            <a:r>
              <a:rPr sz="650" spc="-5" dirty="0">
                <a:solidFill>
                  <a:srgbClr val="404040"/>
                </a:solidFill>
                <a:latin typeface="Arial"/>
                <a:cs typeface="Arial"/>
              </a:rPr>
              <a:t>style.</a:t>
            </a:r>
            <a:endParaRPr sz="650">
              <a:latin typeface="Arial"/>
              <a:cs typeface="Arial"/>
            </a:endParaRPr>
          </a:p>
          <a:p>
            <a:pPr marL="141605" marR="5080" indent="-125095">
              <a:lnSpc>
                <a:spcPct val="104299"/>
              </a:lnSpc>
              <a:spcBef>
                <a:spcPts val="355"/>
              </a:spcBef>
              <a:buClr>
                <a:srgbClr val="F5A207"/>
              </a:buClr>
              <a:buSzPct val="78571"/>
              <a:buFont typeface="Courier New"/>
              <a:buChar char="o"/>
              <a:tabLst>
                <a:tab pos="142240" algn="l"/>
              </a:tabLst>
            </a:pPr>
            <a:r>
              <a:rPr sz="700" spc="20" dirty="0">
                <a:solidFill>
                  <a:srgbClr val="404040"/>
                </a:solidFill>
                <a:latin typeface="Arial"/>
                <a:cs typeface="Arial"/>
              </a:rPr>
              <a:t>A</a:t>
            </a:r>
            <a:r>
              <a:rPr sz="700" spc="-35" dirty="0">
                <a:solidFill>
                  <a:srgbClr val="404040"/>
                </a:solidFill>
                <a:latin typeface="Arial"/>
                <a:cs typeface="Arial"/>
              </a:rPr>
              <a:t> </a:t>
            </a:r>
            <a:r>
              <a:rPr sz="700" b="1" spc="10" dirty="0">
                <a:solidFill>
                  <a:srgbClr val="404040"/>
                </a:solidFill>
                <a:latin typeface="Arial"/>
                <a:cs typeface="Arial"/>
              </a:rPr>
              <a:t>risk</a:t>
            </a:r>
            <a:r>
              <a:rPr sz="700" b="1" spc="-5" dirty="0">
                <a:solidFill>
                  <a:srgbClr val="404040"/>
                </a:solidFill>
                <a:latin typeface="Arial"/>
                <a:cs typeface="Arial"/>
              </a:rPr>
              <a:t> </a:t>
            </a:r>
            <a:r>
              <a:rPr sz="700" b="1" spc="15" dirty="0">
                <a:solidFill>
                  <a:srgbClr val="404040"/>
                </a:solidFill>
                <a:latin typeface="Arial"/>
                <a:cs typeface="Arial"/>
              </a:rPr>
              <a:t>assessment</a:t>
            </a:r>
            <a:r>
              <a:rPr sz="700" b="1" dirty="0">
                <a:solidFill>
                  <a:srgbClr val="404040"/>
                </a:solidFill>
                <a:latin typeface="Arial"/>
                <a:cs typeface="Arial"/>
              </a:rPr>
              <a:t> </a:t>
            </a:r>
            <a:r>
              <a:rPr sz="700" spc="15" dirty="0">
                <a:solidFill>
                  <a:srgbClr val="404040"/>
                </a:solidFill>
                <a:latin typeface="Arial"/>
                <a:cs typeface="Arial"/>
              </a:rPr>
              <a:t>must</a:t>
            </a:r>
            <a:r>
              <a:rPr sz="700" spc="-15" dirty="0">
                <a:solidFill>
                  <a:srgbClr val="404040"/>
                </a:solidFill>
                <a:latin typeface="Arial"/>
                <a:cs typeface="Arial"/>
              </a:rPr>
              <a:t> </a:t>
            </a:r>
            <a:r>
              <a:rPr sz="700" spc="15" dirty="0">
                <a:solidFill>
                  <a:srgbClr val="404040"/>
                </a:solidFill>
                <a:latin typeface="Arial"/>
                <a:cs typeface="Arial"/>
              </a:rPr>
              <a:t>be</a:t>
            </a:r>
            <a:r>
              <a:rPr sz="700" dirty="0">
                <a:solidFill>
                  <a:srgbClr val="404040"/>
                </a:solidFill>
                <a:latin typeface="Arial"/>
                <a:cs typeface="Arial"/>
              </a:rPr>
              <a:t> </a:t>
            </a:r>
            <a:r>
              <a:rPr sz="700" spc="15" dirty="0">
                <a:solidFill>
                  <a:srgbClr val="404040"/>
                </a:solidFill>
                <a:latin typeface="Arial"/>
                <a:cs typeface="Arial"/>
              </a:rPr>
              <a:t>performed</a:t>
            </a:r>
            <a:r>
              <a:rPr sz="700" spc="-5" dirty="0">
                <a:solidFill>
                  <a:srgbClr val="404040"/>
                </a:solidFill>
                <a:latin typeface="Arial"/>
                <a:cs typeface="Arial"/>
              </a:rPr>
              <a:t> </a:t>
            </a:r>
            <a:r>
              <a:rPr sz="700" spc="10" dirty="0">
                <a:solidFill>
                  <a:srgbClr val="404040"/>
                </a:solidFill>
                <a:latin typeface="Arial"/>
                <a:cs typeface="Arial"/>
              </a:rPr>
              <a:t>to</a:t>
            </a:r>
            <a:r>
              <a:rPr sz="700" spc="-5" dirty="0">
                <a:solidFill>
                  <a:srgbClr val="404040"/>
                </a:solidFill>
                <a:latin typeface="Arial"/>
                <a:cs typeface="Arial"/>
              </a:rPr>
              <a:t> </a:t>
            </a:r>
            <a:r>
              <a:rPr sz="700" spc="-10" dirty="0">
                <a:solidFill>
                  <a:srgbClr val="404040"/>
                </a:solidFill>
                <a:latin typeface="Arial"/>
                <a:cs typeface="Arial"/>
              </a:rPr>
              <a:t>identify,</a:t>
            </a:r>
            <a:r>
              <a:rPr sz="700" spc="10" dirty="0">
                <a:solidFill>
                  <a:srgbClr val="404040"/>
                </a:solidFill>
                <a:latin typeface="Arial"/>
                <a:cs typeface="Arial"/>
              </a:rPr>
              <a:t> analyze</a:t>
            </a:r>
            <a:r>
              <a:rPr sz="700" spc="-85" dirty="0">
                <a:solidFill>
                  <a:srgbClr val="404040"/>
                </a:solidFill>
                <a:latin typeface="Arial"/>
                <a:cs typeface="Arial"/>
              </a:rPr>
              <a:t> </a:t>
            </a:r>
            <a:r>
              <a:rPr sz="700" spc="15" dirty="0">
                <a:solidFill>
                  <a:srgbClr val="404040"/>
                </a:solidFill>
                <a:latin typeface="Arial"/>
                <a:cs typeface="Arial"/>
              </a:rPr>
              <a:t>and  manage </a:t>
            </a:r>
            <a:r>
              <a:rPr sz="700" spc="10" dirty="0">
                <a:solidFill>
                  <a:srgbClr val="404040"/>
                </a:solidFill>
                <a:latin typeface="Arial"/>
                <a:cs typeface="Arial"/>
              </a:rPr>
              <a:t>financial reporting</a:t>
            </a:r>
            <a:r>
              <a:rPr sz="700" spc="-80" dirty="0">
                <a:solidFill>
                  <a:srgbClr val="404040"/>
                </a:solidFill>
                <a:latin typeface="Arial"/>
                <a:cs typeface="Arial"/>
              </a:rPr>
              <a:t> </a:t>
            </a:r>
            <a:r>
              <a:rPr sz="700" spc="10" dirty="0">
                <a:solidFill>
                  <a:srgbClr val="404040"/>
                </a:solidFill>
                <a:latin typeface="Arial"/>
                <a:cs typeface="Arial"/>
              </a:rPr>
              <a:t>risks.</a:t>
            </a:r>
            <a:endParaRPr sz="700">
              <a:latin typeface="Arial"/>
              <a:cs typeface="Arial"/>
            </a:endParaRPr>
          </a:p>
          <a:p>
            <a:pPr marL="142240" indent="-125095">
              <a:lnSpc>
                <a:spcPct val="100000"/>
              </a:lnSpc>
              <a:spcBef>
                <a:spcPts val="395"/>
              </a:spcBef>
              <a:buClr>
                <a:srgbClr val="F5A207"/>
              </a:buClr>
              <a:buSzPct val="78571"/>
              <a:buFont typeface="Courier New"/>
              <a:buChar char="o"/>
              <a:tabLst>
                <a:tab pos="142240" algn="l"/>
              </a:tabLst>
            </a:pPr>
            <a:r>
              <a:rPr sz="700" spc="15" dirty="0">
                <a:solidFill>
                  <a:srgbClr val="404040"/>
                </a:solidFill>
                <a:latin typeface="Arial"/>
                <a:cs typeface="Arial"/>
              </a:rPr>
              <a:t>An</a:t>
            </a:r>
            <a:r>
              <a:rPr sz="700" spc="-10" dirty="0">
                <a:solidFill>
                  <a:srgbClr val="404040"/>
                </a:solidFill>
                <a:latin typeface="Arial"/>
                <a:cs typeface="Arial"/>
              </a:rPr>
              <a:t> </a:t>
            </a:r>
            <a:r>
              <a:rPr sz="700" spc="10" dirty="0">
                <a:solidFill>
                  <a:srgbClr val="404040"/>
                </a:solidFill>
                <a:latin typeface="Arial"/>
                <a:cs typeface="Arial"/>
              </a:rPr>
              <a:t>effective</a:t>
            </a:r>
            <a:r>
              <a:rPr sz="700" spc="-30" dirty="0">
                <a:solidFill>
                  <a:srgbClr val="404040"/>
                </a:solidFill>
                <a:latin typeface="Arial"/>
                <a:cs typeface="Arial"/>
              </a:rPr>
              <a:t> </a:t>
            </a:r>
            <a:r>
              <a:rPr sz="700" spc="15" dirty="0">
                <a:solidFill>
                  <a:srgbClr val="404040"/>
                </a:solidFill>
                <a:latin typeface="Arial"/>
                <a:cs typeface="Arial"/>
              </a:rPr>
              <a:t>accounting</a:t>
            </a:r>
            <a:r>
              <a:rPr sz="700" spc="-40" dirty="0">
                <a:solidFill>
                  <a:srgbClr val="404040"/>
                </a:solidFill>
                <a:latin typeface="Arial"/>
                <a:cs typeface="Arial"/>
              </a:rPr>
              <a:t> </a:t>
            </a:r>
            <a:r>
              <a:rPr sz="700" spc="10" dirty="0">
                <a:solidFill>
                  <a:srgbClr val="404040"/>
                </a:solidFill>
                <a:latin typeface="Arial"/>
                <a:cs typeface="Arial"/>
              </a:rPr>
              <a:t>information</a:t>
            </a:r>
            <a:r>
              <a:rPr sz="700" spc="-20" dirty="0">
                <a:solidFill>
                  <a:srgbClr val="404040"/>
                </a:solidFill>
                <a:latin typeface="Arial"/>
                <a:cs typeface="Arial"/>
              </a:rPr>
              <a:t> </a:t>
            </a:r>
            <a:r>
              <a:rPr sz="700" spc="15" dirty="0">
                <a:solidFill>
                  <a:srgbClr val="404040"/>
                </a:solidFill>
                <a:latin typeface="Arial"/>
                <a:cs typeface="Arial"/>
              </a:rPr>
              <a:t>system</a:t>
            </a:r>
            <a:r>
              <a:rPr sz="700" spc="-45" dirty="0">
                <a:solidFill>
                  <a:srgbClr val="404040"/>
                </a:solidFill>
                <a:latin typeface="Arial"/>
                <a:cs typeface="Arial"/>
              </a:rPr>
              <a:t> </a:t>
            </a:r>
            <a:r>
              <a:rPr sz="700" spc="10" dirty="0">
                <a:solidFill>
                  <a:srgbClr val="404040"/>
                </a:solidFill>
                <a:latin typeface="Arial"/>
                <a:cs typeface="Arial"/>
              </a:rPr>
              <a:t>will:</a:t>
            </a:r>
            <a:endParaRPr sz="700">
              <a:latin typeface="Arial"/>
              <a:cs typeface="Arial"/>
            </a:endParaRPr>
          </a:p>
          <a:p>
            <a:pPr marL="170815" indent="-158750">
              <a:lnSpc>
                <a:spcPct val="100000"/>
              </a:lnSpc>
              <a:spcBef>
                <a:spcPts val="385"/>
              </a:spcBef>
              <a:buClr>
                <a:srgbClr val="F5A207"/>
              </a:buClr>
              <a:buSzPct val="76923"/>
              <a:buFont typeface="Courier New"/>
              <a:buChar char="o"/>
              <a:tabLst>
                <a:tab pos="171450" algn="l"/>
              </a:tabLst>
            </a:pPr>
            <a:r>
              <a:rPr sz="650" dirty="0">
                <a:solidFill>
                  <a:srgbClr val="404040"/>
                </a:solidFill>
                <a:latin typeface="Arial"/>
                <a:cs typeface="Arial"/>
              </a:rPr>
              <a:t>Identify </a:t>
            </a:r>
            <a:r>
              <a:rPr sz="650" spc="5" dirty="0">
                <a:solidFill>
                  <a:srgbClr val="404040"/>
                </a:solidFill>
                <a:latin typeface="Arial"/>
                <a:cs typeface="Arial"/>
              </a:rPr>
              <a:t>and </a:t>
            </a:r>
            <a:r>
              <a:rPr sz="650" dirty="0">
                <a:solidFill>
                  <a:srgbClr val="404040"/>
                </a:solidFill>
                <a:latin typeface="Arial"/>
                <a:cs typeface="Arial"/>
              </a:rPr>
              <a:t>record </a:t>
            </a:r>
            <a:r>
              <a:rPr sz="650" spc="-5" dirty="0">
                <a:solidFill>
                  <a:srgbClr val="404040"/>
                </a:solidFill>
                <a:latin typeface="Arial"/>
                <a:cs typeface="Arial"/>
              </a:rPr>
              <a:t>all </a:t>
            </a:r>
            <a:r>
              <a:rPr sz="650" dirty="0">
                <a:solidFill>
                  <a:srgbClr val="404040"/>
                </a:solidFill>
                <a:latin typeface="Arial"/>
                <a:cs typeface="Arial"/>
              </a:rPr>
              <a:t>valid financial transactions,</a:t>
            </a:r>
            <a:r>
              <a:rPr sz="650" spc="-120" dirty="0">
                <a:solidFill>
                  <a:srgbClr val="404040"/>
                </a:solidFill>
                <a:latin typeface="Arial"/>
                <a:cs typeface="Arial"/>
              </a:rPr>
              <a:t> </a:t>
            </a:r>
            <a:r>
              <a:rPr sz="650" dirty="0">
                <a:solidFill>
                  <a:srgbClr val="404040"/>
                </a:solidFill>
                <a:latin typeface="Arial"/>
                <a:cs typeface="Arial"/>
              </a:rPr>
              <a:t>provide </a:t>
            </a:r>
            <a:r>
              <a:rPr sz="650" spc="-5" dirty="0">
                <a:solidFill>
                  <a:srgbClr val="404040"/>
                </a:solidFill>
                <a:latin typeface="Arial"/>
                <a:cs typeface="Arial"/>
              </a:rPr>
              <a:t>timely</a:t>
            </a:r>
            <a:endParaRPr sz="650">
              <a:latin typeface="Arial"/>
              <a:cs typeface="Arial"/>
            </a:endParaRPr>
          </a:p>
          <a:p>
            <a:pPr marL="268605">
              <a:lnSpc>
                <a:spcPct val="100000"/>
              </a:lnSpc>
              <a:spcBef>
                <a:spcPts val="15"/>
              </a:spcBef>
            </a:pPr>
            <a:r>
              <a:rPr sz="650" dirty="0">
                <a:solidFill>
                  <a:srgbClr val="404040"/>
                </a:solidFill>
                <a:latin typeface="Arial"/>
                <a:cs typeface="Arial"/>
              </a:rPr>
              <a:t>information</a:t>
            </a:r>
            <a:r>
              <a:rPr sz="650" spc="-35" dirty="0">
                <a:solidFill>
                  <a:srgbClr val="404040"/>
                </a:solidFill>
                <a:latin typeface="Arial"/>
                <a:cs typeface="Arial"/>
              </a:rPr>
              <a:t> </a:t>
            </a:r>
            <a:r>
              <a:rPr sz="650" spc="5" dirty="0">
                <a:solidFill>
                  <a:srgbClr val="404040"/>
                </a:solidFill>
                <a:latin typeface="Arial"/>
                <a:cs typeface="Arial"/>
              </a:rPr>
              <a:t>and</a:t>
            </a:r>
            <a:r>
              <a:rPr sz="650" spc="-25" dirty="0">
                <a:solidFill>
                  <a:srgbClr val="404040"/>
                </a:solidFill>
                <a:latin typeface="Arial"/>
                <a:cs typeface="Arial"/>
              </a:rPr>
              <a:t> </a:t>
            </a:r>
            <a:r>
              <a:rPr sz="650" dirty="0">
                <a:solidFill>
                  <a:srgbClr val="404040"/>
                </a:solidFill>
                <a:latin typeface="Arial"/>
                <a:cs typeface="Arial"/>
              </a:rPr>
              <a:t>adequately</a:t>
            </a:r>
            <a:r>
              <a:rPr sz="650" spc="-35" dirty="0">
                <a:solidFill>
                  <a:srgbClr val="404040"/>
                </a:solidFill>
                <a:latin typeface="Arial"/>
                <a:cs typeface="Arial"/>
              </a:rPr>
              <a:t> </a:t>
            </a:r>
            <a:r>
              <a:rPr sz="650" dirty="0">
                <a:solidFill>
                  <a:srgbClr val="404040"/>
                </a:solidFill>
                <a:latin typeface="Arial"/>
                <a:cs typeface="Arial"/>
              </a:rPr>
              <a:t>measure</a:t>
            </a:r>
            <a:r>
              <a:rPr sz="650" spc="-45" dirty="0">
                <a:solidFill>
                  <a:srgbClr val="404040"/>
                </a:solidFill>
                <a:latin typeface="Arial"/>
                <a:cs typeface="Arial"/>
              </a:rPr>
              <a:t> </a:t>
            </a:r>
            <a:r>
              <a:rPr sz="650" spc="5" dirty="0">
                <a:solidFill>
                  <a:srgbClr val="404040"/>
                </a:solidFill>
                <a:latin typeface="Arial"/>
                <a:cs typeface="Arial"/>
              </a:rPr>
              <a:t>and</a:t>
            </a:r>
            <a:r>
              <a:rPr sz="650" spc="-25" dirty="0">
                <a:solidFill>
                  <a:srgbClr val="404040"/>
                </a:solidFill>
                <a:latin typeface="Arial"/>
                <a:cs typeface="Arial"/>
              </a:rPr>
              <a:t> </a:t>
            </a:r>
            <a:r>
              <a:rPr sz="650" dirty="0">
                <a:solidFill>
                  <a:srgbClr val="404040"/>
                </a:solidFill>
                <a:latin typeface="Arial"/>
                <a:cs typeface="Arial"/>
              </a:rPr>
              <a:t>record</a:t>
            </a:r>
            <a:r>
              <a:rPr sz="650" spc="10" dirty="0">
                <a:solidFill>
                  <a:srgbClr val="404040"/>
                </a:solidFill>
                <a:latin typeface="Arial"/>
                <a:cs typeface="Arial"/>
              </a:rPr>
              <a:t> </a:t>
            </a:r>
            <a:r>
              <a:rPr sz="650" dirty="0">
                <a:solidFill>
                  <a:srgbClr val="404040"/>
                </a:solidFill>
                <a:latin typeface="Arial"/>
                <a:cs typeface="Arial"/>
              </a:rPr>
              <a:t>transactions.</a:t>
            </a:r>
            <a:endParaRPr sz="65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663" y="309499"/>
            <a:ext cx="2583180" cy="226695"/>
          </a:xfrm>
          <a:prstGeom prst="rect">
            <a:avLst/>
          </a:prstGeom>
        </p:spPr>
        <p:txBody>
          <a:bodyPr vert="horz" wrap="square" lIns="0" tIns="15240" rIns="0" bIns="0" rtlCol="0">
            <a:spAutoFit/>
          </a:bodyPr>
          <a:lstStyle/>
          <a:p>
            <a:pPr marL="12700">
              <a:lnSpc>
                <a:spcPct val="100000"/>
              </a:lnSpc>
              <a:spcBef>
                <a:spcPts val="120"/>
              </a:spcBef>
            </a:pPr>
            <a:r>
              <a:rPr spc="10" dirty="0">
                <a:solidFill>
                  <a:srgbClr val="FFFFFF"/>
                </a:solidFill>
              </a:rPr>
              <a:t>COSO </a:t>
            </a:r>
            <a:r>
              <a:rPr spc="5" dirty="0">
                <a:solidFill>
                  <a:srgbClr val="FFFFFF"/>
                </a:solidFill>
              </a:rPr>
              <a:t>Internal Control</a:t>
            </a:r>
            <a:r>
              <a:rPr spc="-125" dirty="0">
                <a:solidFill>
                  <a:srgbClr val="FFFFFF"/>
                </a:solidFill>
              </a:rPr>
              <a:t> </a:t>
            </a:r>
            <a:r>
              <a:rPr spc="5" dirty="0">
                <a:solidFill>
                  <a:srgbClr val="FFFFFF"/>
                </a:solidFill>
              </a:rPr>
              <a:t>Framework</a:t>
            </a:r>
          </a:p>
        </p:txBody>
      </p:sp>
      <p:sp>
        <p:nvSpPr>
          <p:cNvPr id="3" name="object 3"/>
          <p:cNvSpPr txBox="1"/>
          <p:nvPr/>
        </p:nvSpPr>
        <p:spPr>
          <a:xfrm>
            <a:off x="413131" y="2327859"/>
            <a:ext cx="2562860" cy="115570"/>
          </a:xfrm>
          <a:prstGeom prst="rect">
            <a:avLst/>
          </a:prstGeom>
        </p:spPr>
        <p:txBody>
          <a:bodyPr vert="horz" wrap="square" lIns="0" tIns="9525" rIns="0" bIns="0" rtlCol="0">
            <a:spAutoFit/>
          </a:bodyPr>
          <a:lstStyle/>
          <a:p>
            <a:pPr marL="125730"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54584" y="878535"/>
            <a:ext cx="2639060" cy="911860"/>
          </a:xfrm>
          <a:prstGeom prst="rect">
            <a:avLst/>
          </a:prstGeom>
        </p:spPr>
        <p:txBody>
          <a:bodyPr vert="horz" wrap="square" lIns="0" tIns="17145" rIns="0" bIns="0" rtlCol="0">
            <a:spAutoFit/>
          </a:bodyPr>
          <a:lstStyle/>
          <a:p>
            <a:pPr marL="137160" indent="-125095">
              <a:lnSpc>
                <a:spcPct val="100000"/>
              </a:lnSpc>
              <a:spcBef>
                <a:spcPts val="135"/>
              </a:spcBef>
              <a:buClr>
                <a:srgbClr val="F5A207"/>
              </a:buClr>
              <a:buSzPct val="78571"/>
              <a:buFont typeface="Courier New"/>
              <a:buChar char="o"/>
              <a:tabLst>
                <a:tab pos="137795" algn="l"/>
              </a:tabLst>
            </a:pPr>
            <a:r>
              <a:rPr sz="700" b="1" spc="10" dirty="0">
                <a:solidFill>
                  <a:srgbClr val="404040"/>
                </a:solidFill>
                <a:latin typeface="Arial"/>
                <a:cs typeface="Arial"/>
              </a:rPr>
              <a:t>Monitoring </a:t>
            </a:r>
            <a:r>
              <a:rPr sz="700" spc="10" dirty="0">
                <a:solidFill>
                  <a:srgbClr val="404040"/>
                </a:solidFill>
                <a:latin typeface="Arial"/>
                <a:cs typeface="Arial"/>
              </a:rPr>
              <a:t>is </a:t>
            </a:r>
            <a:r>
              <a:rPr sz="700" spc="15" dirty="0">
                <a:solidFill>
                  <a:srgbClr val="404040"/>
                </a:solidFill>
                <a:latin typeface="Arial"/>
                <a:cs typeface="Arial"/>
              </a:rPr>
              <a:t>the process by </a:t>
            </a:r>
            <a:r>
              <a:rPr sz="700" spc="10" dirty="0">
                <a:solidFill>
                  <a:srgbClr val="404040"/>
                </a:solidFill>
                <a:latin typeface="Arial"/>
                <a:cs typeface="Arial"/>
              </a:rPr>
              <a:t>which the quality of</a:t>
            </a:r>
            <a:r>
              <a:rPr sz="700" spc="-140" dirty="0">
                <a:solidFill>
                  <a:srgbClr val="404040"/>
                </a:solidFill>
                <a:latin typeface="Arial"/>
                <a:cs typeface="Arial"/>
              </a:rPr>
              <a:t> </a:t>
            </a:r>
            <a:r>
              <a:rPr sz="700" spc="10" dirty="0">
                <a:solidFill>
                  <a:srgbClr val="404040"/>
                </a:solidFill>
                <a:latin typeface="Arial"/>
                <a:cs typeface="Arial"/>
              </a:rPr>
              <a:t>internal</a:t>
            </a:r>
            <a:endParaRPr sz="700">
              <a:latin typeface="Arial"/>
              <a:cs typeface="Arial"/>
            </a:endParaRPr>
          </a:p>
          <a:p>
            <a:pPr marL="137160">
              <a:lnSpc>
                <a:spcPct val="100000"/>
              </a:lnSpc>
              <a:spcBef>
                <a:spcPts val="35"/>
              </a:spcBef>
            </a:pPr>
            <a:r>
              <a:rPr sz="700" spc="10" dirty="0">
                <a:solidFill>
                  <a:srgbClr val="404040"/>
                </a:solidFill>
                <a:latin typeface="Arial"/>
                <a:cs typeface="Arial"/>
              </a:rPr>
              <a:t>control</a:t>
            </a:r>
            <a:r>
              <a:rPr sz="700" spc="-25" dirty="0">
                <a:solidFill>
                  <a:srgbClr val="404040"/>
                </a:solidFill>
                <a:latin typeface="Arial"/>
                <a:cs typeface="Arial"/>
              </a:rPr>
              <a:t> </a:t>
            </a:r>
            <a:r>
              <a:rPr sz="700" spc="15" dirty="0">
                <a:solidFill>
                  <a:srgbClr val="404040"/>
                </a:solidFill>
                <a:latin typeface="Arial"/>
                <a:cs typeface="Arial"/>
              </a:rPr>
              <a:t>design</a:t>
            </a:r>
            <a:r>
              <a:rPr sz="700" spc="-25" dirty="0">
                <a:solidFill>
                  <a:srgbClr val="404040"/>
                </a:solidFill>
                <a:latin typeface="Arial"/>
                <a:cs typeface="Arial"/>
              </a:rPr>
              <a:t> </a:t>
            </a:r>
            <a:r>
              <a:rPr sz="700" spc="15" dirty="0">
                <a:solidFill>
                  <a:srgbClr val="404040"/>
                </a:solidFill>
                <a:latin typeface="Arial"/>
                <a:cs typeface="Arial"/>
              </a:rPr>
              <a:t>and</a:t>
            </a:r>
            <a:r>
              <a:rPr sz="700" spc="-5" dirty="0">
                <a:solidFill>
                  <a:srgbClr val="404040"/>
                </a:solidFill>
                <a:latin typeface="Arial"/>
                <a:cs typeface="Arial"/>
              </a:rPr>
              <a:t> </a:t>
            </a:r>
            <a:r>
              <a:rPr sz="700" spc="10" dirty="0">
                <a:solidFill>
                  <a:srgbClr val="404040"/>
                </a:solidFill>
                <a:latin typeface="Arial"/>
                <a:cs typeface="Arial"/>
              </a:rPr>
              <a:t>operation</a:t>
            </a:r>
            <a:r>
              <a:rPr sz="700" spc="-20" dirty="0">
                <a:solidFill>
                  <a:srgbClr val="404040"/>
                </a:solidFill>
                <a:latin typeface="Arial"/>
                <a:cs typeface="Arial"/>
              </a:rPr>
              <a:t> </a:t>
            </a:r>
            <a:r>
              <a:rPr sz="700" spc="15" dirty="0">
                <a:solidFill>
                  <a:srgbClr val="404040"/>
                </a:solidFill>
                <a:latin typeface="Arial"/>
                <a:cs typeface="Arial"/>
              </a:rPr>
              <a:t>can</a:t>
            </a:r>
            <a:r>
              <a:rPr sz="700" spc="-10" dirty="0">
                <a:solidFill>
                  <a:srgbClr val="404040"/>
                </a:solidFill>
                <a:latin typeface="Arial"/>
                <a:cs typeface="Arial"/>
              </a:rPr>
              <a:t> </a:t>
            </a:r>
            <a:r>
              <a:rPr sz="700" spc="15" dirty="0">
                <a:solidFill>
                  <a:srgbClr val="404040"/>
                </a:solidFill>
                <a:latin typeface="Arial"/>
                <a:cs typeface="Arial"/>
              </a:rPr>
              <a:t>be</a:t>
            </a:r>
            <a:r>
              <a:rPr sz="700" spc="-40" dirty="0">
                <a:solidFill>
                  <a:srgbClr val="404040"/>
                </a:solidFill>
                <a:latin typeface="Arial"/>
                <a:cs typeface="Arial"/>
              </a:rPr>
              <a:t> </a:t>
            </a:r>
            <a:r>
              <a:rPr sz="700" spc="15" dirty="0">
                <a:solidFill>
                  <a:srgbClr val="404040"/>
                </a:solidFill>
                <a:latin typeface="Arial"/>
                <a:cs typeface="Arial"/>
              </a:rPr>
              <a:t>assessed.</a:t>
            </a:r>
            <a:endParaRPr sz="700">
              <a:latin typeface="Arial"/>
              <a:cs typeface="Arial"/>
            </a:endParaRPr>
          </a:p>
          <a:p>
            <a:pPr marL="137160" marR="177800" indent="-125095">
              <a:lnSpc>
                <a:spcPct val="104299"/>
              </a:lnSpc>
              <a:spcBef>
                <a:spcPts val="375"/>
              </a:spcBef>
              <a:buClr>
                <a:srgbClr val="F5A207"/>
              </a:buClr>
              <a:buSzPct val="78571"/>
              <a:buFont typeface="Courier New"/>
              <a:buChar char="o"/>
              <a:tabLst>
                <a:tab pos="137795" algn="l"/>
              </a:tabLst>
            </a:pPr>
            <a:r>
              <a:rPr sz="700" b="1" spc="10" dirty="0">
                <a:solidFill>
                  <a:srgbClr val="404040"/>
                </a:solidFill>
                <a:latin typeface="Arial"/>
                <a:cs typeface="Arial"/>
              </a:rPr>
              <a:t>Control</a:t>
            </a:r>
            <a:r>
              <a:rPr sz="700" b="1" spc="5" dirty="0">
                <a:solidFill>
                  <a:srgbClr val="404040"/>
                </a:solidFill>
                <a:latin typeface="Arial"/>
                <a:cs typeface="Arial"/>
              </a:rPr>
              <a:t> </a:t>
            </a:r>
            <a:r>
              <a:rPr sz="700" b="1" spc="10" dirty="0">
                <a:solidFill>
                  <a:srgbClr val="404040"/>
                </a:solidFill>
                <a:latin typeface="Arial"/>
                <a:cs typeface="Arial"/>
              </a:rPr>
              <a:t>activities</a:t>
            </a:r>
            <a:r>
              <a:rPr sz="700" b="1" spc="-10" dirty="0">
                <a:solidFill>
                  <a:srgbClr val="404040"/>
                </a:solidFill>
                <a:latin typeface="Arial"/>
                <a:cs typeface="Arial"/>
              </a:rPr>
              <a:t> </a:t>
            </a:r>
            <a:r>
              <a:rPr sz="700" spc="10" dirty="0">
                <a:solidFill>
                  <a:srgbClr val="404040"/>
                </a:solidFill>
                <a:latin typeface="Arial"/>
                <a:cs typeface="Arial"/>
              </a:rPr>
              <a:t>are</a:t>
            </a:r>
            <a:r>
              <a:rPr sz="700" spc="-10" dirty="0">
                <a:solidFill>
                  <a:srgbClr val="404040"/>
                </a:solidFill>
                <a:latin typeface="Arial"/>
                <a:cs typeface="Arial"/>
              </a:rPr>
              <a:t> </a:t>
            </a:r>
            <a:r>
              <a:rPr sz="700" spc="15" dirty="0">
                <a:solidFill>
                  <a:srgbClr val="404040"/>
                </a:solidFill>
                <a:latin typeface="Arial"/>
                <a:cs typeface="Arial"/>
              </a:rPr>
              <a:t>policies</a:t>
            </a:r>
            <a:r>
              <a:rPr sz="700" spc="-30" dirty="0">
                <a:solidFill>
                  <a:srgbClr val="404040"/>
                </a:solidFill>
                <a:latin typeface="Arial"/>
                <a:cs typeface="Arial"/>
              </a:rPr>
              <a:t> </a:t>
            </a:r>
            <a:r>
              <a:rPr sz="700" spc="15" dirty="0">
                <a:solidFill>
                  <a:srgbClr val="404040"/>
                </a:solidFill>
                <a:latin typeface="Arial"/>
                <a:cs typeface="Arial"/>
              </a:rPr>
              <a:t>and</a:t>
            </a:r>
            <a:r>
              <a:rPr sz="700" spc="-10" dirty="0">
                <a:solidFill>
                  <a:srgbClr val="404040"/>
                </a:solidFill>
                <a:latin typeface="Arial"/>
                <a:cs typeface="Arial"/>
              </a:rPr>
              <a:t> </a:t>
            </a:r>
            <a:r>
              <a:rPr sz="700" spc="15" dirty="0">
                <a:solidFill>
                  <a:srgbClr val="404040"/>
                </a:solidFill>
                <a:latin typeface="Arial"/>
                <a:cs typeface="Arial"/>
              </a:rPr>
              <a:t>procedures</a:t>
            </a:r>
            <a:r>
              <a:rPr sz="700" spc="-35" dirty="0">
                <a:solidFill>
                  <a:srgbClr val="404040"/>
                </a:solidFill>
                <a:latin typeface="Arial"/>
                <a:cs typeface="Arial"/>
              </a:rPr>
              <a:t> </a:t>
            </a:r>
            <a:r>
              <a:rPr sz="700" spc="10" dirty="0">
                <a:solidFill>
                  <a:srgbClr val="404040"/>
                </a:solidFill>
                <a:latin typeface="Arial"/>
                <a:cs typeface="Arial"/>
              </a:rPr>
              <a:t>to</a:t>
            </a:r>
            <a:r>
              <a:rPr sz="700" spc="-45" dirty="0">
                <a:solidFill>
                  <a:srgbClr val="404040"/>
                </a:solidFill>
                <a:latin typeface="Arial"/>
                <a:cs typeface="Arial"/>
              </a:rPr>
              <a:t> </a:t>
            </a:r>
            <a:r>
              <a:rPr sz="700" spc="15" dirty="0">
                <a:solidFill>
                  <a:srgbClr val="404040"/>
                </a:solidFill>
                <a:latin typeface="Arial"/>
                <a:cs typeface="Arial"/>
              </a:rPr>
              <a:t>ensure  actions </a:t>
            </a:r>
            <a:r>
              <a:rPr sz="700" spc="10" dirty="0">
                <a:solidFill>
                  <a:srgbClr val="404040"/>
                </a:solidFill>
                <a:latin typeface="Arial"/>
                <a:cs typeface="Arial"/>
              </a:rPr>
              <a:t>to </a:t>
            </a:r>
            <a:r>
              <a:rPr sz="700" spc="15" dirty="0">
                <a:solidFill>
                  <a:srgbClr val="404040"/>
                </a:solidFill>
                <a:latin typeface="Arial"/>
                <a:cs typeface="Arial"/>
              </a:rPr>
              <a:t>deal </a:t>
            </a:r>
            <a:r>
              <a:rPr sz="700" spc="10" dirty="0">
                <a:solidFill>
                  <a:srgbClr val="404040"/>
                </a:solidFill>
                <a:latin typeface="Arial"/>
                <a:cs typeface="Arial"/>
              </a:rPr>
              <a:t>with identified</a:t>
            </a:r>
            <a:r>
              <a:rPr sz="700" spc="-135" dirty="0">
                <a:solidFill>
                  <a:srgbClr val="404040"/>
                </a:solidFill>
                <a:latin typeface="Arial"/>
                <a:cs typeface="Arial"/>
              </a:rPr>
              <a:t> </a:t>
            </a:r>
            <a:r>
              <a:rPr sz="700" spc="10" dirty="0">
                <a:solidFill>
                  <a:srgbClr val="404040"/>
                </a:solidFill>
                <a:latin typeface="Arial"/>
                <a:cs typeface="Arial"/>
              </a:rPr>
              <a:t>risk.</a:t>
            </a:r>
            <a:endParaRPr sz="700">
              <a:latin typeface="Arial"/>
              <a:cs typeface="Arial"/>
            </a:endParaRPr>
          </a:p>
          <a:p>
            <a:pPr marL="262255" lvl="1" indent="-104139">
              <a:lnSpc>
                <a:spcPct val="100000"/>
              </a:lnSpc>
              <a:spcBef>
                <a:spcPts val="370"/>
              </a:spcBef>
              <a:buClr>
                <a:srgbClr val="F5A207"/>
              </a:buClr>
              <a:buSzPct val="76923"/>
              <a:buFont typeface="Courier New"/>
              <a:buChar char="o"/>
              <a:tabLst>
                <a:tab pos="262890" algn="l"/>
              </a:tabLst>
            </a:pPr>
            <a:r>
              <a:rPr sz="650" dirty="0">
                <a:solidFill>
                  <a:srgbClr val="404040"/>
                </a:solidFill>
                <a:latin typeface="Arial"/>
                <a:cs typeface="Arial"/>
              </a:rPr>
              <a:t>Physical</a:t>
            </a:r>
            <a:r>
              <a:rPr sz="650" spc="-45" dirty="0">
                <a:solidFill>
                  <a:srgbClr val="404040"/>
                </a:solidFill>
                <a:latin typeface="Arial"/>
                <a:cs typeface="Arial"/>
              </a:rPr>
              <a:t> </a:t>
            </a:r>
            <a:r>
              <a:rPr sz="650" dirty="0">
                <a:solidFill>
                  <a:srgbClr val="404040"/>
                </a:solidFill>
                <a:latin typeface="Arial"/>
                <a:cs typeface="Arial"/>
              </a:rPr>
              <a:t>controls</a:t>
            </a:r>
            <a:r>
              <a:rPr sz="650" spc="-20" dirty="0">
                <a:solidFill>
                  <a:srgbClr val="404040"/>
                </a:solidFill>
                <a:latin typeface="Arial"/>
                <a:cs typeface="Arial"/>
              </a:rPr>
              <a:t> </a:t>
            </a:r>
            <a:r>
              <a:rPr sz="650" dirty="0">
                <a:solidFill>
                  <a:srgbClr val="404040"/>
                </a:solidFill>
                <a:latin typeface="Arial"/>
                <a:cs typeface="Arial"/>
              </a:rPr>
              <a:t>relate</a:t>
            </a:r>
            <a:r>
              <a:rPr sz="650" spc="-10" dirty="0">
                <a:solidFill>
                  <a:srgbClr val="404040"/>
                </a:solidFill>
                <a:latin typeface="Arial"/>
                <a:cs typeface="Arial"/>
              </a:rPr>
              <a:t> </a:t>
            </a:r>
            <a:r>
              <a:rPr sz="650" spc="-5" dirty="0">
                <a:solidFill>
                  <a:srgbClr val="404040"/>
                </a:solidFill>
                <a:latin typeface="Arial"/>
                <a:cs typeface="Arial"/>
              </a:rPr>
              <a:t>primarily</a:t>
            </a:r>
            <a:r>
              <a:rPr sz="650" dirty="0">
                <a:solidFill>
                  <a:srgbClr val="404040"/>
                </a:solidFill>
                <a:latin typeface="Arial"/>
                <a:cs typeface="Arial"/>
              </a:rPr>
              <a:t> to </a:t>
            </a:r>
            <a:r>
              <a:rPr sz="650" spc="5" dirty="0">
                <a:solidFill>
                  <a:srgbClr val="404040"/>
                </a:solidFill>
                <a:latin typeface="Arial"/>
                <a:cs typeface="Arial"/>
              </a:rPr>
              <a:t>human</a:t>
            </a:r>
            <a:r>
              <a:rPr sz="650" spc="-35" dirty="0">
                <a:solidFill>
                  <a:srgbClr val="404040"/>
                </a:solidFill>
                <a:latin typeface="Arial"/>
                <a:cs typeface="Arial"/>
              </a:rPr>
              <a:t> </a:t>
            </a:r>
            <a:r>
              <a:rPr sz="650" dirty="0">
                <a:solidFill>
                  <a:srgbClr val="404040"/>
                </a:solidFill>
                <a:latin typeface="Arial"/>
                <a:cs typeface="Arial"/>
              </a:rPr>
              <a:t>activities</a:t>
            </a:r>
            <a:r>
              <a:rPr sz="650" spc="-15" dirty="0">
                <a:solidFill>
                  <a:srgbClr val="404040"/>
                </a:solidFill>
                <a:latin typeface="Arial"/>
                <a:cs typeface="Arial"/>
              </a:rPr>
              <a:t> </a:t>
            </a:r>
            <a:r>
              <a:rPr sz="650" dirty="0">
                <a:solidFill>
                  <a:srgbClr val="404040"/>
                </a:solidFill>
                <a:latin typeface="Arial"/>
                <a:cs typeface="Arial"/>
              </a:rPr>
              <a:t>employed</a:t>
            </a:r>
            <a:r>
              <a:rPr sz="650" spc="-45" dirty="0">
                <a:solidFill>
                  <a:srgbClr val="404040"/>
                </a:solidFill>
                <a:latin typeface="Arial"/>
                <a:cs typeface="Arial"/>
              </a:rPr>
              <a:t> </a:t>
            </a:r>
            <a:r>
              <a:rPr sz="650" spc="-5" dirty="0">
                <a:solidFill>
                  <a:srgbClr val="404040"/>
                </a:solidFill>
                <a:latin typeface="Arial"/>
                <a:cs typeface="Arial"/>
              </a:rPr>
              <a:t>in</a:t>
            </a:r>
            <a:endParaRPr sz="650">
              <a:latin typeface="Arial"/>
              <a:cs typeface="Arial"/>
            </a:endParaRPr>
          </a:p>
          <a:p>
            <a:pPr marL="262255">
              <a:lnSpc>
                <a:spcPct val="100000"/>
              </a:lnSpc>
              <a:spcBef>
                <a:spcPts val="15"/>
              </a:spcBef>
            </a:pPr>
            <a:r>
              <a:rPr sz="650" dirty="0">
                <a:solidFill>
                  <a:srgbClr val="404040"/>
                </a:solidFill>
                <a:latin typeface="Arial"/>
                <a:cs typeface="Arial"/>
              </a:rPr>
              <a:t>accounting</a:t>
            </a:r>
            <a:r>
              <a:rPr sz="650" spc="-15" dirty="0">
                <a:solidFill>
                  <a:srgbClr val="404040"/>
                </a:solidFill>
                <a:latin typeface="Arial"/>
                <a:cs typeface="Arial"/>
              </a:rPr>
              <a:t> </a:t>
            </a:r>
            <a:r>
              <a:rPr sz="650" dirty="0">
                <a:solidFill>
                  <a:srgbClr val="404040"/>
                </a:solidFill>
                <a:latin typeface="Arial"/>
                <a:cs typeface="Arial"/>
              </a:rPr>
              <a:t>systems.</a:t>
            </a:r>
            <a:endParaRPr sz="650">
              <a:latin typeface="Arial"/>
              <a:cs typeface="Arial"/>
            </a:endParaRPr>
          </a:p>
          <a:p>
            <a:pPr marL="262255" lvl="1" indent="-104139">
              <a:lnSpc>
                <a:spcPct val="100000"/>
              </a:lnSpc>
              <a:spcBef>
                <a:spcPts val="375"/>
              </a:spcBef>
              <a:buClr>
                <a:srgbClr val="F5A207"/>
              </a:buClr>
              <a:buSzPct val="76923"/>
              <a:buFont typeface="Courier New"/>
              <a:buChar char="o"/>
              <a:tabLst>
                <a:tab pos="262890" algn="l"/>
              </a:tabLst>
            </a:pPr>
            <a:r>
              <a:rPr sz="650" dirty="0">
                <a:solidFill>
                  <a:srgbClr val="404040"/>
                </a:solidFill>
                <a:latin typeface="Arial"/>
                <a:cs typeface="Arial"/>
              </a:rPr>
              <a:t>Information technology</a:t>
            </a:r>
            <a:r>
              <a:rPr sz="650" spc="-65" dirty="0">
                <a:solidFill>
                  <a:srgbClr val="404040"/>
                </a:solidFill>
                <a:latin typeface="Arial"/>
                <a:cs typeface="Arial"/>
              </a:rPr>
              <a:t> </a:t>
            </a:r>
            <a:r>
              <a:rPr sz="650" dirty="0">
                <a:solidFill>
                  <a:srgbClr val="404040"/>
                </a:solidFill>
                <a:latin typeface="Arial"/>
                <a:cs typeface="Arial"/>
              </a:rPr>
              <a:t>controls.</a:t>
            </a:r>
            <a:endParaRPr sz="65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948" y="305511"/>
            <a:ext cx="2578735" cy="227329"/>
          </a:xfrm>
          <a:prstGeom prst="rect">
            <a:avLst/>
          </a:prstGeom>
        </p:spPr>
        <p:txBody>
          <a:bodyPr vert="horz" wrap="square" lIns="0" tIns="15240" rIns="0" bIns="0" rtlCol="0">
            <a:spAutoFit/>
          </a:bodyPr>
          <a:lstStyle/>
          <a:p>
            <a:pPr marL="12700">
              <a:lnSpc>
                <a:spcPct val="100000"/>
              </a:lnSpc>
              <a:spcBef>
                <a:spcPts val="120"/>
              </a:spcBef>
            </a:pPr>
            <a:r>
              <a:rPr spc="10" dirty="0">
                <a:solidFill>
                  <a:srgbClr val="FFFFFF"/>
                </a:solidFill>
              </a:rPr>
              <a:t>COSO </a:t>
            </a:r>
            <a:r>
              <a:rPr spc="5" dirty="0">
                <a:solidFill>
                  <a:srgbClr val="FFFFFF"/>
                </a:solidFill>
              </a:rPr>
              <a:t>Internal Control</a:t>
            </a:r>
            <a:r>
              <a:rPr spc="-140" dirty="0">
                <a:solidFill>
                  <a:srgbClr val="FFFFFF"/>
                </a:solidFill>
              </a:rPr>
              <a:t> </a:t>
            </a:r>
            <a:r>
              <a:rPr spc="5" dirty="0">
                <a:solidFill>
                  <a:srgbClr val="FFFFFF"/>
                </a:solidFill>
              </a:rPr>
              <a:t>Framework</a:t>
            </a:r>
          </a:p>
        </p:txBody>
      </p:sp>
      <p:sp>
        <p:nvSpPr>
          <p:cNvPr id="3" name="object 3"/>
          <p:cNvSpPr/>
          <p:nvPr/>
        </p:nvSpPr>
        <p:spPr>
          <a:xfrm>
            <a:off x="417575" y="862584"/>
            <a:ext cx="2631948" cy="140360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26211" y="2327859"/>
            <a:ext cx="2572385" cy="115570"/>
          </a:xfrm>
          <a:prstGeom prst="rect">
            <a:avLst/>
          </a:prstGeom>
        </p:spPr>
        <p:txBody>
          <a:bodyPr vert="horz" wrap="square" lIns="0" tIns="9525" rIns="0" bIns="0" rtlCol="0">
            <a:spAutoFit/>
          </a:bodyPr>
          <a:lstStyle/>
          <a:p>
            <a:pPr marL="130175" marR="5080" indent="-11811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2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0397" y="340868"/>
            <a:ext cx="1311910" cy="226695"/>
          </a:xfrm>
          <a:prstGeom prst="rect">
            <a:avLst/>
          </a:prstGeom>
        </p:spPr>
        <p:txBody>
          <a:bodyPr vert="horz" wrap="square" lIns="0" tIns="15240" rIns="0" bIns="0" rtlCol="0">
            <a:spAutoFit/>
          </a:bodyPr>
          <a:lstStyle/>
          <a:p>
            <a:pPr marL="12700">
              <a:lnSpc>
                <a:spcPct val="100000"/>
              </a:lnSpc>
              <a:spcBef>
                <a:spcPts val="120"/>
              </a:spcBef>
            </a:pPr>
            <a:r>
              <a:rPr dirty="0">
                <a:solidFill>
                  <a:srgbClr val="FFFFFF"/>
                </a:solidFill>
              </a:rPr>
              <a:t>Physical</a:t>
            </a:r>
            <a:r>
              <a:rPr spc="-65" dirty="0">
                <a:solidFill>
                  <a:srgbClr val="FFFFFF"/>
                </a:solidFill>
              </a:rPr>
              <a:t> </a:t>
            </a:r>
            <a:r>
              <a:rPr spc="5" dirty="0">
                <a:solidFill>
                  <a:srgbClr val="FFFFFF"/>
                </a:solidFill>
              </a:rPr>
              <a:t>Controls</a:t>
            </a:r>
          </a:p>
        </p:txBody>
      </p:sp>
      <p:sp>
        <p:nvSpPr>
          <p:cNvPr id="3" name="object 3"/>
          <p:cNvSpPr txBox="1"/>
          <p:nvPr/>
        </p:nvSpPr>
        <p:spPr>
          <a:xfrm>
            <a:off x="288137" y="810006"/>
            <a:ext cx="2749550" cy="1632585"/>
          </a:xfrm>
          <a:prstGeom prst="rect">
            <a:avLst/>
          </a:prstGeom>
        </p:spPr>
        <p:txBody>
          <a:bodyPr vert="horz" wrap="square" lIns="0" tIns="12065" rIns="0" bIns="0" rtlCol="0">
            <a:spAutoFit/>
          </a:bodyPr>
          <a:lstStyle/>
          <a:p>
            <a:pPr marL="180340" marR="367030" indent="-168275">
              <a:lnSpc>
                <a:spcPct val="104299"/>
              </a:lnSpc>
              <a:spcBef>
                <a:spcPts val="95"/>
              </a:spcBef>
              <a:buClr>
                <a:srgbClr val="F5A207"/>
              </a:buClr>
              <a:buSzPct val="78571"/>
              <a:buFont typeface="Courier New"/>
              <a:buChar char="o"/>
              <a:tabLst>
                <a:tab pos="180975" algn="l"/>
              </a:tabLst>
            </a:pPr>
            <a:r>
              <a:rPr sz="700" b="1" spc="10" dirty="0">
                <a:latin typeface="Arial"/>
                <a:cs typeface="Arial"/>
              </a:rPr>
              <a:t>Transaction</a:t>
            </a:r>
            <a:r>
              <a:rPr sz="700" b="1" spc="-35" dirty="0">
                <a:latin typeface="Arial"/>
                <a:cs typeface="Arial"/>
              </a:rPr>
              <a:t> </a:t>
            </a:r>
            <a:r>
              <a:rPr sz="700" b="1" spc="10" dirty="0">
                <a:latin typeface="Arial"/>
                <a:cs typeface="Arial"/>
              </a:rPr>
              <a:t>authorization</a:t>
            </a:r>
            <a:r>
              <a:rPr sz="700" b="1" spc="-5" dirty="0">
                <a:latin typeface="Arial"/>
                <a:cs typeface="Arial"/>
              </a:rPr>
              <a:t> </a:t>
            </a:r>
            <a:r>
              <a:rPr sz="700" spc="10" dirty="0">
                <a:latin typeface="Arial"/>
                <a:cs typeface="Arial"/>
              </a:rPr>
              <a:t>is</a:t>
            </a:r>
            <a:r>
              <a:rPr sz="700" spc="-10" dirty="0">
                <a:latin typeface="Arial"/>
                <a:cs typeface="Arial"/>
              </a:rPr>
              <a:t> </a:t>
            </a:r>
            <a:r>
              <a:rPr sz="700" spc="10" dirty="0">
                <a:latin typeface="Arial"/>
                <a:cs typeface="Arial"/>
              </a:rPr>
              <a:t>to</a:t>
            </a:r>
            <a:r>
              <a:rPr sz="700" spc="5" dirty="0">
                <a:latin typeface="Arial"/>
                <a:cs typeface="Arial"/>
              </a:rPr>
              <a:t> </a:t>
            </a:r>
            <a:r>
              <a:rPr sz="700" spc="15" dirty="0">
                <a:latin typeface="Arial"/>
                <a:cs typeface="Arial"/>
              </a:rPr>
              <a:t>ensure</a:t>
            </a:r>
            <a:r>
              <a:rPr sz="700" spc="-15" dirty="0">
                <a:latin typeface="Arial"/>
                <a:cs typeface="Arial"/>
              </a:rPr>
              <a:t> </a:t>
            </a:r>
            <a:r>
              <a:rPr sz="700" spc="10" dirty="0">
                <a:latin typeface="Arial"/>
                <a:cs typeface="Arial"/>
              </a:rPr>
              <a:t>all</a:t>
            </a:r>
            <a:r>
              <a:rPr sz="700" spc="-45" dirty="0">
                <a:latin typeface="Arial"/>
                <a:cs typeface="Arial"/>
              </a:rPr>
              <a:t> </a:t>
            </a:r>
            <a:r>
              <a:rPr sz="700" spc="15" dirty="0">
                <a:latin typeface="Arial"/>
                <a:cs typeface="Arial"/>
              </a:rPr>
              <a:t>processed  transactions </a:t>
            </a:r>
            <a:r>
              <a:rPr sz="700" spc="10" dirty="0">
                <a:latin typeface="Arial"/>
                <a:cs typeface="Arial"/>
              </a:rPr>
              <a:t>are</a:t>
            </a:r>
            <a:r>
              <a:rPr sz="700" spc="-80" dirty="0">
                <a:latin typeface="Arial"/>
                <a:cs typeface="Arial"/>
              </a:rPr>
              <a:t> </a:t>
            </a:r>
            <a:r>
              <a:rPr sz="700" spc="10" dirty="0">
                <a:latin typeface="Arial"/>
                <a:cs typeface="Arial"/>
              </a:rPr>
              <a:t>valid.</a:t>
            </a:r>
            <a:endParaRPr sz="700">
              <a:latin typeface="Arial"/>
              <a:cs typeface="Arial"/>
            </a:endParaRPr>
          </a:p>
          <a:p>
            <a:pPr marL="273050" marR="185420" lvl="1" indent="-168275">
              <a:lnSpc>
                <a:spcPct val="100000"/>
              </a:lnSpc>
              <a:spcBef>
                <a:spcPts val="385"/>
              </a:spcBef>
              <a:buClr>
                <a:srgbClr val="F5A207"/>
              </a:buClr>
              <a:buSzPct val="76923"/>
              <a:buFont typeface="Courier New"/>
              <a:buChar char="o"/>
              <a:tabLst>
                <a:tab pos="273050" algn="l"/>
                <a:tab pos="273685" algn="l"/>
              </a:tabLst>
            </a:pPr>
            <a:r>
              <a:rPr sz="650" dirty="0">
                <a:latin typeface="Arial"/>
                <a:cs typeface="Arial"/>
              </a:rPr>
              <a:t>May</a:t>
            </a:r>
            <a:r>
              <a:rPr sz="650" spc="5" dirty="0">
                <a:latin typeface="Arial"/>
                <a:cs typeface="Arial"/>
              </a:rPr>
              <a:t> be</a:t>
            </a:r>
            <a:r>
              <a:rPr sz="650" spc="-25" dirty="0">
                <a:latin typeface="Arial"/>
                <a:cs typeface="Arial"/>
              </a:rPr>
              <a:t> </a:t>
            </a:r>
            <a:r>
              <a:rPr sz="650" dirty="0">
                <a:latin typeface="Arial"/>
                <a:cs typeface="Arial"/>
              </a:rPr>
              <a:t>general</a:t>
            </a:r>
            <a:r>
              <a:rPr sz="650" spc="-40" dirty="0">
                <a:latin typeface="Arial"/>
                <a:cs typeface="Arial"/>
              </a:rPr>
              <a:t> </a:t>
            </a:r>
            <a:r>
              <a:rPr sz="650" dirty="0">
                <a:latin typeface="Arial"/>
                <a:cs typeface="Arial"/>
              </a:rPr>
              <a:t>(sales</a:t>
            </a:r>
            <a:r>
              <a:rPr sz="650" spc="-20" dirty="0">
                <a:latin typeface="Arial"/>
                <a:cs typeface="Arial"/>
              </a:rPr>
              <a:t> </a:t>
            </a:r>
            <a:r>
              <a:rPr sz="650" dirty="0">
                <a:latin typeface="Arial"/>
                <a:cs typeface="Arial"/>
              </a:rPr>
              <a:t>only to</a:t>
            </a:r>
            <a:r>
              <a:rPr sz="650" spc="-10" dirty="0">
                <a:latin typeface="Arial"/>
                <a:cs typeface="Arial"/>
              </a:rPr>
              <a:t> </a:t>
            </a:r>
            <a:r>
              <a:rPr sz="650" dirty="0">
                <a:latin typeface="Arial"/>
                <a:cs typeface="Arial"/>
              </a:rPr>
              <a:t>authorized</a:t>
            </a:r>
            <a:r>
              <a:rPr sz="650" spc="-20" dirty="0">
                <a:latin typeface="Arial"/>
                <a:cs typeface="Arial"/>
              </a:rPr>
              <a:t> </a:t>
            </a:r>
            <a:r>
              <a:rPr sz="650" dirty="0">
                <a:latin typeface="Arial"/>
                <a:cs typeface="Arial"/>
              </a:rPr>
              <a:t>customer)</a:t>
            </a:r>
            <a:r>
              <a:rPr sz="650" spc="-30" dirty="0">
                <a:latin typeface="Arial"/>
                <a:cs typeface="Arial"/>
              </a:rPr>
              <a:t> </a:t>
            </a:r>
            <a:r>
              <a:rPr sz="650" dirty="0">
                <a:latin typeface="Arial"/>
                <a:cs typeface="Arial"/>
              </a:rPr>
              <a:t>or</a:t>
            </a:r>
            <a:r>
              <a:rPr sz="650" spc="-20" dirty="0">
                <a:latin typeface="Arial"/>
                <a:cs typeface="Arial"/>
              </a:rPr>
              <a:t> </a:t>
            </a:r>
            <a:r>
              <a:rPr sz="650" dirty="0">
                <a:latin typeface="Arial"/>
                <a:cs typeface="Arial"/>
              </a:rPr>
              <a:t>specific  (extending the credit </a:t>
            </a:r>
            <a:r>
              <a:rPr sz="650" spc="-5" dirty="0">
                <a:latin typeface="Arial"/>
                <a:cs typeface="Arial"/>
              </a:rPr>
              <a:t>limit </a:t>
            </a:r>
            <a:r>
              <a:rPr sz="650" dirty="0">
                <a:latin typeface="Arial"/>
                <a:cs typeface="Arial"/>
              </a:rPr>
              <a:t>of </a:t>
            </a:r>
            <a:r>
              <a:rPr sz="650" spc="5" dirty="0">
                <a:latin typeface="Arial"/>
                <a:cs typeface="Arial"/>
              </a:rPr>
              <a:t>a</a:t>
            </a:r>
            <a:r>
              <a:rPr sz="650" spc="-60" dirty="0">
                <a:latin typeface="Arial"/>
                <a:cs typeface="Arial"/>
              </a:rPr>
              <a:t> </a:t>
            </a:r>
            <a:r>
              <a:rPr sz="650" dirty="0">
                <a:latin typeface="Arial"/>
                <a:cs typeface="Arial"/>
              </a:rPr>
              <a:t>customer).</a:t>
            </a:r>
            <a:endParaRPr sz="650">
              <a:latin typeface="Arial"/>
              <a:cs typeface="Arial"/>
            </a:endParaRPr>
          </a:p>
          <a:p>
            <a:pPr marL="180340" indent="-168275">
              <a:lnSpc>
                <a:spcPct val="100000"/>
              </a:lnSpc>
              <a:spcBef>
                <a:spcPts val="395"/>
              </a:spcBef>
              <a:buClr>
                <a:srgbClr val="F5A207"/>
              </a:buClr>
              <a:buSzPct val="85714"/>
              <a:buFont typeface="Courier New"/>
              <a:buChar char="o"/>
              <a:tabLst>
                <a:tab pos="180975" algn="l"/>
              </a:tabLst>
            </a:pPr>
            <a:r>
              <a:rPr sz="700" b="1" spc="10" dirty="0">
                <a:latin typeface="Arial"/>
                <a:cs typeface="Arial"/>
              </a:rPr>
              <a:t>Segregation of duties </a:t>
            </a:r>
            <a:r>
              <a:rPr sz="700" spc="10" dirty="0">
                <a:latin typeface="Arial"/>
                <a:cs typeface="Arial"/>
              </a:rPr>
              <a:t>is </a:t>
            </a:r>
            <a:r>
              <a:rPr sz="700" spc="15" dirty="0">
                <a:latin typeface="Arial"/>
                <a:cs typeface="Arial"/>
              </a:rPr>
              <a:t>designed</a:t>
            </a:r>
            <a:r>
              <a:rPr sz="700" spc="-100" dirty="0">
                <a:latin typeface="Arial"/>
                <a:cs typeface="Arial"/>
              </a:rPr>
              <a:t> </a:t>
            </a:r>
            <a:r>
              <a:rPr sz="700" spc="5" dirty="0">
                <a:latin typeface="Arial"/>
                <a:cs typeface="Arial"/>
              </a:rPr>
              <a:t>to:</a:t>
            </a:r>
            <a:endParaRPr sz="700">
              <a:latin typeface="Arial"/>
              <a:cs typeface="Arial"/>
            </a:endParaRPr>
          </a:p>
          <a:p>
            <a:pPr marL="273050" lvl="1" indent="-168275">
              <a:lnSpc>
                <a:spcPct val="100000"/>
              </a:lnSpc>
              <a:spcBef>
                <a:spcPts val="385"/>
              </a:spcBef>
              <a:buClr>
                <a:srgbClr val="F5A207"/>
              </a:buClr>
              <a:buSzPct val="76923"/>
              <a:buFont typeface="Courier New"/>
              <a:buChar char="o"/>
              <a:tabLst>
                <a:tab pos="273050" algn="l"/>
                <a:tab pos="273685" algn="l"/>
              </a:tabLst>
            </a:pPr>
            <a:r>
              <a:rPr sz="650" dirty="0">
                <a:latin typeface="Arial"/>
                <a:cs typeface="Arial"/>
              </a:rPr>
              <a:t>Separate transaction authorization from</a:t>
            </a:r>
            <a:r>
              <a:rPr sz="650" spc="-100" dirty="0">
                <a:latin typeface="Arial"/>
                <a:cs typeface="Arial"/>
              </a:rPr>
              <a:t> </a:t>
            </a:r>
            <a:r>
              <a:rPr sz="650" dirty="0">
                <a:latin typeface="Arial"/>
                <a:cs typeface="Arial"/>
              </a:rPr>
              <a:t>processing.</a:t>
            </a:r>
            <a:endParaRPr sz="650">
              <a:latin typeface="Arial"/>
              <a:cs typeface="Arial"/>
            </a:endParaRPr>
          </a:p>
          <a:p>
            <a:pPr marL="273050" lvl="1" indent="-168275">
              <a:lnSpc>
                <a:spcPct val="100000"/>
              </a:lnSpc>
              <a:spcBef>
                <a:spcPts val="375"/>
              </a:spcBef>
              <a:buClr>
                <a:srgbClr val="F5A207"/>
              </a:buClr>
              <a:buSzPct val="76923"/>
              <a:buFont typeface="Courier New"/>
              <a:buChar char="o"/>
              <a:tabLst>
                <a:tab pos="273050" algn="l"/>
                <a:tab pos="273685" algn="l"/>
              </a:tabLst>
            </a:pPr>
            <a:r>
              <a:rPr sz="650" dirty="0">
                <a:latin typeface="Arial"/>
                <a:cs typeface="Arial"/>
              </a:rPr>
              <a:t>Separate </a:t>
            </a:r>
            <a:r>
              <a:rPr sz="650" spc="5" dirty="0">
                <a:latin typeface="Arial"/>
                <a:cs typeface="Arial"/>
              </a:rPr>
              <a:t>asset </a:t>
            </a:r>
            <a:r>
              <a:rPr sz="650" dirty="0">
                <a:latin typeface="Arial"/>
                <a:cs typeface="Arial"/>
              </a:rPr>
              <a:t>custody from</a:t>
            </a:r>
            <a:r>
              <a:rPr sz="650" spc="-120" dirty="0">
                <a:latin typeface="Arial"/>
                <a:cs typeface="Arial"/>
              </a:rPr>
              <a:t> </a:t>
            </a:r>
            <a:r>
              <a:rPr sz="650" dirty="0">
                <a:latin typeface="Arial"/>
                <a:cs typeface="Arial"/>
              </a:rPr>
              <a:t>recordkeeping.</a:t>
            </a:r>
            <a:endParaRPr sz="650">
              <a:latin typeface="Arial"/>
              <a:cs typeface="Arial"/>
            </a:endParaRPr>
          </a:p>
          <a:p>
            <a:pPr marL="273050" marR="62230" lvl="1" indent="-168275">
              <a:lnSpc>
                <a:spcPct val="101499"/>
              </a:lnSpc>
              <a:spcBef>
                <a:spcPts val="360"/>
              </a:spcBef>
              <a:buClr>
                <a:srgbClr val="F5A207"/>
              </a:buClr>
              <a:buSzPct val="76923"/>
              <a:buFont typeface="Courier New"/>
              <a:buChar char="o"/>
              <a:tabLst>
                <a:tab pos="273050" algn="l"/>
                <a:tab pos="273685" algn="l"/>
              </a:tabLst>
            </a:pPr>
            <a:r>
              <a:rPr sz="650" spc="5" dirty="0">
                <a:latin typeface="Arial"/>
                <a:cs typeface="Arial"/>
              </a:rPr>
              <a:t>Ensure a </a:t>
            </a:r>
            <a:r>
              <a:rPr sz="650" dirty="0">
                <a:latin typeface="Arial"/>
                <a:cs typeface="Arial"/>
              </a:rPr>
              <a:t>successful fraud requires collusion between individuals  </a:t>
            </a:r>
            <a:r>
              <a:rPr sz="650" spc="-5" dirty="0">
                <a:latin typeface="Arial"/>
                <a:cs typeface="Arial"/>
              </a:rPr>
              <a:t>with </a:t>
            </a:r>
            <a:r>
              <a:rPr sz="650" dirty="0">
                <a:latin typeface="Arial"/>
                <a:cs typeface="Arial"/>
              </a:rPr>
              <a:t>incompatible</a:t>
            </a:r>
            <a:r>
              <a:rPr sz="650" spc="-5" dirty="0">
                <a:latin typeface="Arial"/>
                <a:cs typeface="Arial"/>
              </a:rPr>
              <a:t> responsibilities.</a:t>
            </a:r>
            <a:endParaRPr sz="650">
              <a:latin typeface="Arial"/>
              <a:cs typeface="Arial"/>
            </a:endParaRPr>
          </a:p>
          <a:p>
            <a:pPr marL="180340" marR="5080" indent="-168275">
              <a:lnSpc>
                <a:spcPct val="104299"/>
              </a:lnSpc>
              <a:spcBef>
                <a:spcPts val="360"/>
              </a:spcBef>
              <a:buClr>
                <a:srgbClr val="F5A207"/>
              </a:buClr>
              <a:buSzPct val="78571"/>
              <a:buFont typeface="Courier New"/>
              <a:buChar char="o"/>
              <a:tabLst>
                <a:tab pos="180975" algn="l"/>
              </a:tabLst>
            </a:pPr>
            <a:r>
              <a:rPr sz="700" b="1" spc="10" dirty="0">
                <a:latin typeface="Arial"/>
                <a:cs typeface="Arial"/>
              </a:rPr>
              <a:t>Supervision </a:t>
            </a:r>
            <a:r>
              <a:rPr sz="700" spc="10" dirty="0">
                <a:latin typeface="Arial"/>
                <a:cs typeface="Arial"/>
              </a:rPr>
              <a:t>is </a:t>
            </a:r>
            <a:r>
              <a:rPr sz="700" spc="15" dirty="0">
                <a:latin typeface="Arial"/>
                <a:cs typeface="Arial"/>
              </a:rPr>
              <a:t>a compensating </a:t>
            </a:r>
            <a:r>
              <a:rPr sz="700" spc="10" dirty="0">
                <a:latin typeface="Arial"/>
                <a:cs typeface="Arial"/>
              </a:rPr>
              <a:t>control for </a:t>
            </a:r>
            <a:r>
              <a:rPr sz="700" spc="15" dirty="0">
                <a:latin typeface="Arial"/>
                <a:cs typeface="Arial"/>
              </a:rPr>
              <a:t>small</a:t>
            </a:r>
            <a:r>
              <a:rPr sz="700" spc="-70" dirty="0">
                <a:latin typeface="Arial"/>
                <a:cs typeface="Arial"/>
              </a:rPr>
              <a:t> </a:t>
            </a:r>
            <a:r>
              <a:rPr sz="700" spc="10" dirty="0">
                <a:latin typeface="Arial"/>
                <a:cs typeface="Arial"/>
              </a:rPr>
              <a:t>organizations  that</a:t>
            </a:r>
            <a:r>
              <a:rPr sz="700" spc="-5" dirty="0">
                <a:latin typeface="Arial"/>
                <a:cs typeface="Arial"/>
              </a:rPr>
              <a:t> </a:t>
            </a:r>
            <a:r>
              <a:rPr sz="700" spc="15" dirty="0">
                <a:latin typeface="Arial"/>
                <a:cs typeface="Arial"/>
              </a:rPr>
              <a:t>cannot</a:t>
            </a:r>
            <a:r>
              <a:rPr sz="700" spc="-15" dirty="0">
                <a:latin typeface="Arial"/>
                <a:cs typeface="Arial"/>
              </a:rPr>
              <a:t> </a:t>
            </a:r>
            <a:r>
              <a:rPr sz="700" spc="15" dirty="0">
                <a:latin typeface="Arial"/>
                <a:cs typeface="Arial"/>
              </a:rPr>
              <a:t>achieve</a:t>
            </a:r>
            <a:r>
              <a:rPr sz="700" spc="-40" dirty="0">
                <a:latin typeface="Arial"/>
                <a:cs typeface="Arial"/>
              </a:rPr>
              <a:t> </a:t>
            </a:r>
            <a:r>
              <a:rPr sz="700" spc="15" dirty="0">
                <a:latin typeface="Arial"/>
                <a:cs typeface="Arial"/>
              </a:rPr>
              <a:t>adequate</a:t>
            </a:r>
            <a:r>
              <a:rPr sz="700" spc="-25" dirty="0">
                <a:latin typeface="Arial"/>
                <a:cs typeface="Arial"/>
              </a:rPr>
              <a:t> </a:t>
            </a:r>
            <a:r>
              <a:rPr sz="700" spc="15" dirty="0">
                <a:latin typeface="Arial"/>
                <a:cs typeface="Arial"/>
              </a:rPr>
              <a:t>segregation</a:t>
            </a:r>
            <a:r>
              <a:rPr sz="700" spc="-40" dirty="0">
                <a:latin typeface="Arial"/>
                <a:cs typeface="Arial"/>
              </a:rPr>
              <a:t> </a:t>
            </a:r>
            <a:r>
              <a:rPr sz="700" spc="10" dirty="0">
                <a:latin typeface="Arial"/>
                <a:cs typeface="Arial"/>
              </a:rPr>
              <a:t>of</a:t>
            </a:r>
            <a:r>
              <a:rPr sz="700" spc="-55" dirty="0">
                <a:latin typeface="Arial"/>
                <a:cs typeface="Arial"/>
              </a:rPr>
              <a:t> </a:t>
            </a:r>
            <a:r>
              <a:rPr sz="700" spc="10" dirty="0">
                <a:latin typeface="Arial"/>
                <a:cs typeface="Arial"/>
              </a:rPr>
              <a:t>duties.</a:t>
            </a:r>
            <a:endParaRPr sz="700">
              <a:latin typeface="Arial"/>
              <a:cs typeface="Arial"/>
            </a:endParaRPr>
          </a:p>
          <a:p>
            <a:pPr marL="267335" marR="44450" indent="-117475">
              <a:lnSpc>
                <a:spcPct val="120000"/>
              </a:lnSpc>
              <a:spcBef>
                <a:spcPts val="620"/>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26670">
              <a:lnSpc>
                <a:spcPct val="100000"/>
              </a:lnSpc>
              <a:spcBef>
                <a:spcPts val="120"/>
              </a:spcBef>
            </a:pPr>
            <a:r>
              <a:rPr dirty="0"/>
              <a:t>Physical</a:t>
            </a:r>
            <a:r>
              <a:rPr spc="-65" dirty="0"/>
              <a:t> </a:t>
            </a:r>
            <a:r>
              <a:rPr spc="5" dirty="0"/>
              <a:t>Controls</a:t>
            </a:r>
          </a:p>
        </p:txBody>
      </p:sp>
      <p:sp>
        <p:nvSpPr>
          <p:cNvPr id="3" name="object 3"/>
          <p:cNvSpPr txBox="1"/>
          <p:nvPr/>
        </p:nvSpPr>
        <p:spPr>
          <a:xfrm>
            <a:off x="426211" y="2327275"/>
            <a:ext cx="2572385" cy="115570"/>
          </a:xfrm>
          <a:prstGeom prst="rect">
            <a:avLst/>
          </a:prstGeom>
        </p:spPr>
        <p:txBody>
          <a:bodyPr vert="horz" wrap="square" lIns="0" tIns="9525" rIns="0" bIns="0" rtlCol="0">
            <a:spAutoFit/>
          </a:bodyPr>
          <a:lstStyle/>
          <a:p>
            <a:pPr marL="130175" marR="5080" indent="-11811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2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a:spLocks noGrp="1"/>
          </p:cNvSpPr>
          <p:nvPr>
            <p:ph type="body" idx="1"/>
          </p:nvPr>
        </p:nvSpPr>
        <p:spPr>
          <a:prstGeom prst="rect">
            <a:avLst/>
          </a:prstGeom>
        </p:spPr>
        <p:txBody>
          <a:bodyPr vert="horz" wrap="square" lIns="0" tIns="11430" rIns="0" bIns="0" rtlCol="0">
            <a:spAutoFit/>
          </a:bodyPr>
          <a:lstStyle/>
          <a:p>
            <a:pPr marL="163830" marR="19050" indent="-125095">
              <a:lnSpc>
                <a:spcPct val="115700"/>
              </a:lnSpc>
              <a:spcBef>
                <a:spcPts val="90"/>
              </a:spcBef>
              <a:buClr>
                <a:srgbClr val="F5A207"/>
              </a:buClr>
              <a:buSzPct val="78571"/>
              <a:buFont typeface="Courier New"/>
              <a:buChar char="o"/>
              <a:tabLst>
                <a:tab pos="164465" algn="l"/>
              </a:tabLst>
            </a:pPr>
            <a:r>
              <a:rPr b="1" spc="10" dirty="0">
                <a:latin typeface="Arial"/>
                <a:cs typeface="Arial"/>
              </a:rPr>
              <a:t>Accounting </a:t>
            </a:r>
            <a:r>
              <a:rPr b="1" spc="15" dirty="0">
                <a:latin typeface="Arial"/>
                <a:cs typeface="Arial"/>
              </a:rPr>
              <a:t>records </a:t>
            </a:r>
            <a:r>
              <a:rPr spc="10" dirty="0"/>
              <a:t>are </a:t>
            </a:r>
            <a:r>
              <a:rPr spc="15" dirty="0"/>
              <a:t>source documents, </a:t>
            </a:r>
            <a:r>
              <a:rPr spc="10" dirty="0"/>
              <a:t>journals </a:t>
            </a:r>
            <a:r>
              <a:rPr spc="15" dirty="0"/>
              <a:t>and</a:t>
            </a:r>
            <a:r>
              <a:rPr spc="-75" dirty="0"/>
              <a:t> </a:t>
            </a:r>
            <a:r>
              <a:rPr spc="10" dirty="0"/>
              <a:t>ledgers  that </a:t>
            </a:r>
            <a:r>
              <a:rPr spc="15" dirty="0"/>
              <a:t>provide an </a:t>
            </a:r>
            <a:r>
              <a:rPr spc="10" dirty="0"/>
              <a:t>audit</a:t>
            </a:r>
            <a:r>
              <a:rPr spc="-120" dirty="0"/>
              <a:t> </a:t>
            </a:r>
            <a:r>
              <a:rPr spc="10" dirty="0"/>
              <a:t>trail.</a:t>
            </a:r>
          </a:p>
          <a:p>
            <a:pPr marL="237490" marR="259079" lvl="1" indent="-105410">
              <a:lnSpc>
                <a:spcPct val="110800"/>
              </a:lnSpc>
              <a:spcBef>
                <a:spcPts val="375"/>
              </a:spcBef>
              <a:buClr>
                <a:srgbClr val="F5A207"/>
              </a:buClr>
              <a:buSzPct val="76923"/>
              <a:buFont typeface="Courier New"/>
              <a:buChar char="o"/>
              <a:tabLst>
                <a:tab pos="237490" algn="l"/>
              </a:tabLst>
            </a:pPr>
            <a:r>
              <a:rPr sz="650" dirty="0">
                <a:latin typeface="Arial"/>
                <a:cs typeface="Arial"/>
              </a:rPr>
              <a:t>Information</a:t>
            </a:r>
            <a:r>
              <a:rPr sz="650" spc="-35" dirty="0">
                <a:latin typeface="Arial"/>
                <a:cs typeface="Arial"/>
              </a:rPr>
              <a:t> </a:t>
            </a:r>
            <a:r>
              <a:rPr sz="650" dirty="0">
                <a:latin typeface="Arial"/>
                <a:cs typeface="Arial"/>
              </a:rPr>
              <a:t>needed</a:t>
            </a:r>
            <a:r>
              <a:rPr sz="650" spc="-45" dirty="0">
                <a:latin typeface="Arial"/>
                <a:cs typeface="Arial"/>
              </a:rPr>
              <a:t> </a:t>
            </a:r>
            <a:r>
              <a:rPr sz="650" dirty="0">
                <a:latin typeface="Arial"/>
                <a:cs typeface="Arial"/>
              </a:rPr>
              <a:t>for</a:t>
            </a:r>
            <a:r>
              <a:rPr sz="650" spc="-5" dirty="0">
                <a:latin typeface="Arial"/>
                <a:cs typeface="Arial"/>
              </a:rPr>
              <a:t> </a:t>
            </a:r>
            <a:r>
              <a:rPr sz="650" spc="5" dirty="0">
                <a:latin typeface="Arial"/>
                <a:cs typeface="Arial"/>
              </a:rPr>
              <a:t>day</a:t>
            </a:r>
            <a:r>
              <a:rPr sz="650" spc="-20" dirty="0">
                <a:latin typeface="Arial"/>
                <a:cs typeface="Arial"/>
              </a:rPr>
              <a:t> </a:t>
            </a:r>
            <a:r>
              <a:rPr sz="650" dirty="0">
                <a:latin typeface="Arial"/>
                <a:cs typeface="Arial"/>
              </a:rPr>
              <a:t>to</a:t>
            </a:r>
            <a:r>
              <a:rPr sz="650" spc="-10" dirty="0">
                <a:latin typeface="Arial"/>
                <a:cs typeface="Arial"/>
              </a:rPr>
              <a:t> </a:t>
            </a:r>
            <a:r>
              <a:rPr sz="650" spc="5" dirty="0">
                <a:latin typeface="Arial"/>
                <a:cs typeface="Arial"/>
              </a:rPr>
              <a:t>day</a:t>
            </a:r>
            <a:r>
              <a:rPr sz="650" spc="-20" dirty="0">
                <a:latin typeface="Arial"/>
                <a:cs typeface="Arial"/>
              </a:rPr>
              <a:t> </a:t>
            </a:r>
            <a:r>
              <a:rPr sz="650" dirty="0">
                <a:latin typeface="Arial"/>
                <a:cs typeface="Arial"/>
              </a:rPr>
              <a:t>operations</a:t>
            </a:r>
            <a:r>
              <a:rPr sz="650" spc="-45" dirty="0">
                <a:latin typeface="Arial"/>
                <a:cs typeface="Arial"/>
              </a:rPr>
              <a:t> </a:t>
            </a:r>
            <a:r>
              <a:rPr sz="650" spc="5" dirty="0">
                <a:latin typeface="Arial"/>
                <a:cs typeface="Arial"/>
              </a:rPr>
              <a:t>and</a:t>
            </a:r>
            <a:r>
              <a:rPr sz="650" spc="-20" dirty="0">
                <a:latin typeface="Arial"/>
                <a:cs typeface="Arial"/>
              </a:rPr>
              <a:t> </a:t>
            </a:r>
            <a:r>
              <a:rPr sz="650" dirty="0">
                <a:latin typeface="Arial"/>
                <a:cs typeface="Arial"/>
              </a:rPr>
              <a:t>essential</a:t>
            </a:r>
            <a:r>
              <a:rPr sz="650" spc="-40" dirty="0">
                <a:latin typeface="Arial"/>
                <a:cs typeface="Arial"/>
              </a:rPr>
              <a:t> </a:t>
            </a:r>
            <a:r>
              <a:rPr sz="650" spc="-5" dirty="0">
                <a:latin typeface="Arial"/>
                <a:cs typeface="Arial"/>
              </a:rPr>
              <a:t>in</a:t>
            </a:r>
            <a:r>
              <a:rPr sz="650" spc="15" dirty="0">
                <a:latin typeface="Arial"/>
                <a:cs typeface="Arial"/>
              </a:rPr>
              <a:t> </a:t>
            </a:r>
            <a:r>
              <a:rPr sz="650" dirty="0">
                <a:latin typeface="Arial"/>
                <a:cs typeface="Arial"/>
              </a:rPr>
              <a:t>the  financial audit</a:t>
            </a:r>
            <a:r>
              <a:rPr sz="650" spc="-45" dirty="0">
                <a:latin typeface="Arial"/>
                <a:cs typeface="Arial"/>
              </a:rPr>
              <a:t> </a:t>
            </a:r>
            <a:r>
              <a:rPr sz="650" dirty="0">
                <a:latin typeface="Arial"/>
                <a:cs typeface="Arial"/>
              </a:rPr>
              <a:t>process.</a:t>
            </a:r>
            <a:endParaRPr sz="650">
              <a:latin typeface="Arial"/>
              <a:cs typeface="Arial"/>
            </a:endParaRPr>
          </a:p>
          <a:p>
            <a:pPr marL="163830" marR="69215" indent="-125095">
              <a:lnSpc>
                <a:spcPct val="114300"/>
              </a:lnSpc>
              <a:spcBef>
                <a:spcPts val="360"/>
              </a:spcBef>
              <a:buClr>
                <a:srgbClr val="F5A207"/>
              </a:buClr>
              <a:buSzPct val="78571"/>
              <a:buFont typeface="Courier New"/>
              <a:buChar char="o"/>
              <a:tabLst>
                <a:tab pos="164465" algn="l"/>
              </a:tabLst>
            </a:pPr>
            <a:r>
              <a:rPr b="1" spc="10" dirty="0">
                <a:latin typeface="Arial"/>
                <a:cs typeface="Arial"/>
              </a:rPr>
              <a:t>Access controls </a:t>
            </a:r>
            <a:r>
              <a:rPr spc="15" dirty="0"/>
              <a:t>ensure only </a:t>
            </a:r>
            <a:r>
              <a:rPr spc="10" dirty="0"/>
              <a:t>authorized </a:t>
            </a:r>
            <a:r>
              <a:rPr spc="15" dirty="0"/>
              <a:t>personnel have</a:t>
            </a:r>
            <a:r>
              <a:rPr spc="-90" dirty="0"/>
              <a:t> </a:t>
            </a:r>
            <a:r>
              <a:rPr spc="15" dirty="0"/>
              <a:t>assess  </a:t>
            </a:r>
            <a:r>
              <a:rPr spc="10" dirty="0"/>
              <a:t>to firm’s</a:t>
            </a:r>
            <a:r>
              <a:rPr spc="-65" dirty="0"/>
              <a:t> </a:t>
            </a:r>
            <a:r>
              <a:rPr spc="15" dirty="0"/>
              <a:t>assets.</a:t>
            </a:r>
          </a:p>
          <a:p>
            <a:pPr marL="163830" indent="-125095">
              <a:lnSpc>
                <a:spcPct val="100000"/>
              </a:lnSpc>
              <a:spcBef>
                <a:spcPts val="555"/>
              </a:spcBef>
              <a:buClr>
                <a:srgbClr val="F5A207"/>
              </a:buClr>
              <a:buSzPct val="78571"/>
              <a:buFont typeface="Courier New"/>
              <a:buChar char="o"/>
              <a:tabLst>
                <a:tab pos="164465" algn="l"/>
              </a:tabLst>
            </a:pPr>
            <a:r>
              <a:rPr b="1" spc="5" dirty="0">
                <a:latin typeface="Arial"/>
                <a:cs typeface="Arial"/>
              </a:rPr>
              <a:t>Verification</a:t>
            </a:r>
            <a:r>
              <a:rPr b="1" spc="-45" dirty="0">
                <a:latin typeface="Arial"/>
                <a:cs typeface="Arial"/>
              </a:rPr>
              <a:t> </a:t>
            </a:r>
            <a:r>
              <a:rPr b="1" spc="15" dirty="0">
                <a:latin typeface="Arial"/>
                <a:cs typeface="Arial"/>
              </a:rPr>
              <a:t>procedures</a:t>
            </a:r>
            <a:r>
              <a:rPr b="1" spc="10" dirty="0">
                <a:latin typeface="Arial"/>
                <a:cs typeface="Arial"/>
              </a:rPr>
              <a:t> </a:t>
            </a:r>
            <a:r>
              <a:rPr spc="10" dirty="0"/>
              <a:t>are </a:t>
            </a:r>
            <a:r>
              <a:rPr spc="15" dirty="0"/>
              <a:t>independent</a:t>
            </a:r>
            <a:r>
              <a:rPr spc="-10" dirty="0"/>
              <a:t> </a:t>
            </a:r>
            <a:r>
              <a:rPr spc="15" dirty="0"/>
              <a:t>checks</a:t>
            </a:r>
            <a:r>
              <a:rPr spc="-20" dirty="0"/>
              <a:t> </a:t>
            </a:r>
            <a:r>
              <a:rPr spc="10" dirty="0"/>
              <a:t>to identify</a:t>
            </a:r>
            <a:r>
              <a:rPr spc="-75" dirty="0"/>
              <a:t> </a:t>
            </a:r>
            <a:r>
              <a:rPr spc="10" dirty="0"/>
              <a:t>errors</a:t>
            </a:r>
          </a:p>
          <a:p>
            <a:pPr marL="163830">
              <a:lnSpc>
                <a:spcPct val="100000"/>
              </a:lnSpc>
              <a:spcBef>
                <a:spcPts val="105"/>
              </a:spcBef>
            </a:pPr>
            <a:r>
              <a:rPr spc="15" dirty="0"/>
              <a:t>and</a:t>
            </a:r>
            <a:r>
              <a:rPr spc="-10" dirty="0"/>
              <a:t> </a:t>
            </a:r>
            <a:r>
              <a:rPr spc="10" dirty="0"/>
              <a:t>misrepresentations</a:t>
            </a:r>
            <a:r>
              <a:rPr spc="-35" dirty="0"/>
              <a:t> </a:t>
            </a:r>
            <a:r>
              <a:rPr spc="10" dirty="0"/>
              <a:t>in</a:t>
            </a:r>
            <a:r>
              <a:rPr spc="-5" dirty="0"/>
              <a:t> </a:t>
            </a:r>
            <a:r>
              <a:rPr spc="15" dirty="0"/>
              <a:t>the</a:t>
            </a:r>
            <a:r>
              <a:rPr spc="-5" dirty="0"/>
              <a:t> </a:t>
            </a:r>
            <a:r>
              <a:rPr spc="15" dirty="0"/>
              <a:t>accounting</a:t>
            </a:r>
            <a:r>
              <a:rPr spc="-70" dirty="0"/>
              <a:t> </a:t>
            </a:r>
            <a:r>
              <a:rPr spc="10" dirty="0"/>
              <a:t>system.</a:t>
            </a:r>
          </a:p>
          <a:p>
            <a:pPr marL="226695" marR="37465" lvl="1" indent="-104139">
              <a:lnSpc>
                <a:spcPct val="112300"/>
              </a:lnSpc>
              <a:spcBef>
                <a:spcPts val="40"/>
              </a:spcBef>
              <a:buClr>
                <a:srgbClr val="F5A207"/>
              </a:buClr>
              <a:buSzPct val="76923"/>
              <a:buFont typeface="Courier New"/>
              <a:buChar char="o"/>
              <a:tabLst>
                <a:tab pos="227329" algn="l"/>
              </a:tabLst>
            </a:pPr>
            <a:r>
              <a:rPr sz="650" dirty="0">
                <a:latin typeface="Arial"/>
                <a:cs typeface="Arial"/>
              </a:rPr>
              <a:t>Management </a:t>
            </a:r>
            <a:r>
              <a:rPr sz="650" spc="5" dirty="0">
                <a:latin typeface="Arial"/>
                <a:cs typeface="Arial"/>
              </a:rPr>
              <a:t>can assess </a:t>
            </a:r>
            <a:r>
              <a:rPr sz="650" dirty="0">
                <a:latin typeface="Arial"/>
                <a:cs typeface="Arial"/>
              </a:rPr>
              <a:t>the performance of </a:t>
            </a:r>
            <a:r>
              <a:rPr sz="650" spc="-5" dirty="0">
                <a:latin typeface="Arial"/>
                <a:cs typeface="Arial"/>
              </a:rPr>
              <a:t>individuals, </a:t>
            </a:r>
            <a:r>
              <a:rPr sz="650" dirty="0">
                <a:latin typeface="Arial"/>
                <a:cs typeface="Arial"/>
              </a:rPr>
              <a:t>the </a:t>
            </a:r>
            <a:r>
              <a:rPr sz="650" spc="-5" dirty="0">
                <a:latin typeface="Arial"/>
                <a:cs typeface="Arial"/>
              </a:rPr>
              <a:t>integrity </a:t>
            </a:r>
            <a:r>
              <a:rPr sz="650" dirty="0">
                <a:latin typeface="Arial"/>
                <a:cs typeface="Arial"/>
              </a:rPr>
              <a:t>of  the</a:t>
            </a:r>
            <a:r>
              <a:rPr sz="650" spc="-10" dirty="0">
                <a:latin typeface="Arial"/>
                <a:cs typeface="Arial"/>
              </a:rPr>
              <a:t> </a:t>
            </a:r>
            <a:r>
              <a:rPr sz="650" dirty="0">
                <a:latin typeface="Arial"/>
                <a:cs typeface="Arial"/>
              </a:rPr>
              <a:t>transaction</a:t>
            </a:r>
            <a:r>
              <a:rPr sz="650" spc="-45" dirty="0">
                <a:latin typeface="Arial"/>
                <a:cs typeface="Arial"/>
              </a:rPr>
              <a:t> </a:t>
            </a:r>
            <a:r>
              <a:rPr sz="650" dirty="0">
                <a:latin typeface="Arial"/>
                <a:cs typeface="Arial"/>
              </a:rPr>
              <a:t>processing</a:t>
            </a:r>
            <a:r>
              <a:rPr sz="650" spc="-45" dirty="0">
                <a:latin typeface="Arial"/>
                <a:cs typeface="Arial"/>
              </a:rPr>
              <a:t> </a:t>
            </a:r>
            <a:r>
              <a:rPr sz="650" spc="5" dirty="0">
                <a:latin typeface="Arial"/>
                <a:cs typeface="Arial"/>
              </a:rPr>
              <a:t>system,</a:t>
            </a:r>
            <a:r>
              <a:rPr sz="650" spc="-40" dirty="0">
                <a:latin typeface="Arial"/>
                <a:cs typeface="Arial"/>
              </a:rPr>
              <a:t> </a:t>
            </a:r>
            <a:r>
              <a:rPr sz="650" spc="5" dirty="0">
                <a:latin typeface="Arial"/>
                <a:cs typeface="Arial"/>
              </a:rPr>
              <a:t>and</a:t>
            </a:r>
            <a:r>
              <a:rPr sz="650" spc="-25" dirty="0">
                <a:latin typeface="Arial"/>
                <a:cs typeface="Arial"/>
              </a:rPr>
              <a:t> </a:t>
            </a:r>
            <a:r>
              <a:rPr sz="650" dirty="0">
                <a:latin typeface="Arial"/>
                <a:cs typeface="Arial"/>
              </a:rPr>
              <a:t>data</a:t>
            </a:r>
            <a:r>
              <a:rPr sz="650" spc="15" dirty="0">
                <a:latin typeface="Arial"/>
                <a:cs typeface="Arial"/>
              </a:rPr>
              <a:t> </a:t>
            </a:r>
            <a:r>
              <a:rPr sz="650" dirty="0">
                <a:latin typeface="Arial"/>
                <a:cs typeface="Arial"/>
              </a:rPr>
              <a:t>correctness.</a:t>
            </a:r>
            <a:endParaRPr sz="65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758" y="341502"/>
            <a:ext cx="836294" cy="226695"/>
          </a:xfrm>
          <a:prstGeom prst="rect">
            <a:avLst/>
          </a:prstGeom>
        </p:spPr>
        <p:txBody>
          <a:bodyPr vert="horz" wrap="square" lIns="0" tIns="15240" rIns="0" bIns="0" rtlCol="0">
            <a:spAutoFit/>
          </a:bodyPr>
          <a:lstStyle/>
          <a:p>
            <a:pPr marL="12700">
              <a:lnSpc>
                <a:spcPct val="100000"/>
              </a:lnSpc>
              <a:spcBef>
                <a:spcPts val="120"/>
              </a:spcBef>
            </a:pPr>
            <a:r>
              <a:rPr spc="10" dirty="0"/>
              <a:t>IT</a:t>
            </a:r>
            <a:r>
              <a:rPr spc="-125" dirty="0"/>
              <a:t> </a:t>
            </a:r>
            <a:r>
              <a:rPr spc="5" dirty="0"/>
              <a:t>Controls</a:t>
            </a:r>
          </a:p>
        </p:txBody>
      </p:sp>
      <p:sp>
        <p:nvSpPr>
          <p:cNvPr id="3" name="object 3"/>
          <p:cNvSpPr txBox="1"/>
          <p:nvPr/>
        </p:nvSpPr>
        <p:spPr>
          <a:xfrm>
            <a:off x="425577" y="2327859"/>
            <a:ext cx="2572385" cy="115570"/>
          </a:xfrm>
          <a:prstGeom prst="rect">
            <a:avLst/>
          </a:prstGeom>
        </p:spPr>
        <p:txBody>
          <a:bodyPr vert="horz" wrap="square" lIns="0" tIns="9525" rIns="0" bIns="0" rtlCol="0">
            <a:spAutoFit/>
          </a:bodyPr>
          <a:lstStyle/>
          <a:p>
            <a:pPr marL="129539" marR="5080" indent="-117475">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07340" y="828598"/>
            <a:ext cx="2758440" cy="1362710"/>
          </a:xfrm>
          <a:prstGeom prst="rect">
            <a:avLst/>
          </a:prstGeom>
        </p:spPr>
        <p:txBody>
          <a:bodyPr vert="horz" wrap="square" lIns="0" tIns="11430" rIns="0" bIns="0" rtlCol="0">
            <a:spAutoFit/>
          </a:bodyPr>
          <a:lstStyle/>
          <a:p>
            <a:pPr marL="169545" marR="257175" indent="-125095">
              <a:lnSpc>
                <a:spcPct val="124300"/>
              </a:lnSpc>
              <a:spcBef>
                <a:spcPts val="90"/>
              </a:spcBef>
              <a:buClr>
                <a:srgbClr val="F5A207"/>
              </a:buClr>
              <a:buSzPct val="78571"/>
              <a:buFont typeface="Courier New"/>
              <a:buChar char="o"/>
              <a:tabLst>
                <a:tab pos="170180" algn="l"/>
              </a:tabLst>
            </a:pPr>
            <a:r>
              <a:rPr sz="700" b="1" spc="10" dirty="0">
                <a:solidFill>
                  <a:srgbClr val="404040"/>
                </a:solidFill>
                <a:latin typeface="Arial"/>
                <a:cs typeface="Arial"/>
              </a:rPr>
              <a:t>Application controls </a:t>
            </a:r>
            <a:r>
              <a:rPr sz="700" spc="15" dirty="0">
                <a:solidFill>
                  <a:srgbClr val="404040"/>
                </a:solidFill>
                <a:latin typeface="Arial"/>
                <a:cs typeface="Arial"/>
              </a:rPr>
              <a:t>ensure </a:t>
            </a:r>
            <a:r>
              <a:rPr sz="700" spc="-10" dirty="0">
                <a:solidFill>
                  <a:srgbClr val="404040"/>
                </a:solidFill>
                <a:latin typeface="Arial"/>
                <a:cs typeface="Arial"/>
              </a:rPr>
              <a:t>validity, </a:t>
            </a:r>
            <a:r>
              <a:rPr sz="700" spc="15" dirty="0">
                <a:solidFill>
                  <a:srgbClr val="404040"/>
                </a:solidFill>
                <a:latin typeface="Arial"/>
                <a:cs typeface="Arial"/>
              </a:rPr>
              <a:t>completeness, and  accuracy </a:t>
            </a:r>
            <a:r>
              <a:rPr sz="700" spc="10" dirty="0">
                <a:solidFill>
                  <a:srgbClr val="404040"/>
                </a:solidFill>
                <a:latin typeface="Arial"/>
                <a:cs typeface="Arial"/>
              </a:rPr>
              <a:t>of financial</a:t>
            </a:r>
            <a:r>
              <a:rPr sz="700" spc="-95" dirty="0">
                <a:solidFill>
                  <a:srgbClr val="404040"/>
                </a:solidFill>
                <a:latin typeface="Arial"/>
                <a:cs typeface="Arial"/>
              </a:rPr>
              <a:t> </a:t>
            </a:r>
            <a:r>
              <a:rPr sz="700" spc="10" dirty="0">
                <a:solidFill>
                  <a:srgbClr val="404040"/>
                </a:solidFill>
                <a:latin typeface="Arial"/>
                <a:cs typeface="Arial"/>
              </a:rPr>
              <a:t>transactions.</a:t>
            </a:r>
            <a:endParaRPr sz="700">
              <a:latin typeface="Arial"/>
              <a:cs typeface="Arial"/>
            </a:endParaRPr>
          </a:p>
          <a:p>
            <a:pPr marL="137160">
              <a:lnSpc>
                <a:spcPct val="100000"/>
              </a:lnSpc>
              <a:spcBef>
                <a:spcPts val="650"/>
              </a:spcBef>
            </a:pPr>
            <a:r>
              <a:rPr sz="500" spc="15" dirty="0">
                <a:solidFill>
                  <a:srgbClr val="F5A207"/>
                </a:solidFill>
                <a:latin typeface="Courier New"/>
                <a:cs typeface="Courier New"/>
              </a:rPr>
              <a:t>o </a:t>
            </a:r>
            <a:r>
              <a:rPr sz="650" dirty="0">
                <a:solidFill>
                  <a:srgbClr val="404040"/>
                </a:solidFill>
                <a:latin typeface="Arial"/>
                <a:cs typeface="Arial"/>
              </a:rPr>
              <a:t>Includes </a:t>
            </a:r>
            <a:r>
              <a:rPr sz="650" spc="5" dirty="0">
                <a:solidFill>
                  <a:srgbClr val="404040"/>
                </a:solidFill>
                <a:latin typeface="Arial"/>
                <a:cs typeface="Arial"/>
              </a:rPr>
              <a:t>check </a:t>
            </a:r>
            <a:r>
              <a:rPr sz="650" spc="-5" dirty="0">
                <a:solidFill>
                  <a:srgbClr val="404040"/>
                </a:solidFill>
                <a:latin typeface="Arial"/>
                <a:cs typeface="Arial"/>
              </a:rPr>
              <a:t>digits, </a:t>
            </a:r>
            <a:r>
              <a:rPr sz="650" spc="5" dirty="0">
                <a:solidFill>
                  <a:srgbClr val="404040"/>
                </a:solidFill>
                <a:latin typeface="Arial"/>
                <a:cs typeface="Arial"/>
              </a:rPr>
              <a:t>batch </a:t>
            </a:r>
            <a:r>
              <a:rPr sz="650" dirty="0">
                <a:solidFill>
                  <a:srgbClr val="404040"/>
                </a:solidFill>
                <a:latin typeface="Arial"/>
                <a:cs typeface="Arial"/>
              </a:rPr>
              <a:t>balancing </a:t>
            </a:r>
            <a:r>
              <a:rPr sz="650" spc="5" dirty="0">
                <a:solidFill>
                  <a:srgbClr val="404040"/>
                </a:solidFill>
                <a:latin typeface="Arial"/>
                <a:cs typeface="Arial"/>
              </a:rPr>
              <a:t>and </a:t>
            </a:r>
            <a:r>
              <a:rPr sz="650" dirty="0">
                <a:solidFill>
                  <a:srgbClr val="404040"/>
                </a:solidFill>
                <a:latin typeface="Arial"/>
                <a:cs typeface="Arial"/>
              </a:rPr>
              <a:t>payroll </a:t>
            </a:r>
            <a:r>
              <a:rPr sz="650" spc="-5" dirty="0">
                <a:solidFill>
                  <a:srgbClr val="404040"/>
                </a:solidFill>
                <a:latin typeface="Arial"/>
                <a:cs typeface="Arial"/>
              </a:rPr>
              <a:t>limits.</a:t>
            </a:r>
            <a:endParaRPr sz="650">
              <a:latin typeface="Arial"/>
              <a:cs typeface="Arial"/>
            </a:endParaRPr>
          </a:p>
          <a:p>
            <a:pPr marL="169545" indent="-125730" algn="just">
              <a:lnSpc>
                <a:spcPct val="100000"/>
              </a:lnSpc>
              <a:spcBef>
                <a:spcPts val="590"/>
              </a:spcBef>
              <a:buClr>
                <a:srgbClr val="F5A207"/>
              </a:buClr>
              <a:buSzPct val="78571"/>
              <a:buFont typeface="Courier New"/>
              <a:buChar char="o"/>
              <a:tabLst>
                <a:tab pos="170180" algn="l"/>
              </a:tabLst>
            </a:pPr>
            <a:r>
              <a:rPr sz="700" b="1" spc="10" dirty="0">
                <a:solidFill>
                  <a:srgbClr val="404040"/>
                </a:solidFill>
                <a:latin typeface="Arial"/>
                <a:cs typeface="Arial"/>
              </a:rPr>
              <a:t>General controls </a:t>
            </a:r>
            <a:r>
              <a:rPr sz="700" spc="15" dirty="0">
                <a:solidFill>
                  <a:srgbClr val="404040"/>
                </a:solidFill>
                <a:latin typeface="Arial"/>
                <a:cs typeface="Arial"/>
              </a:rPr>
              <a:t>apply </a:t>
            </a:r>
            <a:r>
              <a:rPr sz="700" spc="10" dirty="0">
                <a:solidFill>
                  <a:srgbClr val="404040"/>
                </a:solidFill>
                <a:latin typeface="Arial"/>
                <a:cs typeface="Arial"/>
              </a:rPr>
              <a:t>to all </a:t>
            </a:r>
            <a:r>
              <a:rPr sz="700" spc="15" dirty="0">
                <a:solidFill>
                  <a:srgbClr val="404040"/>
                </a:solidFill>
                <a:latin typeface="Arial"/>
                <a:cs typeface="Arial"/>
              </a:rPr>
              <a:t>systems and</a:t>
            </a:r>
            <a:r>
              <a:rPr sz="700" spc="-145" dirty="0">
                <a:solidFill>
                  <a:srgbClr val="404040"/>
                </a:solidFill>
                <a:latin typeface="Arial"/>
                <a:cs typeface="Arial"/>
              </a:rPr>
              <a:t> </a:t>
            </a:r>
            <a:r>
              <a:rPr sz="700" spc="15" dirty="0">
                <a:solidFill>
                  <a:srgbClr val="404040"/>
                </a:solidFill>
                <a:latin typeface="Arial"/>
                <a:cs typeface="Arial"/>
              </a:rPr>
              <a:t>include:</a:t>
            </a:r>
            <a:endParaRPr sz="700">
              <a:latin typeface="Arial"/>
              <a:cs typeface="Arial"/>
            </a:endParaRPr>
          </a:p>
          <a:p>
            <a:pPr marL="338455" marR="5080" indent="-104139" algn="just">
              <a:lnSpc>
                <a:spcPct val="120800"/>
              </a:lnSpc>
              <a:spcBef>
                <a:spcPts val="295"/>
              </a:spcBef>
            </a:pPr>
            <a:r>
              <a:rPr sz="500" spc="15" dirty="0">
                <a:solidFill>
                  <a:srgbClr val="F5A207"/>
                </a:solidFill>
                <a:latin typeface="Courier New"/>
                <a:cs typeface="Courier New"/>
              </a:rPr>
              <a:t>o </a:t>
            </a:r>
            <a:r>
              <a:rPr sz="650" dirty="0">
                <a:solidFill>
                  <a:srgbClr val="404040"/>
                </a:solidFill>
                <a:latin typeface="Arial"/>
                <a:cs typeface="Arial"/>
              </a:rPr>
              <a:t>IT </a:t>
            </a:r>
            <a:r>
              <a:rPr sz="650" spc="-5" dirty="0">
                <a:solidFill>
                  <a:srgbClr val="404040"/>
                </a:solidFill>
                <a:latin typeface="Arial"/>
                <a:cs typeface="Arial"/>
              </a:rPr>
              <a:t>governance, </a:t>
            </a:r>
            <a:r>
              <a:rPr sz="650" dirty="0">
                <a:solidFill>
                  <a:srgbClr val="404040"/>
                </a:solidFill>
                <a:latin typeface="Arial"/>
                <a:cs typeface="Arial"/>
              </a:rPr>
              <a:t>IT </a:t>
            </a:r>
            <a:r>
              <a:rPr sz="650" spc="-5" dirty="0">
                <a:solidFill>
                  <a:srgbClr val="404040"/>
                </a:solidFill>
                <a:latin typeface="Arial"/>
                <a:cs typeface="Arial"/>
              </a:rPr>
              <a:t>infrastructure, security </a:t>
            </a:r>
            <a:r>
              <a:rPr sz="650" dirty="0">
                <a:solidFill>
                  <a:srgbClr val="404040"/>
                </a:solidFill>
                <a:latin typeface="Arial"/>
                <a:cs typeface="Arial"/>
              </a:rPr>
              <a:t>and </a:t>
            </a:r>
            <a:r>
              <a:rPr sz="650" spc="-5" dirty="0">
                <a:solidFill>
                  <a:srgbClr val="404040"/>
                </a:solidFill>
                <a:latin typeface="Arial"/>
                <a:cs typeface="Arial"/>
              </a:rPr>
              <a:t>access </a:t>
            </a:r>
            <a:r>
              <a:rPr sz="650" dirty="0">
                <a:solidFill>
                  <a:srgbClr val="404040"/>
                </a:solidFill>
                <a:latin typeface="Arial"/>
                <a:cs typeface="Arial"/>
              </a:rPr>
              <a:t>to </a:t>
            </a:r>
            <a:r>
              <a:rPr sz="650" spc="-5" dirty="0">
                <a:solidFill>
                  <a:srgbClr val="404040"/>
                </a:solidFill>
                <a:latin typeface="Arial"/>
                <a:cs typeface="Arial"/>
              </a:rPr>
              <a:t>operating  </a:t>
            </a:r>
            <a:r>
              <a:rPr sz="650" dirty="0">
                <a:solidFill>
                  <a:srgbClr val="404040"/>
                </a:solidFill>
                <a:latin typeface="Arial"/>
                <a:cs typeface="Arial"/>
              </a:rPr>
              <a:t>systems and </a:t>
            </a:r>
            <a:r>
              <a:rPr sz="650" spc="-5" dirty="0">
                <a:solidFill>
                  <a:srgbClr val="404040"/>
                </a:solidFill>
                <a:latin typeface="Arial"/>
                <a:cs typeface="Arial"/>
              </a:rPr>
              <a:t>databases, application acquisition </a:t>
            </a:r>
            <a:r>
              <a:rPr sz="650" dirty="0">
                <a:solidFill>
                  <a:srgbClr val="404040"/>
                </a:solidFill>
                <a:latin typeface="Arial"/>
                <a:cs typeface="Arial"/>
              </a:rPr>
              <a:t>and </a:t>
            </a:r>
            <a:r>
              <a:rPr sz="650" spc="-5" dirty="0">
                <a:solidFill>
                  <a:srgbClr val="404040"/>
                </a:solidFill>
                <a:latin typeface="Arial"/>
                <a:cs typeface="Arial"/>
              </a:rPr>
              <a:t>development  </a:t>
            </a:r>
            <a:r>
              <a:rPr sz="650" spc="5" dirty="0">
                <a:solidFill>
                  <a:srgbClr val="404040"/>
                </a:solidFill>
                <a:latin typeface="Arial"/>
                <a:cs typeface="Arial"/>
              </a:rPr>
              <a:t>and </a:t>
            </a:r>
            <a:r>
              <a:rPr sz="650" dirty="0">
                <a:solidFill>
                  <a:srgbClr val="404040"/>
                </a:solidFill>
                <a:latin typeface="Arial"/>
                <a:cs typeface="Arial"/>
              </a:rPr>
              <a:t>program </a:t>
            </a:r>
            <a:r>
              <a:rPr sz="650" spc="5" dirty="0">
                <a:solidFill>
                  <a:srgbClr val="404040"/>
                </a:solidFill>
                <a:latin typeface="Arial"/>
                <a:cs typeface="Arial"/>
              </a:rPr>
              <a:t>change</a:t>
            </a:r>
            <a:r>
              <a:rPr sz="650" spc="-110" dirty="0">
                <a:solidFill>
                  <a:srgbClr val="404040"/>
                </a:solidFill>
                <a:latin typeface="Arial"/>
                <a:cs typeface="Arial"/>
              </a:rPr>
              <a:t> </a:t>
            </a:r>
            <a:r>
              <a:rPr sz="650" dirty="0">
                <a:solidFill>
                  <a:srgbClr val="404040"/>
                </a:solidFill>
                <a:latin typeface="Arial"/>
                <a:cs typeface="Arial"/>
              </a:rPr>
              <a:t>procedures.</a:t>
            </a:r>
            <a:endParaRPr sz="650">
              <a:latin typeface="Arial"/>
              <a:cs typeface="Arial"/>
            </a:endParaRPr>
          </a:p>
          <a:p>
            <a:pPr marL="137160" marR="106045" indent="-125095" algn="just">
              <a:lnSpc>
                <a:spcPct val="125699"/>
              </a:lnSpc>
              <a:spcBef>
                <a:spcPts val="350"/>
              </a:spcBef>
            </a:pPr>
            <a:r>
              <a:rPr sz="550" spc="20" dirty="0">
                <a:solidFill>
                  <a:srgbClr val="F5A207"/>
                </a:solidFill>
                <a:latin typeface="Courier New"/>
                <a:cs typeface="Courier New"/>
              </a:rPr>
              <a:t>o </a:t>
            </a:r>
            <a:r>
              <a:rPr sz="700" spc="10" dirty="0">
                <a:solidFill>
                  <a:srgbClr val="404040"/>
                </a:solidFill>
                <a:latin typeface="Arial"/>
                <a:cs typeface="Arial"/>
              </a:rPr>
              <a:t>General controls needed to support functioning </a:t>
            </a:r>
            <a:r>
              <a:rPr sz="700" spc="5" dirty="0">
                <a:solidFill>
                  <a:srgbClr val="404040"/>
                </a:solidFill>
                <a:latin typeface="Arial"/>
                <a:cs typeface="Arial"/>
              </a:rPr>
              <a:t>of application  </a:t>
            </a:r>
            <a:r>
              <a:rPr sz="700" spc="10" dirty="0">
                <a:solidFill>
                  <a:srgbClr val="404040"/>
                </a:solidFill>
                <a:latin typeface="Arial"/>
                <a:cs typeface="Arial"/>
              </a:rPr>
              <a:t>controls.</a:t>
            </a:r>
            <a:r>
              <a:rPr sz="700" spc="-25" dirty="0">
                <a:solidFill>
                  <a:srgbClr val="404040"/>
                </a:solidFill>
                <a:latin typeface="Arial"/>
                <a:cs typeface="Arial"/>
              </a:rPr>
              <a:t> </a:t>
            </a:r>
            <a:r>
              <a:rPr sz="700" spc="15" dirty="0">
                <a:solidFill>
                  <a:srgbClr val="404040"/>
                </a:solidFill>
                <a:latin typeface="Arial"/>
                <a:cs typeface="Arial"/>
              </a:rPr>
              <a:t>Both</a:t>
            </a:r>
            <a:r>
              <a:rPr sz="700" spc="-10" dirty="0">
                <a:solidFill>
                  <a:srgbClr val="404040"/>
                </a:solidFill>
                <a:latin typeface="Arial"/>
                <a:cs typeface="Arial"/>
              </a:rPr>
              <a:t> </a:t>
            </a:r>
            <a:r>
              <a:rPr sz="700" spc="15" dirty="0">
                <a:solidFill>
                  <a:srgbClr val="404040"/>
                </a:solidFill>
                <a:latin typeface="Arial"/>
                <a:cs typeface="Arial"/>
              </a:rPr>
              <a:t>needed</a:t>
            </a:r>
            <a:r>
              <a:rPr sz="700" spc="-10" dirty="0">
                <a:solidFill>
                  <a:srgbClr val="404040"/>
                </a:solidFill>
                <a:latin typeface="Arial"/>
                <a:cs typeface="Arial"/>
              </a:rPr>
              <a:t> </a:t>
            </a:r>
            <a:r>
              <a:rPr sz="700" spc="10" dirty="0">
                <a:solidFill>
                  <a:srgbClr val="404040"/>
                </a:solidFill>
                <a:latin typeface="Arial"/>
                <a:cs typeface="Arial"/>
              </a:rPr>
              <a:t>to</a:t>
            </a:r>
            <a:r>
              <a:rPr sz="700" spc="5" dirty="0">
                <a:solidFill>
                  <a:srgbClr val="404040"/>
                </a:solidFill>
                <a:latin typeface="Arial"/>
                <a:cs typeface="Arial"/>
              </a:rPr>
              <a:t> </a:t>
            </a:r>
            <a:r>
              <a:rPr sz="700" spc="15" dirty="0">
                <a:solidFill>
                  <a:srgbClr val="404040"/>
                </a:solidFill>
                <a:latin typeface="Arial"/>
                <a:cs typeface="Arial"/>
              </a:rPr>
              <a:t>ensure</a:t>
            </a:r>
            <a:r>
              <a:rPr sz="700" dirty="0">
                <a:solidFill>
                  <a:srgbClr val="404040"/>
                </a:solidFill>
                <a:latin typeface="Arial"/>
                <a:cs typeface="Arial"/>
              </a:rPr>
              <a:t> </a:t>
            </a:r>
            <a:r>
              <a:rPr sz="700" spc="15" dirty="0">
                <a:solidFill>
                  <a:srgbClr val="404040"/>
                </a:solidFill>
                <a:latin typeface="Arial"/>
                <a:cs typeface="Arial"/>
              </a:rPr>
              <a:t>accurate</a:t>
            </a:r>
            <a:r>
              <a:rPr sz="700" spc="-5" dirty="0">
                <a:solidFill>
                  <a:srgbClr val="404040"/>
                </a:solidFill>
                <a:latin typeface="Arial"/>
                <a:cs typeface="Arial"/>
              </a:rPr>
              <a:t> </a:t>
            </a:r>
            <a:r>
              <a:rPr sz="700" spc="10" dirty="0">
                <a:solidFill>
                  <a:srgbClr val="404040"/>
                </a:solidFill>
                <a:latin typeface="Arial"/>
                <a:cs typeface="Arial"/>
              </a:rPr>
              <a:t>financial</a:t>
            </a:r>
            <a:r>
              <a:rPr sz="700" spc="-85" dirty="0">
                <a:solidFill>
                  <a:srgbClr val="404040"/>
                </a:solidFill>
                <a:latin typeface="Arial"/>
                <a:cs typeface="Arial"/>
              </a:rPr>
              <a:t> </a:t>
            </a:r>
            <a:r>
              <a:rPr sz="700" spc="10" dirty="0">
                <a:solidFill>
                  <a:srgbClr val="404040"/>
                </a:solidFill>
                <a:latin typeface="Arial"/>
                <a:cs typeface="Arial"/>
              </a:rPr>
              <a:t>reporting.</a:t>
            </a:r>
            <a:endParaRPr sz="7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350646"/>
            <a:ext cx="1957705" cy="226695"/>
          </a:xfrm>
          <a:prstGeom prst="rect">
            <a:avLst/>
          </a:prstGeom>
        </p:spPr>
        <p:txBody>
          <a:bodyPr vert="horz" wrap="square" lIns="0" tIns="15240" rIns="0" bIns="0" rtlCol="0">
            <a:spAutoFit/>
          </a:bodyPr>
          <a:lstStyle/>
          <a:p>
            <a:pPr marL="12700">
              <a:lnSpc>
                <a:spcPct val="100000"/>
              </a:lnSpc>
              <a:spcBef>
                <a:spcPts val="120"/>
              </a:spcBef>
            </a:pPr>
            <a:r>
              <a:rPr spc="5" dirty="0">
                <a:solidFill>
                  <a:srgbClr val="FFFFFF"/>
                </a:solidFill>
              </a:rPr>
              <a:t>External </a:t>
            </a:r>
            <a:r>
              <a:rPr dirty="0">
                <a:solidFill>
                  <a:srgbClr val="FFFFFF"/>
                </a:solidFill>
              </a:rPr>
              <a:t>(Financial)</a:t>
            </a:r>
            <a:r>
              <a:rPr spc="-170" dirty="0">
                <a:solidFill>
                  <a:srgbClr val="FFFFFF"/>
                </a:solidFill>
              </a:rPr>
              <a:t> </a:t>
            </a:r>
            <a:r>
              <a:rPr spc="5" dirty="0">
                <a:solidFill>
                  <a:srgbClr val="FFFFFF"/>
                </a:solidFill>
              </a:rPr>
              <a:t>Audits</a:t>
            </a:r>
          </a:p>
        </p:txBody>
      </p:sp>
      <p:sp>
        <p:nvSpPr>
          <p:cNvPr id="3" name="object 3"/>
          <p:cNvSpPr txBox="1"/>
          <p:nvPr/>
        </p:nvSpPr>
        <p:spPr>
          <a:xfrm>
            <a:off x="260730" y="806577"/>
            <a:ext cx="2762250" cy="1609725"/>
          </a:xfrm>
          <a:prstGeom prst="rect">
            <a:avLst/>
          </a:prstGeom>
        </p:spPr>
        <p:txBody>
          <a:bodyPr vert="horz" wrap="square" lIns="0" tIns="12065" rIns="0" bIns="0" rtlCol="0">
            <a:spAutoFit/>
          </a:bodyPr>
          <a:lstStyle/>
          <a:p>
            <a:pPr marL="137160" marR="6350" indent="-125095" algn="just">
              <a:lnSpc>
                <a:spcPct val="104299"/>
              </a:lnSpc>
              <a:spcBef>
                <a:spcPts val="95"/>
              </a:spcBef>
              <a:buClr>
                <a:srgbClr val="F5A207"/>
              </a:buClr>
              <a:buSzPct val="78571"/>
              <a:buFont typeface="Courier New"/>
              <a:buChar char="o"/>
              <a:tabLst>
                <a:tab pos="137795" algn="l"/>
              </a:tabLst>
            </a:pPr>
            <a:r>
              <a:rPr sz="700" spc="10" dirty="0">
                <a:latin typeface="Arial"/>
                <a:cs typeface="Arial"/>
              </a:rPr>
              <a:t>Independent </a:t>
            </a:r>
            <a:r>
              <a:rPr sz="700" spc="5" dirty="0">
                <a:latin typeface="Arial"/>
                <a:cs typeface="Arial"/>
              </a:rPr>
              <a:t>attestation </a:t>
            </a:r>
            <a:r>
              <a:rPr sz="700" spc="10" dirty="0">
                <a:latin typeface="Arial"/>
                <a:cs typeface="Arial"/>
              </a:rPr>
              <a:t>performed </a:t>
            </a:r>
            <a:r>
              <a:rPr sz="700" spc="15" dirty="0">
                <a:latin typeface="Arial"/>
                <a:cs typeface="Arial"/>
              </a:rPr>
              <a:t>by an </a:t>
            </a:r>
            <a:r>
              <a:rPr sz="700" spc="10" dirty="0">
                <a:latin typeface="Arial"/>
                <a:cs typeface="Arial"/>
              </a:rPr>
              <a:t>expert </a:t>
            </a:r>
            <a:r>
              <a:rPr sz="700" spc="5" dirty="0">
                <a:latin typeface="Arial"/>
                <a:cs typeface="Arial"/>
              </a:rPr>
              <a:t>(i.e., </a:t>
            </a:r>
            <a:r>
              <a:rPr sz="700" spc="-10" dirty="0">
                <a:latin typeface="Arial"/>
                <a:cs typeface="Arial"/>
              </a:rPr>
              <a:t>CPA) </a:t>
            </a:r>
            <a:r>
              <a:rPr sz="700" spc="10" dirty="0">
                <a:latin typeface="Arial"/>
                <a:cs typeface="Arial"/>
              </a:rPr>
              <a:t>who  expresses </a:t>
            </a:r>
            <a:r>
              <a:rPr sz="700" spc="15" dirty="0">
                <a:latin typeface="Arial"/>
                <a:cs typeface="Arial"/>
              </a:rPr>
              <a:t>an </a:t>
            </a:r>
            <a:r>
              <a:rPr sz="700" spc="10" dirty="0">
                <a:latin typeface="Arial"/>
                <a:cs typeface="Arial"/>
              </a:rPr>
              <a:t>opinion regarding </a:t>
            </a:r>
            <a:r>
              <a:rPr sz="700" spc="5" dirty="0">
                <a:latin typeface="Arial"/>
                <a:cs typeface="Arial"/>
              </a:rPr>
              <a:t>the fair </a:t>
            </a:r>
            <a:r>
              <a:rPr sz="700" spc="10" dirty="0">
                <a:latin typeface="Arial"/>
                <a:cs typeface="Arial"/>
              </a:rPr>
              <a:t>presentation of financial  </a:t>
            </a:r>
            <a:r>
              <a:rPr sz="700" spc="15" dirty="0">
                <a:latin typeface="Arial"/>
                <a:cs typeface="Arial"/>
              </a:rPr>
              <a:t>statements.</a:t>
            </a:r>
            <a:endParaRPr sz="700">
              <a:latin typeface="Arial"/>
              <a:cs typeface="Arial"/>
            </a:endParaRPr>
          </a:p>
          <a:p>
            <a:pPr marL="137160" indent="-125095" algn="just">
              <a:lnSpc>
                <a:spcPct val="100000"/>
              </a:lnSpc>
              <a:spcBef>
                <a:spcPts val="405"/>
              </a:spcBef>
              <a:buClr>
                <a:srgbClr val="F5A207"/>
              </a:buClr>
              <a:buSzPct val="78571"/>
              <a:buFont typeface="Courier New"/>
              <a:buChar char="o"/>
              <a:tabLst>
                <a:tab pos="137795" algn="l"/>
              </a:tabLst>
            </a:pPr>
            <a:r>
              <a:rPr sz="700" spc="10" dirty="0">
                <a:latin typeface="Arial"/>
                <a:cs typeface="Arial"/>
              </a:rPr>
              <a:t>Required </a:t>
            </a:r>
            <a:r>
              <a:rPr sz="700" spc="15" dirty="0">
                <a:latin typeface="Arial"/>
                <a:cs typeface="Arial"/>
              </a:rPr>
              <a:t>by </a:t>
            </a:r>
            <a:r>
              <a:rPr sz="700" spc="10" dirty="0">
                <a:latin typeface="Arial"/>
                <a:cs typeface="Arial"/>
              </a:rPr>
              <a:t>Securities </a:t>
            </a:r>
            <a:r>
              <a:rPr sz="700" spc="15" dirty="0">
                <a:latin typeface="Arial"/>
                <a:cs typeface="Arial"/>
              </a:rPr>
              <a:t>and </a:t>
            </a:r>
            <a:r>
              <a:rPr sz="700" spc="10" dirty="0">
                <a:latin typeface="Arial"/>
                <a:cs typeface="Arial"/>
              </a:rPr>
              <a:t>Exchange Commission for </a:t>
            </a:r>
            <a:r>
              <a:rPr sz="700" spc="5" dirty="0">
                <a:latin typeface="Arial"/>
                <a:cs typeface="Arial"/>
              </a:rPr>
              <a:t>all</a:t>
            </a:r>
            <a:r>
              <a:rPr sz="700" spc="75" dirty="0">
                <a:latin typeface="Arial"/>
                <a:cs typeface="Arial"/>
              </a:rPr>
              <a:t> </a:t>
            </a:r>
            <a:r>
              <a:rPr sz="700" spc="10" dirty="0">
                <a:latin typeface="Arial"/>
                <a:cs typeface="Arial"/>
              </a:rPr>
              <a:t>public</a:t>
            </a:r>
            <a:endParaRPr sz="700">
              <a:latin typeface="Arial"/>
              <a:cs typeface="Arial"/>
            </a:endParaRPr>
          </a:p>
          <a:p>
            <a:pPr marL="137160">
              <a:lnSpc>
                <a:spcPct val="100000"/>
              </a:lnSpc>
              <a:spcBef>
                <a:spcPts val="40"/>
              </a:spcBef>
            </a:pPr>
            <a:r>
              <a:rPr sz="700" spc="15" dirty="0">
                <a:latin typeface="Arial"/>
                <a:cs typeface="Arial"/>
              </a:rPr>
              <a:t>companies.</a:t>
            </a:r>
            <a:endParaRPr sz="700">
              <a:latin typeface="Arial"/>
              <a:cs typeface="Arial"/>
            </a:endParaRPr>
          </a:p>
          <a:p>
            <a:pPr marL="137160" indent="-125095">
              <a:lnSpc>
                <a:spcPct val="100000"/>
              </a:lnSpc>
              <a:spcBef>
                <a:spcPts val="395"/>
              </a:spcBef>
              <a:buClr>
                <a:srgbClr val="F5A207"/>
              </a:buClr>
              <a:buSzPct val="78571"/>
              <a:buFont typeface="Courier New"/>
              <a:buChar char="o"/>
              <a:tabLst>
                <a:tab pos="137795" algn="l"/>
              </a:tabLst>
            </a:pPr>
            <a:r>
              <a:rPr sz="700" spc="15" dirty="0">
                <a:latin typeface="Arial"/>
                <a:cs typeface="Arial"/>
              </a:rPr>
              <a:t>Key concept </a:t>
            </a:r>
            <a:r>
              <a:rPr sz="700" spc="10" dirty="0">
                <a:latin typeface="Arial"/>
                <a:cs typeface="Arial"/>
              </a:rPr>
              <a:t>is</a:t>
            </a:r>
            <a:r>
              <a:rPr sz="700" spc="-80" dirty="0">
                <a:latin typeface="Arial"/>
                <a:cs typeface="Arial"/>
              </a:rPr>
              <a:t> </a:t>
            </a:r>
            <a:r>
              <a:rPr sz="700" spc="15" dirty="0">
                <a:latin typeface="Arial"/>
                <a:cs typeface="Arial"/>
              </a:rPr>
              <a:t>independence:</a:t>
            </a:r>
            <a:endParaRPr sz="700">
              <a:latin typeface="Arial"/>
              <a:cs typeface="Arial"/>
            </a:endParaRPr>
          </a:p>
          <a:p>
            <a:pPr marL="262255" lvl="1" indent="-104139">
              <a:lnSpc>
                <a:spcPct val="100000"/>
              </a:lnSpc>
              <a:spcBef>
                <a:spcPts val="375"/>
              </a:spcBef>
              <a:buClr>
                <a:srgbClr val="F5A207"/>
              </a:buClr>
              <a:buSzPct val="76923"/>
              <a:buFont typeface="Courier New"/>
              <a:buChar char="o"/>
              <a:tabLst>
                <a:tab pos="262890" algn="l"/>
              </a:tabLst>
            </a:pPr>
            <a:r>
              <a:rPr sz="650" spc="-5" dirty="0">
                <a:latin typeface="Arial"/>
                <a:cs typeface="Arial"/>
              </a:rPr>
              <a:t>Similar </a:t>
            </a:r>
            <a:r>
              <a:rPr sz="650" dirty="0">
                <a:latin typeface="Arial"/>
                <a:cs typeface="Arial"/>
              </a:rPr>
              <a:t>to </a:t>
            </a:r>
            <a:r>
              <a:rPr sz="650" spc="5" dirty="0">
                <a:latin typeface="Arial"/>
                <a:cs typeface="Arial"/>
              </a:rPr>
              <a:t>a </a:t>
            </a:r>
            <a:r>
              <a:rPr sz="650" spc="-5" dirty="0">
                <a:latin typeface="Arial"/>
                <a:cs typeface="Arial"/>
              </a:rPr>
              <a:t>trial </a:t>
            </a:r>
            <a:r>
              <a:rPr sz="650" spc="5" dirty="0">
                <a:latin typeface="Arial"/>
                <a:cs typeface="Arial"/>
              </a:rPr>
              <a:t>by</a:t>
            </a:r>
            <a:r>
              <a:rPr sz="650" spc="-20" dirty="0">
                <a:latin typeface="Arial"/>
                <a:cs typeface="Arial"/>
              </a:rPr>
              <a:t> </a:t>
            </a:r>
            <a:r>
              <a:rPr sz="650" dirty="0">
                <a:latin typeface="Arial"/>
                <a:cs typeface="Arial"/>
              </a:rPr>
              <a:t>judge.</a:t>
            </a:r>
            <a:endParaRPr sz="650">
              <a:latin typeface="Arial"/>
              <a:cs typeface="Arial"/>
            </a:endParaRPr>
          </a:p>
          <a:p>
            <a:pPr marL="262255" lvl="1" indent="-104139">
              <a:lnSpc>
                <a:spcPct val="100000"/>
              </a:lnSpc>
              <a:spcBef>
                <a:spcPts val="385"/>
              </a:spcBef>
              <a:buClr>
                <a:srgbClr val="F5A207"/>
              </a:buClr>
              <a:buSzPct val="76923"/>
              <a:buFont typeface="Courier New"/>
              <a:buChar char="o"/>
              <a:tabLst>
                <a:tab pos="262890" algn="l"/>
              </a:tabLst>
            </a:pPr>
            <a:r>
              <a:rPr sz="650" dirty="0">
                <a:latin typeface="Arial"/>
                <a:cs typeface="Arial"/>
              </a:rPr>
              <a:t>Auditor collects evidence </a:t>
            </a:r>
            <a:r>
              <a:rPr sz="650" spc="5" dirty="0">
                <a:latin typeface="Arial"/>
                <a:cs typeface="Arial"/>
              </a:rPr>
              <a:t>and </a:t>
            </a:r>
            <a:r>
              <a:rPr sz="650" dirty="0">
                <a:latin typeface="Arial"/>
                <a:cs typeface="Arial"/>
              </a:rPr>
              <a:t>renders</a:t>
            </a:r>
            <a:r>
              <a:rPr sz="650" spc="-95" dirty="0">
                <a:latin typeface="Arial"/>
                <a:cs typeface="Arial"/>
              </a:rPr>
              <a:t> </a:t>
            </a:r>
            <a:r>
              <a:rPr sz="650" spc="-5" dirty="0">
                <a:latin typeface="Arial"/>
                <a:cs typeface="Arial"/>
              </a:rPr>
              <a:t>opinion.</a:t>
            </a:r>
            <a:endParaRPr sz="650">
              <a:latin typeface="Arial"/>
              <a:cs typeface="Arial"/>
            </a:endParaRPr>
          </a:p>
          <a:p>
            <a:pPr marL="262255" lvl="1" indent="-104139">
              <a:lnSpc>
                <a:spcPct val="100000"/>
              </a:lnSpc>
              <a:spcBef>
                <a:spcPts val="370"/>
              </a:spcBef>
              <a:buClr>
                <a:srgbClr val="F5A207"/>
              </a:buClr>
              <a:buSzPct val="76923"/>
              <a:buFont typeface="Courier New"/>
              <a:buChar char="o"/>
              <a:tabLst>
                <a:tab pos="262890" algn="l"/>
              </a:tabLst>
            </a:pPr>
            <a:r>
              <a:rPr sz="650" dirty="0">
                <a:latin typeface="Arial"/>
                <a:cs typeface="Arial"/>
              </a:rPr>
              <a:t>Basis </a:t>
            </a:r>
            <a:r>
              <a:rPr sz="650" spc="5" dirty="0">
                <a:latin typeface="Arial"/>
                <a:cs typeface="Arial"/>
              </a:rPr>
              <a:t>of </a:t>
            </a:r>
            <a:r>
              <a:rPr sz="650" spc="-5" dirty="0">
                <a:latin typeface="Arial"/>
                <a:cs typeface="Arial"/>
              </a:rPr>
              <a:t>public </a:t>
            </a:r>
            <a:r>
              <a:rPr sz="650" dirty="0">
                <a:latin typeface="Arial"/>
                <a:cs typeface="Arial"/>
              </a:rPr>
              <a:t>confidence </a:t>
            </a:r>
            <a:r>
              <a:rPr sz="650" spc="-10" dirty="0">
                <a:latin typeface="Arial"/>
                <a:cs typeface="Arial"/>
              </a:rPr>
              <a:t>in </a:t>
            </a:r>
            <a:r>
              <a:rPr sz="650" dirty="0">
                <a:latin typeface="Arial"/>
                <a:cs typeface="Arial"/>
              </a:rPr>
              <a:t>financial</a:t>
            </a:r>
            <a:r>
              <a:rPr sz="650" spc="-80" dirty="0">
                <a:latin typeface="Arial"/>
                <a:cs typeface="Arial"/>
              </a:rPr>
              <a:t> </a:t>
            </a:r>
            <a:r>
              <a:rPr sz="650" dirty="0">
                <a:latin typeface="Arial"/>
                <a:cs typeface="Arial"/>
              </a:rPr>
              <a:t>statements.</a:t>
            </a:r>
            <a:endParaRPr sz="650">
              <a:latin typeface="Arial"/>
              <a:cs typeface="Arial"/>
            </a:endParaRPr>
          </a:p>
          <a:p>
            <a:pPr marL="137160" indent="-125095">
              <a:lnSpc>
                <a:spcPct val="100000"/>
              </a:lnSpc>
              <a:spcBef>
                <a:spcPts val="400"/>
              </a:spcBef>
              <a:buClr>
                <a:srgbClr val="F5A207"/>
              </a:buClr>
              <a:buSzPct val="78571"/>
              <a:buFont typeface="Courier New"/>
              <a:buChar char="o"/>
              <a:tabLst>
                <a:tab pos="137795" algn="l"/>
              </a:tabLst>
            </a:pPr>
            <a:r>
              <a:rPr sz="700" spc="10" dirty="0">
                <a:latin typeface="Arial"/>
                <a:cs typeface="Arial"/>
              </a:rPr>
              <a:t>Strict rules </a:t>
            </a:r>
            <a:r>
              <a:rPr sz="700" spc="15" dirty="0">
                <a:latin typeface="Arial"/>
                <a:cs typeface="Arial"/>
              </a:rPr>
              <a:t>must be</a:t>
            </a:r>
            <a:r>
              <a:rPr sz="700" spc="-110" dirty="0">
                <a:latin typeface="Arial"/>
                <a:cs typeface="Arial"/>
              </a:rPr>
              <a:t> </a:t>
            </a:r>
            <a:r>
              <a:rPr sz="700" spc="10" dirty="0">
                <a:latin typeface="Arial"/>
                <a:cs typeface="Arial"/>
              </a:rPr>
              <a:t>followed.</a:t>
            </a:r>
            <a:endParaRPr sz="700">
              <a:latin typeface="Arial"/>
              <a:cs typeface="Arial"/>
            </a:endParaRPr>
          </a:p>
          <a:p>
            <a:pPr marL="262255" lvl="1" indent="-104139">
              <a:lnSpc>
                <a:spcPts val="760"/>
              </a:lnSpc>
              <a:spcBef>
                <a:spcPts val="370"/>
              </a:spcBef>
              <a:buClr>
                <a:srgbClr val="F5A207"/>
              </a:buClr>
              <a:buSzPct val="76923"/>
              <a:buFont typeface="Courier New"/>
              <a:buChar char="o"/>
              <a:tabLst>
                <a:tab pos="262890" algn="l"/>
              </a:tabLst>
            </a:pPr>
            <a:r>
              <a:rPr sz="650" dirty="0">
                <a:latin typeface="Arial"/>
                <a:cs typeface="Arial"/>
              </a:rPr>
              <a:t>Defined</a:t>
            </a:r>
            <a:r>
              <a:rPr sz="650" spc="-30" dirty="0">
                <a:latin typeface="Arial"/>
                <a:cs typeface="Arial"/>
              </a:rPr>
              <a:t> </a:t>
            </a:r>
            <a:r>
              <a:rPr sz="650" spc="5" dirty="0">
                <a:latin typeface="Arial"/>
                <a:cs typeface="Arial"/>
              </a:rPr>
              <a:t>by</a:t>
            </a:r>
            <a:r>
              <a:rPr sz="650" spc="-20" dirty="0">
                <a:latin typeface="Arial"/>
                <a:cs typeface="Arial"/>
              </a:rPr>
              <a:t> </a:t>
            </a:r>
            <a:r>
              <a:rPr sz="650" spc="5" dirty="0">
                <a:latin typeface="Arial"/>
                <a:cs typeface="Arial"/>
              </a:rPr>
              <a:t>SEC,</a:t>
            </a:r>
            <a:r>
              <a:rPr sz="650" spc="-15" dirty="0">
                <a:latin typeface="Arial"/>
                <a:cs typeface="Arial"/>
              </a:rPr>
              <a:t> </a:t>
            </a:r>
            <a:r>
              <a:rPr sz="650" spc="-10" dirty="0">
                <a:latin typeface="Arial"/>
                <a:cs typeface="Arial"/>
              </a:rPr>
              <a:t>FASB</a:t>
            </a:r>
            <a:r>
              <a:rPr sz="650" spc="-25" dirty="0">
                <a:latin typeface="Arial"/>
                <a:cs typeface="Arial"/>
              </a:rPr>
              <a:t> </a:t>
            </a:r>
            <a:r>
              <a:rPr sz="650" spc="-10" dirty="0">
                <a:latin typeface="Arial"/>
                <a:cs typeface="Arial"/>
              </a:rPr>
              <a:t>(Financial</a:t>
            </a:r>
            <a:r>
              <a:rPr sz="650" spc="15" dirty="0">
                <a:latin typeface="Arial"/>
                <a:cs typeface="Arial"/>
              </a:rPr>
              <a:t> </a:t>
            </a:r>
            <a:r>
              <a:rPr sz="650" dirty="0">
                <a:latin typeface="Arial"/>
                <a:cs typeface="Arial"/>
              </a:rPr>
              <a:t>,</a:t>
            </a:r>
            <a:r>
              <a:rPr sz="650" spc="-55" dirty="0">
                <a:latin typeface="Arial"/>
                <a:cs typeface="Arial"/>
              </a:rPr>
              <a:t> </a:t>
            </a:r>
            <a:r>
              <a:rPr sz="650" spc="-15" dirty="0">
                <a:latin typeface="Arial"/>
                <a:cs typeface="Arial"/>
              </a:rPr>
              <a:t>AICPA</a:t>
            </a:r>
            <a:r>
              <a:rPr sz="650" spc="-70" dirty="0">
                <a:latin typeface="Arial"/>
                <a:cs typeface="Arial"/>
              </a:rPr>
              <a:t> </a:t>
            </a:r>
            <a:r>
              <a:rPr sz="650" spc="5" dirty="0">
                <a:latin typeface="Arial"/>
                <a:cs typeface="Arial"/>
              </a:rPr>
              <a:t>and</a:t>
            </a:r>
            <a:r>
              <a:rPr sz="650" spc="-80" dirty="0">
                <a:latin typeface="Arial"/>
                <a:cs typeface="Arial"/>
              </a:rPr>
              <a:t> </a:t>
            </a:r>
            <a:r>
              <a:rPr sz="650" spc="-5" dirty="0">
                <a:latin typeface="Arial"/>
                <a:cs typeface="Arial"/>
              </a:rPr>
              <a:t>SOX.</a:t>
            </a:r>
            <a:endParaRPr sz="650">
              <a:latin typeface="Arial"/>
              <a:cs typeface="Arial"/>
            </a:endParaRPr>
          </a:p>
          <a:p>
            <a:pPr marL="49530" algn="ctr">
              <a:lnSpc>
                <a:spcPts val="280"/>
              </a:lnSpc>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a:t>
            </a:r>
            <a:r>
              <a:rPr sz="250" spc="-25" dirty="0">
                <a:solidFill>
                  <a:srgbClr val="C95204"/>
                </a:solidFill>
                <a:latin typeface="Times New Roman"/>
                <a:cs typeface="Times New Roman"/>
              </a:rPr>
              <a:t> </a:t>
            </a:r>
            <a:r>
              <a:rPr sz="250" spc="10" dirty="0">
                <a:solidFill>
                  <a:srgbClr val="C95204"/>
                </a:solidFill>
                <a:latin typeface="Times New Roman"/>
                <a:cs typeface="Times New Roman"/>
              </a:rPr>
              <a:t>license</a:t>
            </a:r>
            <a:endParaRPr sz="250">
              <a:latin typeface="Times New Roman"/>
              <a:cs typeface="Times New Roman"/>
            </a:endParaRPr>
          </a:p>
          <a:p>
            <a:pPr marL="50165" algn="ctr">
              <a:lnSpc>
                <a:spcPct val="100000"/>
              </a:lnSpc>
              <a:spcBef>
                <a:spcPts val="60"/>
              </a:spcBef>
            </a:pPr>
            <a:r>
              <a:rPr sz="250" spc="10" dirty="0">
                <a:solidFill>
                  <a:srgbClr val="C95204"/>
                </a:solidFill>
                <a:latin typeface="Times New Roman"/>
                <a:cs typeface="Times New Roman"/>
              </a:rPr>
              <a:t>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3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9202" y="796925"/>
            <a:ext cx="2901696" cy="158977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17421" y="313131"/>
            <a:ext cx="838200" cy="227329"/>
          </a:xfrm>
          <a:prstGeom prst="rect">
            <a:avLst/>
          </a:prstGeom>
        </p:spPr>
        <p:txBody>
          <a:bodyPr vert="horz" wrap="square" lIns="0" tIns="15240" rIns="0" bIns="0" rtlCol="0">
            <a:spAutoFit/>
          </a:bodyPr>
          <a:lstStyle/>
          <a:p>
            <a:pPr marL="12700">
              <a:lnSpc>
                <a:spcPct val="100000"/>
              </a:lnSpc>
              <a:spcBef>
                <a:spcPts val="120"/>
              </a:spcBef>
            </a:pPr>
            <a:r>
              <a:rPr spc="10" dirty="0"/>
              <a:t>IT</a:t>
            </a:r>
            <a:r>
              <a:rPr spc="-120" dirty="0"/>
              <a:t> </a:t>
            </a:r>
            <a:r>
              <a:rPr spc="5" dirty="0"/>
              <a:t>Controls</a:t>
            </a:r>
          </a:p>
        </p:txBody>
      </p:sp>
      <p:sp>
        <p:nvSpPr>
          <p:cNvPr id="4" name="object 4"/>
          <p:cNvSpPr txBox="1"/>
          <p:nvPr/>
        </p:nvSpPr>
        <p:spPr>
          <a:xfrm>
            <a:off x="426211" y="2327859"/>
            <a:ext cx="2572385" cy="115570"/>
          </a:xfrm>
          <a:prstGeom prst="rect">
            <a:avLst/>
          </a:prstGeom>
        </p:spPr>
        <p:txBody>
          <a:bodyPr vert="horz" wrap="square" lIns="0" tIns="9525" rIns="0" bIns="0" rtlCol="0">
            <a:spAutoFit/>
          </a:bodyPr>
          <a:lstStyle/>
          <a:p>
            <a:pPr marL="130175" marR="5080" indent="-11811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2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369" y="340868"/>
            <a:ext cx="1913255" cy="226695"/>
          </a:xfrm>
          <a:prstGeom prst="rect">
            <a:avLst/>
          </a:prstGeom>
        </p:spPr>
        <p:txBody>
          <a:bodyPr vert="horz" wrap="square" lIns="0" tIns="15240" rIns="0" bIns="0" rtlCol="0">
            <a:spAutoFit/>
          </a:bodyPr>
          <a:lstStyle/>
          <a:p>
            <a:pPr marL="12700">
              <a:lnSpc>
                <a:spcPct val="100000"/>
              </a:lnSpc>
              <a:spcBef>
                <a:spcPts val="120"/>
              </a:spcBef>
            </a:pPr>
            <a:r>
              <a:rPr spc="5" dirty="0">
                <a:solidFill>
                  <a:srgbClr val="FFFFFF"/>
                </a:solidFill>
              </a:rPr>
              <a:t>Audit Implications of</a:t>
            </a:r>
            <a:r>
              <a:rPr spc="-140" dirty="0">
                <a:solidFill>
                  <a:srgbClr val="FFFFFF"/>
                </a:solidFill>
              </a:rPr>
              <a:t> </a:t>
            </a:r>
            <a:r>
              <a:rPr spc="10" dirty="0">
                <a:solidFill>
                  <a:srgbClr val="FFFFFF"/>
                </a:solidFill>
              </a:rPr>
              <a:t>SOX</a:t>
            </a:r>
          </a:p>
        </p:txBody>
      </p:sp>
      <p:sp>
        <p:nvSpPr>
          <p:cNvPr id="3" name="object 3"/>
          <p:cNvSpPr txBox="1"/>
          <p:nvPr/>
        </p:nvSpPr>
        <p:spPr>
          <a:xfrm>
            <a:off x="425577" y="2327275"/>
            <a:ext cx="2572385" cy="115570"/>
          </a:xfrm>
          <a:prstGeom prst="rect">
            <a:avLst/>
          </a:prstGeom>
        </p:spPr>
        <p:txBody>
          <a:bodyPr vert="horz" wrap="square" lIns="0" tIns="9525" rIns="0" bIns="0" rtlCol="0">
            <a:spAutoFit/>
          </a:bodyPr>
          <a:lstStyle/>
          <a:p>
            <a:pPr marL="129539" marR="5080" indent="-117475">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0"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382320" y="809380"/>
            <a:ext cx="2527300" cy="1244600"/>
          </a:xfrm>
          <a:prstGeom prst="rect">
            <a:avLst/>
          </a:prstGeom>
        </p:spPr>
        <p:txBody>
          <a:bodyPr vert="horz" wrap="square" lIns="0" tIns="68580" rIns="0" bIns="0" rtlCol="0">
            <a:spAutoFit/>
          </a:bodyPr>
          <a:lstStyle/>
          <a:p>
            <a:pPr marL="137160" indent="-125095">
              <a:lnSpc>
                <a:spcPct val="100000"/>
              </a:lnSpc>
              <a:spcBef>
                <a:spcPts val="540"/>
              </a:spcBef>
              <a:buClr>
                <a:srgbClr val="F5A207"/>
              </a:buClr>
              <a:buSzPct val="78571"/>
              <a:buFont typeface="Courier New"/>
              <a:buChar char="o"/>
              <a:tabLst>
                <a:tab pos="137795" algn="l"/>
              </a:tabLst>
            </a:pPr>
            <a:r>
              <a:rPr sz="700" spc="15" dirty="0">
                <a:solidFill>
                  <a:srgbClr val="404040"/>
                </a:solidFill>
                <a:latin typeface="Arial"/>
                <a:cs typeface="Arial"/>
              </a:rPr>
              <a:t>Expanded </a:t>
            </a:r>
            <a:r>
              <a:rPr sz="700" spc="10" dirty="0">
                <a:solidFill>
                  <a:srgbClr val="404040"/>
                </a:solidFill>
                <a:latin typeface="Arial"/>
                <a:cs typeface="Arial"/>
              </a:rPr>
              <a:t>role of</a:t>
            </a:r>
            <a:r>
              <a:rPr sz="700" spc="-70" dirty="0">
                <a:solidFill>
                  <a:srgbClr val="404040"/>
                </a:solidFill>
                <a:latin typeface="Arial"/>
                <a:cs typeface="Arial"/>
              </a:rPr>
              <a:t> </a:t>
            </a:r>
            <a:r>
              <a:rPr sz="700" spc="10" dirty="0">
                <a:solidFill>
                  <a:srgbClr val="404040"/>
                </a:solidFill>
                <a:latin typeface="Arial"/>
                <a:cs typeface="Arial"/>
              </a:rPr>
              <a:t>auditors:</a:t>
            </a:r>
            <a:endParaRPr sz="700">
              <a:latin typeface="Arial"/>
              <a:cs typeface="Arial"/>
            </a:endParaRPr>
          </a:p>
          <a:p>
            <a:pPr marL="262255" lvl="1" indent="-104139">
              <a:lnSpc>
                <a:spcPct val="100000"/>
              </a:lnSpc>
              <a:spcBef>
                <a:spcPts val="385"/>
              </a:spcBef>
              <a:buClr>
                <a:srgbClr val="F5A207"/>
              </a:buClr>
              <a:buSzPct val="76923"/>
              <a:buFont typeface="Courier New"/>
              <a:buChar char="o"/>
              <a:tabLst>
                <a:tab pos="262890" algn="l"/>
              </a:tabLst>
            </a:pPr>
            <a:r>
              <a:rPr sz="650" dirty="0">
                <a:solidFill>
                  <a:srgbClr val="404040"/>
                </a:solidFill>
                <a:latin typeface="Arial"/>
                <a:cs typeface="Arial"/>
              </a:rPr>
              <a:t>Must attest to </a:t>
            </a:r>
            <a:r>
              <a:rPr sz="650" spc="-5" dirty="0">
                <a:solidFill>
                  <a:srgbClr val="404040"/>
                </a:solidFill>
                <a:latin typeface="Arial"/>
                <a:cs typeface="Arial"/>
              </a:rPr>
              <a:t>quality </a:t>
            </a:r>
            <a:r>
              <a:rPr sz="650" dirty="0">
                <a:solidFill>
                  <a:srgbClr val="404040"/>
                </a:solidFill>
                <a:latin typeface="Arial"/>
                <a:cs typeface="Arial"/>
              </a:rPr>
              <a:t>of </a:t>
            </a:r>
            <a:r>
              <a:rPr sz="650" spc="-5" dirty="0">
                <a:solidFill>
                  <a:srgbClr val="404040"/>
                </a:solidFill>
                <a:latin typeface="Arial"/>
                <a:cs typeface="Arial"/>
              </a:rPr>
              <a:t>client organization’s </a:t>
            </a:r>
            <a:r>
              <a:rPr sz="650" dirty="0">
                <a:solidFill>
                  <a:srgbClr val="404040"/>
                </a:solidFill>
                <a:latin typeface="Arial"/>
                <a:cs typeface="Arial"/>
              </a:rPr>
              <a:t>internal</a:t>
            </a:r>
            <a:r>
              <a:rPr sz="650" spc="-90" dirty="0">
                <a:solidFill>
                  <a:srgbClr val="404040"/>
                </a:solidFill>
                <a:latin typeface="Arial"/>
                <a:cs typeface="Arial"/>
              </a:rPr>
              <a:t> </a:t>
            </a:r>
            <a:r>
              <a:rPr sz="650" dirty="0">
                <a:solidFill>
                  <a:srgbClr val="404040"/>
                </a:solidFill>
                <a:latin typeface="Arial"/>
                <a:cs typeface="Arial"/>
              </a:rPr>
              <a:t>controls</a:t>
            </a:r>
            <a:endParaRPr sz="650">
              <a:latin typeface="Arial"/>
              <a:cs typeface="Arial"/>
            </a:endParaRPr>
          </a:p>
          <a:p>
            <a:pPr marL="262255">
              <a:lnSpc>
                <a:spcPct val="100000"/>
              </a:lnSpc>
            </a:pPr>
            <a:r>
              <a:rPr sz="650" spc="-5" dirty="0">
                <a:solidFill>
                  <a:srgbClr val="404040"/>
                </a:solidFill>
                <a:latin typeface="Arial"/>
                <a:cs typeface="Arial"/>
              </a:rPr>
              <a:t>with </a:t>
            </a:r>
            <a:r>
              <a:rPr sz="650" spc="5" dirty="0">
                <a:solidFill>
                  <a:srgbClr val="404040"/>
                </a:solidFill>
                <a:latin typeface="Arial"/>
                <a:cs typeface="Arial"/>
              </a:rPr>
              <a:t>a </a:t>
            </a:r>
            <a:r>
              <a:rPr sz="650" dirty="0">
                <a:solidFill>
                  <a:srgbClr val="404040"/>
                </a:solidFill>
                <a:latin typeface="Arial"/>
                <a:cs typeface="Arial"/>
              </a:rPr>
              <a:t>separate audit</a:t>
            </a:r>
            <a:r>
              <a:rPr sz="650" spc="-55" dirty="0">
                <a:solidFill>
                  <a:srgbClr val="404040"/>
                </a:solidFill>
                <a:latin typeface="Arial"/>
                <a:cs typeface="Arial"/>
              </a:rPr>
              <a:t> </a:t>
            </a:r>
            <a:r>
              <a:rPr sz="650" dirty="0">
                <a:solidFill>
                  <a:srgbClr val="404040"/>
                </a:solidFill>
                <a:latin typeface="Arial"/>
                <a:cs typeface="Arial"/>
              </a:rPr>
              <a:t>opinion.</a:t>
            </a:r>
            <a:endParaRPr sz="650">
              <a:latin typeface="Arial"/>
              <a:cs typeface="Arial"/>
            </a:endParaRPr>
          </a:p>
          <a:p>
            <a:pPr marL="262255" marR="187960" lvl="1" indent="-104139">
              <a:lnSpc>
                <a:spcPct val="101499"/>
              </a:lnSpc>
              <a:spcBef>
                <a:spcPts val="365"/>
              </a:spcBef>
              <a:buClr>
                <a:srgbClr val="F5A207"/>
              </a:buClr>
              <a:buSzPct val="76923"/>
              <a:buFont typeface="Courier New"/>
              <a:buChar char="o"/>
              <a:tabLst>
                <a:tab pos="262890" algn="l"/>
              </a:tabLst>
            </a:pPr>
            <a:r>
              <a:rPr sz="650" dirty="0">
                <a:solidFill>
                  <a:srgbClr val="404040"/>
                </a:solidFill>
                <a:latin typeface="Arial"/>
                <a:cs typeface="Arial"/>
              </a:rPr>
              <a:t>Possible to render </a:t>
            </a:r>
            <a:r>
              <a:rPr sz="650" spc="5" dirty="0">
                <a:solidFill>
                  <a:srgbClr val="404040"/>
                </a:solidFill>
                <a:latin typeface="Arial"/>
                <a:cs typeface="Arial"/>
              </a:rPr>
              <a:t>a </a:t>
            </a:r>
            <a:r>
              <a:rPr sz="650" spc="-5" dirty="0">
                <a:solidFill>
                  <a:srgbClr val="404040"/>
                </a:solidFill>
                <a:latin typeface="Arial"/>
                <a:cs typeface="Arial"/>
              </a:rPr>
              <a:t>qualified </a:t>
            </a:r>
            <a:r>
              <a:rPr sz="650" dirty="0">
                <a:solidFill>
                  <a:srgbClr val="404040"/>
                </a:solidFill>
                <a:latin typeface="Arial"/>
                <a:cs typeface="Arial"/>
              </a:rPr>
              <a:t>opinion </a:t>
            </a:r>
            <a:r>
              <a:rPr sz="650" spc="5" dirty="0">
                <a:solidFill>
                  <a:srgbClr val="404040"/>
                </a:solidFill>
                <a:latin typeface="Arial"/>
                <a:cs typeface="Arial"/>
              </a:rPr>
              <a:t>on </a:t>
            </a:r>
            <a:r>
              <a:rPr sz="650" dirty="0">
                <a:solidFill>
                  <a:srgbClr val="404040"/>
                </a:solidFill>
                <a:latin typeface="Arial"/>
                <a:cs typeface="Arial"/>
              </a:rPr>
              <a:t>controls</a:t>
            </a:r>
            <a:r>
              <a:rPr sz="650" spc="-130" dirty="0">
                <a:solidFill>
                  <a:srgbClr val="404040"/>
                </a:solidFill>
                <a:latin typeface="Arial"/>
                <a:cs typeface="Arial"/>
              </a:rPr>
              <a:t> </a:t>
            </a:r>
            <a:r>
              <a:rPr sz="650" spc="5" dirty="0">
                <a:solidFill>
                  <a:srgbClr val="404040"/>
                </a:solidFill>
                <a:latin typeface="Arial"/>
                <a:cs typeface="Arial"/>
              </a:rPr>
              <a:t>and </a:t>
            </a:r>
            <a:r>
              <a:rPr sz="650" spc="10" dirty="0">
                <a:solidFill>
                  <a:srgbClr val="404040"/>
                </a:solidFill>
                <a:latin typeface="Arial"/>
                <a:cs typeface="Arial"/>
              </a:rPr>
              <a:t>an  </a:t>
            </a:r>
            <a:r>
              <a:rPr sz="650" spc="-5" dirty="0">
                <a:solidFill>
                  <a:srgbClr val="404040"/>
                </a:solidFill>
                <a:latin typeface="Arial"/>
                <a:cs typeface="Arial"/>
              </a:rPr>
              <a:t>unqualified </a:t>
            </a:r>
            <a:r>
              <a:rPr sz="650" dirty="0">
                <a:solidFill>
                  <a:srgbClr val="404040"/>
                </a:solidFill>
                <a:latin typeface="Arial"/>
                <a:cs typeface="Arial"/>
              </a:rPr>
              <a:t>opinion </a:t>
            </a:r>
            <a:r>
              <a:rPr sz="650" spc="5" dirty="0">
                <a:solidFill>
                  <a:srgbClr val="404040"/>
                </a:solidFill>
                <a:latin typeface="Arial"/>
                <a:cs typeface="Arial"/>
              </a:rPr>
              <a:t>on </a:t>
            </a:r>
            <a:r>
              <a:rPr sz="650" dirty="0">
                <a:solidFill>
                  <a:srgbClr val="404040"/>
                </a:solidFill>
                <a:latin typeface="Arial"/>
                <a:cs typeface="Arial"/>
              </a:rPr>
              <a:t>financial</a:t>
            </a:r>
            <a:r>
              <a:rPr sz="650" spc="-65" dirty="0">
                <a:solidFill>
                  <a:srgbClr val="404040"/>
                </a:solidFill>
                <a:latin typeface="Arial"/>
                <a:cs typeface="Arial"/>
              </a:rPr>
              <a:t> </a:t>
            </a:r>
            <a:r>
              <a:rPr sz="650" dirty="0">
                <a:solidFill>
                  <a:srgbClr val="404040"/>
                </a:solidFill>
                <a:latin typeface="Arial"/>
                <a:cs typeface="Arial"/>
              </a:rPr>
              <a:t>statements.</a:t>
            </a:r>
            <a:endParaRPr sz="650">
              <a:latin typeface="Arial"/>
              <a:cs typeface="Arial"/>
            </a:endParaRPr>
          </a:p>
          <a:p>
            <a:pPr marL="137160" indent="-125095">
              <a:lnSpc>
                <a:spcPct val="100000"/>
              </a:lnSpc>
              <a:spcBef>
                <a:spcPts val="395"/>
              </a:spcBef>
              <a:buClr>
                <a:srgbClr val="F5A207"/>
              </a:buClr>
              <a:buSzPct val="78571"/>
              <a:buFont typeface="Courier New"/>
              <a:buChar char="o"/>
              <a:tabLst>
                <a:tab pos="137795" algn="l"/>
              </a:tabLst>
            </a:pPr>
            <a:r>
              <a:rPr sz="700" spc="20" dirty="0">
                <a:solidFill>
                  <a:srgbClr val="404040"/>
                </a:solidFill>
                <a:latin typeface="Arial"/>
                <a:cs typeface="Arial"/>
              </a:rPr>
              <a:t>PCAOB</a:t>
            </a:r>
            <a:r>
              <a:rPr sz="700" spc="-5" dirty="0">
                <a:solidFill>
                  <a:srgbClr val="404040"/>
                </a:solidFill>
                <a:latin typeface="Arial"/>
                <a:cs typeface="Arial"/>
              </a:rPr>
              <a:t> </a:t>
            </a:r>
            <a:r>
              <a:rPr sz="700" spc="15" dirty="0">
                <a:solidFill>
                  <a:srgbClr val="404040"/>
                </a:solidFill>
                <a:latin typeface="Arial"/>
                <a:cs typeface="Arial"/>
              </a:rPr>
              <a:t>Standard</a:t>
            </a:r>
            <a:r>
              <a:rPr sz="700" spc="-5" dirty="0">
                <a:solidFill>
                  <a:srgbClr val="404040"/>
                </a:solidFill>
                <a:latin typeface="Arial"/>
                <a:cs typeface="Arial"/>
              </a:rPr>
              <a:t> </a:t>
            </a:r>
            <a:r>
              <a:rPr sz="700" spc="15" dirty="0">
                <a:solidFill>
                  <a:srgbClr val="404040"/>
                </a:solidFill>
                <a:latin typeface="Arial"/>
                <a:cs typeface="Arial"/>
              </a:rPr>
              <a:t>No.</a:t>
            </a:r>
            <a:r>
              <a:rPr sz="700" spc="-5" dirty="0">
                <a:solidFill>
                  <a:srgbClr val="404040"/>
                </a:solidFill>
                <a:latin typeface="Arial"/>
                <a:cs typeface="Arial"/>
              </a:rPr>
              <a:t> </a:t>
            </a:r>
            <a:r>
              <a:rPr sz="700" spc="15" dirty="0">
                <a:solidFill>
                  <a:srgbClr val="404040"/>
                </a:solidFill>
                <a:latin typeface="Arial"/>
                <a:cs typeface="Arial"/>
              </a:rPr>
              <a:t>5</a:t>
            </a:r>
            <a:r>
              <a:rPr sz="700" spc="5" dirty="0">
                <a:solidFill>
                  <a:srgbClr val="404040"/>
                </a:solidFill>
                <a:latin typeface="Arial"/>
                <a:cs typeface="Arial"/>
              </a:rPr>
              <a:t> </a:t>
            </a:r>
            <a:r>
              <a:rPr sz="700" spc="10" dirty="0">
                <a:solidFill>
                  <a:srgbClr val="404040"/>
                </a:solidFill>
                <a:latin typeface="Arial"/>
                <a:cs typeface="Arial"/>
              </a:rPr>
              <a:t>requires</a:t>
            </a:r>
            <a:r>
              <a:rPr sz="700" spc="-10" dirty="0">
                <a:solidFill>
                  <a:srgbClr val="404040"/>
                </a:solidFill>
                <a:latin typeface="Arial"/>
                <a:cs typeface="Arial"/>
              </a:rPr>
              <a:t> </a:t>
            </a:r>
            <a:r>
              <a:rPr sz="700" spc="10" dirty="0">
                <a:solidFill>
                  <a:srgbClr val="404040"/>
                </a:solidFill>
                <a:latin typeface="Arial"/>
                <a:cs typeface="Arial"/>
              </a:rPr>
              <a:t>auditors</a:t>
            </a:r>
            <a:r>
              <a:rPr sz="700" spc="-30" dirty="0">
                <a:solidFill>
                  <a:srgbClr val="404040"/>
                </a:solidFill>
                <a:latin typeface="Arial"/>
                <a:cs typeface="Arial"/>
              </a:rPr>
              <a:t> </a:t>
            </a:r>
            <a:r>
              <a:rPr sz="700" spc="10" dirty="0">
                <a:solidFill>
                  <a:srgbClr val="404040"/>
                </a:solidFill>
                <a:latin typeface="Arial"/>
                <a:cs typeface="Arial"/>
              </a:rPr>
              <a:t>to</a:t>
            </a:r>
            <a:r>
              <a:rPr sz="700" spc="-40" dirty="0">
                <a:solidFill>
                  <a:srgbClr val="404040"/>
                </a:solidFill>
                <a:latin typeface="Arial"/>
                <a:cs typeface="Arial"/>
              </a:rPr>
              <a:t> </a:t>
            </a:r>
            <a:r>
              <a:rPr sz="700" spc="15" dirty="0">
                <a:solidFill>
                  <a:srgbClr val="404040"/>
                </a:solidFill>
                <a:latin typeface="Arial"/>
                <a:cs typeface="Arial"/>
              </a:rPr>
              <a:t>understand:</a:t>
            </a:r>
            <a:endParaRPr sz="700">
              <a:latin typeface="Arial"/>
              <a:cs typeface="Arial"/>
            </a:endParaRPr>
          </a:p>
          <a:p>
            <a:pPr marL="262255" lvl="1" indent="-104139">
              <a:lnSpc>
                <a:spcPct val="100000"/>
              </a:lnSpc>
              <a:spcBef>
                <a:spcPts val="385"/>
              </a:spcBef>
              <a:buClr>
                <a:srgbClr val="F5A207"/>
              </a:buClr>
              <a:buSzPct val="76923"/>
              <a:buFont typeface="Courier New"/>
              <a:buChar char="o"/>
              <a:tabLst>
                <a:tab pos="262890" algn="l"/>
              </a:tabLst>
            </a:pPr>
            <a:r>
              <a:rPr sz="650" spc="-5" dirty="0">
                <a:solidFill>
                  <a:srgbClr val="404040"/>
                </a:solidFill>
                <a:latin typeface="Arial"/>
                <a:cs typeface="Arial"/>
              </a:rPr>
              <a:t>Transaction flows including </a:t>
            </a:r>
            <a:r>
              <a:rPr sz="650" dirty="0">
                <a:solidFill>
                  <a:srgbClr val="404040"/>
                </a:solidFill>
                <a:latin typeface="Arial"/>
                <a:cs typeface="Arial"/>
              </a:rPr>
              <a:t>controls pertaining to</a:t>
            </a:r>
            <a:r>
              <a:rPr sz="650" spc="-110" dirty="0">
                <a:solidFill>
                  <a:srgbClr val="404040"/>
                </a:solidFill>
                <a:latin typeface="Arial"/>
                <a:cs typeface="Arial"/>
              </a:rPr>
              <a:t> </a:t>
            </a:r>
            <a:r>
              <a:rPr sz="650" spc="5" dirty="0">
                <a:solidFill>
                  <a:srgbClr val="404040"/>
                </a:solidFill>
                <a:latin typeface="Arial"/>
                <a:cs typeface="Arial"/>
              </a:rPr>
              <a:t>how</a:t>
            </a:r>
            <a:endParaRPr sz="650">
              <a:latin typeface="Arial"/>
              <a:cs typeface="Arial"/>
            </a:endParaRPr>
          </a:p>
          <a:p>
            <a:pPr marL="262255">
              <a:lnSpc>
                <a:spcPct val="100000"/>
              </a:lnSpc>
            </a:pPr>
            <a:r>
              <a:rPr sz="650" dirty="0">
                <a:solidFill>
                  <a:srgbClr val="404040"/>
                </a:solidFill>
                <a:latin typeface="Arial"/>
                <a:cs typeface="Arial"/>
              </a:rPr>
              <a:t>transactions are </a:t>
            </a:r>
            <a:r>
              <a:rPr sz="650" spc="-5" dirty="0">
                <a:solidFill>
                  <a:srgbClr val="404040"/>
                </a:solidFill>
                <a:latin typeface="Arial"/>
                <a:cs typeface="Arial"/>
              </a:rPr>
              <a:t>initiated, </a:t>
            </a:r>
            <a:r>
              <a:rPr sz="650" dirty="0">
                <a:solidFill>
                  <a:srgbClr val="404040"/>
                </a:solidFill>
                <a:latin typeface="Arial"/>
                <a:cs typeface="Arial"/>
              </a:rPr>
              <a:t>authorized, recorded, </a:t>
            </a:r>
            <a:r>
              <a:rPr sz="650" spc="5" dirty="0">
                <a:solidFill>
                  <a:srgbClr val="404040"/>
                </a:solidFill>
                <a:latin typeface="Arial"/>
                <a:cs typeface="Arial"/>
              </a:rPr>
              <a:t>and</a:t>
            </a:r>
            <a:r>
              <a:rPr sz="650" spc="-95" dirty="0">
                <a:solidFill>
                  <a:srgbClr val="404040"/>
                </a:solidFill>
                <a:latin typeface="Arial"/>
                <a:cs typeface="Arial"/>
              </a:rPr>
              <a:t> </a:t>
            </a:r>
            <a:r>
              <a:rPr sz="650" dirty="0">
                <a:solidFill>
                  <a:srgbClr val="404040"/>
                </a:solidFill>
                <a:latin typeface="Arial"/>
                <a:cs typeface="Arial"/>
              </a:rPr>
              <a:t>reported.</a:t>
            </a:r>
            <a:endParaRPr sz="650">
              <a:latin typeface="Arial"/>
              <a:cs typeface="Arial"/>
            </a:endParaRPr>
          </a:p>
          <a:p>
            <a:pPr marL="137160" indent="-125095">
              <a:lnSpc>
                <a:spcPct val="100000"/>
              </a:lnSpc>
              <a:spcBef>
                <a:spcPts val="395"/>
              </a:spcBef>
              <a:buClr>
                <a:srgbClr val="F5A207"/>
              </a:buClr>
              <a:buSzPct val="78571"/>
              <a:buFont typeface="Courier New"/>
              <a:buChar char="o"/>
              <a:tabLst>
                <a:tab pos="137795" algn="l"/>
              </a:tabLst>
            </a:pPr>
            <a:r>
              <a:rPr sz="700" spc="10" dirty="0">
                <a:solidFill>
                  <a:srgbClr val="404040"/>
                </a:solidFill>
                <a:latin typeface="Arial"/>
                <a:cs typeface="Arial"/>
              </a:rPr>
              <a:t>Auditors</a:t>
            </a:r>
            <a:r>
              <a:rPr sz="700" spc="-10" dirty="0">
                <a:solidFill>
                  <a:srgbClr val="404040"/>
                </a:solidFill>
                <a:latin typeface="Arial"/>
                <a:cs typeface="Arial"/>
              </a:rPr>
              <a:t> </a:t>
            </a:r>
            <a:r>
              <a:rPr sz="700" spc="15" dirty="0">
                <a:solidFill>
                  <a:srgbClr val="404040"/>
                </a:solidFill>
                <a:latin typeface="Arial"/>
                <a:cs typeface="Arial"/>
              </a:rPr>
              <a:t>responsible</a:t>
            </a:r>
            <a:r>
              <a:rPr sz="700" spc="-30" dirty="0">
                <a:solidFill>
                  <a:srgbClr val="404040"/>
                </a:solidFill>
                <a:latin typeface="Arial"/>
                <a:cs typeface="Arial"/>
              </a:rPr>
              <a:t> </a:t>
            </a:r>
            <a:r>
              <a:rPr sz="700" spc="10" dirty="0">
                <a:solidFill>
                  <a:srgbClr val="404040"/>
                </a:solidFill>
                <a:latin typeface="Arial"/>
                <a:cs typeface="Arial"/>
              </a:rPr>
              <a:t>for</a:t>
            </a:r>
            <a:r>
              <a:rPr sz="700" dirty="0">
                <a:solidFill>
                  <a:srgbClr val="404040"/>
                </a:solidFill>
                <a:latin typeface="Arial"/>
                <a:cs typeface="Arial"/>
              </a:rPr>
              <a:t> </a:t>
            </a:r>
            <a:r>
              <a:rPr sz="700" spc="15" dirty="0">
                <a:solidFill>
                  <a:srgbClr val="404040"/>
                </a:solidFill>
                <a:latin typeface="Arial"/>
                <a:cs typeface="Arial"/>
              </a:rPr>
              <a:t>detecting</a:t>
            </a:r>
            <a:r>
              <a:rPr sz="700" spc="-30" dirty="0">
                <a:solidFill>
                  <a:srgbClr val="404040"/>
                </a:solidFill>
                <a:latin typeface="Arial"/>
                <a:cs typeface="Arial"/>
              </a:rPr>
              <a:t> </a:t>
            </a:r>
            <a:r>
              <a:rPr sz="700" spc="10" dirty="0">
                <a:solidFill>
                  <a:srgbClr val="404040"/>
                </a:solidFill>
                <a:latin typeface="Arial"/>
                <a:cs typeface="Arial"/>
              </a:rPr>
              <a:t>fraudulent</a:t>
            </a:r>
            <a:r>
              <a:rPr sz="700" spc="-75" dirty="0">
                <a:solidFill>
                  <a:srgbClr val="404040"/>
                </a:solidFill>
                <a:latin typeface="Arial"/>
                <a:cs typeface="Arial"/>
              </a:rPr>
              <a:t> </a:t>
            </a:r>
            <a:r>
              <a:rPr sz="700" spc="-10" dirty="0">
                <a:solidFill>
                  <a:srgbClr val="404040"/>
                </a:solidFill>
                <a:latin typeface="Arial"/>
                <a:cs typeface="Arial"/>
              </a:rPr>
              <a:t>activity.</a:t>
            </a:r>
            <a:endParaRPr sz="7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995" y="304292"/>
            <a:ext cx="2069464" cy="226695"/>
          </a:xfrm>
          <a:prstGeom prst="rect">
            <a:avLst/>
          </a:prstGeom>
        </p:spPr>
        <p:txBody>
          <a:bodyPr vert="horz" wrap="square" lIns="0" tIns="15240" rIns="0" bIns="0" rtlCol="0">
            <a:spAutoFit/>
          </a:bodyPr>
          <a:lstStyle/>
          <a:p>
            <a:pPr marL="12700">
              <a:lnSpc>
                <a:spcPct val="100000"/>
              </a:lnSpc>
              <a:spcBef>
                <a:spcPts val="120"/>
              </a:spcBef>
            </a:pPr>
            <a:r>
              <a:rPr spc="5" dirty="0">
                <a:solidFill>
                  <a:srgbClr val="FFFFFF"/>
                </a:solidFill>
              </a:rPr>
              <a:t>FINANCIAL</a:t>
            </a:r>
            <a:r>
              <a:rPr spc="-70" dirty="0">
                <a:solidFill>
                  <a:srgbClr val="FFFFFF"/>
                </a:solidFill>
              </a:rPr>
              <a:t> </a:t>
            </a:r>
            <a:r>
              <a:rPr spc="10" dirty="0">
                <a:solidFill>
                  <a:srgbClr val="FFFFFF"/>
                </a:solidFill>
              </a:rPr>
              <a:t>STATEMENTS</a:t>
            </a:r>
          </a:p>
        </p:txBody>
      </p:sp>
      <p:sp>
        <p:nvSpPr>
          <p:cNvPr id="3" name="object 3"/>
          <p:cNvSpPr txBox="1"/>
          <p:nvPr/>
        </p:nvSpPr>
        <p:spPr>
          <a:xfrm>
            <a:off x="207670" y="930656"/>
            <a:ext cx="2738755" cy="637540"/>
          </a:xfrm>
          <a:prstGeom prst="rect">
            <a:avLst/>
          </a:prstGeom>
        </p:spPr>
        <p:txBody>
          <a:bodyPr vert="horz" wrap="square" lIns="0" tIns="13335" rIns="0" bIns="0" rtlCol="0">
            <a:spAutoFit/>
          </a:bodyPr>
          <a:lstStyle/>
          <a:p>
            <a:pPr marL="137160" indent="-125095">
              <a:lnSpc>
                <a:spcPct val="100000"/>
              </a:lnSpc>
              <a:spcBef>
                <a:spcPts val="105"/>
              </a:spcBef>
              <a:buChar char="-"/>
              <a:tabLst>
                <a:tab pos="137795" algn="l"/>
              </a:tabLst>
            </a:pPr>
            <a:r>
              <a:rPr sz="800" dirty="0">
                <a:solidFill>
                  <a:srgbClr val="404040"/>
                </a:solidFill>
                <a:latin typeface="Arial"/>
                <a:cs typeface="Arial"/>
              </a:rPr>
              <a:t>Statement </a:t>
            </a:r>
            <a:r>
              <a:rPr sz="800" spc="-5" dirty="0">
                <a:solidFill>
                  <a:srgbClr val="404040"/>
                </a:solidFill>
                <a:latin typeface="Arial"/>
                <a:cs typeface="Arial"/>
              </a:rPr>
              <a:t>of </a:t>
            </a:r>
            <a:r>
              <a:rPr sz="800" dirty="0">
                <a:solidFill>
                  <a:srgbClr val="404040"/>
                </a:solidFill>
                <a:latin typeface="Arial"/>
                <a:cs typeface="Arial"/>
              </a:rPr>
              <a:t>financial</a:t>
            </a:r>
            <a:r>
              <a:rPr sz="800" spc="-15" dirty="0">
                <a:solidFill>
                  <a:srgbClr val="404040"/>
                </a:solidFill>
                <a:latin typeface="Arial"/>
                <a:cs typeface="Arial"/>
              </a:rPr>
              <a:t> </a:t>
            </a:r>
            <a:r>
              <a:rPr sz="800" dirty="0">
                <a:solidFill>
                  <a:srgbClr val="404040"/>
                </a:solidFill>
                <a:latin typeface="Arial"/>
                <a:cs typeface="Arial"/>
              </a:rPr>
              <a:t>position</a:t>
            </a:r>
            <a:endParaRPr sz="800">
              <a:latin typeface="Arial"/>
              <a:cs typeface="Arial"/>
            </a:endParaRPr>
          </a:p>
          <a:p>
            <a:pPr marL="137160" indent="-125095">
              <a:lnSpc>
                <a:spcPct val="100000"/>
              </a:lnSpc>
              <a:buChar char="-"/>
              <a:tabLst>
                <a:tab pos="137795" algn="l"/>
              </a:tabLst>
            </a:pPr>
            <a:r>
              <a:rPr sz="800" dirty="0">
                <a:solidFill>
                  <a:srgbClr val="404040"/>
                </a:solidFill>
                <a:latin typeface="Arial"/>
                <a:cs typeface="Arial"/>
              </a:rPr>
              <a:t>Statement of </a:t>
            </a:r>
            <a:r>
              <a:rPr sz="800" spc="-5" dirty="0">
                <a:solidFill>
                  <a:srgbClr val="404040"/>
                </a:solidFill>
                <a:latin typeface="Arial"/>
                <a:cs typeface="Arial"/>
              </a:rPr>
              <a:t>profit </a:t>
            </a:r>
            <a:r>
              <a:rPr sz="800" dirty="0">
                <a:solidFill>
                  <a:srgbClr val="404040"/>
                </a:solidFill>
                <a:latin typeface="Arial"/>
                <a:cs typeface="Arial"/>
              </a:rPr>
              <a:t>or loss (Statement of </a:t>
            </a:r>
            <a:r>
              <a:rPr sz="800" spc="-5" dirty="0">
                <a:solidFill>
                  <a:srgbClr val="404040"/>
                </a:solidFill>
                <a:latin typeface="Arial"/>
                <a:cs typeface="Arial"/>
              </a:rPr>
              <a:t>profit </a:t>
            </a:r>
            <a:r>
              <a:rPr sz="800" dirty="0">
                <a:solidFill>
                  <a:srgbClr val="404040"/>
                </a:solidFill>
                <a:latin typeface="Arial"/>
                <a:cs typeface="Arial"/>
              </a:rPr>
              <a:t>or loss</a:t>
            </a:r>
            <a:r>
              <a:rPr sz="800" spc="5" dirty="0">
                <a:solidFill>
                  <a:srgbClr val="404040"/>
                </a:solidFill>
                <a:latin typeface="Arial"/>
                <a:cs typeface="Arial"/>
              </a:rPr>
              <a:t> </a:t>
            </a:r>
            <a:r>
              <a:rPr sz="800" spc="-5" dirty="0">
                <a:solidFill>
                  <a:srgbClr val="404040"/>
                </a:solidFill>
                <a:latin typeface="Arial"/>
                <a:cs typeface="Arial"/>
              </a:rPr>
              <a:t>and</a:t>
            </a:r>
            <a:endParaRPr sz="800">
              <a:latin typeface="Arial"/>
              <a:cs typeface="Arial"/>
            </a:endParaRPr>
          </a:p>
          <a:p>
            <a:pPr marL="137160">
              <a:lnSpc>
                <a:spcPct val="100000"/>
              </a:lnSpc>
              <a:spcBef>
                <a:spcPts val="10"/>
              </a:spcBef>
            </a:pPr>
            <a:r>
              <a:rPr sz="800" spc="-5" dirty="0">
                <a:solidFill>
                  <a:srgbClr val="404040"/>
                </a:solidFill>
                <a:latin typeface="Arial"/>
                <a:cs typeface="Arial"/>
              </a:rPr>
              <a:t>other comprehensive</a:t>
            </a:r>
            <a:r>
              <a:rPr sz="800" dirty="0">
                <a:solidFill>
                  <a:srgbClr val="404040"/>
                </a:solidFill>
                <a:latin typeface="Arial"/>
                <a:cs typeface="Arial"/>
              </a:rPr>
              <a:t> income)</a:t>
            </a:r>
            <a:endParaRPr sz="800">
              <a:latin typeface="Arial"/>
              <a:cs typeface="Arial"/>
            </a:endParaRPr>
          </a:p>
          <a:p>
            <a:pPr marL="137160" indent="-125095">
              <a:lnSpc>
                <a:spcPct val="100000"/>
              </a:lnSpc>
              <a:buChar char="-"/>
              <a:tabLst>
                <a:tab pos="137795" algn="l"/>
              </a:tabLst>
            </a:pPr>
            <a:r>
              <a:rPr sz="800" dirty="0">
                <a:solidFill>
                  <a:srgbClr val="404040"/>
                </a:solidFill>
                <a:latin typeface="Arial"/>
                <a:cs typeface="Arial"/>
              </a:rPr>
              <a:t>Statement </a:t>
            </a:r>
            <a:r>
              <a:rPr sz="800" spc="-5" dirty="0">
                <a:solidFill>
                  <a:srgbClr val="404040"/>
                </a:solidFill>
                <a:latin typeface="Arial"/>
                <a:cs typeface="Arial"/>
              </a:rPr>
              <a:t>of </a:t>
            </a:r>
            <a:r>
              <a:rPr sz="800" dirty="0">
                <a:solidFill>
                  <a:srgbClr val="404040"/>
                </a:solidFill>
                <a:latin typeface="Arial"/>
                <a:cs typeface="Arial"/>
              </a:rPr>
              <a:t>cash</a:t>
            </a:r>
            <a:r>
              <a:rPr sz="800" spc="-20" dirty="0">
                <a:solidFill>
                  <a:srgbClr val="404040"/>
                </a:solidFill>
                <a:latin typeface="Arial"/>
                <a:cs typeface="Arial"/>
              </a:rPr>
              <a:t> </a:t>
            </a:r>
            <a:r>
              <a:rPr sz="800" spc="-5" dirty="0">
                <a:solidFill>
                  <a:srgbClr val="404040"/>
                </a:solidFill>
                <a:latin typeface="Arial"/>
                <a:cs typeface="Arial"/>
              </a:rPr>
              <a:t>flows</a:t>
            </a:r>
            <a:endParaRPr sz="800">
              <a:latin typeface="Arial"/>
              <a:cs typeface="Arial"/>
            </a:endParaRPr>
          </a:p>
          <a:p>
            <a:pPr marL="137160" indent="-125095">
              <a:lnSpc>
                <a:spcPct val="100000"/>
              </a:lnSpc>
              <a:buChar char="-"/>
              <a:tabLst>
                <a:tab pos="137795" algn="l"/>
              </a:tabLst>
            </a:pPr>
            <a:r>
              <a:rPr sz="800" spc="-5" dirty="0">
                <a:solidFill>
                  <a:srgbClr val="404040"/>
                </a:solidFill>
                <a:latin typeface="Arial"/>
                <a:cs typeface="Arial"/>
              </a:rPr>
              <a:t>Notes</a:t>
            </a:r>
            <a:endParaRPr sz="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5182" y="2310764"/>
            <a:ext cx="67945" cy="126364"/>
          </a:xfrm>
          <a:prstGeom prst="rect">
            <a:avLst/>
          </a:prstGeom>
        </p:spPr>
        <p:txBody>
          <a:bodyPr vert="horz" wrap="square" lIns="0" tIns="13970" rIns="0" bIns="0" rtlCol="0">
            <a:spAutoFit/>
          </a:bodyPr>
          <a:lstStyle/>
          <a:p>
            <a:pPr marL="12700">
              <a:lnSpc>
                <a:spcPct val="100000"/>
              </a:lnSpc>
              <a:spcBef>
                <a:spcPts val="110"/>
              </a:spcBef>
            </a:pPr>
            <a:r>
              <a:rPr sz="650" spc="5" dirty="0">
                <a:solidFill>
                  <a:srgbClr val="888888"/>
                </a:solidFill>
                <a:latin typeface="Carlito"/>
                <a:cs typeface="Carlito"/>
              </a:rPr>
              <a:t>6</a:t>
            </a:r>
            <a:endParaRPr sz="650">
              <a:latin typeface="Carlito"/>
              <a:cs typeface="Carlito"/>
            </a:endParaRPr>
          </a:p>
        </p:txBody>
      </p:sp>
      <p:sp>
        <p:nvSpPr>
          <p:cNvPr id="3" name="object 3"/>
          <p:cNvSpPr/>
          <p:nvPr/>
        </p:nvSpPr>
        <p:spPr>
          <a:xfrm>
            <a:off x="0" y="111252"/>
            <a:ext cx="3337559" cy="22250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354" y="241503"/>
            <a:ext cx="1987550" cy="428625"/>
          </a:xfrm>
          <a:prstGeom prst="rect">
            <a:avLst/>
          </a:prstGeom>
        </p:spPr>
        <p:txBody>
          <a:bodyPr vert="horz" wrap="square" lIns="0" tIns="15240" rIns="0" bIns="0" rtlCol="0">
            <a:spAutoFit/>
          </a:bodyPr>
          <a:lstStyle/>
          <a:p>
            <a:pPr algn="ctr">
              <a:lnSpc>
                <a:spcPct val="100000"/>
              </a:lnSpc>
              <a:spcBef>
                <a:spcPts val="120"/>
              </a:spcBef>
            </a:pPr>
            <a:r>
              <a:rPr spc="5" dirty="0">
                <a:solidFill>
                  <a:srgbClr val="FFFFFF"/>
                </a:solidFill>
              </a:rPr>
              <a:t>Attest Service vs.</a:t>
            </a:r>
            <a:r>
              <a:rPr spc="-210" dirty="0">
                <a:solidFill>
                  <a:srgbClr val="FFFFFF"/>
                </a:solidFill>
              </a:rPr>
              <a:t> </a:t>
            </a:r>
            <a:r>
              <a:rPr spc="5" dirty="0">
                <a:solidFill>
                  <a:srgbClr val="FFFFFF"/>
                </a:solidFill>
              </a:rPr>
              <a:t>Advisory</a:t>
            </a:r>
          </a:p>
          <a:p>
            <a:pPr marL="6350" algn="ctr">
              <a:lnSpc>
                <a:spcPct val="100000"/>
              </a:lnSpc>
              <a:spcBef>
                <a:spcPts val="25"/>
              </a:spcBef>
            </a:pPr>
            <a:r>
              <a:rPr spc="5" dirty="0">
                <a:solidFill>
                  <a:srgbClr val="FFFFFF"/>
                </a:solidFill>
              </a:rPr>
              <a:t>Services</a:t>
            </a:r>
          </a:p>
        </p:txBody>
      </p:sp>
      <p:sp>
        <p:nvSpPr>
          <p:cNvPr id="3" name="object 3"/>
          <p:cNvSpPr txBox="1"/>
          <p:nvPr/>
        </p:nvSpPr>
        <p:spPr>
          <a:xfrm>
            <a:off x="408533" y="2327859"/>
            <a:ext cx="2561590" cy="115570"/>
          </a:xfrm>
          <a:prstGeom prst="rect">
            <a:avLst/>
          </a:prstGeom>
        </p:spPr>
        <p:txBody>
          <a:bodyPr vert="horz" wrap="square" lIns="0" tIns="9525" rIns="0" bIns="0" rtlCol="0">
            <a:spAutoFit/>
          </a:bodyPr>
          <a:lstStyle/>
          <a:p>
            <a:pPr marL="125730" marR="5080" indent="-113664">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98805" y="819515"/>
            <a:ext cx="2823210" cy="1382395"/>
          </a:xfrm>
          <a:prstGeom prst="rect">
            <a:avLst/>
          </a:prstGeom>
        </p:spPr>
        <p:txBody>
          <a:bodyPr vert="horz" wrap="square" lIns="0" tIns="31750" rIns="0" bIns="0" rtlCol="0">
            <a:spAutoFit/>
          </a:bodyPr>
          <a:lstStyle/>
          <a:p>
            <a:pPr marL="177165" indent="-125730">
              <a:lnSpc>
                <a:spcPct val="100000"/>
              </a:lnSpc>
              <a:spcBef>
                <a:spcPts val="250"/>
              </a:spcBef>
              <a:buClr>
                <a:srgbClr val="F5A207"/>
              </a:buClr>
              <a:buFont typeface="Courier New"/>
              <a:buChar char="o"/>
              <a:tabLst>
                <a:tab pos="177800" algn="l"/>
              </a:tabLst>
            </a:pPr>
            <a:r>
              <a:rPr sz="700" spc="15" dirty="0">
                <a:latin typeface="Arial"/>
                <a:cs typeface="Arial"/>
              </a:rPr>
              <a:t>Requirements </a:t>
            </a:r>
            <a:r>
              <a:rPr sz="700" spc="10" dirty="0">
                <a:latin typeface="Arial"/>
                <a:cs typeface="Arial"/>
              </a:rPr>
              <a:t>of attestation</a:t>
            </a:r>
            <a:r>
              <a:rPr sz="700" spc="-135" dirty="0">
                <a:latin typeface="Arial"/>
                <a:cs typeface="Arial"/>
              </a:rPr>
              <a:t> </a:t>
            </a:r>
            <a:r>
              <a:rPr sz="700" spc="15" dirty="0">
                <a:latin typeface="Arial"/>
                <a:cs typeface="Arial"/>
              </a:rPr>
              <a:t>services:</a:t>
            </a:r>
            <a:endParaRPr sz="700">
              <a:latin typeface="Arial"/>
              <a:cs typeface="Arial"/>
            </a:endParaRPr>
          </a:p>
          <a:p>
            <a:pPr marL="280670" lvl="1" indent="-125730">
              <a:lnSpc>
                <a:spcPct val="100000"/>
              </a:lnSpc>
              <a:spcBef>
                <a:spcPts val="120"/>
              </a:spcBef>
              <a:buClr>
                <a:srgbClr val="F5A207"/>
              </a:buClr>
              <a:buFont typeface="Courier New"/>
              <a:buChar char="o"/>
              <a:tabLst>
                <a:tab pos="281305" algn="l"/>
              </a:tabLst>
            </a:pPr>
            <a:r>
              <a:rPr sz="650" dirty="0">
                <a:latin typeface="Arial"/>
                <a:cs typeface="Arial"/>
              </a:rPr>
              <a:t>Written assertions </a:t>
            </a:r>
            <a:r>
              <a:rPr sz="650" spc="5" dirty="0">
                <a:latin typeface="Arial"/>
                <a:cs typeface="Arial"/>
              </a:rPr>
              <a:t>and </a:t>
            </a:r>
            <a:r>
              <a:rPr sz="650" dirty="0">
                <a:latin typeface="Arial"/>
                <a:cs typeface="Arial"/>
              </a:rPr>
              <a:t>practitioner’s </a:t>
            </a:r>
            <a:r>
              <a:rPr sz="650" spc="-5" dirty="0">
                <a:latin typeface="Arial"/>
                <a:cs typeface="Arial"/>
              </a:rPr>
              <a:t>written</a:t>
            </a:r>
            <a:r>
              <a:rPr sz="650" spc="-110" dirty="0">
                <a:latin typeface="Arial"/>
                <a:cs typeface="Arial"/>
              </a:rPr>
              <a:t> </a:t>
            </a:r>
            <a:r>
              <a:rPr sz="650" dirty="0">
                <a:latin typeface="Arial"/>
                <a:cs typeface="Arial"/>
              </a:rPr>
              <a:t>report.</a:t>
            </a:r>
            <a:endParaRPr sz="650">
              <a:latin typeface="Arial"/>
              <a:cs typeface="Arial"/>
            </a:endParaRPr>
          </a:p>
          <a:p>
            <a:pPr marL="280670" lvl="1" indent="-125730">
              <a:lnSpc>
                <a:spcPct val="100000"/>
              </a:lnSpc>
              <a:spcBef>
                <a:spcPts val="120"/>
              </a:spcBef>
              <a:buClr>
                <a:srgbClr val="F5A207"/>
              </a:buClr>
              <a:buFont typeface="Courier New"/>
              <a:buChar char="o"/>
              <a:tabLst>
                <a:tab pos="281305" algn="l"/>
              </a:tabLst>
            </a:pPr>
            <a:r>
              <a:rPr sz="650" spc="5" dirty="0">
                <a:latin typeface="Arial"/>
                <a:cs typeface="Arial"/>
              </a:rPr>
              <a:t>Formal </a:t>
            </a:r>
            <a:r>
              <a:rPr sz="650" spc="-5" dirty="0">
                <a:latin typeface="Arial"/>
                <a:cs typeface="Arial"/>
              </a:rPr>
              <a:t>establishment </a:t>
            </a:r>
            <a:r>
              <a:rPr sz="650" dirty="0">
                <a:latin typeface="Arial"/>
                <a:cs typeface="Arial"/>
              </a:rPr>
              <a:t>of measurement</a:t>
            </a:r>
            <a:r>
              <a:rPr sz="650" spc="-100" dirty="0">
                <a:latin typeface="Arial"/>
                <a:cs typeface="Arial"/>
              </a:rPr>
              <a:t> </a:t>
            </a:r>
            <a:r>
              <a:rPr sz="650" spc="-5" dirty="0">
                <a:latin typeface="Arial"/>
                <a:cs typeface="Arial"/>
              </a:rPr>
              <a:t>criteria.</a:t>
            </a:r>
            <a:endParaRPr sz="650">
              <a:latin typeface="Arial"/>
              <a:cs typeface="Arial"/>
            </a:endParaRPr>
          </a:p>
          <a:p>
            <a:pPr marL="280670" lvl="1" indent="-125730">
              <a:lnSpc>
                <a:spcPct val="100000"/>
              </a:lnSpc>
              <a:spcBef>
                <a:spcPts val="120"/>
              </a:spcBef>
              <a:buClr>
                <a:srgbClr val="F5A207"/>
              </a:buClr>
              <a:buFont typeface="Courier New"/>
              <a:buChar char="o"/>
              <a:tabLst>
                <a:tab pos="281305" algn="l"/>
              </a:tabLst>
            </a:pPr>
            <a:r>
              <a:rPr sz="650" dirty="0">
                <a:latin typeface="Arial"/>
                <a:cs typeface="Arial"/>
              </a:rPr>
              <a:t>Limited to examination, </a:t>
            </a:r>
            <a:r>
              <a:rPr sz="650" spc="-15" dirty="0">
                <a:latin typeface="Arial"/>
                <a:cs typeface="Arial"/>
              </a:rPr>
              <a:t>review, </a:t>
            </a:r>
            <a:r>
              <a:rPr sz="650" spc="5" dirty="0">
                <a:latin typeface="Arial"/>
                <a:cs typeface="Arial"/>
              </a:rPr>
              <a:t>and </a:t>
            </a:r>
            <a:r>
              <a:rPr sz="650" dirty="0">
                <a:latin typeface="Arial"/>
                <a:cs typeface="Arial"/>
              </a:rPr>
              <a:t>application of</a:t>
            </a:r>
            <a:r>
              <a:rPr sz="650" spc="-95" dirty="0">
                <a:latin typeface="Arial"/>
                <a:cs typeface="Arial"/>
              </a:rPr>
              <a:t> </a:t>
            </a:r>
            <a:r>
              <a:rPr sz="650" dirty="0">
                <a:latin typeface="Arial"/>
                <a:cs typeface="Arial"/>
              </a:rPr>
              <a:t>agreed-upon</a:t>
            </a:r>
            <a:endParaRPr sz="650">
              <a:latin typeface="Arial"/>
              <a:cs typeface="Arial"/>
            </a:endParaRPr>
          </a:p>
          <a:p>
            <a:pPr marL="280670">
              <a:lnSpc>
                <a:spcPct val="100000"/>
              </a:lnSpc>
              <a:spcBef>
                <a:spcPts val="10"/>
              </a:spcBef>
            </a:pPr>
            <a:r>
              <a:rPr sz="650" dirty="0">
                <a:latin typeface="Arial"/>
                <a:cs typeface="Arial"/>
              </a:rPr>
              <a:t>procedures.</a:t>
            </a:r>
            <a:endParaRPr sz="650">
              <a:latin typeface="Arial"/>
              <a:cs typeface="Arial"/>
            </a:endParaRPr>
          </a:p>
          <a:p>
            <a:pPr marL="114300" marR="243840" indent="-102235">
              <a:lnSpc>
                <a:spcPct val="104299"/>
              </a:lnSpc>
              <a:spcBef>
                <a:spcPts val="95"/>
              </a:spcBef>
              <a:buClr>
                <a:srgbClr val="F5A207"/>
              </a:buClr>
              <a:buSzPct val="92857"/>
              <a:buFont typeface="Courier New"/>
              <a:buChar char="o"/>
              <a:tabLst>
                <a:tab pos="137795" algn="l"/>
              </a:tabLst>
            </a:pPr>
            <a:r>
              <a:rPr dirty="0"/>
              <a:t>	</a:t>
            </a:r>
            <a:r>
              <a:rPr sz="700" spc="15" dirty="0">
                <a:latin typeface="Arial"/>
                <a:cs typeface="Arial"/>
              </a:rPr>
              <a:t>Advisory</a:t>
            </a:r>
            <a:r>
              <a:rPr sz="700" spc="-35" dirty="0">
                <a:latin typeface="Arial"/>
                <a:cs typeface="Arial"/>
              </a:rPr>
              <a:t> </a:t>
            </a:r>
            <a:r>
              <a:rPr sz="700" spc="15" dirty="0">
                <a:latin typeface="Arial"/>
                <a:cs typeface="Arial"/>
              </a:rPr>
              <a:t>services</a:t>
            </a:r>
            <a:r>
              <a:rPr sz="700" spc="-25" dirty="0">
                <a:latin typeface="Arial"/>
                <a:cs typeface="Arial"/>
              </a:rPr>
              <a:t> </a:t>
            </a:r>
            <a:r>
              <a:rPr sz="700" spc="10" dirty="0">
                <a:latin typeface="Arial"/>
                <a:cs typeface="Arial"/>
              </a:rPr>
              <a:t>are</a:t>
            </a:r>
            <a:r>
              <a:rPr sz="700" dirty="0">
                <a:latin typeface="Arial"/>
                <a:cs typeface="Arial"/>
              </a:rPr>
              <a:t> </a:t>
            </a:r>
            <a:r>
              <a:rPr sz="700" spc="10" dirty="0">
                <a:latin typeface="Arial"/>
                <a:cs typeface="Arial"/>
              </a:rPr>
              <a:t>offered</a:t>
            </a:r>
            <a:r>
              <a:rPr sz="700" spc="-45" dirty="0">
                <a:latin typeface="Arial"/>
                <a:cs typeface="Arial"/>
              </a:rPr>
              <a:t> </a:t>
            </a:r>
            <a:r>
              <a:rPr sz="700" spc="10" dirty="0">
                <a:latin typeface="Arial"/>
                <a:cs typeface="Arial"/>
              </a:rPr>
              <a:t>to</a:t>
            </a:r>
            <a:r>
              <a:rPr sz="700" spc="5" dirty="0">
                <a:latin typeface="Arial"/>
                <a:cs typeface="Arial"/>
              </a:rPr>
              <a:t> </a:t>
            </a:r>
            <a:r>
              <a:rPr sz="700" spc="15" dirty="0">
                <a:latin typeface="Arial"/>
                <a:cs typeface="Arial"/>
              </a:rPr>
              <a:t>improve</a:t>
            </a:r>
            <a:r>
              <a:rPr sz="700" spc="-30" dirty="0">
                <a:latin typeface="Arial"/>
                <a:cs typeface="Arial"/>
              </a:rPr>
              <a:t> </a:t>
            </a:r>
            <a:r>
              <a:rPr sz="700" spc="10" dirty="0">
                <a:latin typeface="Arial"/>
                <a:cs typeface="Arial"/>
              </a:rPr>
              <a:t>client’s</a:t>
            </a:r>
            <a:r>
              <a:rPr sz="700" spc="-40" dirty="0">
                <a:latin typeface="Arial"/>
                <a:cs typeface="Arial"/>
              </a:rPr>
              <a:t> </a:t>
            </a:r>
            <a:r>
              <a:rPr sz="700" spc="10" dirty="0">
                <a:latin typeface="Arial"/>
                <a:cs typeface="Arial"/>
              </a:rPr>
              <a:t>operational  effectiveness </a:t>
            </a:r>
            <a:r>
              <a:rPr sz="700" spc="15" dirty="0">
                <a:latin typeface="Arial"/>
                <a:cs typeface="Arial"/>
              </a:rPr>
              <a:t>and</a:t>
            </a:r>
            <a:r>
              <a:rPr sz="700" spc="-60" dirty="0">
                <a:latin typeface="Arial"/>
                <a:cs typeface="Arial"/>
              </a:rPr>
              <a:t> </a:t>
            </a:r>
            <a:r>
              <a:rPr sz="700" spc="-10" dirty="0">
                <a:latin typeface="Arial"/>
                <a:cs typeface="Arial"/>
              </a:rPr>
              <a:t>efficiency.</a:t>
            </a:r>
            <a:endParaRPr sz="700">
              <a:latin typeface="Arial"/>
              <a:cs typeface="Arial"/>
            </a:endParaRPr>
          </a:p>
          <a:p>
            <a:pPr marL="114300" marR="5080" indent="-102235">
              <a:lnSpc>
                <a:spcPct val="105700"/>
              </a:lnSpc>
              <a:spcBef>
                <a:spcPts val="100"/>
              </a:spcBef>
              <a:buClr>
                <a:srgbClr val="F5A207"/>
              </a:buClr>
              <a:buSzPct val="92857"/>
              <a:buFont typeface="Courier New"/>
              <a:buChar char="o"/>
              <a:tabLst>
                <a:tab pos="137795" algn="l"/>
              </a:tabLst>
            </a:pPr>
            <a:r>
              <a:rPr dirty="0"/>
              <a:t>	</a:t>
            </a:r>
            <a:r>
              <a:rPr sz="700" spc="15" dirty="0">
                <a:latin typeface="Arial"/>
                <a:cs typeface="Arial"/>
              </a:rPr>
              <a:t>SOX</a:t>
            </a:r>
            <a:r>
              <a:rPr sz="700" spc="5" dirty="0">
                <a:latin typeface="Arial"/>
                <a:cs typeface="Arial"/>
              </a:rPr>
              <a:t> </a:t>
            </a:r>
            <a:r>
              <a:rPr sz="700" spc="10" dirty="0">
                <a:latin typeface="Arial"/>
                <a:cs typeface="Arial"/>
              </a:rPr>
              <a:t>greatly</a:t>
            </a:r>
            <a:r>
              <a:rPr sz="700" spc="-10" dirty="0">
                <a:latin typeface="Arial"/>
                <a:cs typeface="Arial"/>
              </a:rPr>
              <a:t> </a:t>
            </a:r>
            <a:r>
              <a:rPr sz="700" spc="10" dirty="0">
                <a:latin typeface="Arial"/>
                <a:cs typeface="Arial"/>
              </a:rPr>
              <a:t>restricts</a:t>
            </a:r>
            <a:r>
              <a:rPr sz="700" dirty="0">
                <a:latin typeface="Arial"/>
                <a:cs typeface="Arial"/>
              </a:rPr>
              <a:t> </a:t>
            </a:r>
            <a:r>
              <a:rPr sz="700" spc="10" dirty="0">
                <a:latin typeface="Arial"/>
                <a:cs typeface="Arial"/>
              </a:rPr>
              <a:t>the types of non-audit</a:t>
            </a:r>
            <a:r>
              <a:rPr sz="700" spc="-10" dirty="0">
                <a:latin typeface="Arial"/>
                <a:cs typeface="Arial"/>
              </a:rPr>
              <a:t> </a:t>
            </a:r>
            <a:r>
              <a:rPr sz="700" spc="15" dirty="0">
                <a:latin typeface="Arial"/>
                <a:cs typeface="Arial"/>
              </a:rPr>
              <a:t>services</a:t>
            </a:r>
            <a:r>
              <a:rPr sz="700" spc="-10" dirty="0">
                <a:latin typeface="Arial"/>
                <a:cs typeface="Arial"/>
              </a:rPr>
              <a:t> </a:t>
            </a:r>
            <a:r>
              <a:rPr sz="700" spc="10" dirty="0">
                <a:latin typeface="Arial"/>
                <a:cs typeface="Arial"/>
              </a:rPr>
              <a:t>auditors</a:t>
            </a:r>
            <a:r>
              <a:rPr sz="700" spc="-85" dirty="0">
                <a:latin typeface="Arial"/>
                <a:cs typeface="Arial"/>
              </a:rPr>
              <a:t> </a:t>
            </a:r>
            <a:r>
              <a:rPr sz="700" spc="20" dirty="0">
                <a:latin typeface="Arial"/>
                <a:cs typeface="Arial"/>
              </a:rPr>
              <a:t>may  </a:t>
            </a:r>
            <a:r>
              <a:rPr sz="700" spc="10" dirty="0">
                <a:latin typeface="Arial"/>
                <a:cs typeface="Arial"/>
              </a:rPr>
              <a:t>render to audit</a:t>
            </a:r>
            <a:r>
              <a:rPr sz="700" spc="-75" dirty="0">
                <a:latin typeface="Arial"/>
                <a:cs typeface="Arial"/>
              </a:rPr>
              <a:t> </a:t>
            </a:r>
            <a:r>
              <a:rPr sz="700" spc="10" dirty="0">
                <a:latin typeface="Arial"/>
                <a:cs typeface="Arial"/>
              </a:rPr>
              <a:t>clients.</a:t>
            </a:r>
            <a:endParaRPr sz="700">
              <a:latin typeface="Arial"/>
              <a:cs typeface="Arial"/>
            </a:endParaRPr>
          </a:p>
          <a:p>
            <a:pPr marL="280670" marR="182880" indent="-125095">
              <a:lnSpc>
                <a:spcPct val="104000"/>
              </a:lnSpc>
              <a:spcBef>
                <a:spcPts val="40"/>
              </a:spcBef>
            </a:pPr>
            <a:r>
              <a:rPr sz="650" spc="5" dirty="0">
                <a:solidFill>
                  <a:srgbClr val="F5A207"/>
                </a:solidFill>
                <a:latin typeface="Courier New"/>
                <a:cs typeface="Courier New"/>
              </a:rPr>
              <a:t>o </a:t>
            </a:r>
            <a:r>
              <a:rPr sz="650" dirty="0">
                <a:latin typeface="Arial"/>
                <a:cs typeface="Arial"/>
              </a:rPr>
              <a:t>Unlawful to provide </a:t>
            </a:r>
            <a:r>
              <a:rPr sz="650" spc="10" dirty="0">
                <a:latin typeface="Arial"/>
                <a:cs typeface="Arial"/>
              </a:rPr>
              <a:t>many </a:t>
            </a:r>
            <a:r>
              <a:rPr sz="650" dirty="0">
                <a:latin typeface="Arial"/>
                <a:cs typeface="Arial"/>
              </a:rPr>
              <a:t>accounting, </a:t>
            </a:r>
            <a:r>
              <a:rPr sz="650" spc="-5" dirty="0">
                <a:latin typeface="Arial"/>
                <a:cs typeface="Arial"/>
              </a:rPr>
              <a:t>financial, </a:t>
            </a:r>
            <a:r>
              <a:rPr sz="650" dirty="0">
                <a:latin typeface="Arial"/>
                <a:cs typeface="Arial"/>
              </a:rPr>
              <a:t>internal audit,  management, </a:t>
            </a:r>
            <a:r>
              <a:rPr sz="650" spc="5" dirty="0">
                <a:latin typeface="Arial"/>
                <a:cs typeface="Arial"/>
              </a:rPr>
              <a:t>human </a:t>
            </a:r>
            <a:r>
              <a:rPr sz="650" spc="-5" dirty="0">
                <a:latin typeface="Arial"/>
                <a:cs typeface="Arial"/>
              </a:rPr>
              <a:t>resource </a:t>
            </a:r>
            <a:r>
              <a:rPr sz="650" dirty="0">
                <a:latin typeface="Arial"/>
                <a:cs typeface="Arial"/>
              </a:rPr>
              <a:t>or legal services unrelated to the  audit.</a:t>
            </a:r>
            <a:endParaRPr sz="65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550" y="350646"/>
            <a:ext cx="1080135" cy="226695"/>
          </a:xfrm>
          <a:prstGeom prst="rect">
            <a:avLst/>
          </a:prstGeom>
        </p:spPr>
        <p:txBody>
          <a:bodyPr vert="horz" wrap="square" lIns="0" tIns="15240" rIns="0" bIns="0" rtlCol="0">
            <a:spAutoFit/>
          </a:bodyPr>
          <a:lstStyle/>
          <a:p>
            <a:pPr marL="12700">
              <a:lnSpc>
                <a:spcPct val="100000"/>
              </a:lnSpc>
              <a:spcBef>
                <a:spcPts val="120"/>
              </a:spcBef>
            </a:pPr>
            <a:r>
              <a:rPr spc="5" dirty="0"/>
              <a:t>Internal</a:t>
            </a:r>
            <a:r>
              <a:rPr spc="-175" dirty="0"/>
              <a:t> </a:t>
            </a:r>
            <a:r>
              <a:rPr spc="5" dirty="0"/>
              <a:t>Audits</a:t>
            </a:r>
          </a:p>
        </p:txBody>
      </p:sp>
      <p:sp>
        <p:nvSpPr>
          <p:cNvPr id="3" name="object 3"/>
          <p:cNvSpPr txBox="1"/>
          <p:nvPr/>
        </p:nvSpPr>
        <p:spPr>
          <a:xfrm>
            <a:off x="409447" y="2327859"/>
            <a:ext cx="2560955" cy="115570"/>
          </a:xfrm>
          <a:prstGeom prst="rect">
            <a:avLst/>
          </a:prstGeom>
        </p:spPr>
        <p:txBody>
          <a:bodyPr vert="horz" wrap="square" lIns="0" tIns="9525" rIns="0" bIns="0" rtlCol="0">
            <a:spAutoFit/>
          </a:bodyPr>
          <a:lstStyle/>
          <a:p>
            <a:pPr marL="125095" marR="5080" indent="-113030">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52729" y="862075"/>
            <a:ext cx="2795270" cy="1019810"/>
          </a:xfrm>
          <a:prstGeom prst="rect">
            <a:avLst/>
          </a:prstGeom>
        </p:spPr>
        <p:txBody>
          <a:bodyPr vert="horz" wrap="square" lIns="0" tIns="12065" rIns="0" bIns="0" rtlCol="0">
            <a:spAutoFit/>
          </a:bodyPr>
          <a:lstStyle/>
          <a:p>
            <a:pPr marL="137160" marR="126364" indent="-125095">
              <a:lnSpc>
                <a:spcPct val="104400"/>
              </a:lnSpc>
              <a:spcBef>
                <a:spcPts val="95"/>
              </a:spcBef>
              <a:buClr>
                <a:srgbClr val="F5A207"/>
              </a:buClr>
              <a:buSzPct val="78571"/>
              <a:buFont typeface="Courier New"/>
              <a:buChar char="o"/>
              <a:tabLst>
                <a:tab pos="137795" algn="l"/>
              </a:tabLst>
            </a:pPr>
            <a:r>
              <a:rPr sz="700" b="1" spc="10" dirty="0">
                <a:latin typeface="Arial"/>
                <a:cs typeface="Arial"/>
              </a:rPr>
              <a:t>Internal auditing </a:t>
            </a:r>
            <a:r>
              <a:rPr sz="700" spc="10" dirty="0">
                <a:latin typeface="Arial"/>
                <a:cs typeface="Arial"/>
              </a:rPr>
              <a:t>is </a:t>
            </a:r>
            <a:r>
              <a:rPr sz="700" spc="15" dirty="0">
                <a:latin typeface="Arial"/>
                <a:cs typeface="Arial"/>
              </a:rPr>
              <a:t>an independent </a:t>
            </a:r>
            <a:r>
              <a:rPr sz="700" spc="10" dirty="0">
                <a:latin typeface="Arial"/>
                <a:cs typeface="Arial"/>
              </a:rPr>
              <a:t>appraisal </a:t>
            </a:r>
            <a:r>
              <a:rPr sz="700" spc="15" dirty="0">
                <a:latin typeface="Arial"/>
                <a:cs typeface="Arial"/>
              </a:rPr>
              <a:t>function </a:t>
            </a:r>
            <a:r>
              <a:rPr sz="700" spc="10" dirty="0">
                <a:latin typeface="Arial"/>
                <a:cs typeface="Arial"/>
              </a:rPr>
              <a:t>to  </a:t>
            </a:r>
            <a:r>
              <a:rPr sz="700" spc="15" dirty="0">
                <a:latin typeface="Arial"/>
                <a:cs typeface="Arial"/>
              </a:rPr>
              <a:t>examine</a:t>
            </a:r>
            <a:r>
              <a:rPr sz="700" spc="-20" dirty="0">
                <a:latin typeface="Arial"/>
                <a:cs typeface="Arial"/>
              </a:rPr>
              <a:t> </a:t>
            </a:r>
            <a:r>
              <a:rPr sz="700" spc="15" dirty="0">
                <a:latin typeface="Arial"/>
                <a:cs typeface="Arial"/>
              </a:rPr>
              <a:t>and</a:t>
            </a:r>
            <a:r>
              <a:rPr sz="700" spc="-20" dirty="0">
                <a:latin typeface="Arial"/>
                <a:cs typeface="Arial"/>
              </a:rPr>
              <a:t> </a:t>
            </a:r>
            <a:r>
              <a:rPr sz="700" spc="15" dirty="0">
                <a:latin typeface="Arial"/>
                <a:cs typeface="Arial"/>
              </a:rPr>
              <a:t>evaluate</a:t>
            </a:r>
            <a:r>
              <a:rPr sz="700" spc="-25" dirty="0">
                <a:latin typeface="Arial"/>
                <a:cs typeface="Arial"/>
              </a:rPr>
              <a:t> </a:t>
            </a:r>
            <a:r>
              <a:rPr sz="700" spc="10" dirty="0">
                <a:latin typeface="Arial"/>
                <a:cs typeface="Arial"/>
              </a:rPr>
              <a:t>activities</a:t>
            </a:r>
            <a:r>
              <a:rPr sz="700" spc="-35" dirty="0">
                <a:latin typeface="Arial"/>
                <a:cs typeface="Arial"/>
              </a:rPr>
              <a:t> </a:t>
            </a:r>
            <a:r>
              <a:rPr sz="700" spc="10" dirty="0">
                <a:latin typeface="Arial"/>
                <a:cs typeface="Arial"/>
              </a:rPr>
              <a:t>within,</a:t>
            </a:r>
            <a:r>
              <a:rPr sz="700" spc="-20" dirty="0">
                <a:latin typeface="Arial"/>
                <a:cs typeface="Arial"/>
              </a:rPr>
              <a:t> </a:t>
            </a:r>
            <a:r>
              <a:rPr sz="700" spc="15" dirty="0">
                <a:latin typeface="Arial"/>
                <a:cs typeface="Arial"/>
              </a:rPr>
              <a:t>and</a:t>
            </a:r>
            <a:r>
              <a:rPr sz="700" dirty="0">
                <a:latin typeface="Arial"/>
                <a:cs typeface="Arial"/>
              </a:rPr>
              <a:t> </a:t>
            </a:r>
            <a:r>
              <a:rPr sz="700" spc="15" dirty="0">
                <a:latin typeface="Arial"/>
                <a:cs typeface="Arial"/>
              </a:rPr>
              <a:t>as</a:t>
            </a:r>
            <a:r>
              <a:rPr sz="700" spc="-5" dirty="0">
                <a:latin typeface="Arial"/>
                <a:cs typeface="Arial"/>
              </a:rPr>
              <a:t> </a:t>
            </a:r>
            <a:r>
              <a:rPr sz="700" spc="15" dirty="0">
                <a:latin typeface="Arial"/>
                <a:cs typeface="Arial"/>
              </a:rPr>
              <a:t>a</a:t>
            </a:r>
            <a:r>
              <a:rPr sz="700" spc="10" dirty="0">
                <a:latin typeface="Arial"/>
                <a:cs typeface="Arial"/>
              </a:rPr>
              <a:t> service</a:t>
            </a:r>
            <a:r>
              <a:rPr sz="700" spc="-30" dirty="0">
                <a:latin typeface="Arial"/>
                <a:cs typeface="Arial"/>
              </a:rPr>
              <a:t> </a:t>
            </a:r>
            <a:r>
              <a:rPr sz="700" spc="10" dirty="0">
                <a:latin typeface="Arial"/>
                <a:cs typeface="Arial"/>
              </a:rPr>
              <a:t>to,</a:t>
            </a:r>
            <a:r>
              <a:rPr sz="700" spc="5" dirty="0">
                <a:latin typeface="Arial"/>
                <a:cs typeface="Arial"/>
              </a:rPr>
              <a:t> </a:t>
            </a:r>
            <a:r>
              <a:rPr sz="700" spc="15" dirty="0">
                <a:latin typeface="Arial"/>
                <a:cs typeface="Arial"/>
              </a:rPr>
              <a:t>an  </a:t>
            </a:r>
            <a:r>
              <a:rPr sz="700" spc="10" dirty="0">
                <a:latin typeface="Arial"/>
                <a:cs typeface="Arial"/>
              </a:rPr>
              <a:t>organization.</a:t>
            </a:r>
            <a:endParaRPr sz="700">
              <a:latin typeface="Arial"/>
              <a:cs typeface="Arial"/>
            </a:endParaRPr>
          </a:p>
          <a:p>
            <a:pPr marL="137160" marR="186690" indent="-125095">
              <a:lnSpc>
                <a:spcPct val="104299"/>
              </a:lnSpc>
              <a:spcBef>
                <a:spcPts val="35"/>
              </a:spcBef>
              <a:buClr>
                <a:srgbClr val="F5A207"/>
              </a:buClr>
              <a:buSzPct val="78571"/>
              <a:buFont typeface="Courier New"/>
              <a:buChar char="o"/>
              <a:tabLst>
                <a:tab pos="137795" algn="l"/>
              </a:tabLst>
            </a:pPr>
            <a:r>
              <a:rPr sz="700" spc="10" dirty="0">
                <a:latin typeface="Arial"/>
                <a:cs typeface="Arial"/>
              </a:rPr>
              <a:t>Internal</a:t>
            </a:r>
            <a:r>
              <a:rPr sz="700" spc="-10" dirty="0">
                <a:latin typeface="Arial"/>
                <a:cs typeface="Arial"/>
              </a:rPr>
              <a:t> </a:t>
            </a:r>
            <a:r>
              <a:rPr sz="700" spc="10" dirty="0">
                <a:latin typeface="Arial"/>
                <a:cs typeface="Arial"/>
              </a:rPr>
              <a:t>auditors</a:t>
            </a:r>
            <a:r>
              <a:rPr sz="700" spc="-20" dirty="0">
                <a:latin typeface="Arial"/>
                <a:cs typeface="Arial"/>
              </a:rPr>
              <a:t> </a:t>
            </a:r>
            <a:r>
              <a:rPr sz="700" spc="15" dirty="0">
                <a:latin typeface="Arial"/>
                <a:cs typeface="Arial"/>
              </a:rPr>
              <a:t>perform</a:t>
            </a:r>
            <a:r>
              <a:rPr sz="700" spc="-20" dirty="0">
                <a:latin typeface="Arial"/>
                <a:cs typeface="Arial"/>
              </a:rPr>
              <a:t> </a:t>
            </a:r>
            <a:r>
              <a:rPr sz="700" spc="15" dirty="0">
                <a:latin typeface="Arial"/>
                <a:cs typeface="Arial"/>
              </a:rPr>
              <a:t>a </a:t>
            </a:r>
            <a:r>
              <a:rPr sz="700" spc="10" dirty="0">
                <a:latin typeface="Arial"/>
                <a:cs typeface="Arial"/>
              </a:rPr>
              <a:t>wide</a:t>
            </a:r>
            <a:r>
              <a:rPr sz="700" dirty="0">
                <a:latin typeface="Arial"/>
                <a:cs typeface="Arial"/>
              </a:rPr>
              <a:t> </a:t>
            </a:r>
            <a:r>
              <a:rPr sz="700" spc="10" dirty="0">
                <a:latin typeface="Arial"/>
                <a:cs typeface="Arial"/>
              </a:rPr>
              <a:t>variety</a:t>
            </a:r>
            <a:r>
              <a:rPr sz="700" spc="-20" dirty="0">
                <a:latin typeface="Arial"/>
                <a:cs typeface="Arial"/>
              </a:rPr>
              <a:t> </a:t>
            </a:r>
            <a:r>
              <a:rPr sz="700" spc="10" dirty="0">
                <a:latin typeface="Arial"/>
                <a:cs typeface="Arial"/>
              </a:rPr>
              <a:t>of</a:t>
            </a:r>
            <a:r>
              <a:rPr sz="700" dirty="0">
                <a:latin typeface="Arial"/>
                <a:cs typeface="Arial"/>
              </a:rPr>
              <a:t> </a:t>
            </a:r>
            <a:r>
              <a:rPr sz="700" spc="10" dirty="0">
                <a:latin typeface="Arial"/>
                <a:cs typeface="Arial"/>
              </a:rPr>
              <a:t>activities</a:t>
            </a:r>
            <a:r>
              <a:rPr sz="700" spc="-65" dirty="0">
                <a:latin typeface="Arial"/>
                <a:cs typeface="Arial"/>
              </a:rPr>
              <a:t> </a:t>
            </a:r>
            <a:r>
              <a:rPr sz="700" spc="15" dirty="0">
                <a:latin typeface="Arial"/>
                <a:cs typeface="Arial"/>
              </a:rPr>
              <a:t>including  </a:t>
            </a:r>
            <a:r>
              <a:rPr sz="700" spc="10" dirty="0">
                <a:latin typeface="Arial"/>
                <a:cs typeface="Arial"/>
              </a:rPr>
              <a:t>financial,</a:t>
            </a:r>
            <a:r>
              <a:rPr sz="700" spc="-25" dirty="0">
                <a:latin typeface="Arial"/>
                <a:cs typeface="Arial"/>
              </a:rPr>
              <a:t> </a:t>
            </a:r>
            <a:r>
              <a:rPr sz="700" spc="10" dirty="0">
                <a:latin typeface="Arial"/>
                <a:cs typeface="Arial"/>
              </a:rPr>
              <a:t>operational,</a:t>
            </a:r>
            <a:r>
              <a:rPr sz="700" spc="-20" dirty="0">
                <a:latin typeface="Arial"/>
                <a:cs typeface="Arial"/>
              </a:rPr>
              <a:t> </a:t>
            </a:r>
            <a:r>
              <a:rPr sz="700" spc="15" dirty="0">
                <a:latin typeface="Arial"/>
                <a:cs typeface="Arial"/>
              </a:rPr>
              <a:t>compliance</a:t>
            </a:r>
            <a:r>
              <a:rPr sz="700" spc="-35" dirty="0">
                <a:latin typeface="Arial"/>
                <a:cs typeface="Arial"/>
              </a:rPr>
              <a:t> </a:t>
            </a:r>
            <a:r>
              <a:rPr sz="700" spc="15" dirty="0">
                <a:latin typeface="Arial"/>
                <a:cs typeface="Arial"/>
              </a:rPr>
              <a:t>and</a:t>
            </a:r>
            <a:r>
              <a:rPr sz="700" dirty="0">
                <a:latin typeface="Arial"/>
                <a:cs typeface="Arial"/>
              </a:rPr>
              <a:t> </a:t>
            </a:r>
            <a:r>
              <a:rPr sz="700" spc="10" dirty="0">
                <a:latin typeface="Arial"/>
                <a:cs typeface="Arial"/>
              </a:rPr>
              <a:t>fraud</a:t>
            </a:r>
            <a:r>
              <a:rPr sz="700" spc="-45" dirty="0">
                <a:latin typeface="Arial"/>
                <a:cs typeface="Arial"/>
              </a:rPr>
              <a:t> </a:t>
            </a:r>
            <a:r>
              <a:rPr sz="700" spc="10" dirty="0">
                <a:latin typeface="Arial"/>
                <a:cs typeface="Arial"/>
              </a:rPr>
              <a:t>audits.</a:t>
            </a:r>
            <a:endParaRPr sz="700">
              <a:latin typeface="Arial"/>
              <a:cs typeface="Arial"/>
            </a:endParaRPr>
          </a:p>
          <a:p>
            <a:pPr marL="137160" indent="-125095">
              <a:lnSpc>
                <a:spcPct val="100000"/>
              </a:lnSpc>
              <a:spcBef>
                <a:spcPts val="70"/>
              </a:spcBef>
              <a:buClr>
                <a:srgbClr val="F5A207"/>
              </a:buClr>
              <a:buSzPct val="78571"/>
              <a:buFont typeface="Courier New"/>
              <a:buChar char="o"/>
              <a:tabLst>
                <a:tab pos="137795" algn="l"/>
              </a:tabLst>
            </a:pPr>
            <a:r>
              <a:rPr sz="700" spc="10" dirty="0">
                <a:latin typeface="Arial"/>
                <a:cs typeface="Arial"/>
              </a:rPr>
              <a:t>Auditors</a:t>
            </a:r>
            <a:r>
              <a:rPr sz="700" spc="-10" dirty="0">
                <a:latin typeface="Arial"/>
                <a:cs typeface="Arial"/>
              </a:rPr>
              <a:t> </a:t>
            </a:r>
            <a:r>
              <a:rPr sz="700" spc="20" dirty="0">
                <a:latin typeface="Arial"/>
                <a:cs typeface="Arial"/>
              </a:rPr>
              <a:t>may</a:t>
            </a:r>
            <a:r>
              <a:rPr sz="700" spc="-10" dirty="0">
                <a:latin typeface="Arial"/>
                <a:cs typeface="Arial"/>
              </a:rPr>
              <a:t> </a:t>
            </a:r>
            <a:r>
              <a:rPr sz="700" spc="10" dirty="0">
                <a:latin typeface="Arial"/>
                <a:cs typeface="Arial"/>
              </a:rPr>
              <a:t>work</a:t>
            </a:r>
            <a:r>
              <a:rPr sz="700" spc="25" dirty="0">
                <a:latin typeface="Arial"/>
                <a:cs typeface="Arial"/>
              </a:rPr>
              <a:t> </a:t>
            </a:r>
            <a:r>
              <a:rPr sz="700" spc="10" dirty="0">
                <a:latin typeface="Arial"/>
                <a:cs typeface="Arial"/>
              </a:rPr>
              <a:t>for</a:t>
            </a:r>
            <a:r>
              <a:rPr sz="700" spc="-5" dirty="0">
                <a:latin typeface="Arial"/>
                <a:cs typeface="Arial"/>
              </a:rPr>
              <a:t> </a:t>
            </a:r>
            <a:r>
              <a:rPr sz="700" spc="10" dirty="0">
                <a:latin typeface="Arial"/>
                <a:cs typeface="Arial"/>
              </a:rPr>
              <a:t>the organization</a:t>
            </a:r>
            <a:r>
              <a:rPr sz="700" spc="-25" dirty="0">
                <a:latin typeface="Arial"/>
                <a:cs typeface="Arial"/>
              </a:rPr>
              <a:t> </a:t>
            </a:r>
            <a:r>
              <a:rPr sz="700" spc="10" dirty="0">
                <a:latin typeface="Arial"/>
                <a:cs typeface="Arial"/>
              </a:rPr>
              <a:t>or</a:t>
            </a:r>
            <a:r>
              <a:rPr sz="700" spc="-5" dirty="0">
                <a:latin typeface="Arial"/>
                <a:cs typeface="Arial"/>
              </a:rPr>
              <a:t> </a:t>
            </a:r>
            <a:r>
              <a:rPr sz="700" spc="15" dirty="0">
                <a:latin typeface="Arial"/>
                <a:cs typeface="Arial"/>
              </a:rPr>
              <a:t>task</a:t>
            </a:r>
            <a:r>
              <a:rPr sz="700" spc="-10" dirty="0">
                <a:latin typeface="Arial"/>
                <a:cs typeface="Arial"/>
              </a:rPr>
              <a:t> </a:t>
            </a:r>
            <a:r>
              <a:rPr sz="700" spc="20" dirty="0">
                <a:latin typeface="Arial"/>
                <a:cs typeface="Arial"/>
              </a:rPr>
              <a:t>may</a:t>
            </a:r>
            <a:r>
              <a:rPr sz="700" spc="-75" dirty="0">
                <a:latin typeface="Arial"/>
                <a:cs typeface="Arial"/>
              </a:rPr>
              <a:t> </a:t>
            </a:r>
            <a:r>
              <a:rPr sz="700" spc="15" dirty="0">
                <a:latin typeface="Arial"/>
                <a:cs typeface="Arial"/>
              </a:rPr>
              <a:t>be</a:t>
            </a:r>
            <a:endParaRPr sz="700">
              <a:latin typeface="Arial"/>
              <a:cs typeface="Arial"/>
            </a:endParaRPr>
          </a:p>
          <a:p>
            <a:pPr marL="137160">
              <a:lnSpc>
                <a:spcPct val="100000"/>
              </a:lnSpc>
              <a:spcBef>
                <a:spcPts val="35"/>
              </a:spcBef>
            </a:pPr>
            <a:r>
              <a:rPr sz="700" spc="10" dirty="0">
                <a:latin typeface="Arial"/>
                <a:cs typeface="Arial"/>
              </a:rPr>
              <a:t>outsourced.</a:t>
            </a:r>
            <a:endParaRPr sz="700">
              <a:latin typeface="Arial"/>
              <a:cs typeface="Arial"/>
            </a:endParaRPr>
          </a:p>
          <a:p>
            <a:pPr marL="262255" marR="5080" indent="-104139">
              <a:lnSpc>
                <a:spcPct val="103099"/>
              </a:lnSpc>
              <a:spcBef>
                <a:spcPts val="20"/>
              </a:spcBef>
            </a:pPr>
            <a:r>
              <a:rPr sz="500" spc="15" dirty="0">
                <a:solidFill>
                  <a:srgbClr val="F5A207"/>
                </a:solidFill>
                <a:latin typeface="Courier New"/>
                <a:cs typeface="Courier New"/>
              </a:rPr>
              <a:t>o </a:t>
            </a:r>
            <a:r>
              <a:rPr sz="650" spc="-5" dirty="0">
                <a:latin typeface="Arial"/>
                <a:cs typeface="Arial"/>
              </a:rPr>
              <a:t>Independence is </a:t>
            </a:r>
            <a:r>
              <a:rPr sz="650" dirty="0">
                <a:latin typeface="Arial"/>
                <a:cs typeface="Arial"/>
              </a:rPr>
              <a:t>self-imposed, but auditors represent the interests of  the</a:t>
            </a:r>
            <a:r>
              <a:rPr sz="650" spc="-15" dirty="0">
                <a:latin typeface="Arial"/>
                <a:cs typeface="Arial"/>
              </a:rPr>
              <a:t> </a:t>
            </a:r>
            <a:r>
              <a:rPr sz="650" dirty="0">
                <a:latin typeface="Arial"/>
                <a:cs typeface="Arial"/>
              </a:rPr>
              <a:t>organization.</a:t>
            </a:r>
            <a:endParaRPr sz="65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461" y="350012"/>
            <a:ext cx="2145665" cy="226695"/>
          </a:xfrm>
          <a:prstGeom prst="rect">
            <a:avLst/>
          </a:prstGeom>
        </p:spPr>
        <p:txBody>
          <a:bodyPr vert="horz" wrap="square" lIns="0" tIns="15240" rIns="0" bIns="0" rtlCol="0">
            <a:spAutoFit/>
          </a:bodyPr>
          <a:lstStyle/>
          <a:p>
            <a:pPr marL="12700">
              <a:lnSpc>
                <a:spcPct val="100000"/>
              </a:lnSpc>
              <a:spcBef>
                <a:spcPts val="120"/>
              </a:spcBef>
            </a:pPr>
            <a:r>
              <a:rPr spc="5" dirty="0"/>
              <a:t>External vs. Internal</a:t>
            </a:r>
            <a:r>
              <a:rPr spc="-200" dirty="0"/>
              <a:t> </a:t>
            </a:r>
            <a:r>
              <a:rPr spc="5" dirty="0"/>
              <a:t>Auditors</a:t>
            </a:r>
          </a:p>
        </p:txBody>
      </p:sp>
      <p:sp>
        <p:nvSpPr>
          <p:cNvPr id="3" name="object 3"/>
          <p:cNvSpPr txBox="1"/>
          <p:nvPr/>
        </p:nvSpPr>
        <p:spPr>
          <a:xfrm>
            <a:off x="408533" y="2327275"/>
            <a:ext cx="2561590" cy="115570"/>
          </a:xfrm>
          <a:prstGeom prst="rect">
            <a:avLst/>
          </a:prstGeom>
        </p:spPr>
        <p:txBody>
          <a:bodyPr vert="horz" wrap="square" lIns="0" tIns="9525" rIns="0" bIns="0" rtlCol="0">
            <a:spAutoFit/>
          </a:bodyPr>
          <a:lstStyle/>
          <a:p>
            <a:pPr marL="125730" marR="5080" indent="-113664">
              <a:lnSpc>
                <a:spcPct val="120000"/>
              </a:lnSpc>
              <a:spcBef>
                <a:spcPts val="75"/>
              </a:spcBef>
            </a:pPr>
            <a:r>
              <a:rPr sz="250" spc="25" dirty="0">
                <a:solidFill>
                  <a:srgbClr val="C95204"/>
                </a:solidFill>
                <a:latin typeface="Times New Roman"/>
                <a:cs typeface="Times New Roman"/>
              </a:rPr>
              <a:t>© </a:t>
            </a:r>
            <a:r>
              <a:rPr sz="250" spc="15" dirty="0">
                <a:solidFill>
                  <a:srgbClr val="C95204"/>
                </a:solidFill>
                <a:latin typeface="Times New Roman"/>
                <a:cs typeface="Times New Roman"/>
              </a:rPr>
              <a:t>2016 </a:t>
            </a:r>
            <a:r>
              <a:rPr sz="250" spc="10" dirty="0">
                <a:solidFill>
                  <a:srgbClr val="C95204"/>
                </a:solidFill>
                <a:latin typeface="Times New Roman"/>
                <a:cs typeface="Times New Roman"/>
              </a:rPr>
              <a:t>Cengage Learning®. </a:t>
            </a:r>
            <a:r>
              <a:rPr sz="250" spc="20" dirty="0">
                <a:solidFill>
                  <a:srgbClr val="C95204"/>
                </a:solidFill>
                <a:latin typeface="Times New Roman"/>
                <a:cs typeface="Times New Roman"/>
              </a:rPr>
              <a:t>May </a:t>
            </a:r>
            <a:r>
              <a:rPr sz="250" spc="15" dirty="0">
                <a:solidFill>
                  <a:srgbClr val="C95204"/>
                </a:solidFill>
                <a:latin typeface="Times New Roman"/>
                <a:cs typeface="Times New Roman"/>
              </a:rPr>
              <a:t>not be scanned, copied or </a:t>
            </a:r>
            <a:r>
              <a:rPr sz="250" spc="10" dirty="0">
                <a:solidFill>
                  <a:srgbClr val="C95204"/>
                </a:solidFill>
                <a:latin typeface="Times New Roman"/>
                <a:cs typeface="Times New Roman"/>
              </a:rPr>
              <a:t>duplicated </a:t>
            </a:r>
            <a:r>
              <a:rPr sz="250" spc="15" dirty="0">
                <a:solidFill>
                  <a:srgbClr val="C95204"/>
                </a:solidFill>
                <a:latin typeface="Times New Roman"/>
                <a:cs typeface="Times New Roman"/>
              </a:rPr>
              <a:t>or posted </a:t>
            </a:r>
            <a:r>
              <a:rPr sz="250" spc="10" dirty="0">
                <a:solidFill>
                  <a:srgbClr val="C95204"/>
                </a:solidFill>
                <a:latin typeface="Times New Roman"/>
                <a:cs typeface="Times New Roman"/>
              </a:rPr>
              <a:t>to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publicly accessible website,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whole or </a:t>
            </a:r>
            <a:r>
              <a:rPr sz="250" spc="10" dirty="0">
                <a:solidFill>
                  <a:srgbClr val="C95204"/>
                </a:solidFill>
                <a:latin typeface="Times New Roman"/>
                <a:cs typeface="Times New Roman"/>
              </a:rPr>
              <a:t>in part, </a:t>
            </a:r>
            <a:r>
              <a:rPr sz="250" spc="15" dirty="0">
                <a:solidFill>
                  <a:srgbClr val="C95204"/>
                </a:solidFill>
                <a:latin typeface="Times New Roman"/>
                <a:cs typeface="Times New Roman"/>
              </a:rPr>
              <a:t>except </a:t>
            </a:r>
            <a:r>
              <a:rPr sz="250" spc="10" dirty="0">
                <a:solidFill>
                  <a:srgbClr val="C95204"/>
                </a:solidFill>
                <a:latin typeface="Times New Roman"/>
                <a:cs typeface="Times New Roman"/>
              </a:rPr>
              <a:t>for </a:t>
            </a:r>
            <a:r>
              <a:rPr sz="250" spc="15" dirty="0">
                <a:solidFill>
                  <a:srgbClr val="C95204"/>
                </a:solidFill>
                <a:latin typeface="Times New Roman"/>
                <a:cs typeface="Times New Roman"/>
              </a:rPr>
              <a:t>use as </a:t>
            </a:r>
            <a:r>
              <a:rPr sz="250" spc="10" dirty="0">
                <a:solidFill>
                  <a:srgbClr val="C95204"/>
                </a:solidFill>
                <a:latin typeface="Times New Roman"/>
                <a:cs typeface="Times New Roman"/>
              </a:rPr>
              <a:t>permitted </a:t>
            </a:r>
            <a:r>
              <a:rPr sz="250" spc="5" dirty="0">
                <a:solidFill>
                  <a:srgbClr val="C95204"/>
                </a:solidFill>
                <a:latin typeface="Times New Roman"/>
                <a:cs typeface="Times New Roman"/>
              </a:rPr>
              <a:t>in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license  distributed with </a:t>
            </a:r>
            <a:r>
              <a:rPr sz="250" spc="15" dirty="0">
                <a:solidFill>
                  <a:srgbClr val="C95204"/>
                </a:solidFill>
                <a:latin typeface="Times New Roman"/>
                <a:cs typeface="Times New Roman"/>
              </a:rPr>
              <a:t>a </a:t>
            </a:r>
            <a:r>
              <a:rPr sz="250" spc="10" dirty="0">
                <a:solidFill>
                  <a:srgbClr val="C95204"/>
                </a:solidFill>
                <a:latin typeface="Times New Roman"/>
                <a:cs typeface="Times New Roman"/>
              </a:rPr>
              <a:t>certain </a:t>
            </a:r>
            <a:r>
              <a:rPr sz="250" spc="15" dirty="0">
                <a:solidFill>
                  <a:srgbClr val="C95204"/>
                </a:solidFill>
                <a:latin typeface="Times New Roman"/>
                <a:cs typeface="Times New Roman"/>
              </a:rPr>
              <a:t>product or </a:t>
            </a:r>
            <a:r>
              <a:rPr sz="250" spc="10" dirty="0">
                <a:solidFill>
                  <a:srgbClr val="C95204"/>
                </a:solidFill>
                <a:latin typeface="Times New Roman"/>
                <a:cs typeface="Times New Roman"/>
              </a:rPr>
              <a:t>service </a:t>
            </a:r>
            <a:r>
              <a:rPr sz="250" spc="15" dirty="0">
                <a:solidFill>
                  <a:srgbClr val="C95204"/>
                </a:solidFill>
                <a:latin typeface="Times New Roman"/>
                <a:cs typeface="Times New Roman"/>
              </a:rPr>
              <a:t>or </a:t>
            </a:r>
            <a:r>
              <a:rPr sz="250" spc="10" dirty="0">
                <a:solidFill>
                  <a:srgbClr val="C95204"/>
                </a:solidFill>
                <a:latin typeface="Times New Roman"/>
                <a:cs typeface="Times New Roman"/>
              </a:rPr>
              <a:t>otherwise </a:t>
            </a:r>
            <a:r>
              <a:rPr sz="250" spc="15" dirty="0">
                <a:solidFill>
                  <a:srgbClr val="C95204"/>
                </a:solidFill>
                <a:latin typeface="Times New Roman"/>
                <a:cs typeface="Times New Roman"/>
              </a:rPr>
              <a:t>on a password-protected </a:t>
            </a:r>
            <a:r>
              <a:rPr sz="250" spc="10" dirty="0">
                <a:solidFill>
                  <a:srgbClr val="C95204"/>
                </a:solidFill>
                <a:latin typeface="Times New Roman"/>
                <a:cs typeface="Times New Roman"/>
              </a:rPr>
              <a:t>website </a:t>
            </a:r>
            <a:r>
              <a:rPr sz="250" spc="15" dirty="0">
                <a:solidFill>
                  <a:srgbClr val="C95204"/>
                </a:solidFill>
                <a:latin typeface="Times New Roman"/>
                <a:cs typeface="Times New Roman"/>
              </a:rPr>
              <a:t>or school-approved </a:t>
            </a:r>
            <a:r>
              <a:rPr sz="250" spc="10" dirty="0">
                <a:solidFill>
                  <a:srgbClr val="C95204"/>
                </a:solidFill>
                <a:latin typeface="Times New Roman"/>
                <a:cs typeface="Times New Roman"/>
              </a:rPr>
              <a:t>learning </a:t>
            </a:r>
            <a:r>
              <a:rPr sz="250" spc="15" dirty="0">
                <a:solidFill>
                  <a:srgbClr val="C95204"/>
                </a:solidFill>
                <a:latin typeface="Times New Roman"/>
                <a:cs typeface="Times New Roman"/>
              </a:rPr>
              <a:t>management system </a:t>
            </a:r>
            <a:r>
              <a:rPr sz="250" spc="10" dirty="0">
                <a:solidFill>
                  <a:srgbClr val="C95204"/>
                </a:solidFill>
                <a:latin typeface="Times New Roman"/>
                <a:cs typeface="Times New Roman"/>
              </a:rPr>
              <a:t>for classroom</a:t>
            </a:r>
            <a:r>
              <a:rPr sz="250" spc="-15" dirty="0">
                <a:solidFill>
                  <a:srgbClr val="C95204"/>
                </a:solidFill>
                <a:latin typeface="Times New Roman"/>
                <a:cs typeface="Times New Roman"/>
              </a:rPr>
              <a:t> </a:t>
            </a:r>
            <a:r>
              <a:rPr sz="250" spc="10" dirty="0">
                <a:solidFill>
                  <a:srgbClr val="C95204"/>
                </a:solidFill>
                <a:latin typeface="Times New Roman"/>
                <a:cs typeface="Times New Roman"/>
              </a:rPr>
              <a:t>use.</a:t>
            </a:r>
            <a:endParaRPr sz="250">
              <a:latin typeface="Times New Roman"/>
              <a:cs typeface="Times New Roman"/>
            </a:endParaRPr>
          </a:p>
        </p:txBody>
      </p:sp>
      <p:sp>
        <p:nvSpPr>
          <p:cNvPr id="4" name="object 4"/>
          <p:cNvSpPr txBox="1"/>
          <p:nvPr/>
        </p:nvSpPr>
        <p:spPr>
          <a:xfrm>
            <a:off x="280212" y="920622"/>
            <a:ext cx="2757805" cy="1020444"/>
          </a:xfrm>
          <a:prstGeom prst="rect">
            <a:avLst/>
          </a:prstGeom>
        </p:spPr>
        <p:txBody>
          <a:bodyPr vert="horz" wrap="square" lIns="0" tIns="16510" rIns="0" bIns="0" rtlCol="0">
            <a:spAutoFit/>
          </a:bodyPr>
          <a:lstStyle/>
          <a:p>
            <a:pPr marL="137160" indent="-125095">
              <a:lnSpc>
                <a:spcPct val="100000"/>
              </a:lnSpc>
              <a:spcBef>
                <a:spcPts val="130"/>
              </a:spcBef>
              <a:buClr>
                <a:srgbClr val="F5A207"/>
              </a:buClr>
              <a:buSzPct val="78571"/>
              <a:buFont typeface="Courier New"/>
              <a:buChar char="o"/>
              <a:tabLst>
                <a:tab pos="137795" algn="l"/>
              </a:tabLst>
            </a:pPr>
            <a:r>
              <a:rPr sz="700" spc="10" dirty="0">
                <a:solidFill>
                  <a:srgbClr val="404040"/>
                </a:solidFill>
                <a:latin typeface="Arial"/>
                <a:cs typeface="Arial"/>
              </a:rPr>
              <a:t>External auditors represent </a:t>
            </a:r>
            <a:r>
              <a:rPr sz="700" spc="15" dirty="0">
                <a:solidFill>
                  <a:srgbClr val="404040"/>
                </a:solidFill>
                <a:latin typeface="Arial"/>
                <a:cs typeface="Arial"/>
              </a:rPr>
              <a:t>outsiders</a:t>
            </a:r>
            <a:r>
              <a:rPr sz="700" spc="-145" dirty="0">
                <a:solidFill>
                  <a:srgbClr val="404040"/>
                </a:solidFill>
                <a:latin typeface="Arial"/>
                <a:cs typeface="Arial"/>
              </a:rPr>
              <a:t> </a:t>
            </a:r>
            <a:r>
              <a:rPr sz="700" spc="10" dirty="0">
                <a:solidFill>
                  <a:srgbClr val="404040"/>
                </a:solidFill>
                <a:latin typeface="Arial"/>
                <a:cs typeface="Arial"/>
              </a:rPr>
              <a:t>while internal auditors</a:t>
            </a:r>
            <a:endParaRPr sz="700">
              <a:latin typeface="Arial"/>
              <a:cs typeface="Arial"/>
            </a:endParaRPr>
          </a:p>
          <a:p>
            <a:pPr marL="137160">
              <a:lnSpc>
                <a:spcPct val="100000"/>
              </a:lnSpc>
              <a:spcBef>
                <a:spcPts val="35"/>
              </a:spcBef>
            </a:pPr>
            <a:r>
              <a:rPr sz="700" spc="10" dirty="0">
                <a:solidFill>
                  <a:srgbClr val="404040"/>
                </a:solidFill>
                <a:latin typeface="Arial"/>
                <a:cs typeface="Arial"/>
              </a:rPr>
              <a:t>represent </a:t>
            </a:r>
            <a:r>
              <a:rPr sz="700" spc="5" dirty="0">
                <a:solidFill>
                  <a:srgbClr val="404040"/>
                </a:solidFill>
                <a:latin typeface="Arial"/>
                <a:cs typeface="Arial"/>
              </a:rPr>
              <a:t>organization’s</a:t>
            </a:r>
            <a:r>
              <a:rPr sz="700" spc="-100" dirty="0">
                <a:solidFill>
                  <a:srgbClr val="404040"/>
                </a:solidFill>
                <a:latin typeface="Arial"/>
                <a:cs typeface="Arial"/>
              </a:rPr>
              <a:t> </a:t>
            </a:r>
            <a:r>
              <a:rPr sz="700" spc="10" dirty="0">
                <a:solidFill>
                  <a:srgbClr val="404040"/>
                </a:solidFill>
                <a:latin typeface="Arial"/>
                <a:cs typeface="Arial"/>
              </a:rPr>
              <a:t>interests.</a:t>
            </a:r>
            <a:endParaRPr sz="700">
              <a:latin typeface="Arial"/>
              <a:cs typeface="Arial"/>
            </a:endParaRPr>
          </a:p>
          <a:p>
            <a:pPr marL="137160" marR="305435" indent="-125095">
              <a:lnSpc>
                <a:spcPct val="104299"/>
              </a:lnSpc>
              <a:spcBef>
                <a:spcPts val="40"/>
              </a:spcBef>
              <a:buClr>
                <a:srgbClr val="F5A207"/>
              </a:buClr>
              <a:buSzPct val="78571"/>
              <a:buFont typeface="Courier New"/>
              <a:buChar char="o"/>
              <a:tabLst>
                <a:tab pos="137795" algn="l"/>
              </a:tabLst>
            </a:pPr>
            <a:r>
              <a:rPr sz="700" spc="10" dirty="0">
                <a:solidFill>
                  <a:srgbClr val="404040"/>
                </a:solidFill>
                <a:latin typeface="Arial"/>
                <a:cs typeface="Arial"/>
              </a:rPr>
              <a:t>Internal</a:t>
            </a:r>
            <a:r>
              <a:rPr sz="700" spc="-10" dirty="0">
                <a:solidFill>
                  <a:srgbClr val="404040"/>
                </a:solidFill>
                <a:latin typeface="Arial"/>
                <a:cs typeface="Arial"/>
              </a:rPr>
              <a:t> </a:t>
            </a:r>
            <a:r>
              <a:rPr sz="700" spc="10" dirty="0">
                <a:solidFill>
                  <a:srgbClr val="404040"/>
                </a:solidFill>
                <a:latin typeface="Arial"/>
                <a:cs typeface="Arial"/>
              </a:rPr>
              <a:t>auditors</a:t>
            </a:r>
            <a:r>
              <a:rPr sz="700" spc="-25" dirty="0">
                <a:solidFill>
                  <a:srgbClr val="404040"/>
                </a:solidFill>
                <a:latin typeface="Arial"/>
                <a:cs typeface="Arial"/>
              </a:rPr>
              <a:t> </a:t>
            </a:r>
            <a:r>
              <a:rPr sz="700" spc="10" dirty="0">
                <a:solidFill>
                  <a:srgbClr val="404040"/>
                </a:solidFill>
                <a:latin typeface="Arial"/>
                <a:cs typeface="Arial"/>
              </a:rPr>
              <a:t>often</a:t>
            </a:r>
            <a:r>
              <a:rPr sz="700" spc="-15" dirty="0">
                <a:solidFill>
                  <a:srgbClr val="404040"/>
                </a:solidFill>
                <a:latin typeface="Arial"/>
                <a:cs typeface="Arial"/>
              </a:rPr>
              <a:t> </a:t>
            </a:r>
            <a:r>
              <a:rPr sz="700" spc="15" dirty="0">
                <a:solidFill>
                  <a:srgbClr val="404040"/>
                </a:solidFill>
                <a:latin typeface="Arial"/>
                <a:cs typeface="Arial"/>
              </a:rPr>
              <a:t>cooperate</a:t>
            </a:r>
            <a:r>
              <a:rPr sz="700" dirty="0">
                <a:solidFill>
                  <a:srgbClr val="404040"/>
                </a:solidFill>
                <a:latin typeface="Arial"/>
                <a:cs typeface="Arial"/>
              </a:rPr>
              <a:t> </a:t>
            </a:r>
            <a:r>
              <a:rPr sz="700" spc="10" dirty="0">
                <a:solidFill>
                  <a:srgbClr val="404040"/>
                </a:solidFill>
                <a:latin typeface="Arial"/>
                <a:cs typeface="Arial"/>
              </a:rPr>
              <a:t>with</a:t>
            </a:r>
            <a:r>
              <a:rPr sz="700" spc="-5" dirty="0">
                <a:solidFill>
                  <a:srgbClr val="404040"/>
                </a:solidFill>
                <a:latin typeface="Arial"/>
                <a:cs typeface="Arial"/>
              </a:rPr>
              <a:t> </a:t>
            </a:r>
            <a:r>
              <a:rPr sz="700" spc="15" dirty="0">
                <a:solidFill>
                  <a:srgbClr val="404040"/>
                </a:solidFill>
                <a:latin typeface="Arial"/>
                <a:cs typeface="Arial"/>
              </a:rPr>
              <a:t>and</a:t>
            </a:r>
            <a:r>
              <a:rPr sz="700" dirty="0">
                <a:solidFill>
                  <a:srgbClr val="404040"/>
                </a:solidFill>
                <a:latin typeface="Arial"/>
                <a:cs typeface="Arial"/>
              </a:rPr>
              <a:t> </a:t>
            </a:r>
            <a:r>
              <a:rPr sz="700" spc="15" dirty="0">
                <a:solidFill>
                  <a:srgbClr val="404040"/>
                </a:solidFill>
                <a:latin typeface="Arial"/>
                <a:cs typeface="Arial"/>
              </a:rPr>
              <a:t>assist</a:t>
            </a:r>
            <a:r>
              <a:rPr sz="700" spc="-85" dirty="0">
                <a:solidFill>
                  <a:srgbClr val="404040"/>
                </a:solidFill>
                <a:latin typeface="Arial"/>
                <a:cs typeface="Arial"/>
              </a:rPr>
              <a:t> </a:t>
            </a:r>
            <a:r>
              <a:rPr sz="700" spc="10" dirty="0">
                <a:solidFill>
                  <a:srgbClr val="404040"/>
                </a:solidFill>
                <a:latin typeface="Arial"/>
                <a:cs typeface="Arial"/>
              </a:rPr>
              <a:t>external  auditors</a:t>
            </a:r>
            <a:r>
              <a:rPr sz="700" spc="-25" dirty="0">
                <a:solidFill>
                  <a:srgbClr val="404040"/>
                </a:solidFill>
                <a:latin typeface="Arial"/>
                <a:cs typeface="Arial"/>
              </a:rPr>
              <a:t> </a:t>
            </a:r>
            <a:r>
              <a:rPr sz="700" spc="10" dirty="0">
                <a:solidFill>
                  <a:srgbClr val="404040"/>
                </a:solidFill>
                <a:latin typeface="Arial"/>
                <a:cs typeface="Arial"/>
              </a:rPr>
              <a:t>in</a:t>
            </a:r>
            <a:r>
              <a:rPr sz="700" spc="-10" dirty="0">
                <a:solidFill>
                  <a:srgbClr val="404040"/>
                </a:solidFill>
                <a:latin typeface="Arial"/>
                <a:cs typeface="Arial"/>
              </a:rPr>
              <a:t> </a:t>
            </a:r>
            <a:r>
              <a:rPr sz="700" spc="20" dirty="0">
                <a:solidFill>
                  <a:srgbClr val="404040"/>
                </a:solidFill>
                <a:latin typeface="Arial"/>
                <a:cs typeface="Arial"/>
              </a:rPr>
              <a:t>some</a:t>
            </a:r>
            <a:r>
              <a:rPr sz="700" spc="-5" dirty="0">
                <a:solidFill>
                  <a:srgbClr val="404040"/>
                </a:solidFill>
                <a:latin typeface="Arial"/>
                <a:cs typeface="Arial"/>
              </a:rPr>
              <a:t> </a:t>
            </a:r>
            <a:r>
              <a:rPr sz="700" spc="15" dirty="0">
                <a:solidFill>
                  <a:srgbClr val="404040"/>
                </a:solidFill>
                <a:latin typeface="Arial"/>
                <a:cs typeface="Arial"/>
              </a:rPr>
              <a:t>aspects</a:t>
            </a:r>
            <a:r>
              <a:rPr sz="700" spc="-15" dirty="0">
                <a:solidFill>
                  <a:srgbClr val="404040"/>
                </a:solidFill>
                <a:latin typeface="Arial"/>
                <a:cs typeface="Arial"/>
              </a:rPr>
              <a:t> </a:t>
            </a:r>
            <a:r>
              <a:rPr sz="700" spc="10" dirty="0">
                <a:solidFill>
                  <a:srgbClr val="404040"/>
                </a:solidFill>
                <a:latin typeface="Arial"/>
                <a:cs typeface="Arial"/>
              </a:rPr>
              <a:t>of</a:t>
            </a:r>
            <a:r>
              <a:rPr sz="700" spc="-5" dirty="0">
                <a:solidFill>
                  <a:srgbClr val="404040"/>
                </a:solidFill>
                <a:latin typeface="Arial"/>
                <a:cs typeface="Arial"/>
              </a:rPr>
              <a:t> </a:t>
            </a:r>
            <a:r>
              <a:rPr sz="700" spc="10" dirty="0">
                <a:solidFill>
                  <a:srgbClr val="404040"/>
                </a:solidFill>
                <a:latin typeface="Arial"/>
                <a:cs typeface="Arial"/>
              </a:rPr>
              <a:t>financial</a:t>
            </a:r>
            <a:r>
              <a:rPr sz="700" spc="-55" dirty="0">
                <a:solidFill>
                  <a:srgbClr val="404040"/>
                </a:solidFill>
                <a:latin typeface="Arial"/>
                <a:cs typeface="Arial"/>
              </a:rPr>
              <a:t> </a:t>
            </a:r>
            <a:r>
              <a:rPr sz="700" spc="10" dirty="0">
                <a:solidFill>
                  <a:srgbClr val="404040"/>
                </a:solidFill>
                <a:latin typeface="Arial"/>
                <a:cs typeface="Arial"/>
              </a:rPr>
              <a:t>audits.</a:t>
            </a:r>
            <a:endParaRPr sz="700">
              <a:latin typeface="Arial"/>
              <a:cs typeface="Arial"/>
            </a:endParaRPr>
          </a:p>
          <a:p>
            <a:pPr marL="262255" marR="312420" indent="-104139">
              <a:lnSpc>
                <a:spcPct val="103099"/>
              </a:lnSpc>
              <a:spcBef>
                <a:spcPts val="15"/>
              </a:spcBef>
            </a:pPr>
            <a:r>
              <a:rPr sz="500" spc="15" dirty="0">
                <a:solidFill>
                  <a:srgbClr val="F5A207"/>
                </a:solidFill>
                <a:latin typeface="Courier New"/>
                <a:cs typeface="Courier New"/>
              </a:rPr>
              <a:t>o </a:t>
            </a:r>
            <a:r>
              <a:rPr sz="650" dirty="0">
                <a:solidFill>
                  <a:srgbClr val="404040"/>
                </a:solidFill>
                <a:latin typeface="Arial"/>
                <a:cs typeface="Arial"/>
              </a:rPr>
              <a:t>Extent of cooperation depends </a:t>
            </a:r>
            <a:r>
              <a:rPr sz="650" spc="5" dirty="0">
                <a:solidFill>
                  <a:srgbClr val="404040"/>
                </a:solidFill>
                <a:latin typeface="Arial"/>
                <a:cs typeface="Arial"/>
              </a:rPr>
              <a:t>upon </a:t>
            </a:r>
            <a:r>
              <a:rPr sz="650" dirty="0">
                <a:solidFill>
                  <a:srgbClr val="404040"/>
                </a:solidFill>
                <a:latin typeface="Arial"/>
                <a:cs typeface="Arial"/>
              </a:rPr>
              <a:t>the </a:t>
            </a:r>
            <a:r>
              <a:rPr sz="650" spc="-5" dirty="0">
                <a:solidFill>
                  <a:srgbClr val="404040"/>
                </a:solidFill>
                <a:latin typeface="Arial"/>
                <a:cs typeface="Arial"/>
              </a:rPr>
              <a:t>independence </a:t>
            </a:r>
            <a:r>
              <a:rPr sz="650" spc="5" dirty="0">
                <a:solidFill>
                  <a:srgbClr val="404040"/>
                </a:solidFill>
                <a:latin typeface="Arial"/>
                <a:cs typeface="Arial"/>
              </a:rPr>
              <a:t>and  </a:t>
            </a:r>
            <a:r>
              <a:rPr sz="650" dirty="0">
                <a:solidFill>
                  <a:srgbClr val="404040"/>
                </a:solidFill>
                <a:latin typeface="Arial"/>
                <a:cs typeface="Arial"/>
              </a:rPr>
              <a:t>competence of the internal audit</a:t>
            </a:r>
            <a:r>
              <a:rPr sz="650" spc="-105" dirty="0">
                <a:solidFill>
                  <a:srgbClr val="404040"/>
                </a:solidFill>
                <a:latin typeface="Arial"/>
                <a:cs typeface="Arial"/>
              </a:rPr>
              <a:t> </a:t>
            </a:r>
            <a:r>
              <a:rPr sz="650" spc="-5" dirty="0">
                <a:solidFill>
                  <a:srgbClr val="404040"/>
                </a:solidFill>
                <a:latin typeface="Arial"/>
                <a:cs typeface="Arial"/>
              </a:rPr>
              <a:t>staff.</a:t>
            </a:r>
            <a:endParaRPr sz="650">
              <a:latin typeface="Arial"/>
              <a:cs typeface="Arial"/>
            </a:endParaRPr>
          </a:p>
          <a:p>
            <a:pPr marL="137160" marR="5080" indent="-125095">
              <a:lnSpc>
                <a:spcPct val="104500"/>
              </a:lnSpc>
              <a:spcBef>
                <a:spcPts val="30"/>
              </a:spcBef>
              <a:buClr>
                <a:srgbClr val="F5A207"/>
              </a:buClr>
              <a:buSzPct val="78571"/>
              <a:buFont typeface="Courier New"/>
              <a:buChar char="o"/>
              <a:tabLst>
                <a:tab pos="137795" algn="l"/>
              </a:tabLst>
            </a:pPr>
            <a:r>
              <a:rPr sz="700" spc="10" dirty="0">
                <a:solidFill>
                  <a:srgbClr val="404040"/>
                </a:solidFill>
                <a:latin typeface="Arial"/>
                <a:cs typeface="Arial"/>
              </a:rPr>
              <a:t>External auditors </a:t>
            </a:r>
            <a:r>
              <a:rPr sz="700" spc="15" dirty="0">
                <a:solidFill>
                  <a:srgbClr val="404040"/>
                </a:solidFill>
                <a:latin typeface="Arial"/>
                <a:cs typeface="Arial"/>
              </a:rPr>
              <a:t>can </a:t>
            </a:r>
            <a:r>
              <a:rPr sz="700" spc="10" dirty="0">
                <a:solidFill>
                  <a:srgbClr val="404040"/>
                </a:solidFill>
                <a:latin typeface="Arial"/>
                <a:cs typeface="Arial"/>
              </a:rPr>
              <a:t>rely in part </a:t>
            </a:r>
            <a:r>
              <a:rPr sz="700" spc="15" dirty="0">
                <a:solidFill>
                  <a:srgbClr val="404040"/>
                </a:solidFill>
                <a:latin typeface="Arial"/>
                <a:cs typeface="Arial"/>
              </a:rPr>
              <a:t>on evidence gathered by  </a:t>
            </a:r>
            <a:r>
              <a:rPr sz="700" spc="10" dirty="0">
                <a:solidFill>
                  <a:srgbClr val="404040"/>
                </a:solidFill>
                <a:latin typeface="Arial"/>
                <a:cs typeface="Arial"/>
              </a:rPr>
              <a:t>internal audit departments that are organizationally</a:t>
            </a:r>
            <a:r>
              <a:rPr sz="700" spc="-80" dirty="0">
                <a:solidFill>
                  <a:srgbClr val="404040"/>
                </a:solidFill>
                <a:latin typeface="Arial"/>
                <a:cs typeface="Arial"/>
              </a:rPr>
              <a:t> </a:t>
            </a:r>
            <a:r>
              <a:rPr sz="700" spc="15" dirty="0">
                <a:solidFill>
                  <a:srgbClr val="404040"/>
                </a:solidFill>
                <a:latin typeface="Arial"/>
                <a:cs typeface="Arial"/>
              </a:rPr>
              <a:t>independent  and</a:t>
            </a:r>
            <a:r>
              <a:rPr sz="700" spc="-5" dirty="0">
                <a:solidFill>
                  <a:srgbClr val="404040"/>
                </a:solidFill>
                <a:latin typeface="Arial"/>
                <a:cs typeface="Arial"/>
              </a:rPr>
              <a:t> </a:t>
            </a:r>
            <a:r>
              <a:rPr sz="700" spc="10" dirty="0">
                <a:solidFill>
                  <a:srgbClr val="404040"/>
                </a:solidFill>
                <a:latin typeface="Arial"/>
                <a:cs typeface="Arial"/>
              </a:rPr>
              <a:t>report</a:t>
            </a:r>
            <a:r>
              <a:rPr sz="700" spc="-5" dirty="0">
                <a:solidFill>
                  <a:srgbClr val="404040"/>
                </a:solidFill>
                <a:latin typeface="Arial"/>
                <a:cs typeface="Arial"/>
              </a:rPr>
              <a:t> </a:t>
            </a:r>
            <a:r>
              <a:rPr sz="700" spc="10" dirty="0">
                <a:solidFill>
                  <a:srgbClr val="404040"/>
                </a:solidFill>
                <a:latin typeface="Arial"/>
                <a:cs typeface="Arial"/>
              </a:rPr>
              <a:t>to</a:t>
            </a:r>
            <a:r>
              <a:rPr sz="700" spc="-5" dirty="0">
                <a:solidFill>
                  <a:srgbClr val="404040"/>
                </a:solidFill>
                <a:latin typeface="Arial"/>
                <a:cs typeface="Arial"/>
              </a:rPr>
              <a:t> </a:t>
            </a:r>
            <a:r>
              <a:rPr sz="700" spc="10" dirty="0">
                <a:solidFill>
                  <a:srgbClr val="404040"/>
                </a:solidFill>
                <a:latin typeface="Arial"/>
                <a:cs typeface="Arial"/>
              </a:rPr>
              <a:t>the</a:t>
            </a:r>
            <a:r>
              <a:rPr sz="700" spc="-5" dirty="0">
                <a:solidFill>
                  <a:srgbClr val="404040"/>
                </a:solidFill>
                <a:latin typeface="Arial"/>
                <a:cs typeface="Arial"/>
              </a:rPr>
              <a:t> </a:t>
            </a:r>
            <a:r>
              <a:rPr sz="700" spc="15" dirty="0">
                <a:solidFill>
                  <a:srgbClr val="404040"/>
                </a:solidFill>
                <a:latin typeface="Arial"/>
                <a:cs typeface="Arial"/>
              </a:rPr>
              <a:t>board </a:t>
            </a:r>
            <a:r>
              <a:rPr sz="700" spc="10" dirty="0">
                <a:solidFill>
                  <a:srgbClr val="404040"/>
                </a:solidFill>
                <a:latin typeface="Arial"/>
                <a:cs typeface="Arial"/>
              </a:rPr>
              <a:t>of</a:t>
            </a:r>
            <a:r>
              <a:rPr sz="700" spc="-15" dirty="0">
                <a:solidFill>
                  <a:srgbClr val="404040"/>
                </a:solidFill>
                <a:latin typeface="Arial"/>
                <a:cs typeface="Arial"/>
              </a:rPr>
              <a:t> </a:t>
            </a:r>
            <a:r>
              <a:rPr sz="700" spc="10" dirty="0">
                <a:solidFill>
                  <a:srgbClr val="404040"/>
                </a:solidFill>
                <a:latin typeface="Arial"/>
                <a:cs typeface="Arial"/>
              </a:rPr>
              <a:t>directors’</a:t>
            </a:r>
            <a:r>
              <a:rPr sz="700" spc="-35" dirty="0">
                <a:solidFill>
                  <a:srgbClr val="404040"/>
                </a:solidFill>
                <a:latin typeface="Arial"/>
                <a:cs typeface="Arial"/>
              </a:rPr>
              <a:t> </a:t>
            </a:r>
            <a:r>
              <a:rPr sz="700" spc="10" dirty="0">
                <a:solidFill>
                  <a:srgbClr val="404040"/>
                </a:solidFill>
                <a:latin typeface="Arial"/>
                <a:cs typeface="Arial"/>
              </a:rPr>
              <a:t>audit</a:t>
            </a:r>
            <a:r>
              <a:rPr sz="700" spc="-125" dirty="0">
                <a:solidFill>
                  <a:srgbClr val="404040"/>
                </a:solidFill>
                <a:latin typeface="Arial"/>
                <a:cs typeface="Arial"/>
              </a:rPr>
              <a:t> </a:t>
            </a:r>
            <a:r>
              <a:rPr sz="700" spc="15" dirty="0">
                <a:solidFill>
                  <a:srgbClr val="404040"/>
                </a:solidFill>
                <a:latin typeface="Arial"/>
                <a:cs typeface="Arial"/>
              </a:rPr>
              <a:t>committee.</a:t>
            </a:r>
            <a:endParaRPr sz="7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7392</Words>
  <Application>Microsoft Office PowerPoint</Application>
  <PresentationFormat>Custom</PresentationFormat>
  <Paragraphs>520</Paragraphs>
  <Slides>41</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Carlito</vt:lpstr>
      <vt:lpstr>Courier New</vt:lpstr>
      <vt:lpstr>Times New Roman</vt:lpstr>
      <vt:lpstr>Wingdings</vt:lpstr>
      <vt:lpstr>Office Theme</vt:lpstr>
      <vt:lpstr>PowerPoint Presentation</vt:lpstr>
      <vt:lpstr>Learning Objectives</vt:lpstr>
      <vt:lpstr>Auditing</vt:lpstr>
      <vt:lpstr>External (Financial) Audits</vt:lpstr>
      <vt:lpstr>FINANCIAL STATEMENTS</vt:lpstr>
      <vt:lpstr>PowerPoint Presentation</vt:lpstr>
      <vt:lpstr>Attest Service vs. Advisory Services</vt:lpstr>
      <vt:lpstr>Internal Audits</vt:lpstr>
      <vt:lpstr>External vs. Internal Auditors</vt:lpstr>
      <vt:lpstr>Fraud Audits</vt:lpstr>
      <vt:lpstr>Role of Audit Committee</vt:lpstr>
      <vt:lpstr>Auditing Standards</vt:lpstr>
      <vt:lpstr>PowerPoint Presentation</vt:lpstr>
      <vt:lpstr>Auditing Standards</vt:lpstr>
      <vt:lpstr>Audit Objectives and Audit Procedures Based  on Management Assertions</vt:lpstr>
      <vt:lpstr>Audit Risk</vt:lpstr>
      <vt:lpstr>Audit Risk</vt:lpstr>
      <vt:lpstr>AUDIT RISK</vt:lpstr>
      <vt:lpstr>IT AUDIT</vt:lpstr>
      <vt:lpstr>The IT Audit</vt:lpstr>
      <vt:lpstr>The IT Audit</vt:lpstr>
      <vt:lpstr>PowerPoint Presentation</vt:lpstr>
      <vt:lpstr>PowerPoint Presentation</vt:lpstr>
      <vt:lpstr>TEST OF CONTROL</vt:lpstr>
      <vt:lpstr>PowerPoint Presentation</vt:lpstr>
      <vt:lpstr>SUBSTANTIVE PROCEDURES</vt:lpstr>
      <vt:lpstr>TEST OF DETAIL</vt:lpstr>
      <vt:lpstr>Internal Control</vt:lpstr>
      <vt:lpstr>Internal Control</vt:lpstr>
      <vt:lpstr>Internal Control System</vt:lpstr>
      <vt:lpstr>Modifying Principles</vt:lpstr>
      <vt:lpstr>The PDC Model</vt:lpstr>
      <vt:lpstr>The PDC Model</vt:lpstr>
      <vt:lpstr>COSO Internal Control Framework</vt:lpstr>
      <vt:lpstr>COSO Internal Control Framework</vt:lpstr>
      <vt:lpstr>COSO Internal Control Framework</vt:lpstr>
      <vt:lpstr>Physical Controls</vt:lpstr>
      <vt:lpstr>Physical Controls</vt:lpstr>
      <vt:lpstr>IT Controls</vt:lpstr>
      <vt:lpstr>IT Controls</vt:lpstr>
      <vt:lpstr>Audit Implications of SOX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CIS-496 / I.S. Auditing</dc:title>
  <dc:creator>Patricia Lopez</dc:creator>
  <cp:lastModifiedBy>Tân Nguyễn Văn</cp:lastModifiedBy>
  <cp:revision>15</cp:revision>
  <dcterms:created xsi:type="dcterms:W3CDTF">2022-09-09T15:34:56Z</dcterms:created>
  <dcterms:modified xsi:type="dcterms:W3CDTF">2022-10-28T11:37:47Z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2021-05-27T00:00:00Z</vt:filetime>
  </property>
  <property fmtid="{D5CDD505-2E9C-101B-9397-08002B2CF9AE}" pid="3" name="Creator">
    <vt:lpwstr>Microsoft® PowerPoint® 2016</vt:lpwstr>
  </property>
  <property fmtid="{D5CDD505-2E9C-101B-9397-08002B2CF9AE}" pid="4" name="LastSaved">
    <vt:filetime>2022-09-09T00:00:00Z</vt:filetime>
  </property>
</Properties>
</file>