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Faustina Bold" charset="1" panose="00000800000000000000"/>
      <p:regular r:id="rId15"/>
    </p:embeddedFont>
    <p:embeddedFont>
      <p:font typeface="Faustina" charset="1" panose="00000500000000000000"/>
      <p:regular r:id="rId16"/>
    </p:embeddedFont>
    <p:embeddedFont>
      <p:font typeface="Montserrat Ultra-Bold" charset="1" panose="00000900000000000000"/>
      <p:regular r:id="rId17"/>
    </p:embeddedFont>
    <p:embeddedFont>
      <p:font typeface="Faustina Bold Italics" charset="1" panose="00000800000000000000"/>
      <p:regular r:id="rId18"/>
    </p:embeddedFont>
    <p:embeddedFont>
      <p:font typeface="Montserrat Bold" charset="1" panose="00000800000000000000"/>
      <p:regular r:id="rId19"/>
    </p:embeddedFont>
    <p:embeddedFont>
      <p:font typeface="Montserrat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2.jpe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0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19340" y="4704661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22307" y="-4393257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5" y="0"/>
                </a:lnTo>
                <a:lnTo>
                  <a:pt x="9975595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645090" y="7788295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030464" y="-2806490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15438" y="1224500"/>
            <a:ext cx="9457124" cy="1826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Faustina Bold"/>
              </a:rPr>
              <a:t>TRƯỜNG ĐẠI HỌC VINH</a:t>
            </a:r>
          </a:p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Faustina Bold"/>
              </a:rPr>
              <a:t>VIỆN KỸ THUẬT VÀ CÔNG NGHỆ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71977" y="3998242"/>
            <a:ext cx="10144046" cy="8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Faustina Bold"/>
              </a:rPr>
              <a:t>HỌC PHẦN MẠNG MÁY TÍNH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81907" y="5525189"/>
            <a:ext cx="8890655" cy="537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Faustina"/>
              </a:rPr>
              <a:t>Bài thuyết trình về giao thức Pipeline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304081" y="7870025"/>
            <a:ext cx="2983919" cy="2416975"/>
          </a:xfrm>
          <a:custGeom>
            <a:avLst/>
            <a:gdLst/>
            <a:ahLst/>
            <a:cxnLst/>
            <a:rect r="r" b="b" t="t" l="l"/>
            <a:pathLst>
              <a:path h="2416975" w="2983919">
                <a:moveTo>
                  <a:pt x="0" y="0"/>
                </a:moveTo>
                <a:lnTo>
                  <a:pt x="2983919" y="0"/>
                </a:lnTo>
                <a:lnTo>
                  <a:pt x="2983919" y="2416975"/>
                </a:lnTo>
                <a:lnTo>
                  <a:pt x="0" y="24169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0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95864" y="5299202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3054559" y="8160294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378559" y="7392436"/>
            <a:ext cx="2894564" cy="289456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4DF8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0800000">
            <a:off x="13972769" y="-2065840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4983200" y="-1031178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74975" y="2431844"/>
            <a:ext cx="463083" cy="463083"/>
          </a:xfrm>
          <a:custGeom>
            <a:avLst/>
            <a:gdLst/>
            <a:ahLst/>
            <a:cxnLst/>
            <a:rect r="r" b="b" t="t" l="l"/>
            <a:pathLst>
              <a:path h="463083" w="463083">
                <a:moveTo>
                  <a:pt x="0" y="0"/>
                </a:moveTo>
                <a:lnTo>
                  <a:pt x="463083" y="0"/>
                </a:lnTo>
                <a:lnTo>
                  <a:pt x="463083" y="463083"/>
                </a:lnTo>
                <a:lnTo>
                  <a:pt x="0" y="4630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364918" y="7730683"/>
            <a:ext cx="231542" cy="231542"/>
          </a:xfrm>
          <a:custGeom>
            <a:avLst/>
            <a:gdLst/>
            <a:ahLst/>
            <a:cxnLst/>
            <a:rect r="r" b="b" t="t" l="l"/>
            <a:pathLst>
              <a:path h="231542" w="231542">
                <a:moveTo>
                  <a:pt x="0" y="0"/>
                </a:moveTo>
                <a:lnTo>
                  <a:pt x="231542" y="0"/>
                </a:lnTo>
                <a:lnTo>
                  <a:pt x="231542" y="231542"/>
                </a:lnTo>
                <a:lnTo>
                  <a:pt x="0" y="2315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202645" y="3593348"/>
            <a:ext cx="5246391" cy="5246370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19633" t="0" r="-23223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359888" y="1430540"/>
            <a:ext cx="9571388" cy="1038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7"/>
              </a:lnSpc>
            </a:pPr>
            <a:r>
              <a:rPr lang="en-US" sz="7521">
                <a:solidFill>
                  <a:srgbClr val="C4DF8F"/>
                </a:solidFill>
                <a:latin typeface="Montserrat Ultra-Bold"/>
              </a:rPr>
              <a:t>GIỚI THIỆU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98711" y="4065892"/>
            <a:ext cx="9898856" cy="390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68" indent="-345434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Faustina"/>
              </a:rPr>
              <a:t>Giao thức Pipeline là một phương pháp truyền dữ liệu trong mạng máy tính.</a:t>
            </a:r>
          </a:p>
          <a:p>
            <a:pPr algn="just" marL="690868" indent="-345434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Faustina"/>
              </a:rPr>
              <a:t>Nó cho phép gửi và nhận các gói tin mà không cần chờ đợi xác nhận cho từng gói trước đó.</a:t>
            </a:r>
          </a:p>
          <a:p>
            <a:pPr algn="just" marL="690868" indent="-345434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Faustina"/>
              </a:rPr>
              <a:t>Giao thức Pipeline giúp tối ưu hóa việc truyền dữ liệu và cải thiện hiệu suất mạng.</a:t>
            </a:r>
          </a:p>
          <a:p>
            <a:pPr algn="just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23908" y="2799677"/>
            <a:ext cx="6128257" cy="8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Faustina Bold Italics"/>
              </a:rPr>
              <a:t>Giao thức Pipeline là gì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DF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840674" y="4826121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800407" y="8238366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855197" y="-2144863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4983200" y="-1031178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66095" y="3588919"/>
            <a:ext cx="4688376" cy="6245380"/>
          </a:xfrm>
          <a:custGeom>
            <a:avLst/>
            <a:gdLst/>
            <a:ahLst/>
            <a:cxnLst/>
            <a:rect r="r" b="b" t="t" l="l"/>
            <a:pathLst>
              <a:path h="6245380" w="4688376">
                <a:moveTo>
                  <a:pt x="0" y="0"/>
                </a:moveTo>
                <a:lnTo>
                  <a:pt x="4688377" y="0"/>
                </a:lnTo>
                <a:lnTo>
                  <a:pt x="4688377" y="6245380"/>
                </a:lnTo>
                <a:lnTo>
                  <a:pt x="0" y="62453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59094" y="858834"/>
            <a:ext cx="12927645" cy="1038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7"/>
              </a:lnSpc>
            </a:pPr>
            <a:r>
              <a:rPr lang="en-US" sz="7521">
                <a:solidFill>
                  <a:srgbClr val="5350A2"/>
                </a:solidFill>
                <a:latin typeface="Montserrat Bold"/>
              </a:rPr>
              <a:t>Ý nghĩa và mục đích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855197" y="2722296"/>
            <a:ext cx="463083" cy="463083"/>
          </a:xfrm>
          <a:custGeom>
            <a:avLst/>
            <a:gdLst/>
            <a:ahLst/>
            <a:cxnLst/>
            <a:rect r="r" b="b" t="t" l="l"/>
            <a:pathLst>
              <a:path h="463083" w="463083">
                <a:moveTo>
                  <a:pt x="0" y="0"/>
                </a:moveTo>
                <a:lnTo>
                  <a:pt x="463083" y="0"/>
                </a:lnTo>
                <a:lnTo>
                  <a:pt x="463083" y="463083"/>
                </a:lnTo>
                <a:lnTo>
                  <a:pt x="0" y="4630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0625" y="5344820"/>
            <a:ext cx="371847" cy="371847"/>
          </a:xfrm>
          <a:custGeom>
            <a:avLst/>
            <a:gdLst/>
            <a:ahLst/>
            <a:cxnLst/>
            <a:rect r="r" b="b" t="t" l="l"/>
            <a:pathLst>
              <a:path h="371847" w="371847">
                <a:moveTo>
                  <a:pt x="0" y="0"/>
                </a:moveTo>
                <a:lnTo>
                  <a:pt x="371847" y="0"/>
                </a:lnTo>
                <a:lnTo>
                  <a:pt x="371847" y="371848"/>
                </a:lnTo>
                <a:lnTo>
                  <a:pt x="0" y="3718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63074" y="8886453"/>
            <a:ext cx="371847" cy="371847"/>
          </a:xfrm>
          <a:custGeom>
            <a:avLst/>
            <a:gdLst/>
            <a:ahLst/>
            <a:cxnLst/>
            <a:rect r="r" b="b" t="t" l="l"/>
            <a:pathLst>
              <a:path h="371847" w="371847">
                <a:moveTo>
                  <a:pt x="0" y="0"/>
                </a:moveTo>
                <a:lnTo>
                  <a:pt x="371848" y="0"/>
                </a:lnTo>
                <a:lnTo>
                  <a:pt x="371848" y="371847"/>
                </a:lnTo>
                <a:lnTo>
                  <a:pt x="0" y="3718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77136" y="2319702"/>
            <a:ext cx="10458583" cy="620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585" indent="-388792" lvl="1">
              <a:lnSpc>
                <a:spcPts val="3781"/>
              </a:lnSpc>
              <a:buFont typeface="Arial"/>
              <a:buChar char="•"/>
            </a:pPr>
            <a:r>
              <a:rPr lang="en-US" sz="3601">
                <a:solidFill>
                  <a:srgbClr val="000000"/>
                </a:solidFill>
                <a:latin typeface="Montserrat"/>
              </a:rPr>
              <a:t>Tăng hiệu suất truyền dữ liệu: Giao thức Pipeline cho phép gửi nhiều gói tin một cách liên tục, giảm thiểu thời gian chờ đợi giữa các gói tin.</a:t>
            </a:r>
          </a:p>
          <a:p>
            <a:pPr algn="just" marL="777585" indent="-388792" lvl="1">
              <a:lnSpc>
                <a:spcPts val="3781"/>
              </a:lnSpc>
              <a:buFont typeface="Arial"/>
              <a:buChar char="•"/>
            </a:pPr>
            <a:r>
              <a:rPr lang="en-US" sz="3601">
                <a:solidFill>
                  <a:srgbClr val="000000"/>
                </a:solidFill>
                <a:latin typeface="Montserrat"/>
              </a:rPr>
              <a:t>Giảm độ trễ tổng thể: Bằng cách tối ưu hóa việc sử dụng băng thông mạng, giao thức này giảm độ trễ tổng thể trong quá trình truyền dữ liệu.</a:t>
            </a:r>
          </a:p>
          <a:p>
            <a:pPr algn="just" marL="777585" indent="-388792" lvl="1">
              <a:lnSpc>
                <a:spcPts val="3781"/>
              </a:lnSpc>
              <a:buFont typeface="Arial"/>
              <a:buChar char="•"/>
            </a:pPr>
            <a:r>
              <a:rPr lang="en-US" sz="3601">
                <a:solidFill>
                  <a:srgbClr val="000000"/>
                </a:solidFill>
                <a:latin typeface="Montserrat"/>
              </a:rPr>
              <a:t>Tối ưu hóa sử dụng băng thông mạng: Pipeline giữ cho đường truyền luôn hoạt động, tận dụng băng thông mạng một cách hiệu quả hơn.</a:t>
            </a:r>
          </a:p>
          <a:p>
            <a:pPr algn="l">
              <a:lnSpc>
                <a:spcPts val="37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DF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840674" y="4826121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3123155" y="6399148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855197" y="-2144863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4983200" y="-1031178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9094" y="1133475"/>
            <a:ext cx="12927645" cy="1038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7"/>
              </a:lnSpc>
            </a:pPr>
            <a:r>
              <a:rPr lang="en-US" sz="7521">
                <a:solidFill>
                  <a:srgbClr val="5350A2"/>
                </a:solidFill>
                <a:latin typeface="Montserrat Ultra-Bold"/>
              </a:rPr>
              <a:t>Nguyên lý hoạt động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855197" y="2722296"/>
            <a:ext cx="463083" cy="463083"/>
          </a:xfrm>
          <a:custGeom>
            <a:avLst/>
            <a:gdLst/>
            <a:ahLst/>
            <a:cxnLst/>
            <a:rect r="r" b="b" t="t" l="l"/>
            <a:pathLst>
              <a:path h="463083" w="463083">
                <a:moveTo>
                  <a:pt x="0" y="0"/>
                </a:moveTo>
                <a:lnTo>
                  <a:pt x="463083" y="0"/>
                </a:lnTo>
                <a:lnTo>
                  <a:pt x="463083" y="463083"/>
                </a:lnTo>
                <a:lnTo>
                  <a:pt x="0" y="4630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0625" y="5344820"/>
            <a:ext cx="371847" cy="371847"/>
          </a:xfrm>
          <a:custGeom>
            <a:avLst/>
            <a:gdLst/>
            <a:ahLst/>
            <a:cxnLst/>
            <a:rect r="r" b="b" t="t" l="l"/>
            <a:pathLst>
              <a:path h="371847" w="371847">
                <a:moveTo>
                  <a:pt x="0" y="0"/>
                </a:moveTo>
                <a:lnTo>
                  <a:pt x="371847" y="0"/>
                </a:lnTo>
                <a:lnTo>
                  <a:pt x="371847" y="371848"/>
                </a:lnTo>
                <a:lnTo>
                  <a:pt x="0" y="371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524705" y="8238366"/>
            <a:ext cx="371847" cy="371847"/>
          </a:xfrm>
          <a:custGeom>
            <a:avLst/>
            <a:gdLst/>
            <a:ahLst/>
            <a:cxnLst/>
            <a:rect r="r" b="b" t="t" l="l"/>
            <a:pathLst>
              <a:path h="371847" w="371847">
                <a:moveTo>
                  <a:pt x="0" y="0"/>
                </a:moveTo>
                <a:lnTo>
                  <a:pt x="371848" y="0"/>
                </a:lnTo>
                <a:lnTo>
                  <a:pt x="371848" y="371847"/>
                </a:lnTo>
                <a:lnTo>
                  <a:pt x="0" y="371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012975"/>
            <a:ext cx="10274126" cy="48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ontserrat Bold"/>
              </a:rPr>
              <a:t>Cơ chế hoạt động của Giao thức Pipeline: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71032" y="4111668"/>
            <a:ext cx="11297229" cy="494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406" indent="-367203" lvl="1">
              <a:lnSpc>
                <a:spcPts val="3571"/>
              </a:lnSpc>
              <a:buFont typeface="Arial"/>
              <a:buChar char="•"/>
            </a:pPr>
            <a:r>
              <a:rPr lang="en-US" sz="3401">
                <a:solidFill>
                  <a:srgbClr val="000000"/>
                </a:solidFill>
                <a:latin typeface="Montserrat"/>
              </a:rPr>
              <a:t>Gửi nhiều gói tin liên tục: Thay vì chờ đợi xác nhận cho từng gói tin trước khi gửi tiếp, giao thức Pipeline cho phép gửi nhiều gói tin một cách liên tục.</a:t>
            </a:r>
          </a:p>
          <a:p>
            <a:pPr algn="l" marL="734406" indent="-367203" lvl="1">
              <a:lnSpc>
                <a:spcPts val="3571"/>
              </a:lnSpc>
              <a:buFont typeface="Arial"/>
              <a:buChar char="•"/>
            </a:pPr>
            <a:r>
              <a:rPr lang="en-US" sz="3401">
                <a:solidFill>
                  <a:srgbClr val="000000"/>
                </a:solidFill>
                <a:latin typeface="Montserrat"/>
              </a:rPr>
              <a:t>Xếp hàng gói tin: Các gói tin được xếp hàng và gửi đi theo thứ tự, nhưng không cần phải chờ đợi xác nhận cho mỗi gói trước.</a:t>
            </a:r>
          </a:p>
          <a:p>
            <a:pPr algn="l" marL="734406" indent="-367203" lvl="1">
              <a:lnSpc>
                <a:spcPts val="3571"/>
              </a:lnSpc>
              <a:spcBef>
                <a:spcPct val="0"/>
              </a:spcBef>
              <a:buFont typeface="Arial"/>
              <a:buChar char="•"/>
            </a:pPr>
            <a:r>
              <a:rPr lang="en-US" sz="3401">
                <a:solidFill>
                  <a:srgbClr val="000000"/>
                </a:solidFill>
                <a:latin typeface="Montserrat"/>
              </a:rPr>
              <a:t>Quản lý cửa sổ trượt: Giao thức sử dụng cơ chế cửa sổ trượt để đảm bảo số lượng gói tin trong hệ thống không vượt quá mức cho phép.</a:t>
            </a:r>
          </a:p>
          <a:p>
            <a:pPr algn="l">
              <a:lnSpc>
                <a:spcPts val="357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DF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50677" y="-5776333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39878" y="-2172198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19340" y="4559118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762662" y="7563729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99937" y="7836859"/>
            <a:ext cx="1386642" cy="346661"/>
          </a:xfrm>
          <a:custGeom>
            <a:avLst/>
            <a:gdLst/>
            <a:ahLst/>
            <a:cxnLst/>
            <a:rect r="r" b="b" t="t" l="l"/>
            <a:pathLst>
              <a:path h="346661" w="1386642">
                <a:moveTo>
                  <a:pt x="0" y="0"/>
                </a:moveTo>
                <a:lnTo>
                  <a:pt x="1386643" y="0"/>
                </a:lnTo>
                <a:lnTo>
                  <a:pt x="1386643" y="346661"/>
                </a:lnTo>
                <a:lnTo>
                  <a:pt x="0" y="3466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285164" y="1234079"/>
            <a:ext cx="9258300" cy="92583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856A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140901" y="2277455"/>
            <a:ext cx="463083" cy="463083"/>
          </a:xfrm>
          <a:custGeom>
            <a:avLst/>
            <a:gdLst/>
            <a:ahLst/>
            <a:cxnLst/>
            <a:rect r="r" b="b" t="t" l="l"/>
            <a:pathLst>
              <a:path h="463083" w="463083">
                <a:moveTo>
                  <a:pt x="0" y="0"/>
                </a:moveTo>
                <a:lnTo>
                  <a:pt x="463083" y="0"/>
                </a:lnTo>
                <a:lnTo>
                  <a:pt x="463083" y="463084"/>
                </a:lnTo>
                <a:lnTo>
                  <a:pt x="0" y="4630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364918" y="7730683"/>
            <a:ext cx="279507" cy="279507"/>
          </a:xfrm>
          <a:custGeom>
            <a:avLst/>
            <a:gdLst/>
            <a:ahLst/>
            <a:cxnLst/>
            <a:rect r="r" b="b" t="t" l="l"/>
            <a:pathLst>
              <a:path h="279507" w="279507">
                <a:moveTo>
                  <a:pt x="0" y="0"/>
                </a:moveTo>
                <a:lnTo>
                  <a:pt x="279507" y="0"/>
                </a:lnTo>
                <a:lnTo>
                  <a:pt x="279507" y="279507"/>
                </a:lnTo>
                <a:lnTo>
                  <a:pt x="0" y="2795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305956"/>
            <a:ext cx="12717073" cy="971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51"/>
              </a:lnSpc>
            </a:pPr>
            <a:r>
              <a:rPr lang="en-US" sz="7001">
                <a:solidFill>
                  <a:srgbClr val="5350A2"/>
                </a:solidFill>
                <a:latin typeface="Montserrat Bold"/>
              </a:rPr>
              <a:t>Ứng  dụng - giao thức TCP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404907" y="2740539"/>
            <a:ext cx="4688376" cy="6245380"/>
          </a:xfrm>
          <a:custGeom>
            <a:avLst/>
            <a:gdLst/>
            <a:ahLst/>
            <a:cxnLst/>
            <a:rect r="r" b="b" t="t" l="l"/>
            <a:pathLst>
              <a:path h="6245380" w="4688376">
                <a:moveTo>
                  <a:pt x="0" y="0"/>
                </a:moveTo>
                <a:lnTo>
                  <a:pt x="4688376" y="0"/>
                </a:lnTo>
                <a:lnTo>
                  <a:pt x="4688376" y="6245380"/>
                </a:lnTo>
                <a:lnTo>
                  <a:pt x="0" y="62453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3097307"/>
            <a:ext cx="10759584" cy="477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8" indent="-388624" lvl="1">
              <a:lnSpc>
                <a:spcPts val="37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ontserrat Bold"/>
              </a:rPr>
              <a:t>Giao thức TCP (Transmission Control Protocol):</a:t>
            </a:r>
          </a:p>
          <a:p>
            <a:pPr algn="l" marL="1554496" indent="-518165" lvl="2">
              <a:lnSpc>
                <a:spcPts val="378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TCP là một trong những giao thức phổ biến nhất trong mạng máy tính, được sử dụng rộng rãi trong việc truyền dữ liệu trên Internet.</a:t>
            </a:r>
          </a:p>
          <a:p>
            <a:pPr algn="l" marL="1554496" indent="-518165" lvl="2">
              <a:lnSpc>
                <a:spcPts val="378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Montserrat"/>
              </a:rPr>
              <a:t>TCP sử dụng cơ chế giao thức Pipeline, như cửa sổ trượt, để quản lý truyền dữ liệu giữa các máy tính.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0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48783" y="5581684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3172260" y="8113214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972769" y="-2065840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4983200" y="-1031178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1794676">
            <a:off x="-1606049" y="-536808"/>
            <a:ext cx="3593335" cy="4868558"/>
            <a:chOff x="0" y="0"/>
            <a:chExt cx="946393" cy="12822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46393" cy="1282254"/>
            </a:xfrm>
            <a:custGeom>
              <a:avLst/>
              <a:gdLst/>
              <a:ahLst/>
              <a:cxnLst/>
              <a:rect r="r" b="b" t="t" l="l"/>
              <a:pathLst>
                <a:path h="1282254" w="946393">
                  <a:moveTo>
                    <a:pt x="473196" y="0"/>
                  </a:moveTo>
                  <a:cubicBezTo>
                    <a:pt x="211857" y="0"/>
                    <a:pt x="0" y="287042"/>
                    <a:pt x="0" y="641127"/>
                  </a:cubicBezTo>
                  <a:cubicBezTo>
                    <a:pt x="0" y="995212"/>
                    <a:pt x="211857" y="1282254"/>
                    <a:pt x="473196" y="1282254"/>
                  </a:cubicBezTo>
                  <a:cubicBezTo>
                    <a:pt x="734535" y="1282254"/>
                    <a:pt x="946393" y="995212"/>
                    <a:pt x="946393" y="641127"/>
                  </a:cubicBezTo>
                  <a:cubicBezTo>
                    <a:pt x="946393" y="287042"/>
                    <a:pt x="734535" y="0"/>
                    <a:pt x="473196" y="0"/>
                  </a:cubicBezTo>
                  <a:close/>
                </a:path>
              </a:pathLst>
            </a:custGeom>
            <a:solidFill>
              <a:srgbClr val="C4DF8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88724" y="82111"/>
              <a:ext cx="768944" cy="1079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771452" y="4386136"/>
            <a:ext cx="9521351" cy="301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5796" indent="-347898" lvl="1">
              <a:lnSpc>
                <a:spcPts val="3383"/>
              </a:lnSpc>
              <a:buFont typeface="Arial"/>
              <a:buChar char="•"/>
            </a:pPr>
            <a:r>
              <a:rPr lang="en-US" sz="3222">
                <a:solidFill>
                  <a:srgbClr val="FFFFFF"/>
                </a:solidFill>
                <a:latin typeface="Montserrat"/>
              </a:rPr>
              <a:t>FTP là một giao thức được sử dụng để truyền tệp dữ liệu giữa máy tính cá nhân và máy chủ FTP.</a:t>
            </a:r>
          </a:p>
          <a:p>
            <a:pPr algn="just" marL="695796" indent="-347898" lvl="1">
              <a:lnSpc>
                <a:spcPts val="3383"/>
              </a:lnSpc>
              <a:buFont typeface="Arial"/>
              <a:buChar char="•"/>
            </a:pPr>
            <a:r>
              <a:rPr lang="en-US" sz="3222">
                <a:solidFill>
                  <a:srgbClr val="FFFFFF"/>
                </a:solidFill>
                <a:latin typeface="Montserrat"/>
              </a:rPr>
              <a:t>Giao thức này cũng sử dụng giao thức Pipeline để truyền các tệp dữ liệu lớn một cách hiệu quả và nhanh chóng.</a:t>
            </a:r>
          </a:p>
          <a:p>
            <a:pPr algn="just">
              <a:lnSpc>
                <a:spcPts val="338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935724" y="1123950"/>
            <a:ext cx="12416552" cy="190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51"/>
              </a:lnSpc>
            </a:pPr>
            <a:r>
              <a:rPr lang="en-US" sz="7001">
                <a:solidFill>
                  <a:srgbClr val="C4DF8F"/>
                </a:solidFill>
                <a:latin typeface="Montserrat Ultra-Bold"/>
              </a:rPr>
              <a:t>Ứng dụng - Giao thức FTP</a:t>
            </a:r>
          </a:p>
          <a:p>
            <a:pPr algn="l">
              <a:lnSpc>
                <a:spcPts val="735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237363" y="2915313"/>
            <a:ext cx="12399748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5199">
                <a:solidFill>
                  <a:srgbClr val="C4DF8F"/>
                </a:solidFill>
                <a:latin typeface="Montserrat"/>
              </a:rPr>
              <a:t>Giao thức FTP (File Transfer Protocol):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172616" y="3238092"/>
            <a:ext cx="4688376" cy="6245380"/>
          </a:xfrm>
          <a:custGeom>
            <a:avLst/>
            <a:gdLst/>
            <a:ahLst/>
            <a:cxnLst/>
            <a:rect r="r" b="b" t="t" l="l"/>
            <a:pathLst>
              <a:path h="6245380" w="4688376">
                <a:moveTo>
                  <a:pt x="0" y="0"/>
                </a:moveTo>
                <a:lnTo>
                  <a:pt x="4688376" y="0"/>
                </a:lnTo>
                <a:lnTo>
                  <a:pt x="4688376" y="6245381"/>
                </a:lnTo>
                <a:lnTo>
                  <a:pt x="0" y="62453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0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95864" y="5299202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3219340" y="7830732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972769" y="-2065840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4983200" y="-1031178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63391" y="3146873"/>
            <a:ext cx="13882992" cy="531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 Bold"/>
              </a:rPr>
              <a:t>Ưu điểm: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     - </a:t>
            </a:r>
            <a:r>
              <a:rPr lang="en-US" sz="3000">
                <a:solidFill>
                  <a:srgbClr val="FFFFFF"/>
                </a:solidFill>
                <a:latin typeface="Montserrat"/>
              </a:rPr>
              <a:t>Tăng hiệu suất truyền dữ liệu: Bằng cách cho phép truyền nhiều gói tin liên tục, giao thức Pipeline giảm thiểu thời gian chờ đợi và tăng tốc độ truyền dữ liệu.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     - </a:t>
            </a:r>
            <a:r>
              <a:rPr lang="en-US" sz="3000">
                <a:solidFill>
                  <a:srgbClr val="FFFFFF"/>
                </a:solidFill>
                <a:latin typeface="Montserrat"/>
              </a:rPr>
              <a:t>Giảm độ trễ tổng thể: Pipeline giúp giảm độ trễ tổng thể trong quá trình truyền dữ liệu, cải thiện trải nghiệm người dùng.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 Bold"/>
              </a:rPr>
              <a:t>Nhược điểm: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     - </a:t>
            </a:r>
            <a:r>
              <a:rPr lang="en-US" sz="3000">
                <a:solidFill>
                  <a:srgbClr val="FFFFFF"/>
                </a:solidFill>
                <a:latin typeface="Montserrat"/>
              </a:rPr>
              <a:t>Yêu cầu cơ chế xử lý lỗi: Để đảm bảo tính toàn vẹn dữ liệu, cần phải có các cơ chế xử lý lỗi và sửa lỗi.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76117" y="1696823"/>
            <a:ext cx="9908493" cy="77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6787">
                <a:solidFill>
                  <a:srgbClr val="C4DF8F"/>
                </a:solidFill>
                <a:latin typeface="Montserrat Ultra-Bold"/>
              </a:rPr>
              <a:t>Ưu và nhược điểm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0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95864" y="5273183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3219340" y="7804713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51864" y="9258300"/>
            <a:ext cx="4168624" cy="416862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4DF8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0800000">
            <a:off x="14411993" y="-5175493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5" y="0"/>
                </a:lnTo>
                <a:lnTo>
                  <a:pt x="9975595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4983200" y="-1057197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59944" y="2538291"/>
            <a:ext cx="463083" cy="463083"/>
          </a:xfrm>
          <a:custGeom>
            <a:avLst/>
            <a:gdLst/>
            <a:ahLst/>
            <a:cxnLst/>
            <a:rect r="r" b="b" t="t" l="l"/>
            <a:pathLst>
              <a:path h="463083" w="463083">
                <a:moveTo>
                  <a:pt x="0" y="0"/>
                </a:moveTo>
                <a:lnTo>
                  <a:pt x="463084" y="0"/>
                </a:lnTo>
                <a:lnTo>
                  <a:pt x="463084" y="463083"/>
                </a:lnTo>
                <a:lnTo>
                  <a:pt x="0" y="4630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61249" y="8055187"/>
            <a:ext cx="283530" cy="283530"/>
          </a:xfrm>
          <a:custGeom>
            <a:avLst/>
            <a:gdLst/>
            <a:ahLst/>
            <a:cxnLst/>
            <a:rect r="r" b="b" t="t" l="l"/>
            <a:pathLst>
              <a:path h="283530" w="283530">
                <a:moveTo>
                  <a:pt x="0" y="0"/>
                </a:moveTo>
                <a:lnTo>
                  <a:pt x="283530" y="0"/>
                </a:lnTo>
                <a:lnTo>
                  <a:pt x="283530" y="283530"/>
                </a:lnTo>
                <a:lnTo>
                  <a:pt x="0" y="2835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89754" y="2511269"/>
            <a:ext cx="9908493" cy="77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</a:pPr>
            <a:r>
              <a:rPr lang="en-US" sz="6787">
                <a:solidFill>
                  <a:srgbClr val="C4DF8F"/>
                </a:solidFill>
                <a:latin typeface="Montserrat Ultra-Bold"/>
              </a:rPr>
              <a:t>Kết luận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3394" y="3794575"/>
            <a:ext cx="13459165" cy="4260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7633" indent="-433817" lvl="1">
              <a:lnSpc>
                <a:spcPts val="5626"/>
              </a:lnSpc>
              <a:buFont typeface="Arial"/>
              <a:buChar char="•"/>
            </a:pPr>
            <a:r>
              <a:rPr lang="en-US" sz="4018">
                <a:solidFill>
                  <a:srgbClr val="FFFFFF"/>
                </a:solidFill>
                <a:latin typeface="Montserrat"/>
              </a:rPr>
              <a:t>Giao thức Pipeline là một công cụ quan trọng trong mạng máy tính, tối ưu hóa việc truyền dữ liệu và cải thiện hiệu suất mạng.</a:t>
            </a:r>
          </a:p>
          <a:p>
            <a:pPr algn="just" marL="867633" indent="-433817" lvl="1">
              <a:lnSpc>
                <a:spcPts val="5626"/>
              </a:lnSpc>
              <a:buFont typeface="Arial"/>
              <a:buChar char="•"/>
            </a:pPr>
            <a:r>
              <a:rPr lang="en-US" sz="4018">
                <a:solidFill>
                  <a:srgbClr val="FFFFFF"/>
                </a:solidFill>
                <a:latin typeface="Montserrat"/>
              </a:rPr>
              <a:t>Đóng góp tích cực vào việc tối ưu hóa hiệu suất truyền dữ liệu và sử dụng băng thông mạng.</a:t>
            </a:r>
          </a:p>
          <a:p>
            <a:pPr algn="just">
              <a:lnSpc>
                <a:spcPts val="562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DF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16062" y="-6290494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83366" y="0"/>
            <a:ext cx="8204634" cy="10287000"/>
            <a:chOff x="0" y="0"/>
            <a:chExt cx="10939512" cy="137160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22583" t="0" r="22583" b="0"/>
            <a:stretch>
              <a:fillRect/>
            </a:stretch>
          </p:blipFill>
          <p:spPr>
            <a:xfrm flipH="false" flipV="false">
              <a:off x="0" y="0"/>
              <a:ext cx="10939512" cy="13716000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6845085" y="-3817202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219340" y="4559118"/>
            <a:ext cx="9975595" cy="9975595"/>
          </a:xfrm>
          <a:custGeom>
            <a:avLst/>
            <a:gdLst/>
            <a:ahLst/>
            <a:cxnLst/>
            <a:rect r="r" b="b" t="t" l="l"/>
            <a:pathLst>
              <a:path h="9975595" w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926999" y="7792999"/>
            <a:ext cx="7390914" cy="5857299"/>
          </a:xfrm>
          <a:custGeom>
            <a:avLst/>
            <a:gdLst/>
            <a:ahLst/>
            <a:cxnLst/>
            <a:rect r="r" b="b" t="t" l="l"/>
            <a:pathLst>
              <a:path h="5857299" w="7390914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99937" y="6668567"/>
            <a:ext cx="1447236" cy="361809"/>
          </a:xfrm>
          <a:custGeom>
            <a:avLst/>
            <a:gdLst/>
            <a:ahLst/>
            <a:cxnLst/>
            <a:rect r="r" b="b" t="t" l="l"/>
            <a:pathLst>
              <a:path h="361809" w="1447236">
                <a:moveTo>
                  <a:pt x="0" y="0"/>
                </a:moveTo>
                <a:lnTo>
                  <a:pt x="1447236" y="0"/>
                </a:lnTo>
                <a:lnTo>
                  <a:pt x="1447236" y="361809"/>
                </a:lnTo>
                <a:lnTo>
                  <a:pt x="0" y="361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4276328"/>
            <a:ext cx="7779785" cy="193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46"/>
              </a:lnSpc>
            </a:pPr>
            <a:r>
              <a:rPr lang="en-US" sz="14043" spc="-800">
                <a:solidFill>
                  <a:srgbClr val="5350A2"/>
                </a:solidFill>
                <a:latin typeface="Montserrat Ultra-Bold"/>
              </a:rPr>
              <a:t>Thanks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868395" y="3453559"/>
            <a:ext cx="463083" cy="463083"/>
          </a:xfrm>
          <a:custGeom>
            <a:avLst/>
            <a:gdLst/>
            <a:ahLst/>
            <a:cxnLst/>
            <a:rect r="r" b="b" t="t" l="l"/>
            <a:pathLst>
              <a:path h="463083" w="463083">
                <a:moveTo>
                  <a:pt x="0" y="0"/>
                </a:moveTo>
                <a:lnTo>
                  <a:pt x="463084" y="0"/>
                </a:lnTo>
                <a:lnTo>
                  <a:pt x="463084" y="463084"/>
                </a:lnTo>
                <a:lnTo>
                  <a:pt x="0" y="4630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7030376"/>
            <a:ext cx="279507" cy="279507"/>
          </a:xfrm>
          <a:custGeom>
            <a:avLst/>
            <a:gdLst/>
            <a:ahLst/>
            <a:cxnLst/>
            <a:rect r="r" b="b" t="t" l="l"/>
            <a:pathLst>
              <a:path h="279507" w="279507">
                <a:moveTo>
                  <a:pt x="0" y="0"/>
                </a:moveTo>
                <a:lnTo>
                  <a:pt x="279507" y="0"/>
                </a:lnTo>
                <a:lnTo>
                  <a:pt x="279507" y="279506"/>
                </a:lnTo>
                <a:lnTo>
                  <a:pt x="0" y="279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DAF932Dq0w0</dc:identifier>
  <dcterms:modified xsi:type="dcterms:W3CDTF">2011-08-01T06:04:30Z</dcterms:modified>
  <cp:revision>1</cp:revision>
  <dc:title>Học phần mạng máy tính</dc:title>
</cp:coreProperties>
</file>