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62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A429D-BFD7-4644-B9AD-676A3DEC7121}"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33488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429D-BFD7-4644-B9AD-676A3DEC7121}"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38302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429D-BFD7-4644-B9AD-676A3DEC7121}"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61216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1" y="2362201"/>
            <a:ext cx="5027084"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347884" y="2362201"/>
            <a:ext cx="5027083" cy="3724275"/>
          </a:xfrm>
        </p:spPr>
        <p:txBody>
          <a:bodyPr/>
          <a:lstStyle/>
          <a:p>
            <a:endParaRPr lang="en-US"/>
          </a:p>
        </p:txBody>
      </p:sp>
      <p:sp>
        <p:nvSpPr>
          <p:cNvPr id="5" name="Date Placeholder 4"/>
          <p:cNvSpPr>
            <a:spLocks noGrp="1"/>
          </p:cNvSpPr>
          <p:nvPr>
            <p:ph type="dt" sz="half" idx="10"/>
          </p:nvPr>
        </p:nvSpPr>
        <p:spPr>
          <a:xfrm>
            <a:off x="3251201" y="6248401"/>
            <a:ext cx="2840567" cy="474663"/>
          </a:xfrm>
        </p:spPr>
        <p:txBody>
          <a:bodyPr/>
          <a:lstStyle>
            <a:lvl1pPr>
              <a:defRPr/>
            </a:lvl1pPr>
          </a:lstStyle>
          <a:p>
            <a:endParaRPr lang="en-US" altLang="en-US"/>
          </a:p>
        </p:txBody>
      </p:sp>
      <p:sp>
        <p:nvSpPr>
          <p:cNvPr id="6" name="Footer Placeholder 5"/>
          <p:cNvSpPr>
            <a:spLocks noGrp="1"/>
          </p:cNvSpPr>
          <p:nvPr>
            <p:ph type="ftr" sz="quarter" idx="11"/>
          </p:nvPr>
        </p:nvSpPr>
        <p:spPr>
          <a:xfrm>
            <a:off x="7721600" y="6248401"/>
            <a:ext cx="3862917" cy="474663"/>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112184" y="6242050"/>
            <a:ext cx="783167" cy="488950"/>
          </a:xfrm>
        </p:spPr>
        <p:txBody>
          <a:bodyPr/>
          <a:lstStyle>
            <a:lvl1pPr>
              <a:defRPr/>
            </a:lvl1pPr>
          </a:lstStyle>
          <a:p>
            <a:fld id="{F7ED8E80-A06C-4F49-93B0-89B01B7B9689}" type="slidenum">
              <a:rPr lang="en-US" altLang="en-US"/>
              <a:pPr/>
              <a:t>‹#›</a:t>
            </a:fld>
            <a:endParaRPr lang="en-US" altLang="en-US"/>
          </a:p>
        </p:txBody>
      </p:sp>
    </p:spTree>
    <p:extLst>
      <p:ext uri="{BB962C8B-B14F-4D97-AF65-F5344CB8AC3E}">
        <p14:creationId xmlns:p14="http://schemas.microsoft.com/office/powerpoint/2010/main" val="178488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429D-BFD7-4644-B9AD-676A3DEC7121}"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247643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A429D-BFD7-4644-B9AD-676A3DEC7121}"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2274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A429D-BFD7-4644-B9AD-676A3DEC7121}"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136812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A429D-BFD7-4644-B9AD-676A3DEC7121}"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26112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A429D-BFD7-4644-B9AD-676A3DEC7121}"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300389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A429D-BFD7-4644-B9AD-676A3DEC7121}"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289036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429D-BFD7-4644-B9AD-676A3DEC7121}"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87521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429D-BFD7-4644-B9AD-676A3DEC7121}"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08165-A83A-4CE9-A8D1-CD98A1CEBAC2}" type="slidenum">
              <a:rPr lang="en-US" smtClean="0"/>
              <a:t>‹#›</a:t>
            </a:fld>
            <a:endParaRPr lang="en-US"/>
          </a:p>
        </p:txBody>
      </p:sp>
    </p:spTree>
    <p:extLst>
      <p:ext uri="{BB962C8B-B14F-4D97-AF65-F5344CB8AC3E}">
        <p14:creationId xmlns:p14="http://schemas.microsoft.com/office/powerpoint/2010/main" val="131594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A429D-BFD7-4644-B9AD-676A3DEC7121}" type="datetimeFigureOut">
              <a:rPr lang="en-US" smtClean="0"/>
              <a:t>7/3/2022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08165-A83A-4CE9-A8D1-CD98A1CEBAC2}" type="slidenum">
              <a:rPr lang="en-US" smtClean="0"/>
              <a:t>‹#›</a:t>
            </a:fld>
            <a:endParaRPr lang="en-US"/>
          </a:p>
        </p:txBody>
      </p:sp>
    </p:spTree>
    <p:extLst>
      <p:ext uri="{BB962C8B-B14F-4D97-AF65-F5344CB8AC3E}">
        <p14:creationId xmlns:p14="http://schemas.microsoft.com/office/powerpoint/2010/main" val="15469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file:///D:\Data_Khoa\BaiLamKhoi9\lop9A1\Huy_Thien_Loc_Binh\Gianna%20(360%20do%20the%20thao%20VTV3)%20-%20Rino%20Gaetano%20%5bNCT%204143629863%5d.mp3" TargetMode="External"/><Relationship Id="rId6" Type="http://schemas.openxmlformats.org/officeDocument/2006/relationships/image" Target="../media/image2.png"/><Relationship Id="rId5" Type="http://schemas.openxmlformats.org/officeDocument/2006/relationships/slide" Target="slide3.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http://upload.wikimedia.org/wikipedia/commons/thumb/1/15/S%C3%A2n_b%C3%B3ng_%C4%91%C3%A1.svg/600px-S%C3%A2n_b%C3%B3ng_%C4%91%C3%A1.svg.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vi.wikipedia.org/wiki/Lu%E1%BA%ADt_b%C3%B3ng_%C4%91%C3%A1" TargetMode="External"/><Relationship Id="rId1" Type="http://schemas.openxmlformats.org/officeDocument/2006/relationships/slideLayout" Target="../slideLayouts/slideLayout12.xml"/><Relationship Id="rId5" Type="http://schemas.openxmlformats.org/officeDocument/2006/relationships/image" Target="../media/image4.gif"/><Relationship Id="rId4" Type="http://schemas.openxmlformats.org/officeDocument/2006/relationships/hyperlink" Target="http://vi.wikipedia.org/w/index.php?title=N%C3%A9m_bi%C3%AAn&amp;action=edit&amp;redlink=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vi.wikipedia.org/wiki/Anh" TargetMode="External"/><Relationship Id="rId2" Type="http://schemas.openxmlformats.org/officeDocument/2006/relationships/hyperlink" Target="http://vi.wikipedia.org/wiki/Trung_Qu%E1%BB%91c"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vi.wikipedia.org/w/index.php?title=Khu_v%E1%BB%B1c_c%E1%BA%A5m_%C4%91%E1%BB%8Ba_%28b%C3%B3ng_%C4%91%C3%A1%29&amp;action=edit&amp;redlink=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vi.wikipedia.org/w/index.php?title=Trang_ph%E1%BB%A5c_thi_%C4%91%E1%BA%A5u_%28b%C3%B3ng_%C4%91%C3%A1%29&amp;action=edit&amp;redlink=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vi.wikipedia.org/wiki/Tr%E1%BB%8Dng_t%C3%A0i_%28b%C3%B3ng_%C4%91%C3%A1%29"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1" name="Gianna (360 do the thao VTV3) - Rino Gaetano [NCT 4143629863].mp3">
            <a:hlinkClick r:id="" action="ppaction://media"/>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10363200" y="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092" name="Text Box 20"/>
          <p:cNvSpPr txBox="1">
            <a:spLocks noChangeArrowheads="1"/>
          </p:cNvSpPr>
          <p:nvPr/>
        </p:nvSpPr>
        <p:spPr bwMode="auto">
          <a:xfrm>
            <a:off x="2057400" y="2209801"/>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a:latin typeface="Tahoma" panose="020B0604030504040204" pitchFamily="34" charset="0"/>
            </a:endParaRPr>
          </a:p>
        </p:txBody>
      </p:sp>
      <p:sp>
        <p:nvSpPr>
          <p:cNvPr id="3093" name="Text Box 21"/>
          <p:cNvSpPr txBox="1">
            <a:spLocks noChangeArrowheads="1"/>
          </p:cNvSpPr>
          <p:nvPr/>
        </p:nvSpPr>
        <p:spPr bwMode="auto">
          <a:xfrm>
            <a:off x="3429000" y="21336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3200">
                <a:latin typeface="Tahoma" panose="020B0604030504040204" pitchFamily="34" charset="0"/>
              </a:rPr>
              <a:t>     CHỦ ĐỀ:  BÓ NG ĐÁ</a:t>
            </a:r>
            <a:endParaRPr lang="en-US" altLang="en-US">
              <a:latin typeface="Tahoma" panose="020B0604030504040204" pitchFamily="34" charset="0"/>
            </a:endParaRPr>
          </a:p>
        </p:txBody>
      </p:sp>
      <p:sp>
        <p:nvSpPr>
          <p:cNvPr id="3095" name="WordArt 23"/>
          <p:cNvSpPr>
            <a:spLocks noChangeArrowheads="1" noChangeShapeType="1" noTextEdit="1"/>
          </p:cNvSpPr>
          <p:nvPr/>
        </p:nvSpPr>
        <p:spPr bwMode="auto">
          <a:xfrm>
            <a:off x="1905000" y="762000"/>
            <a:ext cx="8305800" cy="9334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Tahoma" panose="020B0604030504040204" pitchFamily="34" charset="0"/>
                <a:ea typeface="Tahoma" panose="020B0604030504040204" pitchFamily="34" charset="0"/>
                <a:cs typeface="Tahoma" panose="020B0604030504040204" pitchFamily="34" charset="0"/>
              </a:rPr>
              <a:t>CHÀO MỪNG QUÝ THẦY CÔ VÀ CÁC BẠN</a:t>
            </a:r>
          </a:p>
        </p:txBody>
      </p:sp>
      <p:sp>
        <p:nvSpPr>
          <p:cNvPr id="3101" name="Text Box 29"/>
          <p:cNvSpPr txBox="1">
            <a:spLocks noChangeArrowheads="1"/>
          </p:cNvSpPr>
          <p:nvPr/>
        </p:nvSpPr>
        <p:spPr bwMode="auto">
          <a:xfrm>
            <a:off x="3983019" y="3151188"/>
            <a:ext cx="4038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b="1" dirty="0">
                <a:solidFill>
                  <a:schemeClr val="folHlink"/>
                </a:solidFill>
              </a:rPr>
              <a:t>NỘI DUNG  :</a:t>
            </a:r>
          </a:p>
          <a:p>
            <a:pPr eaLnBrk="1" hangingPunct="1">
              <a:spcBef>
                <a:spcPct val="50000"/>
              </a:spcBef>
            </a:pPr>
            <a:endParaRPr lang="en-US" altLang="en-US" sz="2400" b="1" dirty="0">
              <a:solidFill>
                <a:schemeClr val="bg2"/>
              </a:solidFill>
            </a:endParaRPr>
          </a:p>
          <a:p>
            <a:pPr eaLnBrk="1" hangingPunct="1">
              <a:spcBef>
                <a:spcPct val="50000"/>
              </a:spcBef>
              <a:buFontTx/>
              <a:buChar char="o"/>
            </a:pPr>
            <a:r>
              <a:rPr lang="en-US" altLang="en-US" sz="2400" b="1" dirty="0">
                <a:solidFill>
                  <a:srgbClr val="FF0000"/>
                </a:solidFill>
                <a:hlinkClick r:id="rId4" action="ppaction://hlinksldjump"/>
              </a:rPr>
              <a:t> TỔNG QUAN</a:t>
            </a:r>
            <a:endParaRPr lang="en-US" altLang="en-US" sz="2400" b="1" dirty="0">
              <a:solidFill>
                <a:srgbClr val="FF0000"/>
              </a:solidFill>
            </a:endParaRPr>
          </a:p>
          <a:p>
            <a:pPr eaLnBrk="1" hangingPunct="1">
              <a:spcBef>
                <a:spcPct val="50000"/>
              </a:spcBef>
              <a:buFontTx/>
              <a:buChar char="o"/>
            </a:pPr>
            <a:r>
              <a:rPr lang="en-US" altLang="en-US" sz="2400" b="1" dirty="0">
                <a:solidFill>
                  <a:srgbClr val="CC00CC"/>
                </a:solidFill>
              </a:rPr>
              <a:t> </a:t>
            </a:r>
            <a:r>
              <a:rPr lang="en-US" altLang="en-US" sz="2400" b="1" dirty="0">
                <a:solidFill>
                  <a:srgbClr val="CC00CC"/>
                </a:solidFill>
                <a:hlinkClick r:id="" action="ppaction://noaction"/>
              </a:rPr>
              <a:t>LỊCH SỬ</a:t>
            </a:r>
            <a:endParaRPr lang="en-US" altLang="en-US" sz="2400" b="1" dirty="0">
              <a:solidFill>
                <a:srgbClr val="CC00CC"/>
              </a:solidFill>
            </a:endParaRPr>
          </a:p>
          <a:p>
            <a:pPr eaLnBrk="1" hangingPunct="1">
              <a:spcBef>
                <a:spcPct val="50000"/>
              </a:spcBef>
              <a:buFontTx/>
              <a:buChar char="o"/>
            </a:pPr>
            <a:r>
              <a:rPr lang="en-US" altLang="en-US" sz="2400" b="1" dirty="0">
                <a:solidFill>
                  <a:srgbClr val="996600"/>
                </a:solidFill>
                <a:hlinkClick r:id="" action="ppaction://noaction"/>
              </a:rPr>
              <a:t> LUẬT THI ĐẤU</a:t>
            </a:r>
            <a:endParaRPr lang="en-US" altLang="en-US" sz="2400" b="1" dirty="0">
              <a:solidFill>
                <a:srgbClr val="996600"/>
              </a:solidFill>
            </a:endParaRPr>
          </a:p>
          <a:p>
            <a:pPr eaLnBrk="1" hangingPunct="1">
              <a:spcBef>
                <a:spcPct val="50000"/>
              </a:spcBef>
              <a:buFontTx/>
              <a:buChar char="o"/>
            </a:pPr>
            <a:r>
              <a:rPr lang="en-US" altLang="en-US" sz="2400" b="1" dirty="0">
                <a:solidFill>
                  <a:srgbClr val="666699"/>
                </a:solidFill>
                <a:hlinkClick r:id="rId5" action="ppaction://hlinksldjump"/>
              </a:rPr>
              <a:t>CẦU THỦ &amp; TRẬN ĐẤU</a:t>
            </a:r>
            <a:endParaRPr lang="en-US" altLang="en-US" sz="2400" b="1" dirty="0">
              <a:solidFill>
                <a:srgbClr val="666699"/>
              </a:solidFill>
            </a:endParaRPr>
          </a:p>
        </p:txBody>
      </p:sp>
      <p:pic>
        <p:nvPicPr>
          <p:cNvPr id="3103"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4600" y="228600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483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5000" fill="hold"/>
                                        <p:tgtEl>
                                          <p:spTgt spid="3103"/>
                                        </p:tgtEl>
                                        <p:attrNameLst>
                                          <p:attrName>r</p:attrName>
                                        </p:attrNameLst>
                                      </p:cBhvr>
                                    </p:animRot>
                                  </p:childTnLst>
                                </p:cTn>
                              </p:par>
                              <p:par>
                                <p:cTn id="7" presetID="1" presetClass="mediacall" presetSubtype="0" fill="hold" nodeType="withEffect">
                                  <p:stCondLst>
                                    <p:cond delay="0"/>
                                  </p:stCondLst>
                                  <p:childTnLst>
                                    <p:cmd type="call" cmd="playFrom(0.0)">
                                      <p:cBhvr>
                                        <p:cTn id="8" dur="233637" fill="hold"/>
                                        <p:tgtEl>
                                          <p:spTgt spid="309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9" fill="hold" display="0">
                  <p:stCondLst>
                    <p:cond delay="indefinite"/>
                  </p:stCondLst>
                  <p:endCondLst>
                    <p:cond evt="onNext" delay="0">
                      <p:tgtEl>
                        <p:sldTgt/>
                      </p:tgtEl>
                    </p:cond>
                    <p:cond evt="onPrev" delay="0">
                      <p:tgtEl>
                        <p:sldTgt/>
                      </p:tgtEl>
                    </p:cond>
                    <p:cond evt="onStopAudio" delay="0">
                      <p:tgtEl>
                        <p:sldTgt/>
                      </p:tgtEl>
                    </p:cond>
                  </p:endCondLst>
                </p:cTn>
                <p:tgtEl>
                  <p:spTgt spid="309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057400" y="0"/>
            <a:ext cx="8229600" cy="1143000"/>
          </a:xfrm>
        </p:spPr>
        <p:txBody>
          <a:bodyPr/>
          <a:lstStyle/>
          <a:p>
            <a:r>
              <a:rPr lang="en-US" altLang="en-US">
                <a:solidFill>
                  <a:srgbClr val="996600"/>
                </a:solidFill>
              </a:rPr>
              <a:t>SÂN THI ĐẤU</a:t>
            </a:r>
          </a:p>
        </p:txBody>
      </p:sp>
      <p:sp>
        <p:nvSpPr>
          <p:cNvPr id="172037" name="Rectangle 5"/>
          <p:cNvSpPr>
            <a:spLocks noChangeArrowheads="1"/>
          </p:cNvSpPr>
          <p:nvPr/>
        </p:nvSpPr>
        <p:spPr bwMode="auto">
          <a:xfrm>
            <a:off x="1524001" y="11012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172036" name="Picture 4" descr="Các kích cỡ tiêu chuẩn của một sân bóng đá."/>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24000" y="8382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8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6308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r>
              <a:rPr lang="en-US" altLang="en-US" b="0">
                <a:solidFill>
                  <a:srgbClr val="660066"/>
                </a:solidFill>
                <a:latin typeface="VNI-Brush" pitchFamily="2" charset="0"/>
              </a:rPr>
              <a:t>TỔNG QUAN</a:t>
            </a:r>
          </a:p>
        </p:txBody>
      </p:sp>
      <p:sp>
        <p:nvSpPr>
          <p:cNvPr id="57347" name="Rectangle 3"/>
          <p:cNvSpPr>
            <a:spLocks noGrp="1" noChangeArrowheads="1"/>
          </p:cNvSpPr>
          <p:nvPr>
            <p:ph type="body" sz="half" idx="1"/>
          </p:nvPr>
        </p:nvSpPr>
        <p:spPr/>
        <p:txBody>
          <a:bodyPr/>
          <a:lstStyle/>
          <a:p>
            <a:r>
              <a:rPr lang="en-US" altLang="en-US" sz="2400"/>
              <a:t>Bóng đá là môn thể thao đồng đội được chơi theo các quy tắc đề ra trong </a:t>
            </a:r>
            <a:r>
              <a:rPr lang="en-US" altLang="en-US" sz="2400">
                <a:hlinkClick r:id="rId2" tooltip="Luật bóng đá"/>
              </a:rPr>
              <a:t>Luật bóng đá</a:t>
            </a:r>
            <a:r>
              <a:rPr lang="en-US" altLang="en-US" sz="2400"/>
              <a:t> .</a:t>
            </a:r>
          </a:p>
        </p:txBody>
      </p:sp>
      <p:sp>
        <p:nvSpPr>
          <p:cNvPr id="57352" name="Rectangle 8"/>
          <p:cNvSpPr>
            <a:spLocks noGrp="1" noChangeArrowheads="1"/>
          </p:cNvSpPr>
          <p:nvPr>
            <p:ph type="clipArt" sz="half" idx="2"/>
          </p:nvPr>
        </p:nvSpPr>
        <p:spPr/>
      </p:sp>
      <p:pic>
        <p:nvPicPr>
          <p:cNvPr id="57351" name="Picture 7" descr="kha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438400"/>
            <a:ext cx="3600450" cy="360045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ChangeArrowheads="1"/>
          </p:cNvSpPr>
          <p:nvPr/>
        </p:nvSpPr>
        <p:spPr bwMode="auto">
          <a:xfrm>
            <a:off x="2514601" y="2514601"/>
            <a:ext cx="3770313"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defRPr>
            </a:lvl1pPr>
            <a:lvl2pPr marL="742950" indent="-285750">
              <a:spcBef>
                <a:spcPct val="20000"/>
              </a:spcBef>
              <a:buClr>
                <a:schemeClr val="tx1"/>
              </a:buClr>
              <a:buSzPct val="75000"/>
              <a:buChar char="–"/>
              <a:defRPr sz="20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a:solidFill>
                  <a:schemeClr val="tx1"/>
                </a:solidFill>
                <a:latin typeface="Arial" panose="020B0604020202020204" pitchFamily="34" charset="0"/>
              </a:defRPr>
            </a:lvl3pPr>
            <a:lvl4pPr marL="1600200" indent="-228600">
              <a:spcBef>
                <a:spcPct val="20000"/>
              </a:spcBef>
              <a:buClr>
                <a:schemeClr val="tx1"/>
              </a:buClr>
              <a:buSzPct val="80000"/>
              <a:buChar char="–"/>
              <a:defRPr sz="16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1600">
                <a:solidFill>
                  <a:schemeClr val="tx1"/>
                </a:solidFill>
                <a:latin typeface="Arial" panose="020B0604020202020204" pitchFamily="34" charset="0"/>
              </a:defRPr>
            </a:lvl5pPr>
            <a:lvl6pPr marL="25146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defRPr>
            </a:lvl6pPr>
            <a:lvl7pPr marL="29718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defRPr>
            </a:lvl7pPr>
            <a:lvl8pPr marL="34290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defRPr>
            </a:lvl8pPr>
            <a:lvl9pPr marL="3886200" indent="-2286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defRPr>
            </a:lvl9pPr>
          </a:lstStyle>
          <a:p>
            <a:pPr eaLnBrk="1" hangingPunct="1">
              <a:lnSpc>
                <a:spcPct val="90000"/>
              </a:lnSpc>
            </a:pPr>
            <a:r>
              <a:rPr lang="en-US" altLang="en-US" sz="2000"/>
              <a:t>Quy tắc cơ bản nhất của môn bóng đá là các cầu thủ, trừ người bảo vệ khung thành (được gọi là </a:t>
            </a:r>
            <a:r>
              <a:rPr lang="en-US" altLang="en-US" sz="2000" i="1"/>
              <a:t>thủ môn</a:t>
            </a:r>
            <a:r>
              <a:rPr lang="en-US" altLang="en-US" sz="2000"/>
              <a:t>),được phép sử dụng bất cứ bộ phận nào trên cơ thể để chơi bóng trừ hai cánh tay và bàn tay của họ (tuy nhiên cầu thủ phải dùng tay để thực hiện việc </a:t>
            </a:r>
            <a:r>
              <a:rPr lang="en-US" altLang="en-US" sz="2000" i="1">
                <a:hlinkClick r:id="rId4" tooltip="Ném biên (trang chưa được viết)"/>
              </a:rPr>
              <a:t>ném biên</a:t>
            </a:r>
            <a:r>
              <a:rPr lang="en-US" altLang="en-US" sz="2000" i="1"/>
              <a:t>)</a:t>
            </a:r>
            <a:endParaRPr lang="en-US" altLang="en-US" sz="2000"/>
          </a:p>
          <a:p>
            <a:pPr eaLnBrk="1" hangingPunct="1">
              <a:lnSpc>
                <a:spcPct val="90000"/>
              </a:lnSpc>
            </a:pPr>
            <a:endParaRPr lang="en-US" altLang="en-US" sz="2000"/>
          </a:p>
        </p:txBody>
      </p:sp>
      <p:pic>
        <p:nvPicPr>
          <p:cNvPr id="57355" name="Picture 11" descr="55156808-giaptnT7_VideoBongDaCuoi_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590801"/>
            <a:ext cx="333375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2278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2000" fill="hold"/>
                                        <p:tgtEl>
                                          <p:spTgt spid="57346"/>
                                        </p:tgtEl>
                                        <p:attrNameLst>
                                          <p:attrName>ppt_w</p:attrName>
                                        </p:attrNameLst>
                                      </p:cBhvr>
                                      <p:tavLst>
                                        <p:tav tm="0">
                                          <p:val>
                                            <p:strVal val="#ppt_w*2.5"/>
                                          </p:val>
                                        </p:tav>
                                        <p:tav tm="100000">
                                          <p:val>
                                            <p:strVal val="#ppt_w"/>
                                          </p:val>
                                        </p:tav>
                                      </p:tavLst>
                                    </p:anim>
                                    <p:anim calcmode="lin" valueType="num">
                                      <p:cBhvr>
                                        <p:cTn id="8" dur="2000" fill="hold"/>
                                        <p:tgtEl>
                                          <p:spTgt spid="57346"/>
                                        </p:tgtEl>
                                        <p:attrNameLst>
                                          <p:attrName>ppt_h</p:attrName>
                                        </p:attrNameLst>
                                      </p:cBhvr>
                                      <p:tavLst>
                                        <p:tav tm="0">
                                          <p:val>
                                            <p:strVal val="#ppt_h"/>
                                          </p:val>
                                        </p:tav>
                                        <p:tav tm="100000">
                                          <p:val>
                                            <p:strVal val="#ppt_h"/>
                                          </p:val>
                                        </p:tav>
                                      </p:tavLst>
                                    </p:anim>
                                    <p:anim calcmode="lin" valueType="num">
                                      <p:cBhvr>
                                        <p:cTn id="9" dur="2000" fill="hold"/>
                                        <p:tgtEl>
                                          <p:spTgt spid="57346"/>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57346"/>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573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7347">
                                            <p:txEl>
                                              <p:pRg st="0" end="0"/>
                                            </p:txEl>
                                          </p:spTgt>
                                        </p:tgtEl>
                                        <p:attrNameLst>
                                          <p:attrName>style.visibility</p:attrName>
                                        </p:attrNameLst>
                                      </p:cBhvr>
                                      <p:to>
                                        <p:strVal val="visible"/>
                                      </p:to>
                                    </p:set>
                                    <p:animEffect transition="in" filter="box(in)">
                                      <p:cBhvr>
                                        <p:cTn id="16" dur="500"/>
                                        <p:tgtEl>
                                          <p:spTgt spid="57347">
                                            <p:txEl>
                                              <p:pRg st="0" end="0"/>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57351"/>
                                        </p:tgtEl>
                                        <p:attrNameLst>
                                          <p:attrName>style.visibility</p:attrName>
                                        </p:attrNameLst>
                                      </p:cBhvr>
                                      <p:to>
                                        <p:strVal val="visible"/>
                                      </p:to>
                                    </p:set>
                                    <p:animEffect transition="in" filter="diamond(in)">
                                      <p:cBhvr>
                                        <p:cTn id="19" dur="2000"/>
                                        <p:tgtEl>
                                          <p:spTgt spid="573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xit" presetSubtype="10" fill="hold" grpId="1" nodeType="clickEffect">
                                  <p:stCondLst>
                                    <p:cond delay="0"/>
                                  </p:stCondLst>
                                  <p:childTnLst>
                                    <p:animEffect transition="out" filter="checkerboard(across)">
                                      <p:cBhvr>
                                        <p:cTn id="23" dur="500"/>
                                        <p:tgtEl>
                                          <p:spTgt spid="57347">
                                            <p:txEl>
                                              <p:pRg st="0" end="0"/>
                                            </p:txEl>
                                          </p:spTgt>
                                        </p:tgtEl>
                                      </p:cBhvr>
                                    </p:animEffect>
                                    <p:set>
                                      <p:cBhvr>
                                        <p:cTn id="24" dur="1" fill="hold">
                                          <p:stCondLst>
                                            <p:cond delay="499"/>
                                          </p:stCondLst>
                                        </p:cTn>
                                        <p:tgtEl>
                                          <p:spTgt spid="57347">
                                            <p:txEl>
                                              <p:pRg st="0" end="0"/>
                                            </p:txEl>
                                          </p:spTgt>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57351"/>
                                        </p:tgtEl>
                                        <p:attrNameLst>
                                          <p:attrName>ppt_x</p:attrName>
                                        </p:attrNameLst>
                                      </p:cBhvr>
                                      <p:tavLst>
                                        <p:tav tm="0">
                                          <p:val>
                                            <p:strVal val="ppt_x"/>
                                          </p:val>
                                        </p:tav>
                                        <p:tav tm="100000">
                                          <p:val>
                                            <p:strVal val="ppt_x"/>
                                          </p:val>
                                        </p:tav>
                                      </p:tavLst>
                                    </p:anim>
                                    <p:anim calcmode="lin" valueType="num">
                                      <p:cBhvr additive="base">
                                        <p:cTn id="27" dur="500"/>
                                        <p:tgtEl>
                                          <p:spTgt spid="57351"/>
                                        </p:tgtEl>
                                        <p:attrNameLst>
                                          <p:attrName>ppt_y</p:attrName>
                                        </p:attrNameLst>
                                      </p:cBhvr>
                                      <p:tavLst>
                                        <p:tav tm="0">
                                          <p:val>
                                            <p:strVal val="ppt_y"/>
                                          </p:val>
                                        </p:tav>
                                        <p:tav tm="100000">
                                          <p:val>
                                            <p:strVal val="1+ppt_h/2"/>
                                          </p:val>
                                        </p:tav>
                                      </p:tavLst>
                                    </p:anim>
                                    <p:set>
                                      <p:cBhvr>
                                        <p:cTn id="28" dur="1" fill="hold">
                                          <p:stCondLst>
                                            <p:cond delay="499"/>
                                          </p:stCondLst>
                                        </p:cTn>
                                        <p:tgtEl>
                                          <p:spTgt spid="57351"/>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iterate type="lt">
                                    <p:tmPct val="10000"/>
                                  </p:iterate>
                                  <p:childTnLst>
                                    <p:set>
                                      <p:cBhvr>
                                        <p:cTn id="32" dur="1" fill="hold">
                                          <p:stCondLst>
                                            <p:cond delay="0"/>
                                          </p:stCondLst>
                                        </p:cTn>
                                        <p:tgtEl>
                                          <p:spTgt spid="57353">
                                            <p:txEl>
                                              <p:pRg st="0" end="0"/>
                                            </p:txEl>
                                          </p:spTgt>
                                        </p:tgtEl>
                                        <p:attrNameLst>
                                          <p:attrName>style.visibility</p:attrName>
                                        </p:attrNameLst>
                                      </p:cBhvr>
                                      <p:to>
                                        <p:strVal val="visible"/>
                                      </p:to>
                                    </p:set>
                                    <p:animEffect transition="in" filter="fade">
                                      <p:cBhvr>
                                        <p:cTn id="33" dur="500">
                                          <p:stCondLst>
                                            <p:cond delay="0"/>
                                          </p:stCondLst>
                                        </p:cTn>
                                        <p:tgtEl>
                                          <p:spTgt spid="57353">
                                            <p:txEl>
                                              <p:pRg st="0" end="0"/>
                                            </p:txEl>
                                          </p:spTgt>
                                        </p:tgtEl>
                                      </p:cBhvr>
                                    </p:animEffect>
                                  </p:childTnLst>
                                </p:cTn>
                              </p:par>
                              <p:par>
                                <p:cTn id="34" presetID="2" presetClass="entr" presetSubtype="4" fill="hold" nodeType="withEffect">
                                  <p:stCondLst>
                                    <p:cond delay="0"/>
                                  </p:stCondLst>
                                  <p:childTnLst>
                                    <p:set>
                                      <p:cBhvr>
                                        <p:cTn id="35" dur="1" fill="hold">
                                          <p:stCondLst>
                                            <p:cond delay="0"/>
                                          </p:stCondLst>
                                        </p:cTn>
                                        <p:tgtEl>
                                          <p:spTgt spid="57355"/>
                                        </p:tgtEl>
                                        <p:attrNameLst>
                                          <p:attrName>style.visibility</p:attrName>
                                        </p:attrNameLst>
                                      </p:cBhvr>
                                      <p:to>
                                        <p:strVal val="visible"/>
                                      </p:to>
                                    </p:set>
                                    <p:anim calcmode="lin" valueType="num">
                                      <p:cBhvr additive="base">
                                        <p:cTn id="36" dur="500" fill="hold"/>
                                        <p:tgtEl>
                                          <p:spTgt spid="57355"/>
                                        </p:tgtEl>
                                        <p:attrNameLst>
                                          <p:attrName>ppt_x</p:attrName>
                                        </p:attrNameLst>
                                      </p:cBhvr>
                                      <p:tavLst>
                                        <p:tav tm="0">
                                          <p:val>
                                            <p:strVal val="#ppt_x"/>
                                          </p:val>
                                        </p:tav>
                                        <p:tav tm="100000">
                                          <p:val>
                                            <p:strVal val="#ppt_x"/>
                                          </p:val>
                                        </p:tav>
                                      </p:tavLst>
                                    </p:anim>
                                    <p:anim calcmode="lin" valueType="num">
                                      <p:cBhvr additive="base">
                                        <p:cTn id="37" dur="500" fill="hold"/>
                                        <p:tgtEl>
                                          <p:spTgt spid="57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P spid="57347" grpId="1" build="p"/>
      <p:bldP spid="5735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                </a:t>
            </a:r>
            <a:r>
              <a:rPr lang="en-US" altLang="en-US">
                <a:solidFill>
                  <a:schemeClr val="accent2"/>
                </a:solidFill>
              </a:rPr>
              <a:t>LỊCH SỬ</a:t>
            </a:r>
          </a:p>
        </p:txBody>
      </p:sp>
      <p:sp>
        <p:nvSpPr>
          <p:cNvPr id="137219" name="Rectangle 3"/>
          <p:cNvSpPr>
            <a:spLocks noGrp="1" noChangeArrowheads="1"/>
          </p:cNvSpPr>
          <p:nvPr>
            <p:ph type="body" idx="1"/>
          </p:nvPr>
        </p:nvSpPr>
        <p:spPr>
          <a:xfrm>
            <a:off x="2209800" y="1447800"/>
            <a:ext cx="2667000" cy="5562600"/>
          </a:xfrm>
        </p:spPr>
        <p:txBody>
          <a:bodyPr/>
          <a:lstStyle/>
          <a:p>
            <a:pPr>
              <a:lnSpc>
                <a:spcPct val="90000"/>
              </a:lnSpc>
            </a:pPr>
            <a:r>
              <a:rPr lang="en-US" altLang="en-US" sz="2400" dirty="0" err="1"/>
              <a:t>Bóng</a:t>
            </a:r>
            <a:r>
              <a:rPr lang="en-US" altLang="en-US" sz="2400" dirty="0"/>
              <a:t> </a:t>
            </a:r>
            <a:r>
              <a:rPr lang="en-US" altLang="en-US" sz="2400" dirty="0" err="1"/>
              <a:t>đá</a:t>
            </a:r>
            <a:r>
              <a:rPr lang="en-US" altLang="en-US" sz="2400" dirty="0"/>
              <a:t> do </a:t>
            </a:r>
            <a:r>
              <a:rPr lang="en-US" altLang="en-US" sz="2400" dirty="0" err="1"/>
              <a:t>người</a:t>
            </a:r>
            <a:r>
              <a:rPr lang="en-US" altLang="en-US" sz="2400" dirty="0"/>
              <a:t> </a:t>
            </a:r>
            <a:r>
              <a:rPr lang="en-US" altLang="en-US" sz="2400" dirty="0" err="1">
                <a:hlinkClick r:id="rId2"/>
              </a:rPr>
              <a:t>Trung</a:t>
            </a:r>
            <a:r>
              <a:rPr lang="en-US" altLang="en-US" sz="2400" dirty="0">
                <a:hlinkClick r:id="rId2"/>
              </a:rPr>
              <a:t> </a:t>
            </a:r>
            <a:r>
              <a:rPr lang="en-US" altLang="en-US" sz="2400" dirty="0" err="1">
                <a:hlinkClick r:id="rId2"/>
              </a:rPr>
              <a:t>Quốc</a:t>
            </a:r>
            <a:r>
              <a:rPr lang="en-US" altLang="en-US" sz="2400" dirty="0"/>
              <a:t> </a:t>
            </a:r>
            <a:r>
              <a:rPr lang="en-US" altLang="en-US" sz="2400" dirty="0" err="1"/>
              <a:t>phát</a:t>
            </a:r>
            <a:r>
              <a:rPr lang="en-US" altLang="en-US" sz="2400" dirty="0"/>
              <a:t> minh</a:t>
            </a:r>
          </a:p>
          <a:p>
            <a:pPr>
              <a:lnSpc>
                <a:spcPct val="90000"/>
              </a:lnSpc>
            </a:pPr>
            <a:r>
              <a:rPr lang="en-US" altLang="en-US" sz="2400" b="1" dirty="0" err="1"/>
              <a:t>Nước</a:t>
            </a:r>
            <a:r>
              <a:rPr lang="en-US" altLang="en-US" sz="2400" b="1" dirty="0"/>
              <a:t> </a:t>
            </a:r>
            <a:r>
              <a:rPr lang="en-US" altLang="en-US" sz="2400" b="1" dirty="0" err="1">
                <a:hlinkClick r:id="rId3"/>
              </a:rPr>
              <a:t>Anh</a:t>
            </a:r>
            <a:r>
              <a:rPr lang="en-US" altLang="en-US" sz="2400" b="1" dirty="0"/>
              <a:t> </a:t>
            </a:r>
            <a:r>
              <a:rPr lang="en-US" altLang="en-US" sz="2400" b="1" dirty="0" err="1"/>
              <a:t>trong</a:t>
            </a:r>
            <a:r>
              <a:rPr lang="en-US" altLang="en-US" sz="2400" b="1" dirty="0"/>
              <a:t> </a:t>
            </a:r>
            <a:r>
              <a:rPr lang="en-US" altLang="en-US" sz="2400" b="1" dirty="0" err="1"/>
              <a:t>suốt</a:t>
            </a:r>
            <a:r>
              <a:rPr lang="en-US" altLang="en-US" sz="2400" b="1" dirty="0"/>
              <a:t> </a:t>
            </a:r>
            <a:r>
              <a:rPr lang="en-US" altLang="en-US" sz="2400" b="1" dirty="0" err="1"/>
              <a:t>thời</a:t>
            </a:r>
            <a:r>
              <a:rPr lang="en-US" altLang="en-US" sz="2400" b="1" dirty="0"/>
              <a:t> </a:t>
            </a:r>
            <a:r>
              <a:rPr lang="en-US" altLang="en-US" sz="2400" b="1" dirty="0" err="1"/>
              <a:t>gian</a:t>
            </a:r>
            <a:r>
              <a:rPr lang="en-US" altLang="en-US" sz="2400" b="1" dirty="0"/>
              <a:t> </a:t>
            </a:r>
            <a:r>
              <a:rPr lang="en-US" altLang="en-US" sz="2400" b="1" dirty="0" err="1"/>
              <a:t>dài</a:t>
            </a:r>
            <a:r>
              <a:rPr lang="en-US" altLang="en-US" sz="2400" b="1" dirty="0"/>
              <a:t> </a:t>
            </a:r>
            <a:r>
              <a:rPr lang="en-US" altLang="en-US" sz="2400" b="1" dirty="0" err="1"/>
              <a:t>vốn</a:t>
            </a:r>
            <a:r>
              <a:rPr lang="en-US" altLang="en-US" sz="2400" b="1" dirty="0"/>
              <a:t> </a:t>
            </a:r>
            <a:r>
              <a:rPr lang="en-US" altLang="en-US" sz="2400" b="1" dirty="0" err="1"/>
              <a:t>được</a:t>
            </a:r>
            <a:r>
              <a:rPr lang="en-US" altLang="en-US" sz="2400" b="1" dirty="0"/>
              <a:t> </a:t>
            </a:r>
            <a:r>
              <a:rPr lang="en-US" altLang="en-US" sz="2400" b="1" dirty="0" err="1"/>
              <a:t>mệnh</a:t>
            </a:r>
            <a:r>
              <a:rPr lang="en-US" altLang="en-US" sz="2400" b="1" dirty="0"/>
              <a:t> </a:t>
            </a:r>
            <a:r>
              <a:rPr lang="en-US" altLang="en-US" sz="2400" b="1" dirty="0" err="1"/>
              <a:t>danh</a:t>
            </a:r>
            <a:r>
              <a:rPr lang="en-US" altLang="en-US" sz="2400" b="1" dirty="0"/>
              <a:t> </a:t>
            </a:r>
            <a:r>
              <a:rPr lang="en-US" altLang="en-US" sz="2400" b="1" dirty="0" err="1"/>
              <a:t>là</a:t>
            </a:r>
            <a:r>
              <a:rPr lang="en-US" altLang="en-US" sz="2400" b="1" dirty="0"/>
              <a:t> "</a:t>
            </a:r>
            <a:r>
              <a:rPr lang="en-US" altLang="en-US" sz="2400" b="1" dirty="0" err="1"/>
              <a:t>quê</a:t>
            </a:r>
            <a:r>
              <a:rPr lang="en-US" altLang="en-US" sz="2400" b="1" dirty="0"/>
              <a:t> </a:t>
            </a:r>
            <a:r>
              <a:rPr lang="en-US" altLang="en-US" sz="2400" b="1" dirty="0" err="1"/>
              <a:t>hương</a:t>
            </a:r>
            <a:r>
              <a:rPr lang="en-US" altLang="en-US" sz="2400" b="1" dirty="0"/>
              <a:t> </a:t>
            </a:r>
            <a:r>
              <a:rPr lang="en-US" altLang="en-US" sz="2400" b="1" dirty="0" err="1"/>
              <a:t>của</a:t>
            </a:r>
            <a:r>
              <a:rPr lang="en-US" altLang="en-US" sz="2400" b="1" dirty="0"/>
              <a:t> </a:t>
            </a:r>
            <a:r>
              <a:rPr lang="en-US" altLang="en-US" sz="2400" b="1" dirty="0" err="1"/>
              <a:t>bóng</a:t>
            </a:r>
            <a:r>
              <a:rPr lang="en-US" altLang="en-US" sz="2400" b="1" dirty="0"/>
              <a:t> </a:t>
            </a:r>
            <a:r>
              <a:rPr lang="en-US" altLang="en-US" sz="2400" b="1" dirty="0" err="1"/>
              <a:t>đá</a:t>
            </a:r>
            <a:r>
              <a:rPr lang="en-US" altLang="en-US" sz="2400" b="1" dirty="0"/>
              <a:t>“</a:t>
            </a:r>
          </a:p>
        </p:txBody>
      </p:sp>
      <p:pic>
        <p:nvPicPr>
          <p:cNvPr id="137221" name="Picture 5" descr="Football_iu_19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295400"/>
            <a:ext cx="5105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4887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fade">
                                      <p:cBhvr>
                                        <p:cTn id="7" dur="20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fade">
                                      <p:cBhvr>
                                        <p:cTn id="12" dur="2000"/>
                                        <p:tgtEl>
                                          <p:spTgt spid="137219"/>
                                        </p:tgtEl>
                                      </p:cBhvr>
                                    </p:animEffect>
                                  </p:childTnLst>
                                </p:cTn>
                              </p:par>
                              <p:par>
                                <p:cTn id="13" presetID="8" presetClass="entr" presetSubtype="16" fill="hold" nodeType="withEffect">
                                  <p:stCondLst>
                                    <p:cond delay="0"/>
                                  </p:stCondLst>
                                  <p:childTnLst>
                                    <p:set>
                                      <p:cBhvr>
                                        <p:cTn id="14" dur="1" fill="hold">
                                          <p:stCondLst>
                                            <p:cond delay="0"/>
                                          </p:stCondLst>
                                        </p:cTn>
                                        <p:tgtEl>
                                          <p:spTgt spid="137221"/>
                                        </p:tgtEl>
                                        <p:attrNameLst>
                                          <p:attrName>style.visibility</p:attrName>
                                        </p:attrNameLst>
                                      </p:cBhvr>
                                      <p:to>
                                        <p:strVal val="visible"/>
                                      </p:to>
                                    </p:set>
                                    <p:animEffect transition="in" filter="diamond(in)">
                                      <p:cBhvr>
                                        <p:cTn id="15" dur="20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p:cNvSpPr>
            <a:spLocks noGrp="1" noChangeArrowheads="1"/>
          </p:cNvSpPr>
          <p:nvPr>
            <p:ph type="body" idx="1"/>
          </p:nvPr>
        </p:nvSpPr>
        <p:spPr>
          <a:xfrm>
            <a:off x="1371600" y="0"/>
            <a:ext cx="4876800" cy="7010400"/>
          </a:xfrm>
        </p:spPr>
        <p:txBody>
          <a:bodyPr/>
          <a:lstStyle/>
          <a:p>
            <a:pPr>
              <a:lnSpc>
                <a:spcPct val="90000"/>
              </a:lnSpc>
            </a:pPr>
            <a:r>
              <a:rPr lang="en-US" altLang="en-US" sz="2400"/>
              <a:t>Các luật chơi gần như ngày nay bắt đầu phổ biến từ giữa thế kỷ 19 tại các trường học trên nước Anh. Bộ luật bóng đá hiện đại cổ nhất mà ta biết là bộ luật mà ngày nay thường được biết đến dưới tên Bộ luật Cambridge (Bộ luật đầu tiên ).</a:t>
            </a:r>
          </a:p>
          <a:p>
            <a:pPr>
              <a:lnSpc>
                <a:spcPct val="90000"/>
              </a:lnSpc>
            </a:pPr>
            <a:r>
              <a:rPr lang="en-US" altLang="en-US" sz="2400"/>
              <a:t>Hiệp hội bóng đá Anh đã được thành lập nhằm chuẩn hóa luật chơi.</a:t>
            </a:r>
          </a:p>
          <a:p>
            <a:pPr>
              <a:lnSpc>
                <a:spcPct val="90000"/>
              </a:lnSpc>
            </a:pPr>
            <a:r>
              <a:rPr lang="en-US" altLang="en-US" sz="2400"/>
              <a:t>Giải thi đấu bóng đá đầu tiên, Cúp FA (FA Cup), được C. W. Alcock tổ chức lần đầu cho các câu lạc bộ bóng đá Anh vào năm 1872. Trận thi đấu bóng đá cấp quốc tế đầu tiên giữa đội tuyển Anh và Scotland cũng diễn ra vào năm 1872 tại Glasgow. </a:t>
            </a:r>
          </a:p>
          <a:p>
            <a:pPr>
              <a:lnSpc>
                <a:spcPct val="90000"/>
              </a:lnSpc>
              <a:buFontTx/>
              <a:buNone/>
            </a:pPr>
            <a:endParaRPr lang="en-US" altLang="en-US"/>
          </a:p>
        </p:txBody>
      </p:sp>
      <p:pic>
        <p:nvPicPr>
          <p:cNvPr id="145420" name="Picture 12" descr="1284930248-bong-da-M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5720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67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5414">
                                            <p:txEl>
                                              <p:pRg st="0" end="0"/>
                                            </p:txEl>
                                          </p:spTgt>
                                        </p:tgtEl>
                                        <p:attrNameLst>
                                          <p:attrName>style.visibility</p:attrName>
                                        </p:attrNameLst>
                                      </p:cBhvr>
                                      <p:to>
                                        <p:strVal val="visible"/>
                                      </p:to>
                                    </p:set>
                                    <p:animEffect transition="in" filter="circle(in)">
                                      <p:cBhvr>
                                        <p:cTn id="7" dur="2000"/>
                                        <p:tgtEl>
                                          <p:spTgt spid="14541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5414">
                                            <p:txEl>
                                              <p:pRg st="1" end="1"/>
                                            </p:txEl>
                                          </p:spTgt>
                                        </p:tgtEl>
                                        <p:attrNameLst>
                                          <p:attrName>style.visibility</p:attrName>
                                        </p:attrNameLst>
                                      </p:cBhvr>
                                      <p:to>
                                        <p:strVal val="visible"/>
                                      </p:to>
                                    </p:set>
                                    <p:animEffect transition="in" filter="circle(in)">
                                      <p:cBhvr>
                                        <p:cTn id="10" dur="2000"/>
                                        <p:tgtEl>
                                          <p:spTgt spid="145414">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45414">
                                            <p:txEl>
                                              <p:pRg st="2" end="2"/>
                                            </p:txEl>
                                          </p:spTgt>
                                        </p:tgtEl>
                                        <p:attrNameLst>
                                          <p:attrName>style.visibility</p:attrName>
                                        </p:attrNameLst>
                                      </p:cBhvr>
                                      <p:to>
                                        <p:strVal val="visible"/>
                                      </p:to>
                                    </p:set>
                                    <p:animEffect transition="in" filter="circle(in)">
                                      <p:cBhvr>
                                        <p:cTn id="13" dur="2000"/>
                                        <p:tgtEl>
                                          <p:spTgt spid="145414">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45420"/>
                                        </p:tgtEl>
                                        <p:attrNameLst>
                                          <p:attrName>style.visibility</p:attrName>
                                        </p:attrNameLst>
                                      </p:cBhvr>
                                      <p:to>
                                        <p:strVal val="visible"/>
                                      </p:to>
                                    </p:set>
                                    <p:animEffect transition="in" filter="diamond(in)">
                                      <p:cBhvr>
                                        <p:cTn id="16" dur="2000"/>
                                        <p:tgtEl>
                                          <p:spTgt spid="14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2133600" y="0"/>
            <a:ext cx="8229600" cy="2819400"/>
          </a:xfrm>
        </p:spPr>
        <p:txBody>
          <a:bodyPr/>
          <a:lstStyle/>
          <a:p>
            <a:r>
              <a:rPr lang="en-US" altLang="en-US" sz="2400"/>
              <a:t>Cơ quan quản lý bóng đá thế giới, FIFA được thành lập vào năm 1904 tại Paris với chủ tịch đầu tiên là ông Robert Guérin.</a:t>
            </a:r>
          </a:p>
          <a:p>
            <a:r>
              <a:rPr lang="en-US" altLang="en-US" sz="2400"/>
              <a:t> Ngày nay bóng đá đã được chơi ở cấp độ chuyên nghiệp trên khắp thế giới với hàng triệu người đến sân theo dõi các trận đấu cũng như hàng tỷ người theo dõi qua truyền hình.</a:t>
            </a:r>
          </a:p>
        </p:txBody>
      </p:sp>
      <p:pic>
        <p:nvPicPr>
          <p:cNvPr id="147461" name="Picture 5" descr="1313388148-blog-bong-d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1801"/>
            <a:ext cx="66294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712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circle(in)">
                                      <p:cBhvr>
                                        <p:cTn id="7" dur="2000"/>
                                        <p:tgtEl>
                                          <p:spTgt spid="147459">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circle(in)">
                                      <p:cBhvr>
                                        <p:cTn id="10" dur="2000"/>
                                        <p:tgtEl>
                                          <p:spTgt spid="147459">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47461"/>
                                        </p:tgtEl>
                                        <p:attrNameLst>
                                          <p:attrName>style.visibility</p:attrName>
                                        </p:attrNameLst>
                                      </p:cBhvr>
                                      <p:to>
                                        <p:strVal val="visible"/>
                                      </p:to>
                                    </p:set>
                                    <p:animEffect transition="in" filter="diamond(in)">
                                      <p:cBhvr>
                                        <p:cTn id="13" dur="20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solidFill>
                  <a:srgbClr val="996600"/>
                </a:solidFill>
              </a:rPr>
              <a:t>LUẬT THI ĐẤU</a:t>
            </a:r>
          </a:p>
        </p:txBody>
      </p:sp>
      <p:sp>
        <p:nvSpPr>
          <p:cNvPr id="158723" name="Rectangle 3"/>
          <p:cNvSpPr>
            <a:spLocks noGrp="1" noChangeArrowheads="1"/>
          </p:cNvSpPr>
          <p:nvPr>
            <p:ph type="body" idx="1"/>
          </p:nvPr>
        </p:nvSpPr>
        <p:spPr/>
        <p:txBody>
          <a:bodyPr/>
          <a:lstStyle/>
          <a:p>
            <a:r>
              <a:rPr lang="en-US" altLang="en-US" b="1"/>
              <a:t>Cầu thủ, trang phục và trọng tài</a:t>
            </a:r>
          </a:p>
          <a:p>
            <a:r>
              <a:rPr lang="en-US" altLang="en-US" b="1"/>
              <a:t>Sân thi đấu</a:t>
            </a:r>
          </a:p>
          <a:p>
            <a:r>
              <a:rPr lang="en-US" altLang="en-US" b="1"/>
              <a:t>Trạng thái bóng trên sân</a:t>
            </a:r>
          </a:p>
          <a:p>
            <a:pPr>
              <a:buFontTx/>
              <a:buNone/>
            </a:pPr>
            <a:endParaRPr lang="en-US" altLang="en-US"/>
          </a:p>
        </p:txBody>
      </p:sp>
      <p:pic>
        <p:nvPicPr>
          <p:cNvPr id="158724" name="Picture 4"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1830388" cy="1149350"/>
          </a:xfrm>
          <a:prstGeom prst="rect">
            <a:avLst/>
          </a:prstGeom>
          <a:noFill/>
          <a:extLst>
            <a:ext uri="{909E8E84-426E-40DD-AFC4-6F175D3DCCD1}">
              <a14:hiddenFill xmlns:a14="http://schemas.microsoft.com/office/drawing/2010/main">
                <a:solidFill>
                  <a:srgbClr val="FFFFFF"/>
                </a:solidFill>
              </a14:hiddenFill>
            </a:ext>
          </a:extLst>
        </p:spPr>
      </p:pic>
      <p:pic>
        <p:nvPicPr>
          <p:cNvPr id="158725" name="Picture 5" descr="J02168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0788" y="0"/>
            <a:ext cx="1827212" cy="833438"/>
          </a:xfrm>
          <a:prstGeom prst="rect">
            <a:avLst/>
          </a:prstGeom>
          <a:noFill/>
          <a:extLst>
            <a:ext uri="{909E8E84-426E-40DD-AFC4-6F175D3DCCD1}">
              <a14:hiddenFill xmlns:a14="http://schemas.microsoft.com/office/drawing/2010/main">
                <a:solidFill>
                  <a:srgbClr val="FFFFFF"/>
                </a:solidFill>
              </a14:hiddenFill>
            </a:ext>
          </a:extLst>
        </p:spPr>
      </p:pic>
      <p:pic>
        <p:nvPicPr>
          <p:cNvPr id="158726" name="Picture 6" descr="5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681664"/>
            <a:ext cx="1371600" cy="1176337"/>
          </a:xfrm>
          <a:prstGeom prst="rect">
            <a:avLst/>
          </a:prstGeom>
          <a:noFill/>
          <a:extLst>
            <a:ext uri="{909E8E84-426E-40DD-AFC4-6F175D3DCCD1}">
              <a14:hiddenFill xmlns:a14="http://schemas.microsoft.com/office/drawing/2010/main">
                <a:solidFill>
                  <a:srgbClr val="FFFFFF"/>
                </a:solidFill>
              </a14:hiddenFill>
            </a:ext>
          </a:extLst>
        </p:spPr>
      </p:pic>
      <p:pic>
        <p:nvPicPr>
          <p:cNvPr id="158728" name="Picture 8" descr="59"/>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515476" y="5705476"/>
            <a:ext cx="11525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946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0.1 0.03838 L 0.875 0.85965 " pathEditMode="relative" rAng="0" ptsTypes="AA">
                                      <p:cBhvr>
                                        <p:cTn id="6" dur="2000" fill="hold"/>
                                        <p:tgtEl>
                                          <p:spTgt spid="158724"/>
                                        </p:tgtEl>
                                        <p:attrNameLst>
                                          <p:attrName>ppt_x</p:attrName>
                                          <p:attrName>ppt_y</p:attrName>
                                        </p:attrNameLst>
                                      </p:cBhvr>
                                      <p:rCtr x="38750" y="41064"/>
                                    </p:animMotion>
                                  </p:childTnLst>
                                </p:cTn>
                              </p:par>
                              <p:par>
                                <p:cTn id="7" presetID="0" presetClass="path" presetSubtype="0" accel="50000" decel="50000" fill="hold" nodeType="withEffect">
                                  <p:stCondLst>
                                    <p:cond delay="0"/>
                                  </p:stCondLst>
                                  <p:childTnLst>
                                    <p:animMotion origin="layout" path="M -0.1 0.0615 L -0.80833 0.83838 " pathEditMode="relative" ptsTypes="AA">
                                      <p:cBhvr>
                                        <p:cTn id="8" dur="2000" fill="hold"/>
                                        <p:tgtEl>
                                          <p:spTgt spid="158725"/>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1.38778E-17 3.64162E-6 L 0.73333 -0.75468 " pathEditMode="relative" ptsTypes="AA">
                                      <p:cBhvr>
                                        <p:cTn id="10" dur="2000" fill="hold"/>
                                        <p:tgtEl>
                                          <p:spTgt spid="158726"/>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6198 -0.09364 L -0.82865 -0.82612 " pathEditMode="relative" ptsTypes="AA">
                                      <p:cBhvr>
                                        <p:cTn id="12" dur="2000" fill="hold"/>
                                        <p:tgtEl>
                                          <p:spTgt spid="1587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sz="4000" b="1">
                <a:solidFill>
                  <a:srgbClr val="996600"/>
                </a:solidFill>
              </a:rPr>
              <a:t>CẦU THỦ, TRANG PHỤC VÀ TRỌNG TÀI</a:t>
            </a:r>
          </a:p>
        </p:txBody>
      </p:sp>
      <p:sp>
        <p:nvSpPr>
          <p:cNvPr id="168963" name="Rectangle 3"/>
          <p:cNvSpPr>
            <a:spLocks noGrp="1" noChangeArrowheads="1"/>
          </p:cNvSpPr>
          <p:nvPr>
            <p:ph type="body" idx="1"/>
          </p:nvPr>
        </p:nvSpPr>
        <p:spPr>
          <a:xfrm>
            <a:off x="1828800" y="1600200"/>
            <a:ext cx="4953000" cy="5486400"/>
          </a:xfrm>
        </p:spPr>
        <p:txBody>
          <a:bodyPr/>
          <a:lstStyle/>
          <a:p>
            <a:pPr>
              <a:lnSpc>
                <a:spcPct val="80000"/>
              </a:lnSpc>
            </a:pPr>
            <a:r>
              <a:rPr lang="en-US" altLang="en-US" sz="2400"/>
              <a:t>Mỗi trận đấu bóng đá bao gồm hai đội, mỗi đội 11 cầu thủ thi đấu chính thức trên sân kể cả 1 thủ môn. Thủ môn là người duy nhất được phép chơi bóng bằng tay, tuy nhiên việc này cũng chỉ được giới hạn trong </a:t>
            </a:r>
            <a:r>
              <a:rPr lang="en-US" altLang="en-US" sz="2400">
                <a:hlinkClick r:id="rId2" tooltip="Khu vực cấm địa (bóng đá) (trang chưa được viết)"/>
              </a:rPr>
              <a:t>khu cấm địa</a:t>
            </a:r>
            <a:r>
              <a:rPr lang="en-US" altLang="en-US" sz="2400"/>
              <a:t>.</a:t>
            </a:r>
          </a:p>
          <a:p>
            <a:pPr>
              <a:lnSpc>
                <a:spcPct val="80000"/>
              </a:lnSpc>
            </a:pPr>
            <a:r>
              <a:rPr lang="en-US" altLang="en-US" sz="2400"/>
              <a:t>Bên cạnh số cầu thủ chính thức mỗi đội cũng còn một số cầu thủ dự bị để thay thế khi cần thiết, thông thường trong một trận bóng đá thi đấu chính thức, mỗi đội chỉ được phép thay đổi 3 cầu thủ. </a:t>
            </a:r>
          </a:p>
        </p:txBody>
      </p:sp>
      <p:pic>
        <p:nvPicPr>
          <p:cNvPr id="168967" name="Picture 7" descr="Doi-hinh-MU-trong-tran-tu-ket-gap-Chels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0"/>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06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68967"/>
                                        </p:tgtEl>
                                        <p:attrNameLst>
                                          <p:attrName>style.visibility</p:attrName>
                                        </p:attrNameLst>
                                      </p:cBhvr>
                                      <p:to>
                                        <p:strVal val="visible"/>
                                      </p:to>
                                    </p:set>
                                    <p:animEffect transition="in" filter="circle(in)">
                                      <p:cBhvr>
                                        <p:cTn id="7" dur="2000"/>
                                        <p:tgtEl>
                                          <p:spTgt spid="16896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8963">
                                            <p:txEl>
                                              <p:pRg st="0" end="0"/>
                                            </p:txEl>
                                          </p:spTgt>
                                        </p:tgtEl>
                                        <p:attrNameLst>
                                          <p:attrName>style.visibility</p:attrName>
                                        </p:attrNameLst>
                                      </p:cBhvr>
                                      <p:to>
                                        <p:strVal val="visible"/>
                                      </p:to>
                                    </p:set>
                                    <p:animEffect transition="in" filter="diamond(in)">
                                      <p:cBhvr>
                                        <p:cTn id="10" dur="2000"/>
                                        <p:tgtEl>
                                          <p:spTgt spid="168963">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Effect transition="in" filter="diamond(in)">
                                      <p:cBhvr>
                                        <p:cTn id="13" dur="2000"/>
                                        <p:tgtEl>
                                          <p:spTgt spid="168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1524000" y="0"/>
            <a:ext cx="4419600" cy="3733800"/>
          </a:xfrm>
        </p:spPr>
        <p:txBody>
          <a:bodyPr>
            <a:normAutofit fontScale="85000" lnSpcReduction="10000"/>
          </a:bodyPr>
          <a:lstStyle/>
          <a:p>
            <a:r>
              <a:rPr lang="en-US" altLang="en-US" sz="2400">
                <a:hlinkClick r:id="rId2" tooltip="Trang phục thi đấu (bóng đá) (trang chưa được viết)"/>
              </a:rPr>
              <a:t>Trang phục thi đấu</a:t>
            </a:r>
            <a:r>
              <a:rPr lang="en-US" altLang="en-US" sz="2400"/>
              <a:t> của các cầu thủ thường bao gồm áo phông, quần soóc, tất cao đến đầu gối, giày và bảo vệ ống đồng. Cầu thủ thi đấu trên sân bị cấm mặc, đeo hoặc mang theo các đồ vật có thể gây nguy hiểm cho cầu thủ đối phương.</a:t>
            </a:r>
          </a:p>
          <a:p>
            <a:r>
              <a:rPr lang="en-US" altLang="en-US" sz="2400"/>
              <a:t>Do là vị trí được sử dụng tay và thường xuyên phải bay người theo bóng, thủ môn được trang bị kĩ hơn các cầu thủ khác, họ thường mặc áo phông dài tay, đeo cả bảo vệ ống đồng và bảo vệ khuỷu tay và mang găng khi thi đấu </a:t>
            </a:r>
          </a:p>
        </p:txBody>
      </p:sp>
      <p:pic>
        <p:nvPicPr>
          <p:cNvPr id="169990" name="Picture 6" descr="de-gea-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838200"/>
            <a:ext cx="47625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58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diamond(in)">
                                      <p:cBhvr>
                                        <p:cTn id="7" dur="2000"/>
                                        <p:tgtEl>
                                          <p:spTgt spid="169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12" dur="500"/>
                                        <p:tgtEl>
                                          <p:spTgt spid="1699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7" dur="500"/>
                                        <p:tgtEl>
                                          <p:spTgt spid="16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1524000" y="457200"/>
            <a:ext cx="4876800" cy="7086600"/>
          </a:xfrm>
        </p:spPr>
        <p:txBody>
          <a:bodyPr/>
          <a:lstStyle/>
          <a:p>
            <a:r>
              <a:rPr lang="en-US" altLang="en-US" sz="2400"/>
              <a:t>Điều khiển trận đấu là tổ </a:t>
            </a:r>
            <a:r>
              <a:rPr lang="en-US" altLang="en-US" sz="2400">
                <a:hlinkClick r:id="rId2" tooltip="Trọng tài (bóng đá)"/>
              </a:rPr>
              <a:t>trọng tài</a:t>
            </a:r>
            <a:r>
              <a:rPr lang="en-US" altLang="en-US" sz="2400"/>
              <a:t> bao gồm 1 trọng tài chính và 2 trọng tài biên, những người này có toàn quyền điều khiển trận đấu theo các quy định của Luật bóng đá, quyết định của trọng tài chính dù đúng hoặc sai cũng thường là quyết định cuối cùng và không thể đảo ngược. </a:t>
            </a:r>
          </a:p>
          <a:p>
            <a:r>
              <a:rPr lang="en-US" altLang="en-US" sz="2400"/>
              <a:t>Ngoài ba trọng tài làm việc trên sân còn có một trọng tài thứ tư (còn gọi là </a:t>
            </a:r>
            <a:r>
              <a:rPr lang="en-US" altLang="en-US" sz="2400" i="1"/>
              <a:t>trọng tài bàn</a:t>
            </a:r>
            <a:r>
              <a:rPr lang="en-US" altLang="en-US" sz="2400"/>
              <a:t>) quản lý việc thay người, theo dõi thời gian bù giờ và thay thế trọng tài trên sân trong trường hợp cần thiết. </a:t>
            </a:r>
          </a:p>
        </p:txBody>
      </p:sp>
      <p:pic>
        <p:nvPicPr>
          <p:cNvPr id="171015" name="Picture 7" descr="50806995_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0"/>
            <a:ext cx="333375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71017" name="Picture 9" descr="xaloso-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0480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36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blinds(horizontal)">
                                      <p:cBhvr>
                                        <p:cTn id="7" dur="500"/>
                                        <p:tgtEl>
                                          <p:spTgt spid="171015"/>
                                        </p:tgtEl>
                                      </p:cBhvr>
                                    </p:animEffect>
                                  </p:childTnLst>
                                </p:cTn>
                              </p:par>
                              <p:par>
                                <p:cTn id="8" presetID="3" presetClass="entr" presetSubtype="10" fill="hold" nodeType="withEffect">
                                  <p:stCondLst>
                                    <p:cond delay="0"/>
                                  </p:stCondLst>
                                  <p:childTnLst>
                                    <p:set>
                                      <p:cBhvr>
                                        <p:cTn id="9" dur="1" fill="hold">
                                          <p:stCondLst>
                                            <p:cond delay="0"/>
                                          </p:stCondLst>
                                        </p:cTn>
                                        <p:tgtEl>
                                          <p:spTgt spid="171017"/>
                                        </p:tgtEl>
                                        <p:attrNameLst>
                                          <p:attrName>style.visibility</p:attrName>
                                        </p:attrNameLst>
                                      </p:cBhvr>
                                      <p:to>
                                        <p:strVal val="visible"/>
                                      </p:to>
                                    </p:set>
                                    <p:animEffect transition="in" filter="blinds(horizontal)">
                                      <p:cBhvr>
                                        <p:cTn id="10" dur="500"/>
                                        <p:tgtEl>
                                          <p:spTgt spid="171017"/>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71011">
                                            <p:txEl>
                                              <p:pRg st="0" end="0"/>
                                            </p:txEl>
                                          </p:spTgt>
                                        </p:tgtEl>
                                        <p:attrNameLst>
                                          <p:attrName>style.visibility</p:attrName>
                                        </p:attrNameLst>
                                      </p:cBhvr>
                                      <p:to>
                                        <p:strVal val="visible"/>
                                      </p:to>
                                    </p:set>
                                    <p:anim calcmode="lin" valueType="num">
                                      <p:cBhvr additive="base">
                                        <p:cTn id="13"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1011">
                                            <p:txEl>
                                              <p:pRg st="1" end="1"/>
                                            </p:txEl>
                                          </p:spTgt>
                                        </p:tgtEl>
                                        <p:attrNameLst>
                                          <p:attrName>style.visibility</p:attrName>
                                        </p:attrNameLst>
                                      </p:cBhvr>
                                      <p:to>
                                        <p:strVal val="visible"/>
                                      </p:to>
                                    </p:set>
                                    <p:anim calcmode="lin" valueType="num">
                                      <p:cBhvr additive="base">
                                        <p:cTn id="17"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704</Words>
  <Application>Microsoft Office PowerPoint</Application>
  <PresentationFormat>Widescreen</PresentationFormat>
  <Paragraphs>31</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Tahoma</vt:lpstr>
      <vt:lpstr>VNI-Brush</vt:lpstr>
      <vt:lpstr>Wingdings</vt:lpstr>
      <vt:lpstr>Office Theme</vt:lpstr>
      <vt:lpstr>PowerPoint Presentation</vt:lpstr>
      <vt:lpstr>TỔNG QUAN</vt:lpstr>
      <vt:lpstr>                LỊCH SỬ</vt:lpstr>
      <vt:lpstr>PowerPoint Presentation</vt:lpstr>
      <vt:lpstr>PowerPoint Presentation</vt:lpstr>
      <vt:lpstr>LUẬT THI ĐẤU</vt:lpstr>
      <vt:lpstr>CẦU THỦ, TRANG PHỤC VÀ TRỌNG TÀI</vt:lpstr>
      <vt:lpstr>PowerPoint Presentation</vt:lpstr>
      <vt:lpstr>PowerPoint Presentation</vt:lpstr>
      <vt:lpstr>SÂN THI ĐẤU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Xps</dc:creator>
  <cp:lastModifiedBy>Xps</cp:lastModifiedBy>
  <cp:revision>1</cp:revision>
  <dcterms:created xsi:type="dcterms:W3CDTF">2022-07-03T07:37:21Z</dcterms:created>
  <dcterms:modified xsi:type="dcterms:W3CDTF">2022-07-03T07:45:20Z</dcterms:modified>
</cp:coreProperties>
</file>