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18">
  <p:sldMasterIdLst>
    <p:sldMasterId id="2147483648" r:id="rId1"/>
  </p:sldMasterIdLst>
  <p:notesMasterIdLst>
    <p:notesMasterId r:id="rId14"/>
  </p:notesMasterIdLst>
  <p:sldIdLst>
    <p:sldId id="369" r:id="rId2"/>
    <p:sldId id="400" r:id="rId3"/>
    <p:sldId id="371" r:id="rId4"/>
    <p:sldId id="372" r:id="rId5"/>
    <p:sldId id="406" r:id="rId6"/>
    <p:sldId id="407" r:id="rId7"/>
    <p:sldId id="408" r:id="rId8"/>
    <p:sldId id="409" r:id="rId9"/>
    <p:sldId id="410" r:id="rId10"/>
    <p:sldId id="415" r:id="rId11"/>
    <p:sldId id="416" r:id="rId12"/>
    <p:sldId id="41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83" d="100"/>
          <a:sy n="83" d="100"/>
        </p:scale>
        <p:origin x="47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4F8E68-BEAF-4478-B5B8-56D347834150}"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6099A-5B6B-4299-88CE-90F63C8551EA}" type="slidenum">
              <a:rPr lang="en-US" smtClean="0"/>
              <a:t>‹#›</a:t>
            </a:fld>
            <a:endParaRPr lang="en-US"/>
          </a:p>
        </p:txBody>
      </p:sp>
    </p:spTree>
    <p:extLst>
      <p:ext uri="{BB962C8B-B14F-4D97-AF65-F5344CB8AC3E}">
        <p14:creationId xmlns:p14="http://schemas.microsoft.com/office/powerpoint/2010/main" val="1141716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a:lnSpc>
                <a:spcPct val="90000"/>
              </a:lnSpc>
            </a:pPr>
            <a:r>
              <a:rPr kumimoji="0" lang="en-US" altLang="en-US"/>
              <a:t>Phần tử div có id=“container” là phần tử cha chứa các phần tử div con có id là logo1, logo2, logo3, logo4. Nếu thuộc tính position của phần tử cha không là relative thì khi các phần tử con định vị tuyệt đối(position:absolute) sẽ định vị theo phần tử BODY (theo cửa sổ trình duyệt).</a:t>
            </a:r>
          </a:p>
          <a:p>
            <a:pPr>
              <a:lnSpc>
                <a:spcPct val="90000"/>
              </a:lnSpc>
            </a:pPr>
            <a:r>
              <a:rPr kumimoji="0" lang="en-US" altLang="en-US"/>
              <a:t>Ngược lại nếu phần tử cha có position:relative, thì tất cả phần tử con (có id logo1, logo2, logo3, logo4) sẽ định vị theo phần tử cha. Xem hình bên</a:t>
            </a:r>
          </a:p>
          <a:p>
            <a:pPr>
              <a:lnSpc>
                <a:spcPct val="90000"/>
              </a:lnSpc>
            </a:pPr>
            <a:r>
              <a:rPr kumimoji="0" lang="en-US" altLang="en-US"/>
              <a:t>&lt;body&gt;</a:t>
            </a:r>
          </a:p>
          <a:p>
            <a:pPr>
              <a:lnSpc>
                <a:spcPct val="90000"/>
              </a:lnSpc>
            </a:pPr>
            <a:r>
              <a:rPr kumimoji="0" lang="en-US" altLang="en-US"/>
              <a:t>	&lt;div id=“container” style=“width=300px; height=300px; boder:2px green solid; position:ralative"&gt;</a:t>
            </a:r>
          </a:p>
          <a:p>
            <a:pPr>
              <a:lnSpc>
                <a:spcPct val="90000"/>
              </a:lnSpc>
            </a:pPr>
            <a:r>
              <a:rPr kumimoji="0" lang="en-US" altLang="en-US"/>
              <a:t>		&lt;div id="logo1"&gt;&lt;img src="HINHANH/1.JPG"&gt;&lt;/div&gt;</a:t>
            </a:r>
          </a:p>
          <a:p>
            <a:pPr>
              <a:lnSpc>
                <a:spcPct val="90000"/>
              </a:lnSpc>
            </a:pPr>
            <a:r>
              <a:rPr kumimoji="0" lang="en-US" altLang="en-US"/>
              <a:t>		&lt;div id="logo2"&gt;&lt;img src="HINHANH/2.JPG"&gt;&lt;/div&gt;</a:t>
            </a:r>
          </a:p>
          <a:p>
            <a:pPr>
              <a:lnSpc>
                <a:spcPct val="90000"/>
              </a:lnSpc>
            </a:pPr>
            <a:r>
              <a:rPr kumimoji="0" lang="en-US" altLang="en-US"/>
              <a:t>		&lt;div id="logo3"&gt;&lt;img src="HINHANH/3.JPG"&gt;&lt;/div&gt;</a:t>
            </a:r>
          </a:p>
          <a:p>
            <a:pPr>
              <a:lnSpc>
                <a:spcPct val="90000"/>
              </a:lnSpc>
            </a:pPr>
            <a:r>
              <a:rPr kumimoji="0" lang="en-US" altLang="en-US"/>
              <a:t>		&lt;div id="logo4"&gt;&lt;img src="HINHANH/4.JPG"&gt;&lt;/div&gt;</a:t>
            </a:r>
          </a:p>
          <a:p>
            <a:pPr>
              <a:lnSpc>
                <a:spcPct val="90000"/>
              </a:lnSpc>
            </a:pPr>
            <a:r>
              <a:rPr kumimoji="0" lang="en-US" altLang="en-US"/>
              <a:t>	&lt;/div&gt;</a:t>
            </a:r>
          </a:p>
          <a:p>
            <a:pPr>
              <a:lnSpc>
                <a:spcPct val="90000"/>
              </a:lnSpc>
            </a:pPr>
            <a:r>
              <a:rPr kumimoji="0" lang="en-US" altLang="en-US"/>
              <a:t>&lt;/body&gt;</a:t>
            </a:r>
          </a:p>
          <a:p>
            <a:pPr>
              <a:lnSpc>
                <a:spcPct val="90000"/>
              </a:lnSpc>
            </a:pPr>
            <a:endParaRPr lang="en-US" altLang="en-US"/>
          </a:p>
        </p:txBody>
      </p:sp>
    </p:spTree>
    <p:extLst>
      <p:ext uri="{BB962C8B-B14F-4D97-AF65-F5344CB8AC3E}">
        <p14:creationId xmlns:p14="http://schemas.microsoft.com/office/powerpoint/2010/main" val="846981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5D86C-99FA-4FE2-A612-9EA4FF340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E00415-8E13-4483-AF36-12B4E3EAE3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1D6D9C-F8B5-4FF7-BF0C-D73537C17C20}"/>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5" name="Footer Placeholder 4">
            <a:extLst>
              <a:ext uri="{FF2B5EF4-FFF2-40B4-BE49-F238E27FC236}">
                <a16:creationId xmlns:a16="http://schemas.microsoft.com/office/drawing/2014/main" id="{B22A9931-F583-4497-96E5-0964370187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21909-E2BF-43BF-91E4-20C5D5B0A7B3}"/>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20299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62B5-AE96-458C-8DB4-EDBABBA3D5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070DF0-5E6A-44BD-827F-AE2507B1EF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CF767C-4C26-4569-B7D7-535CE42F59AE}"/>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5" name="Footer Placeholder 4">
            <a:extLst>
              <a:ext uri="{FF2B5EF4-FFF2-40B4-BE49-F238E27FC236}">
                <a16:creationId xmlns:a16="http://schemas.microsoft.com/office/drawing/2014/main" id="{E74A6A9B-5A2F-49DF-9532-27A037FE95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365949-A4FA-42BA-A667-92B8F18B0338}"/>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4172341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62A9BE-B03F-47BF-8E09-DC20175F721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0768D95-D2D5-44D0-A71F-A397258B80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6595F-31E2-465E-A964-9F150A94AEB3}"/>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5" name="Footer Placeholder 4">
            <a:extLst>
              <a:ext uri="{FF2B5EF4-FFF2-40B4-BE49-F238E27FC236}">
                <a16:creationId xmlns:a16="http://schemas.microsoft.com/office/drawing/2014/main" id="{B7570A59-6B46-4254-BEEC-38C11C419C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D770C-EAF7-4258-BCFD-8D8630836F95}"/>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3083976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7553" y="0"/>
            <a:ext cx="10907363" cy="725488"/>
          </a:xfrm>
        </p:spPr>
        <p:txBody>
          <a:bodyPr/>
          <a:lstStyle/>
          <a:p>
            <a:r>
              <a:rPr lang="en-US"/>
              <a:t>Click to edit Master title style</a:t>
            </a:r>
          </a:p>
        </p:txBody>
      </p:sp>
      <p:sp>
        <p:nvSpPr>
          <p:cNvPr id="3" name="Text Placeholder 2"/>
          <p:cNvSpPr>
            <a:spLocks noGrp="1"/>
          </p:cNvSpPr>
          <p:nvPr>
            <p:ph type="body" sz="half" idx="1"/>
          </p:nvPr>
        </p:nvSpPr>
        <p:spPr>
          <a:xfrm>
            <a:off x="1017700" y="1397000"/>
            <a:ext cx="5372117" cy="493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67776" y="1397000"/>
            <a:ext cx="5372117" cy="49355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806906" y="6477000"/>
            <a:ext cx="5385094" cy="312738"/>
          </a:xfrm>
        </p:spPr>
        <p:txBody>
          <a:bodyPr/>
          <a:lstStyle>
            <a:lvl1pPr>
              <a:defRPr/>
            </a:lvl1pPr>
          </a:lstStyle>
          <a:p>
            <a:pPr>
              <a:defRPr/>
            </a:pPr>
            <a:r>
              <a:rPr lang="en-US" altLang="en-US"/>
              <a:t>Building Dynamic Web Sites / </a:t>
            </a:r>
            <a:fld id="{10AD3B9A-5612-406B-AC33-A1EAA7CB4E06}" type="slidenum">
              <a:rPr lang="en-US" altLang="en-US"/>
              <a:pPr>
                <a:defRPr/>
              </a:pPr>
              <a:t>‹#›</a:t>
            </a:fld>
            <a:r>
              <a:rPr lang="en-US" altLang="en-US"/>
              <a:t> of 25</a:t>
            </a:r>
          </a:p>
        </p:txBody>
      </p:sp>
    </p:spTree>
    <p:extLst>
      <p:ext uri="{BB962C8B-B14F-4D97-AF65-F5344CB8AC3E}">
        <p14:creationId xmlns:p14="http://schemas.microsoft.com/office/powerpoint/2010/main" val="3927547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9303F-13F8-4CB6-862D-DC0F89B84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524E8C-99A4-441B-8697-049D1ED072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53811E-ACD1-48E7-9AFC-0036760CC716}"/>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5" name="Footer Placeholder 4">
            <a:extLst>
              <a:ext uri="{FF2B5EF4-FFF2-40B4-BE49-F238E27FC236}">
                <a16:creationId xmlns:a16="http://schemas.microsoft.com/office/drawing/2014/main" id="{E6EA764B-739D-4955-B763-8AA898FCFE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8BC030-3E8A-4693-9531-0C0A440A9CD2}"/>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613079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ADA33-EDF0-45F3-A271-438637F517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AAF804-AAAB-4566-A020-DF98D9C7E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52EBA-0620-420B-9FBB-EFA4C9D0D54E}"/>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5" name="Footer Placeholder 4">
            <a:extLst>
              <a:ext uri="{FF2B5EF4-FFF2-40B4-BE49-F238E27FC236}">
                <a16:creationId xmlns:a16="http://schemas.microsoft.com/office/drawing/2014/main" id="{AA77DB37-E6D2-4129-B78B-D4AA25128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11B1C-AE7B-45C4-B92E-2AC1A21937B4}"/>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191345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81274-CF6A-43EE-8211-AB4FAD8E51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6B4F5-7818-4B6D-A80C-1DEA6CC106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F1DA32-25BD-4F83-9D72-4804CA355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22DE25-2A40-4008-A122-3B4C2E1D5885}"/>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6" name="Footer Placeholder 5">
            <a:extLst>
              <a:ext uri="{FF2B5EF4-FFF2-40B4-BE49-F238E27FC236}">
                <a16:creationId xmlns:a16="http://schemas.microsoft.com/office/drawing/2014/main" id="{3D0DEAA6-5134-4279-AC4E-2373AB8B55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8534ED-3EE3-4777-8DD5-023C5422B2FA}"/>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913659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A8D3F-C241-4511-9B86-B11A3B5B34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FCFD47-7ED0-4F38-A069-3E5EE8512C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545F4E-A18D-4618-ACC5-A0C252A811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010BEE-2CB0-4671-B91A-782F5EC734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291DA-8508-499C-8E63-461D4FD60A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388B7C-3A00-44A3-B6C9-81AD01664393}"/>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8" name="Footer Placeholder 7">
            <a:extLst>
              <a:ext uri="{FF2B5EF4-FFF2-40B4-BE49-F238E27FC236}">
                <a16:creationId xmlns:a16="http://schemas.microsoft.com/office/drawing/2014/main" id="{66D4C48E-CD96-449E-993A-EA4D5EBAC3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01BF7F-D0B8-4908-BE31-60F2396D9D7F}"/>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2399190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B9C3-1E8A-471E-BB89-548E957CA9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A3A7EB-3B6B-4F7F-8644-C47D6BEA939B}"/>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4" name="Footer Placeholder 3">
            <a:extLst>
              <a:ext uri="{FF2B5EF4-FFF2-40B4-BE49-F238E27FC236}">
                <a16:creationId xmlns:a16="http://schemas.microsoft.com/office/drawing/2014/main" id="{D1F012E8-4415-4EA8-9CC1-CDE6E647A5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3976C6-AD11-47B8-AE3B-24295857027F}"/>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4639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47C371-CDD7-425F-9674-CDE65C11384D}"/>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3" name="Footer Placeholder 2">
            <a:extLst>
              <a:ext uri="{FF2B5EF4-FFF2-40B4-BE49-F238E27FC236}">
                <a16:creationId xmlns:a16="http://schemas.microsoft.com/office/drawing/2014/main" id="{D303FB59-8BEF-4130-92C9-AE6A440D82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4C480D-1CDA-49A9-BF64-CF1A04DBA045}"/>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262200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3560-B643-42B2-A7DB-0951014D10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4B355-4A9C-4553-AA1B-46DA227CD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6098A-39C7-4ED0-A9D9-AAE26B14E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D8BA44-3AE9-4630-B06F-6A0B93F14BD1}"/>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6" name="Footer Placeholder 5">
            <a:extLst>
              <a:ext uri="{FF2B5EF4-FFF2-40B4-BE49-F238E27FC236}">
                <a16:creationId xmlns:a16="http://schemas.microsoft.com/office/drawing/2014/main" id="{C8B549F8-9CBF-4AEF-9A43-85223F901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D8EDA5-1107-4CCC-8604-84A4D61C677C}"/>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414537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D8FD7-017C-439A-AFF6-BBF6B9CE5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E5C69-7C64-4792-ACFA-1D671B7290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9A567B-35D1-4006-91F1-5B94CE38B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3D1D6-4278-459D-AEF1-0E33A723F9BF}"/>
              </a:ext>
            </a:extLst>
          </p:cNvPr>
          <p:cNvSpPr>
            <a:spLocks noGrp="1"/>
          </p:cNvSpPr>
          <p:nvPr>
            <p:ph type="dt" sz="half" idx="10"/>
          </p:nvPr>
        </p:nvSpPr>
        <p:spPr/>
        <p:txBody>
          <a:bodyPr/>
          <a:lstStyle/>
          <a:p>
            <a:fld id="{42E6AAAC-A89A-40F2-8384-30E383F34D46}" type="datetimeFigureOut">
              <a:rPr lang="en-US" smtClean="0"/>
              <a:t>7/16/2025</a:t>
            </a:fld>
            <a:endParaRPr lang="en-US"/>
          </a:p>
        </p:txBody>
      </p:sp>
      <p:sp>
        <p:nvSpPr>
          <p:cNvPr id="6" name="Footer Placeholder 5">
            <a:extLst>
              <a:ext uri="{FF2B5EF4-FFF2-40B4-BE49-F238E27FC236}">
                <a16:creationId xmlns:a16="http://schemas.microsoft.com/office/drawing/2014/main" id="{7A3620D4-A6B5-4AC9-8B3C-756A81189E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37D20-D05C-4D09-B7BD-242F85153B19}"/>
              </a:ext>
            </a:extLst>
          </p:cNvPr>
          <p:cNvSpPr>
            <a:spLocks noGrp="1"/>
          </p:cNvSpPr>
          <p:nvPr>
            <p:ph type="sldNum" sz="quarter" idx="12"/>
          </p:nvPr>
        </p:nvSpPr>
        <p:spPr/>
        <p:txBody>
          <a:bodyPr/>
          <a:lstStyle/>
          <a:p>
            <a:fld id="{5F272CA5-2EBE-4667-82EB-A6CA682CBF3E}" type="slidenum">
              <a:rPr lang="en-US" smtClean="0"/>
              <a:t>‹#›</a:t>
            </a:fld>
            <a:endParaRPr lang="en-US"/>
          </a:p>
        </p:txBody>
      </p:sp>
    </p:spTree>
    <p:extLst>
      <p:ext uri="{BB962C8B-B14F-4D97-AF65-F5344CB8AC3E}">
        <p14:creationId xmlns:p14="http://schemas.microsoft.com/office/powerpoint/2010/main" val="1201754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F34E21-9629-46BA-A7C5-05982F98C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3F081D-B7B2-4CFF-87E7-3F754A54F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D803E-B16A-4476-AD23-3D4866A4E4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E6AAAC-A89A-40F2-8384-30E383F34D46}" type="datetimeFigureOut">
              <a:rPr lang="en-US" smtClean="0"/>
              <a:t>7/16/2025</a:t>
            </a:fld>
            <a:endParaRPr lang="en-US"/>
          </a:p>
        </p:txBody>
      </p:sp>
      <p:sp>
        <p:nvSpPr>
          <p:cNvPr id="5" name="Footer Placeholder 4">
            <a:extLst>
              <a:ext uri="{FF2B5EF4-FFF2-40B4-BE49-F238E27FC236}">
                <a16:creationId xmlns:a16="http://schemas.microsoft.com/office/drawing/2014/main" id="{52DA9F4E-E546-4C0C-AFB7-DBDD3B4E6E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9A01D2-8BE6-48C0-B97C-2670D63C4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272CA5-2EBE-4667-82EB-A6CA682CBF3E}" type="slidenum">
              <a:rPr lang="en-US" smtClean="0"/>
              <a:t>‹#›</a:t>
            </a:fld>
            <a:endParaRPr lang="en-US"/>
          </a:p>
        </p:txBody>
      </p:sp>
    </p:spTree>
    <p:extLst>
      <p:ext uri="{BB962C8B-B14F-4D97-AF65-F5344CB8AC3E}">
        <p14:creationId xmlns:p14="http://schemas.microsoft.com/office/powerpoint/2010/main" val="2843963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hocwebchuan.com/reference/tag/tag_table.php"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hocwebchuan.com/reference/cssSection/pr_float.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ECAE5-8DF1-4CDA-819B-7E1C8BEA6804}"/>
              </a:ext>
            </a:extLst>
          </p:cNvPr>
          <p:cNvSpPr>
            <a:spLocks noGrp="1"/>
          </p:cNvSpPr>
          <p:nvPr>
            <p:ph type="title"/>
          </p:nvPr>
        </p:nvSpPr>
        <p:spPr>
          <a:xfrm>
            <a:off x="838200" y="365126"/>
            <a:ext cx="10515600" cy="315912"/>
          </a:xfrm>
        </p:spPr>
        <p:txBody>
          <a:bodyPr>
            <a:normAutofit fontScale="90000"/>
          </a:bodyPr>
          <a:lstStyle/>
          <a:p>
            <a:r>
              <a:rPr lang="en-US" dirty="0"/>
              <a:t>3.12.</a:t>
            </a:r>
            <a:r>
              <a:rPr lang="en-US" b="1" dirty="0"/>
              <a:t> Float &amp; clear</a:t>
            </a:r>
            <a:br>
              <a:rPr lang="en-US" b="1" dirty="0"/>
            </a:br>
            <a:endParaRPr lang="en-US" dirty="0"/>
          </a:p>
        </p:txBody>
      </p:sp>
      <p:sp>
        <p:nvSpPr>
          <p:cNvPr id="3" name="Content Placeholder 2">
            <a:extLst>
              <a:ext uri="{FF2B5EF4-FFF2-40B4-BE49-F238E27FC236}">
                <a16:creationId xmlns:a16="http://schemas.microsoft.com/office/drawing/2014/main" id="{0E616A84-D2EE-4EB4-8BBE-73E9DE13AD8D}"/>
              </a:ext>
            </a:extLst>
          </p:cNvPr>
          <p:cNvSpPr>
            <a:spLocks noGrp="1"/>
          </p:cNvSpPr>
          <p:nvPr>
            <p:ph idx="1"/>
          </p:nvPr>
        </p:nvSpPr>
        <p:spPr>
          <a:xfrm>
            <a:off x="838200" y="490330"/>
            <a:ext cx="10515600" cy="6109253"/>
          </a:xfrm>
        </p:spPr>
        <p:txBody>
          <a:bodyPr/>
          <a:lstStyle/>
          <a:p>
            <a:pPr lvl="0"/>
            <a:r>
              <a:rPr lang="en-US" dirty="0" err="1"/>
              <a:t>Thuộc</a:t>
            </a:r>
            <a:r>
              <a:rPr lang="en-US" dirty="0"/>
              <a:t> </a:t>
            </a:r>
            <a:r>
              <a:rPr lang="en-US" dirty="0" err="1"/>
              <a:t>tính</a:t>
            </a:r>
            <a:r>
              <a:rPr lang="en-US" dirty="0"/>
              <a:t> float </a:t>
            </a:r>
            <a:endParaRPr lang="en-US" b="1" dirty="0"/>
          </a:p>
          <a:p>
            <a:r>
              <a:rPr lang="en-US" dirty="0" err="1"/>
              <a:t>Thuộc</a:t>
            </a:r>
            <a:r>
              <a:rPr lang="en-US" dirty="0"/>
              <a:t> </a:t>
            </a:r>
            <a:r>
              <a:rPr lang="en-US" dirty="0" err="1"/>
              <a:t>tính</a:t>
            </a:r>
            <a:r>
              <a:rPr lang="en-US" dirty="0"/>
              <a:t> float </a:t>
            </a:r>
            <a:r>
              <a:rPr lang="en-US" dirty="0" err="1"/>
              <a:t>xác</a:t>
            </a:r>
            <a:r>
              <a:rPr lang="en-US" dirty="0"/>
              <a:t> </a:t>
            </a:r>
            <a:r>
              <a:rPr lang="en-US" dirty="0" err="1"/>
              <a:t>định</a:t>
            </a:r>
            <a:r>
              <a:rPr lang="en-US" dirty="0"/>
              <a:t> </a:t>
            </a:r>
            <a:r>
              <a:rPr lang="en-US" dirty="0" err="1"/>
              <a:t>có</a:t>
            </a:r>
            <a:r>
              <a:rPr lang="en-US" dirty="0"/>
              <a:t> hay </a:t>
            </a:r>
            <a:r>
              <a:rPr lang="en-US" dirty="0" err="1"/>
              <a:t>không</a:t>
            </a:r>
            <a:r>
              <a:rPr lang="en-US" dirty="0"/>
              <a:t> </a:t>
            </a:r>
            <a:r>
              <a:rPr lang="en-US" dirty="0" err="1"/>
              <a:t>một</a:t>
            </a:r>
            <a:r>
              <a:rPr lang="en-US" dirty="0"/>
              <a:t> </a:t>
            </a:r>
            <a:r>
              <a:rPr lang="en-US" dirty="0" err="1"/>
              <a:t>thành</a:t>
            </a:r>
            <a:r>
              <a:rPr lang="en-US" dirty="0"/>
              <a:t> </a:t>
            </a:r>
            <a:r>
              <a:rPr lang="en-US" dirty="0" err="1"/>
              <a:t>phần</a:t>
            </a:r>
            <a:r>
              <a:rPr lang="en-US" dirty="0"/>
              <a:t> </a:t>
            </a:r>
            <a:r>
              <a:rPr lang="en-US" dirty="0" err="1"/>
              <a:t>được</a:t>
            </a:r>
            <a:r>
              <a:rPr lang="en-US" dirty="0"/>
              <a:t> float (</a:t>
            </a:r>
            <a:r>
              <a:rPr lang="en-US" dirty="0" err="1"/>
              <a:t>trôi</a:t>
            </a:r>
            <a:r>
              <a:rPr lang="en-US" dirty="0"/>
              <a:t> </a:t>
            </a:r>
            <a:r>
              <a:rPr lang="en-US" dirty="0" err="1"/>
              <a:t>nổi</a:t>
            </a:r>
            <a:r>
              <a:rPr lang="en-US" dirty="0"/>
              <a:t>).</a:t>
            </a:r>
          </a:p>
          <a:p>
            <a:r>
              <a:rPr lang="en-US" b="1" i="1" dirty="0" err="1"/>
              <a:t>Cú</a:t>
            </a:r>
            <a:r>
              <a:rPr lang="en-US" b="1" i="1" dirty="0"/>
              <a:t> </a:t>
            </a:r>
            <a:r>
              <a:rPr lang="en-US" b="1" i="1" dirty="0" err="1"/>
              <a:t>pháp</a:t>
            </a:r>
            <a:r>
              <a:rPr lang="en-US" dirty="0"/>
              <a:t>: </a:t>
            </a:r>
          </a:p>
          <a:p>
            <a:r>
              <a:rPr lang="en-US" dirty="0" err="1"/>
              <a:t>Thẻ_tag</a:t>
            </a:r>
            <a:r>
              <a:rPr lang="en-US" dirty="0"/>
              <a:t> { float: </a:t>
            </a:r>
            <a:r>
              <a:rPr lang="en-US" dirty="0" err="1"/>
              <a:t>giá</a:t>
            </a:r>
            <a:r>
              <a:rPr lang="en-US" dirty="0"/>
              <a:t> </a:t>
            </a:r>
            <a:r>
              <a:rPr lang="en-US" dirty="0" err="1"/>
              <a:t>trị</a:t>
            </a:r>
            <a:r>
              <a:rPr lang="en-US" dirty="0"/>
              <a:t>; }</a:t>
            </a:r>
          </a:p>
          <a:p>
            <a:r>
              <a:rPr lang="en-US" dirty="0" err="1"/>
              <a:t>Với</a:t>
            </a:r>
            <a:r>
              <a:rPr lang="en-US" dirty="0"/>
              <a:t> </a:t>
            </a:r>
            <a:r>
              <a:rPr lang="en-US" dirty="0" err="1"/>
              <a:t>giá</a:t>
            </a:r>
            <a:r>
              <a:rPr lang="en-US" dirty="0"/>
              <a:t> </a:t>
            </a:r>
            <a:r>
              <a:rPr lang="en-US" dirty="0" err="1"/>
              <a:t>trị</a:t>
            </a:r>
            <a:r>
              <a:rPr lang="en-US" dirty="0"/>
              <a:t> </a:t>
            </a:r>
            <a:r>
              <a:rPr lang="en-US" dirty="0" err="1"/>
              <a:t>như</a:t>
            </a:r>
            <a:r>
              <a:rPr lang="en-US" dirty="0"/>
              <a:t> </a:t>
            </a:r>
            <a:r>
              <a:rPr lang="en-US" dirty="0" err="1"/>
              <a:t>sau</a:t>
            </a:r>
            <a:r>
              <a:rPr lang="en-US" dirty="0"/>
              <a:t>:</a:t>
            </a:r>
          </a:p>
          <a:p>
            <a:endParaRPr lang="en-US" dirty="0"/>
          </a:p>
        </p:txBody>
      </p:sp>
      <p:pic>
        <p:nvPicPr>
          <p:cNvPr id="7" name="Picture 6">
            <a:extLst>
              <a:ext uri="{FF2B5EF4-FFF2-40B4-BE49-F238E27FC236}">
                <a16:creationId xmlns:a16="http://schemas.microsoft.com/office/drawing/2014/main" id="{3ABBF516-7534-4927-8CC6-05A564B410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2729" y="3544956"/>
            <a:ext cx="9241531" cy="2822714"/>
          </a:xfrm>
          <a:prstGeom prst="rect">
            <a:avLst/>
          </a:prstGeom>
        </p:spPr>
      </p:pic>
    </p:spTree>
    <p:extLst>
      <p:ext uri="{BB962C8B-B14F-4D97-AF65-F5344CB8AC3E}">
        <p14:creationId xmlns:p14="http://schemas.microsoft.com/office/powerpoint/2010/main" val="3233466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9616"/>
          </a:xfrm>
        </p:spPr>
        <p:txBody>
          <a:bodyPr>
            <a:normAutofit fontScale="90000"/>
          </a:bodyPr>
          <a:lstStyle/>
          <a:p>
            <a:r>
              <a:rPr lang="en-US" dirty="0" err="1"/>
              <a:t>Thuộc</a:t>
            </a:r>
            <a:r>
              <a:rPr lang="en-US" dirty="0"/>
              <a:t> </a:t>
            </a:r>
            <a:r>
              <a:rPr lang="en-US" dirty="0" err="1"/>
              <a:t>tính</a:t>
            </a:r>
            <a:r>
              <a:rPr lang="en-US" dirty="0"/>
              <a:t> z-index</a:t>
            </a:r>
          </a:p>
        </p:txBody>
      </p:sp>
      <p:sp>
        <p:nvSpPr>
          <p:cNvPr id="3" name="Content Placeholder 2"/>
          <p:cNvSpPr>
            <a:spLocks noGrp="1"/>
          </p:cNvSpPr>
          <p:nvPr>
            <p:ph idx="1"/>
          </p:nvPr>
        </p:nvSpPr>
        <p:spPr>
          <a:xfrm>
            <a:off x="838200" y="1089212"/>
            <a:ext cx="10515600" cy="5087751"/>
          </a:xfrm>
        </p:spPr>
        <p:txBody>
          <a:bodyPr/>
          <a:lstStyle/>
          <a:p>
            <a:r>
              <a:rPr lang="en-US" altLang="en-US" sz="2400" dirty="0" err="1"/>
              <a:t>Thuộc</a:t>
            </a:r>
            <a:r>
              <a:rPr lang="en-US" altLang="en-US" sz="2400" dirty="0"/>
              <a:t> </a:t>
            </a:r>
            <a:r>
              <a:rPr lang="en-US" altLang="en-US" sz="2400" dirty="0" err="1"/>
              <a:t>tính</a:t>
            </a:r>
            <a:r>
              <a:rPr lang="en-US" altLang="en-US" sz="2400" dirty="0"/>
              <a:t> z-index </a:t>
            </a:r>
            <a:r>
              <a:rPr lang="en-US" altLang="en-US" sz="2400" dirty="0" err="1"/>
              <a:t>giúp</a:t>
            </a:r>
            <a:r>
              <a:rPr lang="en-US" altLang="en-US" sz="2400" dirty="0"/>
              <a:t> </a:t>
            </a:r>
            <a:r>
              <a:rPr lang="en-US" altLang="en-US" sz="2400" dirty="0" err="1"/>
              <a:t>bạn</a:t>
            </a:r>
            <a:r>
              <a:rPr lang="en-US" altLang="en-US" sz="2400" dirty="0"/>
              <a:t> </a:t>
            </a:r>
            <a:r>
              <a:rPr lang="en-US" altLang="en-US" sz="2400" dirty="0" err="1"/>
              <a:t>có</a:t>
            </a:r>
            <a:r>
              <a:rPr lang="en-US" altLang="en-US" sz="2400" dirty="0"/>
              <a:t> </a:t>
            </a:r>
            <a:r>
              <a:rPr lang="en-US" altLang="en-US" sz="2400" dirty="0" err="1"/>
              <a:t>thể</a:t>
            </a:r>
            <a:r>
              <a:rPr lang="en-US" altLang="en-US" sz="2400" dirty="0"/>
              <a:t> </a:t>
            </a:r>
            <a:r>
              <a:rPr lang="en-US" altLang="en-US" sz="2400" dirty="0" err="1"/>
              <a:t>đặt</a:t>
            </a:r>
            <a:r>
              <a:rPr lang="en-US" altLang="en-US" sz="2400" dirty="0"/>
              <a:t> </a:t>
            </a:r>
            <a:r>
              <a:rPr lang="en-US" altLang="en-US" sz="2400" dirty="0" err="1"/>
              <a:t>nội</a:t>
            </a:r>
            <a:r>
              <a:rPr lang="en-US" altLang="en-US" sz="2400" dirty="0"/>
              <a:t> dung </a:t>
            </a:r>
            <a:r>
              <a:rPr lang="en-US" altLang="en-US" sz="2400" dirty="0" err="1"/>
              <a:t>của</a:t>
            </a:r>
            <a:r>
              <a:rPr lang="en-US" altLang="en-US" sz="2400" dirty="0"/>
              <a:t> </a:t>
            </a:r>
            <a:r>
              <a:rPr lang="en-US" altLang="en-US" sz="2400" dirty="0" err="1"/>
              <a:t>phần</a:t>
            </a:r>
            <a:r>
              <a:rPr lang="en-US" altLang="en-US" sz="2400" dirty="0"/>
              <a:t> </a:t>
            </a:r>
            <a:r>
              <a:rPr lang="en-US" altLang="en-US" sz="2400" dirty="0" err="1"/>
              <a:t>tử</a:t>
            </a:r>
            <a:r>
              <a:rPr lang="en-US" altLang="en-US" sz="2400" dirty="0"/>
              <a:t> </a:t>
            </a:r>
            <a:r>
              <a:rPr lang="en-US" altLang="en-US" sz="2400" dirty="0" err="1"/>
              <a:t>này</a:t>
            </a:r>
            <a:r>
              <a:rPr lang="en-US" altLang="en-US" sz="2400" dirty="0"/>
              <a:t> </a:t>
            </a:r>
            <a:r>
              <a:rPr lang="en-US" altLang="en-US" sz="2400" dirty="0" err="1"/>
              <a:t>chồng</a:t>
            </a:r>
            <a:r>
              <a:rPr lang="en-US" altLang="en-US" sz="2400" dirty="0"/>
              <a:t> </a:t>
            </a:r>
            <a:r>
              <a:rPr lang="en-US" altLang="en-US" sz="2400" dirty="0" err="1"/>
              <a:t>lên</a:t>
            </a:r>
            <a:r>
              <a:rPr lang="en-US" altLang="en-US" sz="2400" dirty="0"/>
              <a:t> </a:t>
            </a:r>
            <a:r>
              <a:rPr lang="en-US" altLang="en-US" sz="2400" dirty="0" err="1"/>
              <a:t>trên</a:t>
            </a:r>
            <a:r>
              <a:rPr lang="en-US" altLang="en-US" sz="2400" dirty="0"/>
              <a:t> </a:t>
            </a:r>
            <a:r>
              <a:rPr lang="en-US" altLang="en-US" sz="2400" dirty="0" err="1"/>
              <a:t>nội</a:t>
            </a:r>
            <a:r>
              <a:rPr lang="en-US" altLang="en-US" sz="2400" dirty="0"/>
              <a:t> dung </a:t>
            </a:r>
            <a:r>
              <a:rPr lang="en-US" altLang="en-US" sz="2400" dirty="0" err="1"/>
              <a:t>của</a:t>
            </a:r>
            <a:r>
              <a:rPr lang="en-US" altLang="en-US" sz="2400" dirty="0"/>
              <a:t> </a:t>
            </a:r>
            <a:r>
              <a:rPr lang="en-US" altLang="en-US" sz="2400" dirty="0" err="1"/>
              <a:t>phần</a:t>
            </a:r>
            <a:r>
              <a:rPr lang="en-US" altLang="en-US" sz="2400" dirty="0"/>
              <a:t> </a:t>
            </a:r>
            <a:r>
              <a:rPr lang="en-US" altLang="en-US" sz="2400" dirty="0" err="1"/>
              <a:t>tử</a:t>
            </a:r>
            <a:r>
              <a:rPr lang="en-US" altLang="en-US" sz="2400" dirty="0"/>
              <a:t> </a:t>
            </a:r>
            <a:r>
              <a:rPr lang="en-US" altLang="en-US" sz="2400" dirty="0" err="1"/>
              <a:t>khác</a:t>
            </a:r>
            <a:r>
              <a:rPr lang="en-US" altLang="en-US" sz="2400" dirty="0"/>
              <a:t>.</a:t>
            </a:r>
          </a:p>
          <a:p>
            <a:r>
              <a:rPr lang="en-US" altLang="en-US" sz="2400" dirty="0" err="1"/>
              <a:t>Thiết</a:t>
            </a:r>
            <a:r>
              <a:rPr lang="en-US" altLang="en-US" sz="2400" dirty="0"/>
              <a:t> </a:t>
            </a:r>
            <a:r>
              <a:rPr lang="en-US" altLang="en-US" sz="2400" dirty="0" err="1"/>
              <a:t>lập</a:t>
            </a:r>
            <a:r>
              <a:rPr lang="en-US" altLang="en-US" sz="2400" dirty="0"/>
              <a:t> </a:t>
            </a:r>
            <a:r>
              <a:rPr lang="en-US" altLang="en-US" sz="2400" dirty="0" err="1"/>
              <a:t>cho</a:t>
            </a:r>
            <a:r>
              <a:rPr lang="en-US" altLang="en-US" sz="2400" dirty="0"/>
              <a:t> </a:t>
            </a:r>
            <a:r>
              <a:rPr lang="en-US" altLang="en-US" sz="2400" dirty="0" err="1"/>
              <a:t>thuộc</a:t>
            </a:r>
            <a:r>
              <a:rPr lang="en-US" altLang="en-US" sz="2400" dirty="0"/>
              <a:t> </a:t>
            </a:r>
            <a:r>
              <a:rPr lang="en-US" altLang="en-US" sz="2400" dirty="0" err="1"/>
              <a:t>tính</a:t>
            </a:r>
            <a:r>
              <a:rPr lang="en-US" altLang="en-US" sz="2400" dirty="0"/>
              <a:t> z-index </a:t>
            </a:r>
            <a:r>
              <a:rPr lang="en-US" altLang="en-US" sz="2400" dirty="0" err="1"/>
              <a:t>một</a:t>
            </a:r>
            <a:r>
              <a:rPr lang="en-US" altLang="en-US" sz="2400" dirty="0"/>
              <a:t> </a:t>
            </a:r>
            <a:r>
              <a:rPr lang="en-US" altLang="en-US" sz="2400" dirty="0" err="1"/>
              <a:t>số</a:t>
            </a:r>
            <a:r>
              <a:rPr lang="en-US" altLang="en-US" sz="2400" dirty="0"/>
              <a:t> </a:t>
            </a:r>
            <a:r>
              <a:rPr lang="en-US" altLang="en-US" sz="2400" dirty="0" err="1"/>
              <a:t>nguyên</a:t>
            </a:r>
            <a:r>
              <a:rPr lang="en-US" altLang="en-US" sz="2400" dirty="0"/>
              <a:t> </a:t>
            </a:r>
            <a:r>
              <a:rPr lang="en-US" altLang="en-US" sz="2400" dirty="0" err="1"/>
              <a:t>để</a:t>
            </a:r>
            <a:r>
              <a:rPr lang="en-US" altLang="en-US" sz="2400" dirty="0"/>
              <a:t> </a:t>
            </a:r>
            <a:r>
              <a:rPr lang="en-US" altLang="en-US" sz="2400" dirty="0" err="1"/>
              <a:t>chỉ</a:t>
            </a:r>
            <a:r>
              <a:rPr lang="en-US" altLang="en-US" sz="2400" dirty="0"/>
              <a:t> </a:t>
            </a:r>
            <a:r>
              <a:rPr lang="en-US" altLang="en-US" sz="2400" dirty="0" err="1"/>
              <a:t>ra</a:t>
            </a:r>
            <a:r>
              <a:rPr lang="en-US" altLang="en-US" sz="2400" dirty="0"/>
              <a:t> </a:t>
            </a:r>
            <a:r>
              <a:rPr lang="en-US" altLang="en-US" sz="2400" dirty="0" err="1"/>
              <a:t>thứ</a:t>
            </a:r>
            <a:r>
              <a:rPr lang="en-US" altLang="en-US" sz="2400" dirty="0"/>
              <a:t> </a:t>
            </a:r>
            <a:r>
              <a:rPr lang="en-US" altLang="en-US" sz="2400" dirty="0" err="1"/>
              <a:t>tự</a:t>
            </a:r>
            <a:r>
              <a:rPr lang="en-US" altLang="en-US" sz="2400" dirty="0"/>
              <a:t> </a:t>
            </a:r>
            <a:r>
              <a:rPr lang="en-US" altLang="en-US" sz="2400" dirty="0" err="1"/>
              <a:t>khi</a:t>
            </a:r>
            <a:r>
              <a:rPr lang="en-US" altLang="en-US" sz="2400" dirty="0"/>
              <a:t> </a:t>
            </a:r>
            <a:r>
              <a:rPr lang="en-US" altLang="en-US" sz="2400" dirty="0" err="1"/>
              <a:t>xếp</a:t>
            </a:r>
            <a:r>
              <a:rPr lang="en-US" altLang="en-US" sz="2400" dirty="0"/>
              <a:t> </a:t>
            </a:r>
            <a:r>
              <a:rPr lang="en-US" altLang="en-US" sz="2400" dirty="0" err="1"/>
              <a:t>chồng</a:t>
            </a:r>
            <a:r>
              <a:rPr lang="en-US" altLang="en-US" sz="2400" dirty="0"/>
              <a:t>.</a:t>
            </a:r>
          </a:p>
          <a:p>
            <a:pPr lvl="1"/>
            <a:r>
              <a:rPr lang="en-US" altLang="en-US" dirty="0" err="1"/>
              <a:t>Giá</a:t>
            </a:r>
            <a:r>
              <a:rPr lang="en-US" altLang="en-US" dirty="0"/>
              <a:t> </a:t>
            </a:r>
            <a:r>
              <a:rPr lang="en-US" altLang="en-US" dirty="0" err="1"/>
              <a:t>trị</a:t>
            </a:r>
            <a:r>
              <a:rPr lang="en-US" altLang="en-US" dirty="0"/>
              <a:t> </a:t>
            </a:r>
            <a:r>
              <a:rPr lang="en-US" altLang="en-US" dirty="0" err="1"/>
              <a:t>dương</a:t>
            </a:r>
            <a:r>
              <a:rPr lang="en-US" altLang="en-US" dirty="0"/>
              <a:t>, </a:t>
            </a:r>
            <a:r>
              <a:rPr lang="en-US" altLang="en-US" dirty="0" err="1"/>
              <a:t>xếp</a:t>
            </a:r>
            <a:r>
              <a:rPr lang="en-US" altLang="en-US" dirty="0"/>
              <a:t> </a:t>
            </a:r>
            <a:r>
              <a:rPr lang="en-US" altLang="en-US" dirty="0" err="1"/>
              <a:t>chồng</a:t>
            </a:r>
            <a:r>
              <a:rPr lang="en-US" altLang="en-US" dirty="0"/>
              <a:t> </a:t>
            </a:r>
            <a:r>
              <a:rPr lang="en-US" altLang="en-US" dirty="0" err="1"/>
              <a:t>nội</a:t>
            </a:r>
            <a:r>
              <a:rPr lang="en-US" altLang="en-US" dirty="0"/>
              <a:t> dung </a:t>
            </a:r>
            <a:r>
              <a:rPr lang="en-US" altLang="en-US" dirty="0" err="1"/>
              <a:t>phần</a:t>
            </a:r>
            <a:br>
              <a:rPr lang="en-US" altLang="en-US" dirty="0"/>
            </a:br>
            <a:r>
              <a:rPr lang="en-US" altLang="en-US" dirty="0" err="1"/>
              <a:t>tử</a:t>
            </a:r>
            <a:r>
              <a:rPr lang="en-US" altLang="en-US" dirty="0"/>
              <a:t> </a:t>
            </a:r>
            <a:r>
              <a:rPr lang="en-US" altLang="en-US" dirty="0" err="1"/>
              <a:t>này</a:t>
            </a:r>
            <a:r>
              <a:rPr lang="en-US" altLang="en-US" dirty="0"/>
              <a:t> </a:t>
            </a:r>
            <a:r>
              <a:rPr lang="en-US" altLang="en-US" dirty="0" err="1"/>
              <a:t>lên</a:t>
            </a:r>
            <a:r>
              <a:rPr lang="en-US" altLang="en-US" dirty="0"/>
              <a:t> </a:t>
            </a:r>
            <a:r>
              <a:rPr lang="en-US" altLang="en-US" dirty="0" err="1"/>
              <a:t>trên</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khác</a:t>
            </a:r>
            <a:r>
              <a:rPr lang="en-US" altLang="en-US" dirty="0"/>
              <a:t>.</a:t>
            </a:r>
          </a:p>
          <a:p>
            <a:pPr lvl="1"/>
            <a:r>
              <a:rPr lang="en-US" altLang="en-US" dirty="0" err="1"/>
              <a:t>Giá</a:t>
            </a:r>
            <a:r>
              <a:rPr lang="en-US" altLang="en-US" dirty="0"/>
              <a:t> </a:t>
            </a:r>
            <a:r>
              <a:rPr lang="en-US" altLang="en-US" dirty="0" err="1"/>
              <a:t>trị</a:t>
            </a:r>
            <a:r>
              <a:rPr lang="en-US" altLang="en-US" dirty="0"/>
              <a:t> </a:t>
            </a:r>
            <a:r>
              <a:rPr lang="en-US" altLang="en-US" dirty="0" err="1"/>
              <a:t>âm</a:t>
            </a:r>
            <a:r>
              <a:rPr lang="en-US" altLang="en-US" dirty="0"/>
              <a:t>, </a:t>
            </a:r>
            <a:r>
              <a:rPr lang="en-US" altLang="en-US" dirty="0" err="1"/>
              <a:t>xếp</a:t>
            </a:r>
            <a:r>
              <a:rPr lang="en-US" altLang="en-US" dirty="0"/>
              <a:t> </a:t>
            </a:r>
            <a:r>
              <a:rPr lang="en-US" altLang="en-US" dirty="0" err="1"/>
              <a:t>nội</a:t>
            </a:r>
            <a:r>
              <a:rPr lang="en-US" altLang="en-US" dirty="0"/>
              <a:t> dung </a:t>
            </a:r>
            <a:r>
              <a:rPr lang="en-US" altLang="en-US" dirty="0" err="1"/>
              <a:t>phần</a:t>
            </a:r>
            <a:br>
              <a:rPr lang="en-US" altLang="en-US" dirty="0"/>
            </a:br>
            <a:r>
              <a:rPr lang="en-US" altLang="en-US" dirty="0" err="1"/>
              <a:t>tử</a:t>
            </a:r>
            <a:r>
              <a:rPr lang="en-US" altLang="en-US" dirty="0"/>
              <a:t> </a:t>
            </a:r>
            <a:r>
              <a:rPr lang="en-US" altLang="en-US" dirty="0" err="1"/>
              <a:t>này</a:t>
            </a:r>
            <a:r>
              <a:rPr lang="en-US" altLang="en-US" dirty="0"/>
              <a:t> </a:t>
            </a:r>
            <a:r>
              <a:rPr lang="en-US" altLang="en-US" dirty="0" err="1"/>
              <a:t>dưới</a:t>
            </a:r>
            <a:r>
              <a:rPr lang="en-US" altLang="en-US" dirty="0"/>
              <a:t> </a:t>
            </a:r>
            <a:r>
              <a:rPr lang="en-US" altLang="en-US" dirty="0" err="1"/>
              <a:t>phần</a:t>
            </a:r>
            <a:r>
              <a:rPr lang="en-US" altLang="en-US" dirty="0"/>
              <a:t> </a:t>
            </a:r>
            <a:r>
              <a:rPr lang="en-US" altLang="en-US" dirty="0" err="1"/>
              <a:t>tử</a:t>
            </a:r>
            <a:r>
              <a:rPr lang="en-US" altLang="en-US" dirty="0"/>
              <a:t> </a:t>
            </a:r>
            <a:r>
              <a:rPr lang="en-US" altLang="en-US" dirty="0" err="1"/>
              <a:t>khác</a:t>
            </a:r>
            <a:r>
              <a:rPr lang="en-US" altLang="en-US" dirty="0"/>
              <a:t>.</a:t>
            </a:r>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900" y="2433917"/>
            <a:ext cx="2882900"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7550" y="4912659"/>
            <a:ext cx="5334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1565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49275"/>
          </a:xfrm>
        </p:spPr>
        <p:txBody>
          <a:bodyPr>
            <a:normAutofit fontScale="90000"/>
          </a:bodyPr>
          <a:lstStyle/>
          <a:p>
            <a:r>
              <a:rPr lang="en-US" dirty="0" err="1"/>
              <a:t>Thuộc</a:t>
            </a:r>
            <a:r>
              <a:rPr lang="en-US" dirty="0"/>
              <a:t> </a:t>
            </a:r>
            <a:r>
              <a:rPr lang="en-US" dirty="0" err="1"/>
              <a:t>tính</a:t>
            </a:r>
            <a:r>
              <a:rPr lang="en-US" dirty="0"/>
              <a:t> z-index</a:t>
            </a:r>
          </a:p>
        </p:txBody>
      </p:sp>
      <p:sp>
        <p:nvSpPr>
          <p:cNvPr id="3" name="Content Placeholder 2"/>
          <p:cNvSpPr>
            <a:spLocks noGrp="1"/>
          </p:cNvSpPr>
          <p:nvPr>
            <p:ph idx="1"/>
          </p:nvPr>
        </p:nvSpPr>
        <p:spPr>
          <a:xfrm>
            <a:off x="838200" y="914400"/>
            <a:ext cx="10515600" cy="5262563"/>
          </a:xfrm>
        </p:spPr>
        <p:txBody>
          <a:bodyPr/>
          <a:lstStyle/>
          <a:p>
            <a:endParaRPr lang="en-US"/>
          </a:p>
        </p:txBody>
      </p:sp>
      <p:sp>
        <p:nvSpPr>
          <p:cNvPr id="4" name="Rectangle 3"/>
          <p:cNvSpPr txBox="1">
            <a:spLocks noChangeArrowheads="1"/>
          </p:cNvSpPr>
          <p:nvPr/>
        </p:nvSpPr>
        <p:spPr>
          <a:xfrm>
            <a:off x="1107328" y="914400"/>
            <a:ext cx="9571038"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a:t>Ví dụ</a:t>
            </a:r>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9641" y="1600200"/>
            <a:ext cx="34290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321641" y="1676400"/>
            <a:ext cx="2667000" cy="1739900"/>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3556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3556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3556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3556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latin typeface="Verdana" panose="020B0604030504040204" pitchFamily="34" charset="0"/>
              </a:rPr>
              <a:t>#logo1 {</a:t>
            </a:r>
          </a:p>
          <a:p>
            <a:pPr eaLnBrk="1" hangingPunct="1">
              <a:spcBef>
                <a:spcPct val="0"/>
              </a:spcBef>
              <a:buFontTx/>
              <a:buNone/>
            </a:pPr>
            <a:r>
              <a:rPr lang="en-US" altLang="en-US" sz="1800">
                <a:solidFill>
                  <a:schemeClr val="tx1"/>
                </a:solidFill>
                <a:latin typeface="Verdana" panose="020B0604030504040204" pitchFamily="34" charset="0"/>
              </a:rPr>
              <a:t>	position:absolute;</a:t>
            </a:r>
          </a:p>
          <a:p>
            <a:pPr eaLnBrk="1" hangingPunct="1">
              <a:spcBef>
                <a:spcPct val="0"/>
              </a:spcBef>
              <a:buFontTx/>
              <a:buNone/>
            </a:pPr>
            <a:r>
              <a:rPr lang="en-US" altLang="en-US" sz="1800">
                <a:solidFill>
                  <a:schemeClr val="tx1"/>
                </a:solidFill>
                <a:latin typeface="Verdana" panose="020B0604030504040204" pitchFamily="34" charset="0"/>
              </a:rPr>
              <a:t>	top:70px;</a:t>
            </a:r>
          </a:p>
          <a:p>
            <a:pPr eaLnBrk="1" hangingPunct="1">
              <a:spcBef>
                <a:spcPct val="0"/>
              </a:spcBef>
              <a:buFontTx/>
              <a:buNone/>
            </a:pPr>
            <a:r>
              <a:rPr lang="en-US" altLang="en-US" sz="1800">
                <a:solidFill>
                  <a:schemeClr val="tx1"/>
                </a:solidFill>
                <a:latin typeface="Verdana" panose="020B0604030504040204" pitchFamily="34" charset="0"/>
              </a:rPr>
              <a:t>	left:50px;</a:t>
            </a:r>
          </a:p>
          <a:p>
            <a:pPr eaLnBrk="1" hangingPunct="1">
              <a:spcBef>
                <a:spcPct val="0"/>
              </a:spcBef>
              <a:buFontTx/>
              <a:buNone/>
            </a:pPr>
            <a:r>
              <a:rPr lang="en-US" altLang="en-US" sz="1800">
                <a:solidFill>
                  <a:schemeClr val="tx1"/>
                </a:solidFill>
                <a:latin typeface="Verdana" panose="020B0604030504040204" pitchFamily="34" charset="0"/>
              </a:rPr>
              <a:t>	</a:t>
            </a:r>
            <a:r>
              <a:rPr lang="en-US" altLang="en-US" sz="1800" b="1">
                <a:solidFill>
                  <a:srgbClr val="333399"/>
                </a:solidFill>
                <a:latin typeface="Verdana" panose="020B0604030504040204" pitchFamily="34" charset="0"/>
              </a:rPr>
              <a:t>z-index:1</a:t>
            </a:r>
            <a:r>
              <a:rPr lang="en-US" altLang="en-US" sz="1800" b="1">
                <a:solidFill>
                  <a:schemeClr val="tx1"/>
                </a:solidFill>
                <a:latin typeface="Verdana" panose="020B0604030504040204" pitchFamily="34" charset="0"/>
              </a:rPr>
              <a:t>;</a:t>
            </a:r>
            <a:r>
              <a:rPr lang="en-US" altLang="en-US" sz="1800">
                <a:solidFill>
                  <a:schemeClr val="tx1"/>
                </a:solidFill>
                <a:latin typeface="Verdana" panose="020B0604030504040204" pitchFamily="34" charset="0"/>
              </a:rPr>
              <a:t>	</a:t>
            </a:r>
          </a:p>
          <a:p>
            <a:pPr eaLnBrk="1" hangingPunct="1">
              <a:spcBef>
                <a:spcPct val="0"/>
              </a:spcBef>
              <a:buFontTx/>
              <a:buNone/>
            </a:pPr>
            <a:r>
              <a:rPr lang="en-US" altLang="en-US" sz="1800">
                <a:solidFill>
                  <a:schemeClr val="tx1"/>
                </a:solidFill>
                <a:latin typeface="Verdana" panose="020B0604030504040204" pitchFamily="34" charset="0"/>
              </a:rPr>
              <a:t>}</a:t>
            </a:r>
          </a:p>
        </p:txBody>
      </p:sp>
      <p:sp>
        <p:nvSpPr>
          <p:cNvPr id="7" name="Line 8"/>
          <p:cNvSpPr>
            <a:spLocks noChangeShapeType="1"/>
          </p:cNvSpPr>
          <p:nvPr/>
        </p:nvSpPr>
        <p:spPr bwMode="auto">
          <a:xfrm flipH="1">
            <a:off x="6503241" y="3962400"/>
            <a:ext cx="17526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8" name="Text Box 14"/>
          <p:cNvSpPr txBox="1">
            <a:spLocks noChangeArrowheads="1"/>
          </p:cNvSpPr>
          <p:nvPr/>
        </p:nvSpPr>
        <p:spPr bwMode="auto">
          <a:xfrm>
            <a:off x="1321641" y="3581400"/>
            <a:ext cx="2667000" cy="1739900"/>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3556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3556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3556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3556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latin typeface="Verdana" panose="020B0604030504040204" pitchFamily="34" charset="0"/>
              </a:rPr>
              <a:t>#logo2 {</a:t>
            </a:r>
          </a:p>
          <a:p>
            <a:pPr eaLnBrk="1" hangingPunct="1">
              <a:spcBef>
                <a:spcPct val="0"/>
              </a:spcBef>
              <a:buFontTx/>
              <a:buNone/>
            </a:pPr>
            <a:r>
              <a:rPr lang="en-US" altLang="en-US" sz="1800">
                <a:solidFill>
                  <a:schemeClr val="tx1"/>
                </a:solidFill>
                <a:latin typeface="Verdana" panose="020B0604030504040204" pitchFamily="34" charset="0"/>
              </a:rPr>
              <a:t>	position:absolute;</a:t>
            </a:r>
          </a:p>
          <a:p>
            <a:pPr eaLnBrk="1" hangingPunct="1">
              <a:spcBef>
                <a:spcPct val="0"/>
              </a:spcBef>
              <a:buFontTx/>
              <a:buNone/>
            </a:pPr>
            <a:r>
              <a:rPr lang="en-US" altLang="en-US" sz="1800">
                <a:solidFill>
                  <a:schemeClr val="tx1"/>
                </a:solidFill>
                <a:latin typeface="Verdana" panose="020B0604030504040204" pitchFamily="34" charset="0"/>
              </a:rPr>
              <a:t>	top:140px;</a:t>
            </a:r>
          </a:p>
          <a:p>
            <a:pPr eaLnBrk="1" hangingPunct="1">
              <a:spcBef>
                <a:spcPct val="0"/>
              </a:spcBef>
              <a:buFontTx/>
              <a:buNone/>
            </a:pPr>
            <a:r>
              <a:rPr lang="en-US" altLang="en-US" sz="1800">
                <a:solidFill>
                  <a:schemeClr val="tx1"/>
                </a:solidFill>
                <a:latin typeface="Verdana" panose="020B0604030504040204" pitchFamily="34" charset="0"/>
              </a:rPr>
              <a:t>	left:100px;</a:t>
            </a:r>
          </a:p>
          <a:p>
            <a:pPr eaLnBrk="1" hangingPunct="1">
              <a:spcBef>
                <a:spcPct val="0"/>
              </a:spcBef>
              <a:buFontTx/>
              <a:buNone/>
            </a:pPr>
            <a:r>
              <a:rPr lang="en-US" altLang="en-US" sz="1800">
                <a:solidFill>
                  <a:schemeClr val="tx1"/>
                </a:solidFill>
                <a:latin typeface="Verdana" panose="020B0604030504040204" pitchFamily="34" charset="0"/>
              </a:rPr>
              <a:t>	</a:t>
            </a:r>
            <a:r>
              <a:rPr lang="en-US" altLang="en-US" sz="1800" b="1">
                <a:solidFill>
                  <a:srgbClr val="333399"/>
                </a:solidFill>
                <a:latin typeface="Verdana" panose="020B0604030504040204" pitchFamily="34" charset="0"/>
              </a:rPr>
              <a:t>z-index:2;</a:t>
            </a:r>
            <a:r>
              <a:rPr lang="en-US" altLang="en-US" sz="1800">
                <a:solidFill>
                  <a:schemeClr val="tx1"/>
                </a:solidFill>
                <a:latin typeface="Verdana" panose="020B0604030504040204" pitchFamily="34" charset="0"/>
              </a:rPr>
              <a:t>	</a:t>
            </a:r>
          </a:p>
          <a:p>
            <a:pPr eaLnBrk="1" hangingPunct="1">
              <a:spcBef>
                <a:spcPct val="0"/>
              </a:spcBef>
              <a:buFontTx/>
              <a:buNone/>
            </a:pPr>
            <a:r>
              <a:rPr lang="en-US" altLang="en-US" sz="1800">
                <a:solidFill>
                  <a:schemeClr val="tx1"/>
                </a:solidFill>
                <a:latin typeface="Verdana" panose="020B0604030504040204" pitchFamily="34" charset="0"/>
              </a:rPr>
              <a:t>}</a:t>
            </a:r>
          </a:p>
        </p:txBody>
      </p:sp>
      <p:sp>
        <p:nvSpPr>
          <p:cNvPr id="9" name="Line 12"/>
          <p:cNvSpPr>
            <a:spLocks noChangeShapeType="1"/>
          </p:cNvSpPr>
          <p:nvPr/>
        </p:nvSpPr>
        <p:spPr bwMode="auto">
          <a:xfrm>
            <a:off x="3988641" y="4114800"/>
            <a:ext cx="12192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0" name="Line 6"/>
          <p:cNvSpPr>
            <a:spLocks noChangeShapeType="1"/>
          </p:cNvSpPr>
          <p:nvPr/>
        </p:nvSpPr>
        <p:spPr bwMode="auto">
          <a:xfrm>
            <a:off x="3988641" y="3048000"/>
            <a:ext cx="8382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 name="Text Box 15"/>
          <p:cNvSpPr txBox="1">
            <a:spLocks noChangeArrowheads="1"/>
          </p:cNvSpPr>
          <p:nvPr/>
        </p:nvSpPr>
        <p:spPr bwMode="auto">
          <a:xfrm>
            <a:off x="8255841" y="2590800"/>
            <a:ext cx="2667000" cy="1739900"/>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3556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3556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3556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3556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latin typeface="Verdana" panose="020B0604030504040204" pitchFamily="34" charset="0"/>
              </a:rPr>
              <a:t>#logo3 {</a:t>
            </a:r>
          </a:p>
          <a:p>
            <a:pPr eaLnBrk="1" hangingPunct="1">
              <a:spcBef>
                <a:spcPct val="0"/>
              </a:spcBef>
              <a:buFontTx/>
              <a:buNone/>
            </a:pPr>
            <a:r>
              <a:rPr lang="en-US" altLang="en-US" sz="1800">
                <a:solidFill>
                  <a:schemeClr val="tx1"/>
                </a:solidFill>
                <a:latin typeface="Verdana" panose="020B0604030504040204" pitchFamily="34" charset="0"/>
              </a:rPr>
              <a:t>	position:absolute;</a:t>
            </a:r>
          </a:p>
          <a:p>
            <a:pPr eaLnBrk="1" hangingPunct="1">
              <a:spcBef>
                <a:spcPct val="0"/>
              </a:spcBef>
              <a:buFontTx/>
              <a:buNone/>
            </a:pPr>
            <a:r>
              <a:rPr lang="en-US" altLang="en-US" sz="1800">
                <a:solidFill>
                  <a:schemeClr val="tx1"/>
                </a:solidFill>
                <a:latin typeface="Verdana" panose="020B0604030504040204" pitchFamily="34" charset="0"/>
              </a:rPr>
              <a:t>	top:210px;</a:t>
            </a:r>
          </a:p>
          <a:p>
            <a:pPr eaLnBrk="1" hangingPunct="1">
              <a:spcBef>
                <a:spcPct val="0"/>
              </a:spcBef>
              <a:buFontTx/>
              <a:buNone/>
            </a:pPr>
            <a:r>
              <a:rPr lang="en-US" altLang="en-US" sz="1800">
                <a:solidFill>
                  <a:schemeClr val="tx1"/>
                </a:solidFill>
                <a:latin typeface="Verdana" panose="020B0604030504040204" pitchFamily="34" charset="0"/>
              </a:rPr>
              <a:t>	left:150px;</a:t>
            </a:r>
          </a:p>
          <a:p>
            <a:pPr eaLnBrk="1" hangingPunct="1">
              <a:spcBef>
                <a:spcPct val="0"/>
              </a:spcBef>
              <a:buFontTx/>
              <a:buNone/>
            </a:pPr>
            <a:r>
              <a:rPr lang="en-US" altLang="en-US" sz="1800">
                <a:solidFill>
                  <a:schemeClr val="tx1"/>
                </a:solidFill>
                <a:latin typeface="Verdana" panose="020B0604030504040204" pitchFamily="34" charset="0"/>
              </a:rPr>
              <a:t>	</a:t>
            </a:r>
            <a:r>
              <a:rPr lang="en-US" altLang="en-US" sz="1800" b="1">
                <a:solidFill>
                  <a:srgbClr val="333399"/>
                </a:solidFill>
                <a:latin typeface="Verdana" panose="020B0604030504040204" pitchFamily="34" charset="0"/>
              </a:rPr>
              <a:t>z-index:3;</a:t>
            </a:r>
            <a:r>
              <a:rPr lang="en-US" altLang="en-US" sz="1800">
                <a:solidFill>
                  <a:schemeClr val="tx1"/>
                </a:solidFill>
                <a:latin typeface="Verdana" panose="020B0604030504040204" pitchFamily="34" charset="0"/>
              </a:rPr>
              <a:t>	</a:t>
            </a:r>
          </a:p>
          <a:p>
            <a:pPr eaLnBrk="1" hangingPunct="1">
              <a:spcBef>
                <a:spcPct val="0"/>
              </a:spcBef>
              <a:buFontTx/>
              <a:buNone/>
            </a:pPr>
            <a:r>
              <a:rPr lang="en-US" altLang="en-US" sz="1800">
                <a:solidFill>
                  <a:schemeClr val="tx1"/>
                </a:solidFill>
                <a:latin typeface="Verdana" panose="020B0604030504040204" pitchFamily="34" charset="0"/>
              </a:rPr>
              <a:t>}</a:t>
            </a:r>
          </a:p>
        </p:txBody>
      </p:sp>
      <p:sp>
        <p:nvSpPr>
          <p:cNvPr id="12" name="Text Box 16"/>
          <p:cNvSpPr txBox="1">
            <a:spLocks noChangeArrowheads="1"/>
          </p:cNvSpPr>
          <p:nvPr/>
        </p:nvSpPr>
        <p:spPr bwMode="auto">
          <a:xfrm>
            <a:off x="8255841" y="4495800"/>
            <a:ext cx="2667000" cy="1739900"/>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3556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3556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3556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3556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chemeClr val="tx1"/>
                </a:solidFill>
                <a:latin typeface="Verdana" panose="020B0604030504040204" pitchFamily="34" charset="0"/>
              </a:rPr>
              <a:t>#logo4 {</a:t>
            </a:r>
          </a:p>
          <a:p>
            <a:pPr eaLnBrk="1" hangingPunct="1">
              <a:spcBef>
                <a:spcPct val="0"/>
              </a:spcBef>
              <a:buFontTx/>
              <a:buNone/>
            </a:pPr>
            <a:r>
              <a:rPr lang="en-US" altLang="en-US" sz="1800" dirty="0">
                <a:solidFill>
                  <a:schemeClr val="tx1"/>
                </a:solidFill>
                <a:latin typeface="Verdana" panose="020B0604030504040204" pitchFamily="34" charset="0"/>
              </a:rPr>
              <a:t>	</a:t>
            </a:r>
            <a:r>
              <a:rPr lang="en-US" altLang="en-US" sz="1800" dirty="0" err="1">
                <a:solidFill>
                  <a:schemeClr val="tx1"/>
                </a:solidFill>
                <a:latin typeface="Verdana" panose="020B0604030504040204" pitchFamily="34" charset="0"/>
              </a:rPr>
              <a:t>position:absolute</a:t>
            </a:r>
            <a:r>
              <a:rPr lang="en-US" altLang="en-US" sz="1800" dirty="0">
                <a:solidFill>
                  <a:schemeClr val="tx1"/>
                </a:solidFill>
                <a:latin typeface="Verdana" panose="020B0604030504040204" pitchFamily="34" charset="0"/>
              </a:rPr>
              <a:t>;</a:t>
            </a:r>
          </a:p>
          <a:p>
            <a:pPr eaLnBrk="1" hangingPunct="1">
              <a:spcBef>
                <a:spcPct val="0"/>
              </a:spcBef>
              <a:buFontTx/>
              <a:buNone/>
            </a:pPr>
            <a:r>
              <a:rPr lang="en-US" altLang="en-US" sz="1800" dirty="0">
                <a:solidFill>
                  <a:schemeClr val="tx1"/>
                </a:solidFill>
                <a:latin typeface="Verdana" panose="020B0604030504040204" pitchFamily="34" charset="0"/>
              </a:rPr>
              <a:t>	top:280px;</a:t>
            </a:r>
          </a:p>
          <a:p>
            <a:pPr eaLnBrk="1" hangingPunct="1">
              <a:spcBef>
                <a:spcPct val="0"/>
              </a:spcBef>
              <a:buFontTx/>
              <a:buNone/>
            </a:pPr>
            <a:r>
              <a:rPr lang="en-US" altLang="en-US" sz="1800" dirty="0">
                <a:solidFill>
                  <a:schemeClr val="tx1"/>
                </a:solidFill>
                <a:latin typeface="Verdana" panose="020B0604030504040204" pitchFamily="34" charset="0"/>
              </a:rPr>
              <a:t>	left:200px;</a:t>
            </a:r>
          </a:p>
          <a:p>
            <a:pPr eaLnBrk="1" hangingPunct="1">
              <a:spcBef>
                <a:spcPct val="0"/>
              </a:spcBef>
              <a:buFontTx/>
              <a:buNone/>
            </a:pPr>
            <a:r>
              <a:rPr lang="en-US" altLang="en-US" sz="1800" dirty="0">
                <a:solidFill>
                  <a:schemeClr val="tx1"/>
                </a:solidFill>
                <a:latin typeface="Verdana" panose="020B0604030504040204" pitchFamily="34" charset="0"/>
              </a:rPr>
              <a:t>	</a:t>
            </a:r>
            <a:r>
              <a:rPr lang="en-US" altLang="en-US" sz="1800" b="1" dirty="0">
                <a:solidFill>
                  <a:srgbClr val="333399"/>
                </a:solidFill>
                <a:latin typeface="Verdana" panose="020B0604030504040204" pitchFamily="34" charset="0"/>
              </a:rPr>
              <a:t>z-index:4;</a:t>
            </a:r>
            <a:r>
              <a:rPr lang="en-US" altLang="en-US" sz="1800" dirty="0">
                <a:solidFill>
                  <a:schemeClr val="tx1"/>
                </a:solidFill>
                <a:latin typeface="Verdana" panose="020B0604030504040204" pitchFamily="34" charset="0"/>
              </a:rPr>
              <a:t>	</a:t>
            </a:r>
          </a:p>
          <a:p>
            <a:pPr eaLnBrk="1" hangingPunct="1">
              <a:spcBef>
                <a:spcPct val="0"/>
              </a:spcBef>
              <a:buFontTx/>
              <a:buNone/>
            </a:pPr>
            <a:r>
              <a:rPr lang="en-US" altLang="en-US" sz="1800" dirty="0">
                <a:solidFill>
                  <a:schemeClr val="tx1"/>
                </a:solidFill>
                <a:latin typeface="Verdana" panose="020B0604030504040204" pitchFamily="34" charset="0"/>
              </a:rPr>
              <a:t>}</a:t>
            </a:r>
          </a:p>
        </p:txBody>
      </p:sp>
      <p:sp>
        <p:nvSpPr>
          <p:cNvPr id="13" name="Line 11"/>
          <p:cNvSpPr>
            <a:spLocks noChangeShapeType="1"/>
          </p:cNvSpPr>
          <p:nvPr/>
        </p:nvSpPr>
        <p:spPr bwMode="auto">
          <a:xfrm flipH="1">
            <a:off x="6884241" y="4876800"/>
            <a:ext cx="1371600"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3219978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a:xfrm>
            <a:off x="1496291" y="-34636"/>
            <a:ext cx="9340850" cy="725488"/>
          </a:xfrm>
        </p:spPr>
        <p:txBody>
          <a:bodyPr/>
          <a:lstStyle/>
          <a:p>
            <a:pPr>
              <a:defRPr/>
            </a:pPr>
            <a:r>
              <a:rPr lang="en-US"/>
              <a:t>Thuộc tính display</a:t>
            </a:r>
          </a:p>
        </p:txBody>
      </p:sp>
      <p:sp>
        <p:nvSpPr>
          <p:cNvPr id="23555" name="Rectangle 3"/>
          <p:cNvSpPr>
            <a:spLocks noGrp="1" noChangeArrowheads="1"/>
          </p:cNvSpPr>
          <p:nvPr>
            <p:ph type="body" sz="half" idx="1"/>
          </p:nvPr>
        </p:nvSpPr>
        <p:spPr>
          <a:xfrm>
            <a:off x="1747044" y="990600"/>
            <a:ext cx="9302750" cy="4935538"/>
          </a:xfrm>
        </p:spPr>
        <p:txBody>
          <a:bodyPr/>
          <a:lstStyle/>
          <a:p>
            <a:r>
              <a:rPr lang="en-US" altLang="en-US" sz="2100"/>
              <a:t>Thuộc tính display cho phép xác định nội dung của phần tử sẽ được hiện thị như thế nào, có chứa ngắt dòng (line-break) hay không.</a:t>
            </a:r>
          </a:p>
          <a:p>
            <a:r>
              <a:rPr lang="en-US" altLang="en-US" sz="2100"/>
              <a:t>Bảng giá trị cho thuộc tính</a:t>
            </a:r>
          </a:p>
        </p:txBody>
      </p:sp>
      <p:graphicFrame>
        <p:nvGraphicFramePr>
          <p:cNvPr id="327847" name="Group 167"/>
          <p:cNvGraphicFramePr>
            <a:graphicFrameLocks noGrp="1"/>
          </p:cNvGraphicFramePr>
          <p:nvPr>
            <p:ph sz="half" idx="2"/>
            <p:extLst>
              <p:ext uri="{D42A27DB-BD31-4B8C-83A1-F6EECF244321}">
                <p14:modId xmlns:p14="http://schemas.microsoft.com/office/powerpoint/2010/main" val="1224335033"/>
              </p:ext>
            </p:extLst>
          </p:nvPr>
        </p:nvGraphicFramePr>
        <p:xfrm>
          <a:off x="2134394" y="2667001"/>
          <a:ext cx="8382000" cy="3681923"/>
        </p:xfrm>
        <a:graphic>
          <a:graphicData uri="http://schemas.openxmlformats.org/drawingml/2006/table">
            <a:tbl>
              <a:tblPr/>
              <a:tblGrid>
                <a:gridCol w="1407296">
                  <a:extLst>
                    <a:ext uri="{9D8B030D-6E8A-4147-A177-3AD203B41FA5}">
                      <a16:colId xmlns:a16="http://schemas.microsoft.com/office/drawing/2014/main" val="20000"/>
                    </a:ext>
                  </a:extLst>
                </a:gridCol>
                <a:gridCol w="6974704">
                  <a:extLst>
                    <a:ext uri="{9D8B030D-6E8A-4147-A177-3AD203B41FA5}">
                      <a16:colId xmlns:a16="http://schemas.microsoft.com/office/drawing/2014/main" val="20001"/>
                    </a:ext>
                  </a:extLst>
                </a:gridCol>
              </a:tblGrid>
              <a:tr h="396295">
                <a:tc>
                  <a:txBody>
                    <a:bodyPr/>
                    <a:lstStyle/>
                    <a:p>
                      <a:pPr marL="0" marR="0" lvl="0" indent="0" algn="ctr"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1" i="0" u="none" strike="noStrike" cap="none" normalizeH="0" baseline="0">
                          <a:ln>
                            <a:noFill/>
                          </a:ln>
                          <a:solidFill>
                            <a:schemeClr val="tx1"/>
                          </a:solidFill>
                          <a:effectLst/>
                          <a:latin typeface="Tahoma" pitchFamily="34" charset="0"/>
                        </a:rPr>
                        <a:t>Giá trị</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1F3FF"/>
                    </a:solidFill>
                  </a:tcPr>
                </a:tc>
                <a:tc>
                  <a:txBody>
                    <a:bodyPr/>
                    <a:lstStyle/>
                    <a:p>
                      <a:pPr marL="0" marR="0" lvl="0" indent="0" algn="ctr"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1" i="0" u="none" strike="noStrike" cap="none" normalizeH="0" baseline="0">
                          <a:ln>
                            <a:noFill/>
                          </a:ln>
                          <a:solidFill>
                            <a:schemeClr val="tx1"/>
                          </a:solidFill>
                          <a:effectLst/>
                          <a:latin typeface="Tahoma" pitchFamily="34" charset="0"/>
                        </a:rPr>
                        <a:t>Mô tả</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1F3FF"/>
                    </a:solidFill>
                  </a:tcPr>
                </a:tc>
                <a:extLst>
                  <a:ext uri="{0D108BD9-81ED-4DB2-BD59-A6C34878D82A}">
                    <a16:rowId xmlns:a16="http://schemas.microsoft.com/office/drawing/2014/main" val="10000"/>
                  </a:ext>
                </a:extLst>
              </a:tr>
              <a:tr h="481080">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Courier New" pitchFamily="49" charset="0"/>
                        </a:rPr>
                        <a:t>none</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Courier New" pitchFamily="49" charset="0"/>
                        </a:rPr>
                        <a:t>Nội dung phần tử không được hiển thị</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137">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Courier New" pitchFamily="49" charset="0"/>
                        </a:rPr>
                        <a:t>block</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Courier New" pitchFamily="49" charset="0"/>
                        </a:rPr>
                        <a:t>Nội dung phần tử được hiển thị với một ngắt dòng phía trước và sau nó</a:t>
                      </a: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137">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a:ln>
                            <a:noFill/>
                          </a:ln>
                          <a:solidFill>
                            <a:schemeClr val="tx1"/>
                          </a:solidFill>
                          <a:effectLst/>
                          <a:latin typeface="Courier New" pitchFamily="49" charset="0"/>
                        </a:rPr>
                        <a:t>inline</a:t>
                      </a: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kumimoji="0" lang="en-US" sz="2000" b="0" i="0" u="none" strike="noStrike" cap="none" normalizeH="0" baseline="0" dirty="0" err="1">
                          <a:ln>
                            <a:noFill/>
                          </a:ln>
                          <a:solidFill>
                            <a:schemeClr val="tx1"/>
                          </a:solidFill>
                          <a:effectLst/>
                          <a:latin typeface="Courier New" pitchFamily="49" charset="0"/>
                        </a:rPr>
                        <a:t>Nội</a:t>
                      </a:r>
                      <a:r>
                        <a:rPr kumimoji="0" lang="en-US" sz="2000" b="0" i="0" u="none" strike="noStrike" cap="none" normalizeH="0" baseline="0" dirty="0">
                          <a:ln>
                            <a:noFill/>
                          </a:ln>
                          <a:solidFill>
                            <a:schemeClr val="tx1"/>
                          </a:solidFill>
                          <a:effectLst/>
                          <a:latin typeface="Courier New" pitchFamily="49" charset="0"/>
                        </a:rPr>
                        <a:t> dung </a:t>
                      </a:r>
                      <a:r>
                        <a:rPr kumimoji="0" lang="en-US" sz="2000" b="0" i="0" u="none" strike="noStrike" cap="none" normalizeH="0" baseline="0" dirty="0" err="1">
                          <a:ln>
                            <a:noFill/>
                          </a:ln>
                          <a:solidFill>
                            <a:schemeClr val="tx1"/>
                          </a:solidFill>
                          <a:effectLst/>
                          <a:latin typeface="Courier New" pitchFamily="49" charset="0"/>
                        </a:rPr>
                        <a:t>phần</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tử</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được</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hiển</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thị</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không</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có</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ngắt</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dòng</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phía</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trước</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và</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sau</a:t>
                      </a:r>
                      <a:r>
                        <a:rPr kumimoji="0" lang="en-US" sz="2000" b="0" i="0" u="none" strike="noStrike" cap="none" normalizeH="0" baseline="0" dirty="0">
                          <a:ln>
                            <a:noFill/>
                          </a:ln>
                          <a:solidFill>
                            <a:schemeClr val="tx1"/>
                          </a:solidFill>
                          <a:effectLst/>
                          <a:latin typeface="Courier New" pitchFamily="49" charset="0"/>
                        </a:rPr>
                        <a:t> </a:t>
                      </a:r>
                      <a:r>
                        <a:rPr kumimoji="0" lang="en-US" sz="2000" b="0" i="0" u="none" strike="noStrike" cap="none" normalizeH="0" baseline="0" dirty="0" err="1">
                          <a:ln>
                            <a:noFill/>
                          </a:ln>
                          <a:solidFill>
                            <a:schemeClr val="tx1"/>
                          </a:solidFill>
                          <a:effectLst/>
                          <a:latin typeface="Courier New" pitchFamily="49" charset="0"/>
                        </a:rPr>
                        <a:t>nó</a:t>
                      </a:r>
                      <a:endParaRPr kumimoji="0" lang="en-US" sz="2000" b="0" i="0" u="none" strike="noStrike" cap="none" normalizeH="0" baseline="0" dirty="0">
                        <a:ln>
                          <a:noFill/>
                        </a:ln>
                        <a:solidFill>
                          <a:schemeClr val="tx1"/>
                        </a:solidFill>
                        <a:effectLst/>
                        <a:latin typeface="Courier New" pitchFamily="49"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137">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lang="en-US" dirty="0"/>
                        <a:t>inline-block</a:t>
                      </a:r>
                      <a:endParaRPr lang="en-US" u="sng" dirty="0"/>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lang="vi-VN" b="0" dirty="0"/>
                        <a:t>Thành phần sẽ hiển thị như một khối, nhưng là một khối nội tuyến.</a:t>
                      </a:r>
                      <a:endParaRPr lang="en-US" b="0" dirty="0"/>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64106496"/>
                  </a:ext>
                </a:extLst>
              </a:tr>
              <a:tr h="701137">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lang="en-US" sz="2000" dirty="0"/>
                        <a:t>inline-table</a:t>
                      </a:r>
                      <a:endParaRPr kumimoji="0" lang="en-US" sz="2000" b="0" i="0" u="none" strike="noStrike" cap="none" normalizeH="0" baseline="0" dirty="0">
                        <a:ln>
                          <a:noFill/>
                        </a:ln>
                        <a:solidFill>
                          <a:schemeClr val="tx1"/>
                        </a:solidFill>
                        <a:effectLst/>
                        <a:latin typeface="Courier New" pitchFamily="49" charset="0"/>
                      </a:endParaRPr>
                    </a:p>
                  </a:txBody>
                  <a:tcPr marT="45726" marB="45726"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698500" rtl="0" eaLnBrk="1" fontAlgn="base" latinLnBrk="0" hangingPunct="1">
                        <a:lnSpc>
                          <a:spcPct val="100000"/>
                        </a:lnSpc>
                        <a:spcBef>
                          <a:spcPct val="20000"/>
                        </a:spcBef>
                        <a:spcAft>
                          <a:spcPct val="0"/>
                        </a:spcAft>
                        <a:buClr>
                          <a:schemeClr val="folHlink"/>
                        </a:buClr>
                        <a:buSzPct val="75000"/>
                        <a:buFont typeface="Wingdings" pitchFamily="2" charset="2"/>
                        <a:buNone/>
                        <a:tabLst/>
                      </a:pPr>
                      <a:r>
                        <a:rPr lang="vi-VN" sz="1800" b="0" i="0" kern="1200" dirty="0">
                          <a:solidFill>
                            <a:schemeClr val="tx1"/>
                          </a:solidFill>
                          <a:effectLst/>
                          <a:latin typeface="+mn-lt"/>
                          <a:ea typeface="+mn-ea"/>
                          <a:cs typeface="+mn-cs"/>
                        </a:rPr>
                        <a:t>Thành phần sẽ hiển thị như một khối nội tuyến, đối xử tương tự </a:t>
                      </a:r>
                      <a:r>
                        <a:rPr lang="vi-VN" sz="1800" b="0" i="0" u="none" strike="noStrike" kern="1200" dirty="0">
                          <a:solidFill>
                            <a:schemeClr val="tx1"/>
                          </a:solidFill>
                          <a:effectLst/>
                          <a:latin typeface="+mn-lt"/>
                          <a:ea typeface="+mn-ea"/>
                          <a:cs typeface="+mn-cs"/>
                          <a:hlinkClick r:id="rId2"/>
                        </a:rPr>
                        <a:t>&lt;table&gt;</a:t>
                      </a:r>
                      <a:r>
                        <a:rPr lang="vi-VN" sz="1800" b="0" i="0" kern="1200" dirty="0">
                          <a:solidFill>
                            <a:schemeClr val="tx1"/>
                          </a:solidFill>
                          <a:effectLst/>
                          <a:latin typeface="+mn-lt"/>
                          <a:ea typeface="+mn-ea"/>
                          <a:cs typeface="+mn-cs"/>
                        </a:rPr>
                        <a:t>, không ngắt dòng trước và sau thành phần.</a:t>
                      </a:r>
                      <a:endParaRPr kumimoji="0" lang="en-US" sz="2000" b="0" i="0" u="none" strike="noStrike" cap="none" normalizeH="0" baseline="0" dirty="0">
                        <a:ln>
                          <a:noFill/>
                        </a:ln>
                        <a:solidFill>
                          <a:schemeClr val="tx1"/>
                        </a:solidFill>
                        <a:effectLst/>
                        <a:latin typeface="Courier New" pitchFamily="49" charset="0"/>
                      </a:endParaRPr>
                    </a:p>
                  </a:txBody>
                  <a:tcPr marT="45726" marB="45726"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621280270"/>
                  </a:ext>
                </a:extLst>
              </a:tr>
            </a:tbl>
          </a:graphicData>
        </a:graphic>
      </p:graphicFrame>
    </p:spTree>
    <p:extLst>
      <p:ext uri="{BB962C8B-B14F-4D97-AF65-F5344CB8AC3E}">
        <p14:creationId xmlns:p14="http://schemas.microsoft.com/office/powerpoint/2010/main" val="1538954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defRPr/>
            </a:pPr>
            <a:r>
              <a:rPr lang="en-GB"/>
              <a:t>Thuộc tính float</a:t>
            </a:r>
            <a:endParaRPr lang="en-US"/>
          </a:p>
        </p:txBody>
      </p:sp>
      <p:sp>
        <p:nvSpPr>
          <p:cNvPr id="20483" name="Rectangle 3"/>
          <p:cNvSpPr>
            <a:spLocks noGrp="1" noChangeArrowheads="1"/>
          </p:cNvSpPr>
          <p:nvPr>
            <p:ph idx="1"/>
          </p:nvPr>
        </p:nvSpPr>
        <p:spPr/>
        <p:txBody>
          <a:bodyPr/>
          <a:lstStyle/>
          <a:p>
            <a:r>
              <a:rPr lang="en-US" altLang="en-US" sz="2000"/>
              <a:t>Float (theo như nghĩa tiếng Việt là thả trôi) là một thuộc tính CSS dùng để cố định một  thành  phần  web  về bên trái hay bên  phải không gian bao quanh nó. </a:t>
            </a:r>
          </a:p>
          <a:p>
            <a:r>
              <a:rPr lang="en-US" altLang="en-US" sz="2000"/>
              <a:t>Đây  là một  thuộc  tính rất cần  thiết  khi  dàn  trang (như  tạo các  trang web 2 column  layout  hay  3 column  layout),  hiển  thị văn bản  thành cột.</a:t>
            </a:r>
          </a:p>
          <a:p>
            <a:r>
              <a:rPr lang="en-US" altLang="en-US" sz="2000"/>
              <a:t>Thuộc tính float có 3 giá trị:</a:t>
            </a:r>
          </a:p>
          <a:p>
            <a:pPr lvl="1"/>
            <a:r>
              <a:rPr lang="en-US" altLang="en-US" sz="2000"/>
              <a:t>Left: Cố định phần tử về bên trái.</a:t>
            </a:r>
          </a:p>
          <a:p>
            <a:pPr lvl="1"/>
            <a:r>
              <a:rPr lang="en-US" altLang="en-US" sz="2000"/>
              <a:t>Right: Cố định phần tử về bên phải.</a:t>
            </a:r>
          </a:p>
          <a:p>
            <a:pPr lvl="1"/>
            <a:r>
              <a:rPr lang="en-US" altLang="en-US" sz="2000"/>
              <a:t>None: Bình thường.</a:t>
            </a:r>
          </a:p>
        </p:txBody>
      </p:sp>
      <p:pic>
        <p:nvPicPr>
          <p:cNvPr id="20484" name="Picture 4" descr="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794" y="3505200"/>
            <a:ext cx="4572000" cy="245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615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F8BCA-9E00-478A-B322-896EB736B19C}"/>
              </a:ext>
            </a:extLst>
          </p:cNvPr>
          <p:cNvSpPr>
            <a:spLocks noGrp="1"/>
          </p:cNvSpPr>
          <p:nvPr>
            <p:ph type="title"/>
          </p:nvPr>
        </p:nvSpPr>
        <p:spPr>
          <a:xfrm>
            <a:off x="838200" y="365126"/>
            <a:ext cx="10515600" cy="315912"/>
          </a:xfrm>
        </p:spPr>
        <p:txBody>
          <a:bodyPr>
            <a:normAutofit fontScale="90000"/>
          </a:bodyPr>
          <a:lstStyle/>
          <a:p>
            <a:r>
              <a:rPr lang="en-US" dirty="0"/>
              <a:t>3.12.2. </a:t>
            </a:r>
            <a:r>
              <a:rPr lang="en-US" dirty="0" err="1"/>
              <a:t>Thuộc</a:t>
            </a:r>
            <a:r>
              <a:rPr lang="en-US" dirty="0"/>
              <a:t> </a:t>
            </a:r>
            <a:r>
              <a:rPr lang="en-US" dirty="0" err="1"/>
              <a:t>tính</a:t>
            </a:r>
            <a:r>
              <a:rPr lang="en-US" dirty="0"/>
              <a:t> clear </a:t>
            </a:r>
            <a:br>
              <a:rPr lang="en-US" b="1" dirty="0"/>
            </a:br>
            <a:endParaRPr lang="en-US" dirty="0"/>
          </a:p>
        </p:txBody>
      </p:sp>
      <p:sp>
        <p:nvSpPr>
          <p:cNvPr id="3" name="Content Placeholder 2">
            <a:extLst>
              <a:ext uri="{FF2B5EF4-FFF2-40B4-BE49-F238E27FC236}">
                <a16:creationId xmlns:a16="http://schemas.microsoft.com/office/drawing/2014/main" id="{271A15E7-FC50-47F7-9C69-B5910ED67416}"/>
              </a:ext>
            </a:extLst>
          </p:cNvPr>
          <p:cNvSpPr>
            <a:spLocks noGrp="1"/>
          </p:cNvSpPr>
          <p:nvPr>
            <p:ph idx="1"/>
          </p:nvPr>
        </p:nvSpPr>
        <p:spPr>
          <a:xfrm>
            <a:off x="838200" y="583096"/>
            <a:ext cx="10515600" cy="5804452"/>
          </a:xfrm>
        </p:spPr>
        <p:txBody>
          <a:bodyPr/>
          <a:lstStyle/>
          <a:p>
            <a:r>
              <a:rPr lang="en-US" dirty="0" err="1"/>
              <a:t>Thuộc</a:t>
            </a:r>
            <a:r>
              <a:rPr lang="en-US" dirty="0"/>
              <a:t> </a:t>
            </a:r>
            <a:r>
              <a:rPr lang="en-US" dirty="0" err="1"/>
              <a:t>tính</a:t>
            </a:r>
            <a:r>
              <a:rPr lang="en-US" dirty="0"/>
              <a:t> clear </a:t>
            </a:r>
            <a:r>
              <a:rPr lang="en-US" dirty="0" err="1"/>
              <a:t>xác</a:t>
            </a:r>
            <a:r>
              <a:rPr lang="en-US" dirty="0"/>
              <a:t> </a:t>
            </a:r>
            <a:r>
              <a:rPr lang="en-US" dirty="0" err="1"/>
              <a:t>định</a:t>
            </a:r>
            <a:r>
              <a:rPr lang="en-US" dirty="0"/>
              <a:t> 2 </a:t>
            </a:r>
            <a:r>
              <a:rPr lang="en-US" dirty="0" err="1"/>
              <a:t>bên</a:t>
            </a:r>
            <a:r>
              <a:rPr lang="en-US" dirty="0"/>
              <a:t> </a:t>
            </a:r>
            <a:r>
              <a:rPr lang="en-US" dirty="0" err="1"/>
              <a:t>của</a:t>
            </a:r>
            <a:r>
              <a:rPr lang="en-US" dirty="0"/>
              <a:t> </a:t>
            </a:r>
            <a:r>
              <a:rPr lang="en-US" dirty="0" err="1"/>
              <a:t>phần</a:t>
            </a:r>
            <a:r>
              <a:rPr lang="en-US" dirty="0"/>
              <a:t> </a:t>
            </a:r>
            <a:r>
              <a:rPr lang="en-US" dirty="0" err="1"/>
              <a:t>tử</a:t>
            </a:r>
            <a:r>
              <a:rPr lang="en-US" dirty="0"/>
              <a:t> (left, right), </a:t>
            </a:r>
            <a:r>
              <a:rPr lang="en-US" dirty="0" err="1"/>
              <a:t>nơi</a:t>
            </a:r>
            <a:r>
              <a:rPr lang="en-US" dirty="0"/>
              <a:t> </a:t>
            </a:r>
            <a:r>
              <a:rPr lang="en-US" dirty="0" err="1"/>
              <a:t>mà</a:t>
            </a:r>
            <a:r>
              <a:rPr lang="en-US" dirty="0"/>
              <a:t> </a:t>
            </a:r>
            <a:r>
              <a:rPr lang="en-US" dirty="0" err="1"/>
              <a:t>phần</a:t>
            </a:r>
            <a:r>
              <a:rPr lang="en-US" dirty="0"/>
              <a:t> </a:t>
            </a:r>
            <a:r>
              <a:rPr lang="en-US" dirty="0" err="1"/>
              <a:t>tử</a:t>
            </a:r>
            <a:r>
              <a:rPr lang="en-US" dirty="0"/>
              <a:t> </a:t>
            </a:r>
            <a:r>
              <a:rPr lang="en-US" dirty="0">
                <a:hlinkClick r:id="rId2"/>
              </a:rPr>
              <a:t>float</a:t>
            </a:r>
            <a:r>
              <a:rPr lang="en-US" dirty="0"/>
              <a:t> </a:t>
            </a:r>
            <a:r>
              <a:rPr lang="en-US" dirty="0" err="1"/>
              <a:t>không</a:t>
            </a:r>
            <a:r>
              <a:rPr lang="en-US" dirty="0"/>
              <a:t> </a:t>
            </a:r>
            <a:r>
              <a:rPr lang="en-US" dirty="0" err="1"/>
              <a:t>được</a:t>
            </a:r>
            <a:r>
              <a:rPr lang="en-US" dirty="0"/>
              <a:t> </a:t>
            </a:r>
            <a:r>
              <a:rPr lang="en-US" dirty="0" err="1"/>
              <a:t>cho</a:t>
            </a:r>
            <a:r>
              <a:rPr lang="en-US" dirty="0"/>
              <a:t> </a:t>
            </a:r>
            <a:r>
              <a:rPr lang="en-US" dirty="0" err="1"/>
              <a:t>phép</a:t>
            </a:r>
            <a:r>
              <a:rPr lang="en-US" dirty="0"/>
              <a:t> (</a:t>
            </a:r>
            <a:r>
              <a:rPr lang="en-US" dirty="0" err="1"/>
              <a:t>ngăn</a:t>
            </a:r>
            <a:r>
              <a:rPr lang="en-US" dirty="0"/>
              <a:t> </a:t>
            </a:r>
            <a:r>
              <a:rPr lang="en-US" dirty="0" err="1"/>
              <a:t>cản</a:t>
            </a:r>
            <a:r>
              <a:rPr lang="en-US" dirty="0"/>
              <a:t> </a:t>
            </a:r>
            <a:r>
              <a:rPr lang="en-US" dirty="0" err="1"/>
              <a:t>thành</a:t>
            </a:r>
            <a:r>
              <a:rPr lang="en-US" dirty="0"/>
              <a:t> </a:t>
            </a:r>
            <a:r>
              <a:rPr lang="en-US" dirty="0" err="1"/>
              <a:t>phần</a:t>
            </a:r>
            <a:r>
              <a:rPr lang="en-US" dirty="0"/>
              <a:t> </a:t>
            </a:r>
            <a:r>
              <a:rPr lang="en-US" dirty="0" err="1"/>
              <a:t>không</a:t>
            </a:r>
            <a:r>
              <a:rPr lang="en-US" dirty="0"/>
              <a:t> </a:t>
            </a:r>
            <a:r>
              <a:rPr lang="en-US" dirty="0" err="1"/>
              <a:t>được</a:t>
            </a:r>
            <a:r>
              <a:rPr lang="en-US" dirty="0"/>
              <a:t> float </a:t>
            </a:r>
            <a:r>
              <a:rPr lang="en-US" dirty="0" err="1"/>
              <a:t>trái</a:t>
            </a:r>
            <a:r>
              <a:rPr lang="en-US" dirty="0"/>
              <a:t>, </a:t>
            </a:r>
            <a:r>
              <a:rPr lang="en-US" dirty="0" err="1"/>
              <a:t>phải</a:t>
            </a:r>
            <a:r>
              <a:rPr lang="en-US" dirty="0"/>
              <a:t> hay </a:t>
            </a:r>
            <a:r>
              <a:rPr lang="en-US" dirty="0" err="1"/>
              <a:t>cả</a:t>
            </a:r>
            <a:r>
              <a:rPr lang="en-US" dirty="0"/>
              <a:t> </a:t>
            </a:r>
            <a:r>
              <a:rPr lang="en-US" dirty="0" err="1"/>
              <a:t>hai</a:t>
            </a:r>
            <a:r>
              <a:rPr lang="en-US" dirty="0"/>
              <a:t>).</a:t>
            </a:r>
          </a:p>
          <a:p>
            <a:r>
              <a:rPr lang="en-US" b="1" i="1" dirty="0" err="1"/>
              <a:t>Cú</a:t>
            </a:r>
            <a:r>
              <a:rPr lang="en-US" b="1" i="1" dirty="0"/>
              <a:t> </a:t>
            </a:r>
            <a:r>
              <a:rPr lang="en-US" b="1" i="1" dirty="0" err="1"/>
              <a:t>pháp</a:t>
            </a:r>
            <a:r>
              <a:rPr lang="en-US" dirty="0"/>
              <a:t>: </a:t>
            </a:r>
          </a:p>
          <a:p>
            <a:pPr marL="0" indent="0">
              <a:buNone/>
            </a:pPr>
            <a:r>
              <a:rPr lang="en-US" dirty="0" err="1"/>
              <a:t>Thẻ_tag</a:t>
            </a:r>
            <a:r>
              <a:rPr lang="en-US" dirty="0"/>
              <a:t> {clear: </a:t>
            </a:r>
            <a:r>
              <a:rPr lang="en-US" dirty="0" err="1"/>
              <a:t>giá</a:t>
            </a:r>
            <a:r>
              <a:rPr lang="en-US" dirty="0"/>
              <a:t> </a:t>
            </a:r>
            <a:r>
              <a:rPr lang="en-US" dirty="0" err="1"/>
              <a:t>trị</a:t>
            </a:r>
            <a:r>
              <a:rPr lang="en-US" dirty="0"/>
              <a:t>; }</a:t>
            </a:r>
          </a:p>
          <a:p>
            <a:pPr marL="0" indent="0">
              <a:buNone/>
            </a:pPr>
            <a:r>
              <a:rPr lang="en-US" dirty="0" err="1"/>
              <a:t>Với</a:t>
            </a:r>
            <a:r>
              <a:rPr lang="en-US" dirty="0"/>
              <a:t> </a:t>
            </a:r>
            <a:r>
              <a:rPr lang="en-US" dirty="0" err="1"/>
              <a:t>giá</a:t>
            </a:r>
            <a:r>
              <a:rPr lang="en-US" dirty="0"/>
              <a:t> </a:t>
            </a:r>
            <a:r>
              <a:rPr lang="en-US" dirty="0" err="1"/>
              <a:t>trị</a:t>
            </a:r>
            <a:r>
              <a:rPr lang="en-US" dirty="0"/>
              <a:t> </a:t>
            </a:r>
            <a:r>
              <a:rPr lang="en-US" dirty="0" err="1"/>
              <a:t>như</a:t>
            </a:r>
            <a:r>
              <a:rPr lang="en-US" dirty="0"/>
              <a:t> </a:t>
            </a:r>
            <a:r>
              <a:rPr lang="en-US" dirty="0" err="1"/>
              <a:t>sau</a:t>
            </a:r>
            <a:r>
              <a:rPr lang="en-US" dirty="0"/>
              <a:t>:</a:t>
            </a:r>
          </a:p>
          <a:p>
            <a:pPr marL="0" indent="0">
              <a:buNone/>
            </a:pPr>
            <a:endParaRPr lang="en-US" dirty="0"/>
          </a:p>
          <a:p>
            <a:endParaRPr lang="en-US" dirty="0"/>
          </a:p>
        </p:txBody>
      </p:sp>
      <p:pic>
        <p:nvPicPr>
          <p:cNvPr id="5" name="Picture 4">
            <a:extLst>
              <a:ext uri="{FF2B5EF4-FFF2-40B4-BE49-F238E27FC236}">
                <a16:creationId xmlns:a16="http://schemas.microsoft.com/office/drawing/2014/main" id="{A0EB21D4-53BB-4375-95F3-ECB5CB6D9F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1723" y="3429000"/>
            <a:ext cx="9462052" cy="2876951"/>
          </a:xfrm>
          <a:prstGeom prst="rect">
            <a:avLst/>
          </a:prstGeom>
        </p:spPr>
      </p:pic>
    </p:spTree>
    <p:extLst>
      <p:ext uri="{BB962C8B-B14F-4D97-AF65-F5344CB8AC3E}">
        <p14:creationId xmlns:p14="http://schemas.microsoft.com/office/powerpoint/2010/main" val="307510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16EEE-F0BE-4FBF-9984-645F3ECE5CE5}"/>
              </a:ext>
            </a:extLst>
          </p:cNvPr>
          <p:cNvSpPr>
            <a:spLocks noGrp="1"/>
          </p:cNvSpPr>
          <p:nvPr>
            <p:ph type="title"/>
          </p:nvPr>
        </p:nvSpPr>
        <p:spPr>
          <a:xfrm>
            <a:off x="838200" y="113338"/>
            <a:ext cx="10515600" cy="315912"/>
          </a:xfrm>
        </p:spPr>
        <p:txBody>
          <a:bodyPr>
            <a:normAutofit fontScale="90000"/>
          </a:bodyPr>
          <a:lstStyle/>
          <a:p>
            <a:br>
              <a:rPr lang="en-US" dirty="0"/>
            </a:br>
            <a:r>
              <a:rPr lang="en-US" dirty="0"/>
              <a:t>3.13.</a:t>
            </a:r>
            <a:r>
              <a:rPr lang="en-US" b="1" dirty="0"/>
              <a:t> Position </a:t>
            </a:r>
            <a:br>
              <a:rPr lang="en-US" b="1" dirty="0"/>
            </a:br>
            <a:endParaRPr lang="en-US" dirty="0"/>
          </a:p>
        </p:txBody>
      </p:sp>
      <p:sp>
        <p:nvSpPr>
          <p:cNvPr id="3" name="Content Placeholder 2">
            <a:extLst>
              <a:ext uri="{FF2B5EF4-FFF2-40B4-BE49-F238E27FC236}">
                <a16:creationId xmlns:a16="http://schemas.microsoft.com/office/drawing/2014/main" id="{4ACDDAC7-5E11-4E14-A946-24549910003A}"/>
              </a:ext>
            </a:extLst>
          </p:cNvPr>
          <p:cNvSpPr>
            <a:spLocks noGrp="1"/>
          </p:cNvSpPr>
          <p:nvPr>
            <p:ph idx="1"/>
          </p:nvPr>
        </p:nvSpPr>
        <p:spPr>
          <a:xfrm>
            <a:off x="838200" y="569843"/>
            <a:ext cx="10515600" cy="5870714"/>
          </a:xfrm>
        </p:spPr>
        <p:txBody>
          <a:bodyPr/>
          <a:lstStyle/>
          <a:p>
            <a:r>
              <a:rPr lang="en-US" dirty="0" err="1"/>
              <a:t>Thuộc</a:t>
            </a:r>
            <a:r>
              <a:rPr lang="en-US" dirty="0"/>
              <a:t> </a:t>
            </a:r>
            <a:r>
              <a:rPr lang="en-US" dirty="0" err="1"/>
              <a:t>tính</a:t>
            </a:r>
            <a:r>
              <a:rPr lang="en-US" dirty="0"/>
              <a:t> position </a:t>
            </a:r>
            <a:r>
              <a:rPr lang="en-US" dirty="0" err="1"/>
              <a:t>trong</a:t>
            </a:r>
            <a:r>
              <a:rPr lang="en-US" dirty="0"/>
              <a:t> CSS </a:t>
            </a:r>
            <a:r>
              <a:rPr lang="en-US" dirty="0" err="1"/>
              <a:t>dùng</a:t>
            </a:r>
            <a:r>
              <a:rPr lang="en-US" dirty="0"/>
              <a:t> </a:t>
            </a:r>
            <a:r>
              <a:rPr lang="en-US" dirty="0" err="1"/>
              <a:t>để</a:t>
            </a:r>
            <a:r>
              <a:rPr lang="en-US" dirty="0"/>
              <a:t> </a:t>
            </a:r>
            <a:r>
              <a:rPr lang="en-US" dirty="0" err="1"/>
              <a:t>xác</a:t>
            </a:r>
            <a:r>
              <a:rPr lang="en-US" dirty="0"/>
              <a:t> </a:t>
            </a:r>
            <a:r>
              <a:rPr lang="en-US" dirty="0" err="1"/>
              <a:t>định</a:t>
            </a:r>
            <a:r>
              <a:rPr lang="en-US" dirty="0"/>
              <a:t> </a:t>
            </a:r>
            <a:r>
              <a:rPr lang="en-US" dirty="0" err="1"/>
              <a:t>vị</a:t>
            </a:r>
            <a:r>
              <a:rPr lang="en-US" dirty="0"/>
              <a:t> </a:t>
            </a:r>
            <a:r>
              <a:rPr lang="en-US" dirty="0" err="1"/>
              <a:t>trí</a:t>
            </a:r>
            <a:r>
              <a:rPr lang="en-US" dirty="0"/>
              <a:t> </a:t>
            </a:r>
            <a:r>
              <a:rPr lang="en-US" dirty="0" err="1"/>
              <a:t>hiển</a:t>
            </a:r>
            <a:r>
              <a:rPr lang="en-US" dirty="0"/>
              <a:t> </a:t>
            </a:r>
            <a:r>
              <a:rPr lang="en-US" dirty="0" err="1"/>
              <a:t>thị</a:t>
            </a:r>
            <a:r>
              <a:rPr lang="en-US" dirty="0"/>
              <a:t> </a:t>
            </a:r>
            <a:r>
              <a:rPr lang="en-US" dirty="0" err="1"/>
              <a:t>cho</a:t>
            </a:r>
            <a:r>
              <a:rPr lang="en-US" dirty="0"/>
              <a:t> </a:t>
            </a:r>
            <a:r>
              <a:rPr lang="en-US" dirty="0" err="1"/>
              <a:t>thẻ</a:t>
            </a:r>
            <a:r>
              <a:rPr lang="en-US" dirty="0"/>
              <a:t> HTML </a:t>
            </a:r>
            <a:r>
              <a:rPr lang="en-US" dirty="0" err="1"/>
              <a:t>và</a:t>
            </a:r>
            <a:r>
              <a:rPr lang="en-US" dirty="0"/>
              <a:t> </a:t>
            </a:r>
            <a:r>
              <a:rPr lang="en-US" dirty="0" err="1"/>
              <a:t>thường</a:t>
            </a:r>
            <a:r>
              <a:rPr lang="en-US" dirty="0"/>
              <a:t> </a:t>
            </a:r>
            <a:r>
              <a:rPr lang="en-US" dirty="0" err="1"/>
              <a:t>được</a:t>
            </a:r>
            <a:r>
              <a:rPr lang="en-US" dirty="0"/>
              <a:t> </a:t>
            </a:r>
            <a:r>
              <a:rPr lang="en-US" dirty="0" err="1"/>
              <a:t>dùng</a:t>
            </a:r>
            <a:r>
              <a:rPr lang="en-US" dirty="0"/>
              <a:t> </a:t>
            </a:r>
            <a:r>
              <a:rPr lang="en-US" dirty="0" err="1"/>
              <a:t>để</a:t>
            </a:r>
            <a:r>
              <a:rPr lang="en-US" dirty="0"/>
              <a:t> </a:t>
            </a:r>
            <a:r>
              <a:rPr lang="en-US" dirty="0" err="1"/>
              <a:t>xây</a:t>
            </a:r>
            <a:r>
              <a:rPr lang="en-US" dirty="0"/>
              <a:t> </a:t>
            </a:r>
            <a:r>
              <a:rPr lang="en-US" dirty="0" err="1"/>
              <a:t>dựng</a:t>
            </a:r>
            <a:r>
              <a:rPr lang="en-US" dirty="0"/>
              <a:t> CSS </a:t>
            </a:r>
            <a:r>
              <a:rPr lang="en-US" dirty="0" err="1"/>
              <a:t>cho</a:t>
            </a:r>
            <a:r>
              <a:rPr lang="en-US" dirty="0"/>
              <a:t> menu </a:t>
            </a:r>
            <a:r>
              <a:rPr lang="en-US" dirty="0" err="1"/>
              <a:t>đa</a:t>
            </a:r>
            <a:r>
              <a:rPr lang="en-US" dirty="0"/>
              <a:t> </a:t>
            </a:r>
            <a:r>
              <a:rPr lang="en-US" dirty="0" err="1"/>
              <a:t>cấp</a:t>
            </a:r>
            <a:r>
              <a:rPr lang="en-US" dirty="0"/>
              <a:t>, tooltip </a:t>
            </a:r>
            <a:r>
              <a:rPr lang="en-US" dirty="0" err="1"/>
              <a:t>hoặc</a:t>
            </a:r>
            <a:r>
              <a:rPr lang="en-US" dirty="0"/>
              <a:t> </a:t>
            </a:r>
            <a:r>
              <a:rPr lang="en-US" dirty="0" err="1"/>
              <a:t>một</a:t>
            </a:r>
            <a:r>
              <a:rPr lang="en-US" dirty="0"/>
              <a:t> </a:t>
            </a:r>
            <a:r>
              <a:rPr lang="en-US" dirty="0" err="1"/>
              <a:t>số</a:t>
            </a:r>
            <a:r>
              <a:rPr lang="en-US" dirty="0"/>
              <a:t> </a:t>
            </a:r>
            <a:r>
              <a:rPr lang="en-US" dirty="0" err="1"/>
              <a:t>chức</a:t>
            </a:r>
            <a:r>
              <a:rPr lang="en-US" dirty="0"/>
              <a:t> </a:t>
            </a:r>
            <a:r>
              <a:rPr lang="en-US" dirty="0" err="1"/>
              <a:t>năng</a:t>
            </a:r>
            <a:r>
              <a:rPr lang="en-US" dirty="0"/>
              <a:t> </a:t>
            </a:r>
            <a:r>
              <a:rPr lang="en-US" dirty="0" err="1"/>
              <a:t>khác</a:t>
            </a:r>
            <a:r>
              <a:rPr lang="en-US" dirty="0"/>
              <a:t>. Position </a:t>
            </a:r>
            <a:r>
              <a:rPr lang="en-US" dirty="0" err="1"/>
              <a:t>có</a:t>
            </a:r>
            <a:r>
              <a:rPr lang="en-US" dirty="0"/>
              <a:t> </a:t>
            </a:r>
            <a:r>
              <a:rPr lang="en-US" dirty="0" err="1"/>
              <a:t>tổng</a:t>
            </a:r>
            <a:r>
              <a:rPr lang="en-US" dirty="0"/>
              <a:t> </a:t>
            </a:r>
            <a:r>
              <a:rPr lang="en-US" dirty="0" err="1"/>
              <a:t>cộng</a:t>
            </a:r>
            <a:r>
              <a:rPr lang="en-US" dirty="0"/>
              <a:t> 5 </a:t>
            </a:r>
            <a:r>
              <a:rPr lang="en-US" dirty="0" err="1"/>
              <a:t>giá</a:t>
            </a:r>
            <a:r>
              <a:rPr lang="en-US" dirty="0"/>
              <a:t> </a:t>
            </a:r>
            <a:r>
              <a:rPr lang="en-US" dirty="0" err="1"/>
              <a:t>trị</a:t>
            </a:r>
            <a:r>
              <a:rPr lang="en-US" dirty="0"/>
              <a:t> </a:t>
            </a:r>
            <a:r>
              <a:rPr lang="en-US" dirty="0" err="1"/>
              <a:t>như</a:t>
            </a:r>
            <a:r>
              <a:rPr lang="en-US" dirty="0"/>
              <a:t> </a:t>
            </a:r>
            <a:r>
              <a:rPr lang="en-US" dirty="0" err="1"/>
              <a:t>bảng</a:t>
            </a:r>
            <a:r>
              <a:rPr lang="en-US" dirty="0"/>
              <a:t> </a:t>
            </a:r>
            <a:r>
              <a:rPr lang="en-US" dirty="0" err="1"/>
              <a:t>dưới</a:t>
            </a:r>
            <a:r>
              <a:rPr lang="en-US" dirty="0"/>
              <a:t> </a:t>
            </a:r>
            <a:r>
              <a:rPr lang="en-US" dirty="0" err="1"/>
              <a:t>đây</a:t>
            </a:r>
            <a:r>
              <a:rPr lang="en-US" dirty="0"/>
              <a:t>:</a:t>
            </a:r>
          </a:p>
          <a:p>
            <a:endParaRPr lang="en-US" dirty="0"/>
          </a:p>
        </p:txBody>
      </p:sp>
      <p:pic>
        <p:nvPicPr>
          <p:cNvPr id="5" name="Picture 4">
            <a:extLst>
              <a:ext uri="{FF2B5EF4-FFF2-40B4-BE49-F238E27FC236}">
                <a16:creationId xmlns:a16="http://schemas.microsoft.com/office/drawing/2014/main" id="{84E3ABD3-A041-4664-BBEE-15A2F8845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6533" y="2340267"/>
            <a:ext cx="9320006" cy="4286606"/>
          </a:xfrm>
          <a:prstGeom prst="rect">
            <a:avLst/>
          </a:prstGeom>
        </p:spPr>
      </p:pic>
    </p:spTree>
    <p:extLst>
      <p:ext uri="{BB962C8B-B14F-4D97-AF65-F5344CB8AC3E}">
        <p14:creationId xmlns:p14="http://schemas.microsoft.com/office/powerpoint/2010/main" val="758326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a:xfrm>
            <a:off x="838200" y="150018"/>
            <a:ext cx="10515600" cy="1325563"/>
          </a:xfrm>
        </p:spPr>
        <p:txBody>
          <a:bodyPr/>
          <a:lstStyle/>
          <a:p>
            <a:pPr>
              <a:defRPr/>
            </a:pPr>
            <a:r>
              <a:rPr lang="en-US" sz="2800" dirty="0" err="1"/>
              <a:t>Vị</a:t>
            </a:r>
            <a:r>
              <a:rPr lang="en-US" sz="2800" dirty="0"/>
              <a:t> </a:t>
            </a:r>
            <a:r>
              <a:rPr lang="en-US" sz="2800" dirty="0" err="1"/>
              <a:t>trí</a:t>
            </a:r>
            <a:r>
              <a:rPr lang="en-US" sz="2800" dirty="0"/>
              <a:t> </a:t>
            </a:r>
            <a:r>
              <a:rPr lang="en-US" sz="2800" dirty="0" err="1"/>
              <a:t>tương</a:t>
            </a:r>
            <a:r>
              <a:rPr lang="en-US" sz="2800" dirty="0"/>
              <a:t> </a:t>
            </a:r>
            <a:r>
              <a:rPr lang="en-US" sz="2800" dirty="0" err="1"/>
              <a:t>đối</a:t>
            </a:r>
            <a:r>
              <a:rPr lang="en-US" sz="2800" dirty="0"/>
              <a:t> (Relative position)</a:t>
            </a:r>
          </a:p>
        </p:txBody>
      </p:sp>
      <p:sp>
        <p:nvSpPr>
          <p:cNvPr id="11267" name="Rectangle 3"/>
          <p:cNvSpPr>
            <a:spLocks noGrp="1" noChangeArrowheads="1"/>
          </p:cNvSpPr>
          <p:nvPr>
            <p:ph idx="1"/>
          </p:nvPr>
        </p:nvSpPr>
        <p:spPr>
          <a:xfrm>
            <a:off x="1310481" y="1219200"/>
            <a:ext cx="9571038" cy="2286000"/>
          </a:xfrm>
        </p:spPr>
        <p:txBody>
          <a:bodyPr>
            <a:normAutofit lnSpcReduction="10000"/>
          </a:bodyPr>
          <a:lstStyle/>
          <a:p>
            <a:r>
              <a:rPr lang="en-US" altLang="en-US" sz="2100" dirty="0" err="1"/>
              <a:t>Vị</a:t>
            </a:r>
            <a:r>
              <a:rPr lang="en-US" altLang="en-US" sz="2100" dirty="0"/>
              <a:t> </a:t>
            </a:r>
            <a:r>
              <a:rPr lang="en-US" altLang="en-US" sz="2100" dirty="0" err="1"/>
              <a:t>trí</a:t>
            </a:r>
            <a:r>
              <a:rPr lang="en-US" altLang="en-US" sz="2100" dirty="0"/>
              <a:t> </a:t>
            </a:r>
            <a:r>
              <a:rPr lang="en-US" altLang="en-US" sz="2100" dirty="0" err="1"/>
              <a:t>tương</a:t>
            </a:r>
            <a:r>
              <a:rPr lang="en-US" altLang="en-US" sz="2100" dirty="0"/>
              <a:t> </a:t>
            </a:r>
            <a:r>
              <a:rPr lang="en-US" altLang="en-US" sz="2100" dirty="0" err="1"/>
              <a:t>đối</a:t>
            </a:r>
            <a:r>
              <a:rPr lang="en-US" altLang="en-US" sz="2100" dirty="0"/>
              <a:t> </a:t>
            </a:r>
            <a:r>
              <a:rPr lang="en-US" altLang="en-US" sz="2100" dirty="0" err="1"/>
              <a:t>là</a:t>
            </a:r>
            <a:r>
              <a:rPr lang="en-US" altLang="en-US" sz="2100" dirty="0"/>
              <a:t> </a:t>
            </a:r>
            <a:r>
              <a:rPr lang="en-US" altLang="en-US" sz="2100" dirty="0" err="1"/>
              <a:t>nội</a:t>
            </a:r>
            <a:r>
              <a:rPr lang="en-US" altLang="en-US" sz="2100" dirty="0"/>
              <a:t> dung </a:t>
            </a:r>
            <a:r>
              <a:rPr lang="en-US" altLang="en-US" sz="2100" dirty="0" err="1"/>
              <a:t>của</a:t>
            </a:r>
            <a:r>
              <a:rPr lang="en-US" altLang="en-US" sz="2100" dirty="0"/>
              <a:t> </a:t>
            </a:r>
            <a:r>
              <a:rPr lang="en-US" altLang="en-US" sz="2100" dirty="0" err="1"/>
              <a:t>phần</a:t>
            </a:r>
            <a:r>
              <a:rPr lang="en-US" altLang="en-US" sz="2100" dirty="0"/>
              <a:t> </a:t>
            </a:r>
            <a:r>
              <a:rPr lang="en-US" altLang="en-US" sz="2100" dirty="0" err="1"/>
              <a:t>tử</a:t>
            </a:r>
            <a:r>
              <a:rPr lang="en-US" altLang="en-US" sz="2100" dirty="0"/>
              <a:t> </a:t>
            </a:r>
            <a:r>
              <a:rPr lang="en-US" altLang="en-US" sz="2100" dirty="0" err="1"/>
              <a:t>luôn</a:t>
            </a:r>
            <a:r>
              <a:rPr lang="en-US" altLang="en-US" sz="2100" dirty="0"/>
              <a:t> </a:t>
            </a:r>
            <a:r>
              <a:rPr lang="en-US" altLang="en-US" sz="2100" dirty="0" err="1"/>
              <a:t>được</a:t>
            </a:r>
            <a:r>
              <a:rPr lang="en-US" altLang="en-US" sz="2100" dirty="0"/>
              <a:t> </a:t>
            </a:r>
            <a:r>
              <a:rPr lang="en-US" altLang="en-US" sz="2100" dirty="0" err="1"/>
              <a:t>định</a:t>
            </a:r>
            <a:r>
              <a:rPr lang="en-US" altLang="en-US" sz="2100" dirty="0"/>
              <a:t> </a:t>
            </a:r>
            <a:r>
              <a:rPr lang="en-US" altLang="en-US" sz="2100" dirty="0" err="1"/>
              <a:t>vị</a:t>
            </a:r>
            <a:r>
              <a:rPr lang="en-US" altLang="en-US" sz="2100" dirty="0"/>
              <a:t> </a:t>
            </a:r>
            <a:r>
              <a:rPr lang="en-US" altLang="en-US" sz="2100" dirty="0" err="1"/>
              <a:t>theo</a:t>
            </a:r>
            <a:r>
              <a:rPr lang="en-US" altLang="en-US" sz="2100" dirty="0"/>
              <a:t> </a:t>
            </a:r>
            <a:r>
              <a:rPr lang="en-US" altLang="en-US" sz="2100" dirty="0" err="1"/>
              <a:t>góc</a:t>
            </a:r>
            <a:r>
              <a:rPr lang="en-US" altLang="en-US" sz="2100" dirty="0"/>
              <a:t> </a:t>
            </a:r>
            <a:r>
              <a:rPr lang="en-US" altLang="en-US" sz="2100" dirty="0" err="1"/>
              <a:t>trên</a:t>
            </a:r>
            <a:r>
              <a:rPr lang="en-US" altLang="en-US" sz="2100" dirty="0"/>
              <a:t> </a:t>
            </a:r>
            <a:r>
              <a:rPr lang="en-US" altLang="en-US" sz="2100" dirty="0" err="1"/>
              <a:t>bên</a:t>
            </a:r>
            <a:r>
              <a:rPr lang="en-US" altLang="en-US" sz="2100" dirty="0"/>
              <a:t> </a:t>
            </a:r>
            <a:r>
              <a:rPr lang="en-US" altLang="en-US" sz="2100" dirty="0" err="1"/>
              <a:t>trái</a:t>
            </a:r>
            <a:r>
              <a:rPr lang="en-US" altLang="en-US" sz="2100" dirty="0"/>
              <a:t> </a:t>
            </a:r>
            <a:r>
              <a:rPr lang="en-US" altLang="en-US" sz="2100" dirty="0" err="1"/>
              <a:t>của</a:t>
            </a:r>
            <a:r>
              <a:rPr lang="en-US" altLang="en-US" sz="2100" dirty="0"/>
              <a:t> </a:t>
            </a:r>
            <a:r>
              <a:rPr lang="en-US" altLang="en-US" sz="2100" dirty="0" err="1"/>
              <a:t>phần</a:t>
            </a:r>
            <a:r>
              <a:rPr lang="en-US" altLang="en-US" sz="2100" dirty="0"/>
              <a:t> </a:t>
            </a:r>
            <a:r>
              <a:rPr lang="en-US" altLang="en-US" sz="2100" dirty="0" err="1"/>
              <a:t>tử</a:t>
            </a:r>
            <a:r>
              <a:rPr lang="en-US" altLang="en-US" sz="2100" dirty="0"/>
              <a:t> </a:t>
            </a:r>
            <a:r>
              <a:rPr lang="en-US" altLang="en-US" sz="2100" dirty="0" err="1"/>
              <a:t>chứa</a:t>
            </a:r>
            <a:r>
              <a:rPr lang="en-US" altLang="en-US" sz="2100" dirty="0"/>
              <a:t> (</a:t>
            </a:r>
            <a:r>
              <a:rPr lang="en-US" altLang="en-US" sz="2100" dirty="0" err="1"/>
              <a:t>lấy</a:t>
            </a:r>
            <a:r>
              <a:rPr lang="en-US" altLang="en-US" sz="2100" dirty="0"/>
              <a:t> </a:t>
            </a:r>
            <a:r>
              <a:rPr lang="en-US" altLang="en-US" sz="2100" dirty="0" err="1"/>
              <a:t>góc</a:t>
            </a:r>
            <a:r>
              <a:rPr lang="en-US" altLang="en-US" sz="2100" dirty="0"/>
              <a:t> </a:t>
            </a:r>
            <a:r>
              <a:rPr lang="en-US" altLang="en-US" sz="2100" dirty="0" err="1"/>
              <a:t>trên</a:t>
            </a:r>
            <a:r>
              <a:rPr lang="en-US" altLang="en-US" sz="2100" dirty="0"/>
              <a:t> </a:t>
            </a:r>
            <a:r>
              <a:rPr lang="en-US" altLang="en-US" sz="2100" dirty="0" err="1"/>
              <a:t>bên</a:t>
            </a:r>
            <a:r>
              <a:rPr lang="en-US" altLang="en-US" sz="2100" dirty="0"/>
              <a:t> </a:t>
            </a:r>
            <a:r>
              <a:rPr lang="en-US" altLang="en-US" sz="2100" dirty="0" err="1"/>
              <a:t>trái</a:t>
            </a:r>
            <a:r>
              <a:rPr lang="en-US" altLang="en-US" sz="2100" dirty="0"/>
              <a:t> </a:t>
            </a:r>
            <a:r>
              <a:rPr lang="en-US" altLang="en-US" sz="2100" dirty="0" err="1"/>
              <a:t>của</a:t>
            </a:r>
            <a:r>
              <a:rPr lang="en-US" altLang="en-US" sz="2100" dirty="0"/>
              <a:t> </a:t>
            </a:r>
            <a:r>
              <a:rPr lang="en-US" altLang="en-US" sz="2100" dirty="0" err="1"/>
              <a:t>phần</a:t>
            </a:r>
            <a:r>
              <a:rPr lang="en-US" altLang="en-US" sz="2100" dirty="0"/>
              <a:t> </a:t>
            </a:r>
            <a:r>
              <a:rPr lang="en-US" altLang="en-US" sz="2100" dirty="0" err="1"/>
              <a:t>tử</a:t>
            </a:r>
            <a:r>
              <a:rPr lang="en-US" altLang="en-US" sz="2100" dirty="0"/>
              <a:t> cha </a:t>
            </a:r>
            <a:r>
              <a:rPr lang="en-US" altLang="en-US" sz="2100" dirty="0" err="1"/>
              <a:t>làm</a:t>
            </a:r>
            <a:r>
              <a:rPr lang="en-US" altLang="en-US" sz="2100" dirty="0"/>
              <a:t> </a:t>
            </a:r>
            <a:r>
              <a:rPr lang="en-US" altLang="en-US" sz="2100" dirty="0" err="1"/>
              <a:t>gốc</a:t>
            </a:r>
            <a:r>
              <a:rPr lang="en-US" altLang="en-US" sz="2100" dirty="0"/>
              <a:t> </a:t>
            </a:r>
            <a:r>
              <a:rPr lang="en-US" altLang="en-US" sz="2100" dirty="0" err="1"/>
              <a:t>tọa</a:t>
            </a:r>
            <a:r>
              <a:rPr lang="en-US" altLang="en-US" sz="2100" dirty="0"/>
              <a:t> </a:t>
            </a:r>
            <a:r>
              <a:rPr lang="en-US" altLang="en-US" sz="2100" dirty="0" err="1"/>
              <a:t>độ</a:t>
            </a:r>
            <a:r>
              <a:rPr lang="en-US" altLang="en-US" sz="2100" dirty="0"/>
              <a:t> </a:t>
            </a:r>
            <a:r>
              <a:rPr lang="en-US" altLang="en-US" sz="2100" dirty="0" err="1"/>
              <a:t>để</a:t>
            </a:r>
            <a:r>
              <a:rPr lang="en-US" altLang="en-US" sz="2100" dirty="0"/>
              <a:t> </a:t>
            </a:r>
            <a:r>
              <a:rPr lang="en-US" altLang="en-US" sz="2100" dirty="0" err="1"/>
              <a:t>định</a:t>
            </a:r>
            <a:r>
              <a:rPr lang="en-US" altLang="en-US" sz="2100" dirty="0"/>
              <a:t> </a:t>
            </a:r>
            <a:r>
              <a:rPr lang="en-US" altLang="en-US" sz="2100" dirty="0" err="1"/>
              <a:t>vị</a:t>
            </a:r>
            <a:r>
              <a:rPr lang="en-US" altLang="en-US" sz="2100" dirty="0"/>
              <a:t>).</a:t>
            </a:r>
          </a:p>
          <a:p>
            <a:r>
              <a:rPr lang="en-US" altLang="en-US" sz="2100" dirty="0" err="1"/>
              <a:t>Để</a:t>
            </a:r>
            <a:r>
              <a:rPr lang="en-US" altLang="en-US" sz="2100" dirty="0"/>
              <a:t> </a:t>
            </a:r>
            <a:r>
              <a:rPr lang="en-US" altLang="en-US" sz="2100" dirty="0" err="1"/>
              <a:t>định</a:t>
            </a:r>
            <a:r>
              <a:rPr lang="en-US" altLang="en-US" sz="2100" dirty="0"/>
              <a:t> </a:t>
            </a:r>
            <a:r>
              <a:rPr lang="en-US" altLang="en-US" sz="2100" dirty="0" err="1"/>
              <a:t>vị</a:t>
            </a:r>
            <a:r>
              <a:rPr lang="en-US" altLang="en-US" sz="2100" dirty="0"/>
              <a:t> </a:t>
            </a:r>
            <a:r>
              <a:rPr lang="en-US" altLang="en-US" sz="2100" dirty="0" err="1"/>
              <a:t>trí</a:t>
            </a:r>
            <a:r>
              <a:rPr lang="en-US" altLang="en-US" sz="2100" dirty="0"/>
              <a:t> </a:t>
            </a:r>
            <a:r>
              <a:rPr lang="en-US" altLang="en-US" sz="2100" dirty="0" err="1"/>
              <a:t>nội</a:t>
            </a:r>
            <a:r>
              <a:rPr lang="en-US" altLang="en-US" sz="2100" dirty="0"/>
              <a:t> dung </a:t>
            </a:r>
            <a:r>
              <a:rPr lang="en-US" altLang="en-US" sz="2100" dirty="0" err="1"/>
              <a:t>bên</a:t>
            </a:r>
            <a:r>
              <a:rPr lang="en-US" altLang="en-US" sz="2100" dirty="0"/>
              <a:t> </a:t>
            </a:r>
            <a:r>
              <a:rPr lang="en-US" altLang="en-US" sz="2100" dirty="0" err="1"/>
              <a:t>trong</a:t>
            </a:r>
            <a:r>
              <a:rPr lang="en-US" altLang="en-US" sz="2100" dirty="0"/>
              <a:t> </a:t>
            </a:r>
            <a:r>
              <a:rPr lang="en-US" altLang="en-US" sz="2100" dirty="0" err="1"/>
              <a:t>phần</a:t>
            </a:r>
            <a:r>
              <a:rPr lang="en-US" altLang="en-US" sz="2100" dirty="0"/>
              <a:t> </a:t>
            </a:r>
            <a:r>
              <a:rPr lang="en-US" altLang="en-US" sz="2100" dirty="0" err="1"/>
              <a:t>tử</a:t>
            </a:r>
            <a:r>
              <a:rPr lang="en-US" altLang="en-US" sz="2100" dirty="0"/>
              <a:t> </a:t>
            </a:r>
            <a:r>
              <a:rPr lang="en-US" altLang="en-US" sz="2100" dirty="0" err="1"/>
              <a:t>theo</a:t>
            </a:r>
            <a:r>
              <a:rPr lang="en-US" altLang="en-US" sz="2100" dirty="0"/>
              <a:t> </a:t>
            </a:r>
            <a:r>
              <a:rPr lang="en-US" altLang="en-US" sz="2100" dirty="0" err="1"/>
              <a:t>vị</a:t>
            </a:r>
            <a:r>
              <a:rPr lang="en-US" altLang="en-US" sz="2100" dirty="0"/>
              <a:t> </a:t>
            </a:r>
            <a:r>
              <a:rPr lang="en-US" altLang="en-US" sz="2100" dirty="0" err="1"/>
              <a:t>trí</a:t>
            </a:r>
            <a:r>
              <a:rPr lang="en-US" altLang="en-US" sz="2100" dirty="0"/>
              <a:t> </a:t>
            </a:r>
            <a:r>
              <a:rPr lang="en-US" altLang="en-US" sz="2100" dirty="0" err="1"/>
              <a:t>tương</a:t>
            </a:r>
            <a:r>
              <a:rPr lang="en-US" altLang="en-US" sz="2100" dirty="0"/>
              <a:t> </a:t>
            </a:r>
            <a:r>
              <a:rPr lang="en-US" altLang="en-US" sz="2100" dirty="0" err="1"/>
              <a:t>đối</a:t>
            </a:r>
            <a:r>
              <a:rPr lang="en-US" altLang="en-US" sz="2100" dirty="0"/>
              <a:t>, </a:t>
            </a:r>
            <a:r>
              <a:rPr lang="en-US" altLang="en-US" sz="2100" dirty="0" err="1"/>
              <a:t>bạn</a:t>
            </a:r>
            <a:r>
              <a:rPr lang="en-US" altLang="en-US" sz="2100" dirty="0"/>
              <a:t> </a:t>
            </a:r>
            <a:r>
              <a:rPr lang="en-US" altLang="en-US" sz="2100" dirty="0" err="1"/>
              <a:t>thiết</a:t>
            </a:r>
            <a:r>
              <a:rPr lang="en-US" altLang="en-US" sz="2100" dirty="0"/>
              <a:t> </a:t>
            </a:r>
            <a:r>
              <a:rPr lang="en-US" altLang="en-US" sz="2100" dirty="0" err="1"/>
              <a:t>lập</a:t>
            </a:r>
            <a:r>
              <a:rPr lang="en-US" altLang="en-US" sz="2100" dirty="0"/>
              <a:t> </a:t>
            </a:r>
            <a:r>
              <a:rPr lang="en-US" altLang="en-US" sz="2100" dirty="0" err="1"/>
              <a:t>giá</a:t>
            </a:r>
            <a:r>
              <a:rPr lang="en-US" altLang="en-US" sz="2100" dirty="0"/>
              <a:t> </a:t>
            </a:r>
            <a:r>
              <a:rPr lang="en-US" altLang="en-US" sz="2100" dirty="0" err="1"/>
              <a:t>trị</a:t>
            </a:r>
            <a:r>
              <a:rPr lang="en-US" altLang="en-US" sz="2100" dirty="0"/>
              <a:t> relative </a:t>
            </a:r>
            <a:r>
              <a:rPr lang="en-US" altLang="en-US" sz="2100" dirty="0" err="1"/>
              <a:t>cho</a:t>
            </a:r>
            <a:r>
              <a:rPr lang="en-US" altLang="en-US" sz="2100" dirty="0"/>
              <a:t> </a:t>
            </a:r>
            <a:r>
              <a:rPr lang="en-US" altLang="en-US" sz="2100" dirty="0" err="1"/>
              <a:t>thuộc</a:t>
            </a:r>
            <a:r>
              <a:rPr lang="en-US" altLang="en-US" sz="2100" dirty="0"/>
              <a:t> </a:t>
            </a:r>
            <a:r>
              <a:rPr lang="en-US" altLang="en-US" sz="2100" dirty="0" err="1"/>
              <a:t>tính</a:t>
            </a:r>
            <a:r>
              <a:rPr lang="en-US" altLang="en-US" sz="2100" dirty="0"/>
              <a:t> position.</a:t>
            </a:r>
          </a:p>
          <a:p>
            <a:r>
              <a:rPr lang="vi-VN" altLang="en-US" sz="2100" dirty="0"/>
              <a:t>position: relative giúp dịch chuyển nhẹ nhàng phần tử mà không phá vỡ bố cục.Nó cũng thường được dùng để làm cha cho các phần tử con có position: absolute..</a:t>
            </a:r>
            <a:endParaRPr lang="en-US" altLang="en-US" sz="2100" dirty="0"/>
          </a:p>
          <a:p>
            <a:endParaRPr lang="en-US" altLang="en-US" sz="2100" dirty="0"/>
          </a:p>
          <a:p>
            <a:endParaRPr lang="en-US" altLang="en-US" sz="2400" dirty="0"/>
          </a:p>
        </p:txBody>
      </p:sp>
      <p:sp>
        <p:nvSpPr>
          <p:cNvPr id="11268" name="Text Box 19"/>
          <p:cNvSpPr txBox="1">
            <a:spLocks noChangeArrowheads="1"/>
          </p:cNvSpPr>
          <p:nvPr/>
        </p:nvSpPr>
        <p:spPr bwMode="auto">
          <a:xfrm>
            <a:off x="1524794" y="3733801"/>
            <a:ext cx="33528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2000">
                <a:solidFill>
                  <a:schemeClr val="tx1"/>
                </a:solidFill>
                <a:latin typeface="Tahoma" panose="020B0604030504040204" pitchFamily="34" charset="0"/>
              </a:rPr>
              <a:t>Hai hình minh họa dùng thuộc tính top, left và right, bottom để định vị.</a:t>
            </a:r>
          </a:p>
          <a:p>
            <a:pPr eaLnBrk="1" hangingPunct="1">
              <a:spcBef>
                <a:spcPct val="50000"/>
              </a:spcBef>
              <a:buFontTx/>
              <a:buNone/>
            </a:pPr>
            <a:r>
              <a:rPr lang="en-US" altLang="en-US" sz="2000">
                <a:solidFill>
                  <a:schemeClr val="tx1"/>
                </a:solidFill>
                <a:latin typeface="Tahoma" panose="020B0604030504040204" pitchFamily="34" charset="0"/>
              </a:rPr>
              <a:t>Hình màu đỏ (phần tử con) lấy góc trên bên trái hình màu đen (phần tử cha chứa phần tử màu đỏ) làm gốc tọa độ để định vị.</a:t>
            </a:r>
          </a:p>
        </p:txBody>
      </p:sp>
      <p:grpSp>
        <p:nvGrpSpPr>
          <p:cNvPr id="11269" name="Group 34"/>
          <p:cNvGrpSpPr>
            <a:grpSpLocks/>
          </p:cNvGrpSpPr>
          <p:nvPr/>
        </p:nvGrpSpPr>
        <p:grpSpPr bwMode="auto">
          <a:xfrm>
            <a:off x="5106194" y="3810001"/>
            <a:ext cx="3048000" cy="2576513"/>
            <a:chOff x="2329" y="2496"/>
            <a:chExt cx="1920" cy="1623"/>
          </a:xfrm>
        </p:grpSpPr>
        <p:pic>
          <p:nvPicPr>
            <p:cNvPr id="1127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 y="2760"/>
              <a:ext cx="1191" cy="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7" name="Line 20"/>
            <p:cNvSpPr>
              <a:spLocks noChangeShapeType="1"/>
            </p:cNvSpPr>
            <p:nvPr/>
          </p:nvSpPr>
          <p:spPr bwMode="auto">
            <a:xfrm flipH="1">
              <a:off x="2656" y="2640"/>
              <a:ext cx="9" cy="1392"/>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78" name="Line 21"/>
            <p:cNvSpPr>
              <a:spLocks noChangeShapeType="1"/>
            </p:cNvSpPr>
            <p:nvPr/>
          </p:nvSpPr>
          <p:spPr bwMode="auto">
            <a:xfrm>
              <a:off x="2496" y="2760"/>
              <a:ext cx="1594" cy="0"/>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79" name="Text Box 26"/>
            <p:cNvSpPr txBox="1">
              <a:spLocks noChangeArrowheads="1"/>
            </p:cNvSpPr>
            <p:nvPr/>
          </p:nvSpPr>
          <p:spPr bwMode="auto">
            <a:xfrm>
              <a:off x="3811" y="2496"/>
              <a:ext cx="4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chemeClr val="tx1"/>
                  </a:solidFill>
                  <a:latin typeface="Tahoma" panose="020B0604030504040204" pitchFamily="34" charset="0"/>
                </a:rPr>
                <a:t>left</a:t>
              </a:r>
            </a:p>
          </p:txBody>
        </p:sp>
        <p:sp>
          <p:nvSpPr>
            <p:cNvPr id="11280" name="Text Box 27"/>
            <p:cNvSpPr txBox="1">
              <a:spLocks noChangeArrowheads="1"/>
            </p:cNvSpPr>
            <p:nvPr/>
          </p:nvSpPr>
          <p:spPr bwMode="auto">
            <a:xfrm>
              <a:off x="2329" y="3888"/>
              <a:ext cx="4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chemeClr val="tx1"/>
                  </a:solidFill>
                  <a:latin typeface="Tahoma" panose="020B0604030504040204" pitchFamily="34" charset="0"/>
                </a:rPr>
                <a:t>top</a:t>
              </a:r>
            </a:p>
          </p:txBody>
        </p:sp>
      </p:grpSp>
      <p:grpSp>
        <p:nvGrpSpPr>
          <p:cNvPr id="11270" name="Group 32"/>
          <p:cNvGrpSpPr>
            <a:grpSpLocks/>
          </p:cNvGrpSpPr>
          <p:nvPr/>
        </p:nvGrpSpPr>
        <p:grpSpPr bwMode="auto">
          <a:xfrm>
            <a:off x="8230394" y="3505200"/>
            <a:ext cx="2895600" cy="2743200"/>
            <a:chOff x="3625" y="2544"/>
            <a:chExt cx="1824" cy="1728"/>
          </a:xfrm>
        </p:grpSpPr>
        <p:pic>
          <p:nvPicPr>
            <p:cNvPr id="11271"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0" y="2800"/>
              <a:ext cx="1429" cy="1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Line 23"/>
            <p:cNvSpPr>
              <a:spLocks noChangeShapeType="1"/>
            </p:cNvSpPr>
            <p:nvPr/>
          </p:nvSpPr>
          <p:spPr bwMode="auto">
            <a:xfrm flipH="1" flipV="1">
              <a:off x="4396" y="2640"/>
              <a:ext cx="0" cy="663"/>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73" name="Line 24"/>
            <p:cNvSpPr>
              <a:spLocks noChangeShapeType="1"/>
            </p:cNvSpPr>
            <p:nvPr/>
          </p:nvSpPr>
          <p:spPr bwMode="auto">
            <a:xfrm flipH="1">
              <a:off x="3804" y="3198"/>
              <a:ext cx="826" cy="0"/>
            </a:xfrm>
            <a:prstGeom prst="line">
              <a:avLst/>
            </a:prstGeom>
            <a:noFill/>
            <a:ln w="38100">
              <a:solidFill>
                <a:schemeClr val="accent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1274" name="Text Box 28"/>
            <p:cNvSpPr txBox="1">
              <a:spLocks noChangeArrowheads="1"/>
            </p:cNvSpPr>
            <p:nvPr/>
          </p:nvSpPr>
          <p:spPr bwMode="auto">
            <a:xfrm>
              <a:off x="3625" y="3216"/>
              <a:ext cx="52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chemeClr val="tx1"/>
                  </a:solidFill>
                  <a:latin typeface="Tahoma" panose="020B0604030504040204" pitchFamily="34" charset="0"/>
                </a:rPr>
                <a:t>right</a:t>
              </a:r>
            </a:p>
          </p:txBody>
        </p:sp>
        <p:sp>
          <p:nvSpPr>
            <p:cNvPr id="11275" name="Text Box 29"/>
            <p:cNvSpPr txBox="1">
              <a:spLocks noChangeArrowheads="1"/>
            </p:cNvSpPr>
            <p:nvPr/>
          </p:nvSpPr>
          <p:spPr bwMode="auto">
            <a:xfrm>
              <a:off x="4393" y="2544"/>
              <a:ext cx="69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600" b="1">
                  <a:solidFill>
                    <a:schemeClr val="tx1"/>
                  </a:solidFill>
                  <a:latin typeface="Tahoma" panose="020B0604030504040204" pitchFamily="34" charset="0"/>
                </a:rPr>
                <a:t>bottom</a:t>
              </a:r>
            </a:p>
          </p:txBody>
        </p:sp>
      </p:grpSp>
    </p:spTree>
    <p:extLst>
      <p:ext uri="{BB962C8B-B14F-4D97-AF65-F5344CB8AC3E}">
        <p14:creationId xmlns:p14="http://schemas.microsoft.com/office/powerpoint/2010/main" val="185908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a:xfrm>
            <a:off x="686594" y="30533"/>
            <a:ext cx="10515600" cy="1325563"/>
          </a:xfrm>
        </p:spPr>
        <p:txBody>
          <a:bodyPr/>
          <a:lstStyle/>
          <a:p>
            <a:pPr>
              <a:defRPr/>
            </a:pPr>
            <a:r>
              <a:rPr lang="en-US" sz="2800" dirty="0" err="1"/>
              <a:t>Vị</a:t>
            </a:r>
            <a:r>
              <a:rPr lang="en-US" sz="2800" dirty="0"/>
              <a:t> </a:t>
            </a:r>
            <a:r>
              <a:rPr lang="en-US" sz="2800" dirty="0" err="1"/>
              <a:t>trí</a:t>
            </a:r>
            <a:r>
              <a:rPr lang="en-US" sz="2800" dirty="0"/>
              <a:t> </a:t>
            </a:r>
            <a:r>
              <a:rPr lang="en-US" sz="2800" dirty="0" err="1"/>
              <a:t>tương</a:t>
            </a:r>
            <a:r>
              <a:rPr lang="en-US" sz="2800" dirty="0"/>
              <a:t> </a:t>
            </a:r>
            <a:r>
              <a:rPr lang="en-US" sz="2800" dirty="0" err="1"/>
              <a:t>đối</a:t>
            </a:r>
            <a:r>
              <a:rPr lang="en-US" sz="2800" dirty="0"/>
              <a:t> (Relative position)</a:t>
            </a:r>
          </a:p>
        </p:txBody>
      </p:sp>
      <p:sp>
        <p:nvSpPr>
          <p:cNvPr id="12291" name="Text Box 13"/>
          <p:cNvSpPr txBox="1">
            <a:spLocks noChangeArrowheads="1"/>
          </p:cNvSpPr>
          <p:nvPr/>
        </p:nvSpPr>
        <p:spPr bwMode="auto">
          <a:xfrm>
            <a:off x="4191794" y="1219200"/>
            <a:ext cx="2971800" cy="5310188"/>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3556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3556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3556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3556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latin typeface="Times New Roman" panose="02020603050405020304" pitchFamily="18" charset="0"/>
              </a:rPr>
              <a:t>#mauvang{</a:t>
            </a:r>
          </a:p>
          <a:p>
            <a:pPr eaLnBrk="1" hangingPunct="1">
              <a:spcBef>
                <a:spcPct val="0"/>
              </a:spcBef>
              <a:buFontTx/>
              <a:buNone/>
            </a:pPr>
            <a:r>
              <a:rPr lang="en-US" altLang="en-US" sz="1800">
                <a:solidFill>
                  <a:schemeClr val="tx1"/>
                </a:solidFill>
                <a:latin typeface="Times New Roman" panose="02020603050405020304" pitchFamily="18" charset="0"/>
              </a:rPr>
              <a:t>	width:300px;</a:t>
            </a:r>
          </a:p>
          <a:p>
            <a:pPr eaLnBrk="1" hangingPunct="1">
              <a:spcBef>
                <a:spcPct val="0"/>
              </a:spcBef>
              <a:buFontTx/>
              <a:buNone/>
            </a:pPr>
            <a:r>
              <a:rPr lang="en-US" altLang="en-US" sz="1800">
                <a:solidFill>
                  <a:schemeClr val="tx1"/>
                </a:solidFill>
                <a:latin typeface="Times New Roman" panose="02020603050405020304" pitchFamily="18" charset="0"/>
              </a:rPr>
              <a:t>	height: 100px;</a:t>
            </a:r>
          </a:p>
          <a:p>
            <a:pPr eaLnBrk="1" hangingPunct="1">
              <a:spcBef>
                <a:spcPct val="0"/>
              </a:spcBef>
              <a:buFontTx/>
              <a:buNone/>
            </a:pPr>
            <a:r>
              <a:rPr lang="en-US" altLang="en-US" sz="1800">
                <a:solidFill>
                  <a:schemeClr val="tx1"/>
                </a:solidFill>
                <a:latin typeface="Times New Roman" panose="02020603050405020304" pitchFamily="18" charset="0"/>
              </a:rPr>
              <a:t>	border: 5px solid yellow;</a:t>
            </a:r>
          </a:p>
          <a:p>
            <a:pPr eaLnBrk="1" hangingPunct="1">
              <a:spcBef>
                <a:spcPct val="0"/>
              </a:spcBef>
              <a:buFontTx/>
              <a:buNone/>
            </a:pPr>
            <a:r>
              <a:rPr lang="en-US" altLang="en-US" sz="1800">
                <a:solidFill>
                  <a:schemeClr val="tx1"/>
                </a:solidFill>
                <a:latin typeface="Times New Roman" panose="02020603050405020304" pitchFamily="18" charset="0"/>
              </a:rPr>
              <a:t>}</a:t>
            </a:r>
          </a:p>
          <a:p>
            <a:pPr eaLnBrk="1" hangingPunct="1">
              <a:spcBef>
                <a:spcPct val="0"/>
              </a:spcBef>
              <a:buFontTx/>
              <a:buNone/>
            </a:pPr>
            <a:r>
              <a:rPr lang="en-US" altLang="en-US" sz="1800">
                <a:solidFill>
                  <a:schemeClr val="tx1"/>
                </a:solidFill>
                <a:latin typeface="Times New Roman" panose="02020603050405020304" pitchFamily="18" charset="0"/>
              </a:rPr>
              <a:t>#mauden{</a:t>
            </a:r>
          </a:p>
          <a:p>
            <a:pPr eaLnBrk="1" hangingPunct="1">
              <a:spcBef>
                <a:spcPct val="0"/>
              </a:spcBef>
              <a:buFontTx/>
              <a:buNone/>
            </a:pPr>
            <a:r>
              <a:rPr lang="en-US" altLang="en-US" sz="1800">
                <a:solidFill>
                  <a:schemeClr val="tx1"/>
                </a:solidFill>
                <a:latin typeface="Times New Roman" panose="02020603050405020304" pitchFamily="18" charset="0"/>
              </a:rPr>
              <a:t>	width:300px; </a:t>
            </a:r>
          </a:p>
          <a:p>
            <a:pPr eaLnBrk="1" hangingPunct="1">
              <a:spcBef>
                <a:spcPct val="0"/>
              </a:spcBef>
              <a:buFontTx/>
              <a:buNone/>
            </a:pPr>
            <a:r>
              <a:rPr lang="en-US" altLang="en-US" sz="1800">
                <a:solidFill>
                  <a:schemeClr val="tx1"/>
                </a:solidFill>
                <a:latin typeface="Times New Roman" panose="02020603050405020304" pitchFamily="18" charset="0"/>
              </a:rPr>
              <a:t>	height: 300px; </a:t>
            </a:r>
          </a:p>
          <a:p>
            <a:pPr eaLnBrk="1" hangingPunct="1">
              <a:spcBef>
                <a:spcPct val="0"/>
              </a:spcBef>
              <a:buFontTx/>
              <a:buNone/>
            </a:pPr>
            <a:r>
              <a:rPr lang="en-US" altLang="en-US" sz="1800">
                <a:solidFill>
                  <a:schemeClr val="tx1"/>
                </a:solidFill>
                <a:latin typeface="Times New Roman" panose="02020603050405020304" pitchFamily="18" charset="0"/>
              </a:rPr>
              <a:t>	border: 10px solid black;</a:t>
            </a:r>
          </a:p>
          <a:p>
            <a:pPr eaLnBrk="1" hangingPunct="1">
              <a:spcBef>
                <a:spcPct val="0"/>
              </a:spcBef>
              <a:buFontTx/>
              <a:buNone/>
            </a:pPr>
            <a:r>
              <a:rPr lang="en-US" altLang="en-US" sz="1800">
                <a:solidFill>
                  <a:schemeClr val="tx1"/>
                </a:solidFill>
                <a:latin typeface="Times New Roman" panose="02020603050405020304" pitchFamily="18" charset="0"/>
              </a:rPr>
              <a:t>}</a:t>
            </a:r>
          </a:p>
          <a:p>
            <a:pPr eaLnBrk="1" hangingPunct="1">
              <a:spcBef>
                <a:spcPct val="0"/>
              </a:spcBef>
              <a:buFontTx/>
              <a:buNone/>
            </a:pPr>
            <a:r>
              <a:rPr lang="en-US" altLang="en-US" sz="1800">
                <a:solidFill>
                  <a:schemeClr val="tx1"/>
                </a:solidFill>
                <a:latin typeface="Times New Roman" panose="02020603050405020304" pitchFamily="18" charset="0"/>
              </a:rPr>
              <a:t>#hopmaudo{</a:t>
            </a:r>
          </a:p>
          <a:p>
            <a:pPr eaLnBrk="1" hangingPunct="1">
              <a:spcBef>
                <a:spcPct val="0"/>
              </a:spcBef>
              <a:buFontTx/>
              <a:buNone/>
            </a:pPr>
            <a:r>
              <a:rPr lang="en-US" altLang="en-US" sz="1800">
                <a:solidFill>
                  <a:schemeClr val="tx1"/>
                </a:solidFill>
                <a:latin typeface="Times New Roman" panose="02020603050405020304" pitchFamily="18" charset="0"/>
              </a:rPr>
              <a:t>	position: relative; </a:t>
            </a:r>
          </a:p>
          <a:p>
            <a:pPr eaLnBrk="1" hangingPunct="1">
              <a:spcBef>
                <a:spcPct val="0"/>
              </a:spcBef>
              <a:buFontTx/>
              <a:buNone/>
            </a:pPr>
            <a:r>
              <a:rPr lang="en-US" altLang="en-US" sz="1800">
                <a:solidFill>
                  <a:schemeClr val="tx1"/>
                </a:solidFill>
                <a:latin typeface="Times New Roman" panose="02020603050405020304" pitchFamily="18" charset="0"/>
              </a:rPr>
              <a:t>	top: 50px; </a:t>
            </a:r>
          </a:p>
          <a:p>
            <a:pPr eaLnBrk="1" hangingPunct="1">
              <a:spcBef>
                <a:spcPct val="0"/>
              </a:spcBef>
              <a:buFontTx/>
              <a:buNone/>
            </a:pPr>
            <a:r>
              <a:rPr lang="en-US" altLang="en-US" sz="1800">
                <a:solidFill>
                  <a:schemeClr val="tx1"/>
                </a:solidFill>
                <a:latin typeface="Times New Roman" panose="02020603050405020304" pitchFamily="18" charset="0"/>
              </a:rPr>
              <a:t>	left: 50px;</a:t>
            </a:r>
          </a:p>
          <a:p>
            <a:pPr eaLnBrk="1" hangingPunct="1">
              <a:spcBef>
                <a:spcPct val="0"/>
              </a:spcBef>
              <a:buFontTx/>
              <a:buNone/>
            </a:pPr>
            <a:r>
              <a:rPr lang="en-US" altLang="en-US" sz="1800">
                <a:solidFill>
                  <a:schemeClr val="tx1"/>
                </a:solidFill>
                <a:latin typeface="Times New Roman" panose="02020603050405020304" pitchFamily="18" charset="0"/>
              </a:rPr>
              <a:t>	width:100px; </a:t>
            </a:r>
          </a:p>
          <a:p>
            <a:pPr eaLnBrk="1" hangingPunct="1">
              <a:spcBef>
                <a:spcPct val="0"/>
              </a:spcBef>
              <a:buFontTx/>
              <a:buNone/>
            </a:pPr>
            <a:r>
              <a:rPr lang="en-US" altLang="en-US" sz="1800">
                <a:solidFill>
                  <a:schemeClr val="tx1"/>
                </a:solidFill>
                <a:latin typeface="Times New Roman" panose="02020603050405020304" pitchFamily="18" charset="0"/>
              </a:rPr>
              <a:t>	height: 100px; </a:t>
            </a:r>
          </a:p>
          <a:p>
            <a:pPr eaLnBrk="1" hangingPunct="1">
              <a:spcBef>
                <a:spcPct val="0"/>
              </a:spcBef>
              <a:buFontTx/>
              <a:buNone/>
            </a:pPr>
            <a:r>
              <a:rPr lang="en-US" altLang="en-US" sz="1800">
                <a:solidFill>
                  <a:schemeClr val="tx1"/>
                </a:solidFill>
                <a:latin typeface="Times New Roman" panose="02020603050405020304" pitchFamily="18" charset="0"/>
              </a:rPr>
              <a:t>	border: 1px solid red; 	background:red;</a:t>
            </a:r>
          </a:p>
          <a:p>
            <a:pPr eaLnBrk="1" hangingPunct="1">
              <a:spcBef>
                <a:spcPct val="0"/>
              </a:spcBef>
              <a:buFontTx/>
              <a:buNone/>
            </a:pPr>
            <a:r>
              <a:rPr lang="en-US" altLang="en-US" sz="1800">
                <a:solidFill>
                  <a:schemeClr val="tx1"/>
                </a:solidFill>
                <a:latin typeface="Times New Roman" panose="02020603050405020304" pitchFamily="18" charset="0"/>
              </a:rPr>
              <a:t>}</a:t>
            </a:r>
          </a:p>
        </p:txBody>
      </p:sp>
      <p:grpSp>
        <p:nvGrpSpPr>
          <p:cNvPr id="12292" name="Group 18"/>
          <p:cNvGrpSpPr>
            <a:grpSpLocks/>
          </p:cNvGrpSpPr>
          <p:nvPr/>
        </p:nvGrpSpPr>
        <p:grpSpPr bwMode="auto">
          <a:xfrm>
            <a:off x="7315994" y="990600"/>
            <a:ext cx="3886200" cy="5448300"/>
            <a:chOff x="4009" y="624"/>
            <a:chExt cx="2448" cy="3432"/>
          </a:xfrm>
        </p:grpSpPr>
        <p:grpSp>
          <p:nvGrpSpPr>
            <p:cNvPr id="12294" name="Group 10"/>
            <p:cNvGrpSpPr>
              <a:grpSpLocks/>
            </p:cNvGrpSpPr>
            <p:nvPr/>
          </p:nvGrpSpPr>
          <p:grpSpPr bwMode="auto">
            <a:xfrm>
              <a:off x="4009" y="624"/>
              <a:ext cx="2448" cy="3432"/>
              <a:chOff x="2041" y="624"/>
              <a:chExt cx="2112" cy="3096"/>
            </a:xfrm>
          </p:grpSpPr>
          <p:pic>
            <p:nvPicPr>
              <p:cNvPr id="12298"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1" y="624"/>
                <a:ext cx="2112" cy="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9" name="Line 8"/>
              <p:cNvSpPr>
                <a:spLocks noChangeShapeType="1"/>
              </p:cNvSpPr>
              <p:nvPr/>
            </p:nvSpPr>
            <p:spPr bwMode="auto">
              <a:xfrm>
                <a:off x="2137" y="2304"/>
                <a:ext cx="263" cy="0"/>
              </a:xfrm>
              <a:prstGeom prst="line">
                <a:avLst/>
              </a:prstGeom>
              <a:noFill/>
              <a:ln w="12700">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2300" name="Line 7"/>
              <p:cNvSpPr>
                <a:spLocks noChangeShapeType="1"/>
              </p:cNvSpPr>
              <p:nvPr/>
            </p:nvSpPr>
            <p:spPr bwMode="auto">
              <a:xfrm>
                <a:off x="2665" y="1776"/>
                <a:ext cx="0" cy="240"/>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2295" name="Text Box 14"/>
            <p:cNvSpPr txBox="1">
              <a:spLocks noChangeArrowheads="1"/>
            </p:cNvSpPr>
            <p:nvPr/>
          </p:nvSpPr>
          <p:spPr bwMode="auto">
            <a:xfrm>
              <a:off x="4777" y="1920"/>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Verdana" panose="020B0604030504040204" pitchFamily="34" charset="0"/>
                </a:rPr>
                <a:t>top: 50px</a:t>
              </a:r>
            </a:p>
          </p:txBody>
        </p:sp>
        <p:sp>
          <p:nvSpPr>
            <p:cNvPr id="12296" name="Text Box 15"/>
            <p:cNvSpPr txBox="1">
              <a:spLocks noChangeArrowheads="1"/>
            </p:cNvSpPr>
            <p:nvPr/>
          </p:nvSpPr>
          <p:spPr bwMode="auto">
            <a:xfrm>
              <a:off x="4105" y="2976"/>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Verdana" panose="020B0604030504040204" pitchFamily="34" charset="0"/>
                </a:rPr>
                <a:t>left: 50px</a:t>
              </a:r>
            </a:p>
          </p:txBody>
        </p:sp>
        <p:sp>
          <p:nvSpPr>
            <p:cNvPr id="12297" name="Line 16"/>
            <p:cNvSpPr>
              <a:spLocks noChangeShapeType="1"/>
            </p:cNvSpPr>
            <p:nvPr/>
          </p:nvSpPr>
          <p:spPr bwMode="auto">
            <a:xfrm>
              <a:off x="4297" y="2544"/>
              <a:ext cx="0" cy="432"/>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
        <p:nvSpPr>
          <p:cNvPr id="12293" name="Text Box 17"/>
          <p:cNvSpPr txBox="1">
            <a:spLocks noChangeArrowheads="1"/>
          </p:cNvSpPr>
          <p:nvPr/>
        </p:nvSpPr>
        <p:spPr bwMode="auto">
          <a:xfrm>
            <a:off x="991394" y="2971801"/>
            <a:ext cx="32766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chemeClr val="tx1"/>
                </a:solidFill>
                <a:latin typeface="Tahoma" panose="020B0604030504040204" pitchFamily="34" charset="0"/>
              </a:rPr>
              <a:t>&lt;div id="mauvang"&gt; &lt;/div&gt;</a:t>
            </a:r>
          </a:p>
          <a:p>
            <a:pPr eaLnBrk="1" hangingPunct="1">
              <a:spcBef>
                <a:spcPct val="50000"/>
              </a:spcBef>
              <a:buFontTx/>
              <a:buNone/>
            </a:pPr>
            <a:r>
              <a:rPr lang="en-US" altLang="en-US" sz="1800">
                <a:solidFill>
                  <a:schemeClr val="tx1"/>
                </a:solidFill>
                <a:latin typeface="Tahoma" panose="020B0604030504040204" pitchFamily="34" charset="0"/>
              </a:rPr>
              <a:t>&lt;div id="mauden"&gt;</a:t>
            </a:r>
          </a:p>
          <a:p>
            <a:pPr eaLnBrk="1" hangingPunct="1">
              <a:spcBef>
                <a:spcPct val="50000"/>
              </a:spcBef>
              <a:buFontTx/>
              <a:buNone/>
            </a:pPr>
            <a:r>
              <a:rPr lang="en-US" altLang="en-US" sz="1800">
                <a:solidFill>
                  <a:schemeClr val="tx1"/>
                </a:solidFill>
                <a:latin typeface="Tahoma" panose="020B0604030504040204" pitchFamily="34" charset="0"/>
              </a:rPr>
              <a:t>&lt;div id=“hopmaudo"&gt; &lt;/div&gt;</a:t>
            </a:r>
          </a:p>
          <a:p>
            <a:pPr eaLnBrk="1" hangingPunct="1">
              <a:spcBef>
                <a:spcPct val="50000"/>
              </a:spcBef>
              <a:buFontTx/>
              <a:buNone/>
            </a:pPr>
            <a:r>
              <a:rPr lang="en-US" altLang="en-US" sz="1800">
                <a:solidFill>
                  <a:schemeClr val="tx1"/>
                </a:solidFill>
                <a:latin typeface="Tahoma" panose="020B0604030504040204" pitchFamily="34" charset="0"/>
              </a:rPr>
              <a:t>&lt;/div&gt;</a:t>
            </a:r>
          </a:p>
        </p:txBody>
      </p:sp>
    </p:spTree>
    <p:extLst>
      <p:ext uri="{BB962C8B-B14F-4D97-AF65-F5344CB8AC3E}">
        <p14:creationId xmlns:p14="http://schemas.microsoft.com/office/powerpoint/2010/main" val="3358854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a:xfrm>
            <a:off x="786685" y="-39687"/>
            <a:ext cx="10515600" cy="1325563"/>
          </a:xfrm>
        </p:spPr>
        <p:txBody>
          <a:bodyPr/>
          <a:lstStyle/>
          <a:p>
            <a:pPr>
              <a:defRPr/>
            </a:pPr>
            <a:r>
              <a:rPr lang="en-US" sz="2800" dirty="0" err="1"/>
              <a:t>Vị</a:t>
            </a:r>
            <a:r>
              <a:rPr lang="en-US" sz="2800" dirty="0"/>
              <a:t> </a:t>
            </a:r>
            <a:r>
              <a:rPr lang="en-US" sz="2800" dirty="0" err="1"/>
              <a:t>trí</a:t>
            </a:r>
            <a:r>
              <a:rPr lang="en-US" sz="2800" dirty="0"/>
              <a:t> </a:t>
            </a:r>
            <a:r>
              <a:rPr lang="en-US" sz="2800" dirty="0" err="1"/>
              <a:t>tương</a:t>
            </a:r>
            <a:r>
              <a:rPr lang="en-US" sz="2800" dirty="0"/>
              <a:t> </a:t>
            </a:r>
            <a:r>
              <a:rPr lang="en-US" sz="2800" dirty="0" err="1"/>
              <a:t>đối</a:t>
            </a:r>
            <a:r>
              <a:rPr lang="en-US" sz="2800" dirty="0"/>
              <a:t> (Relative position)</a:t>
            </a:r>
          </a:p>
        </p:txBody>
      </p:sp>
      <p:sp>
        <p:nvSpPr>
          <p:cNvPr id="13315" name="Text Box 4"/>
          <p:cNvSpPr txBox="1">
            <a:spLocks noChangeArrowheads="1"/>
          </p:cNvSpPr>
          <p:nvPr/>
        </p:nvSpPr>
        <p:spPr bwMode="auto">
          <a:xfrm>
            <a:off x="4191794" y="1219200"/>
            <a:ext cx="2971800" cy="5310188"/>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3556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3556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3556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3556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3556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a:solidFill>
                  <a:schemeClr val="tx1"/>
                </a:solidFill>
                <a:latin typeface="Times New Roman" panose="02020603050405020304" pitchFamily="18" charset="0"/>
              </a:rPr>
              <a:t>#mauvang{</a:t>
            </a:r>
          </a:p>
          <a:p>
            <a:pPr eaLnBrk="1" hangingPunct="1">
              <a:spcBef>
                <a:spcPct val="0"/>
              </a:spcBef>
              <a:buFontTx/>
              <a:buNone/>
            </a:pPr>
            <a:r>
              <a:rPr lang="en-US" altLang="en-US" sz="1800">
                <a:solidFill>
                  <a:schemeClr val="tx1"/>
                </a:solidFill>
                <a:latin typeface="Times New Roman" panose="02020603050405020304" pitchFamily="18" charset="0"/>
              </a:rPr>
              <a:t>	width:300px;</a:t>
            </a:r>
          </a:p>
          <a:p>
            <a:pPr eaLnBrk="1" hangingPunct="1">
              <a:spcBef>
                <a:spcPct val="0"/>
              </a:spcBef>
              <a:buFontTx/>
              <a:buNone/>
            </a:pPr>
            <a:r>
              <a:rPr lang="en-US" altLang="en-US" sz="1800">
                <a:solidFill>
                  <a:schemeClr val="tx1"/>
                </a:solidFill>
                <a:latin typeface="Times New Roman" panose="02020603050405020304" pitchFamily="18" charset="0"/>
              </a:rPr>
              <a:t>	height: 100px;</a:t>
            </a:r>
          </a:p>
          <a:p>
            <a:pPr eaLnBrk="1" hangingPunct="1">
              <a:spcBef>
                <a:spcPct val="0"/>
              </a:spcBef>
              <a:buFontTx/>
              <a:buNone/>
            </a:pPr>
            <a:r>
              <a:rPr lang="en-US" altLang="en-US" sz="1800">
                <a:solidFill>
                  <a:schemeClr val="tx1"/>
                </a:solidFill>
                <a:latin typeface="Times New Roman" panose="02020603050405020304" pitchFamily="18" charset="0"/>
              </a:rPr>
              <a:t>	border: 30px solid yellow;</a:t>
            </a:r>
          </a:p>
          <a:p>
            <a:pPr eaLnBrk="1" hangingPunct="1">
              <a:spcBef>
                <a:spcPct val="0"/>
              </a:spcBef>
              <a:buFontTx/>
              <a:buNone/>
            </a:pPr>
            <a:r>
              <a:rPr lang="en-US" altLang="en-US" sz="1800">
                <a:solidFill>
                  <a:schemeClr val="tx1"/>
                </a:solidFill>
                <a:latin typeface="Times New Roman" panose="02020603050405020304" pitchFamily="18" charset="0"/>
              </a:rPr>
              <a:t>}</a:t>
            </a:r>
          </a:p>
          <a:p>
            <a:pPr eaLnBrk="1" hangingPunct="1">
              <a:spcBef>
                <a:spcPct val="0"/>
              </a:spcBef>
              <a:buFontTx/>
              <a:buNone/>
            </a:pPr>
            <a:r>
              <a:rPr lang="en-US" altLang="en-US" sz="1800">
                <a:solidFill>
                  <a:schemeClr val="tx1"/>
                </a:solidFill>
                <a:latin typeface="Times New Roman" panose="02020603050405020304" pitchFamily="18" charset="0"/>
              </a:rPr>
              <a:t>#mauden{</a:t>
            </a:r>
          </a:p>
          <a:p>
            <a:pPr eaLnBrk="1" hangingPunct="1">
              <a:spcBef>
                <a:spcPct val="0"/>
              </a:spcBef>
              <a:buFontTx/>
              <a:buNone/>
            </a:pPr>
            <a:r>
              <a:rPr lang="en-US" altLang="en-US" sz="1800">
                <a:solidFill>
                  <a:schemeClr val="tx1"/>
                </a:solidFill>
                <a:latin typeface="Times New Roman" panose="02020603050405020304" pitchFamily="18" charset="0"/>
              </a:rPr>
              <a:t>	width:300px; </a:t>
            </a:r>
          </a:p>
          <a:p>
            <a:pPr eaLnBrk="1" hangingPunct="1">
              <a:spcBef>
                <a:spcPct val="0"/>
              </a:spcBef>
              <a:buFontTx/>
              <a:buNone/>
            </a:pPr>
            <a:r>
              <a:rPr lang="en-US" altLang="en-US" sz="1800">
                <a:solidFill>
                  <a:schemeClr val="tx1"/>
                </a:solidFill>
                <a:latin typeface="Times New Roman" panose="02020603050405020304" pitchFamily="18" charset="0"/>
              </a:rPr>
              <a:t>	height: 300px; </a:t>
            </a:r>
          </a:p>
          <a:p>
            <a:pPr eaLnBrk="1" hangingPunct="1">
              <a:spcBef>
                <a:spcPct val="0"/>
              </a:spcBef>
              <a:buFontTx/>
              <a:buNone/>
            </a:pPr>
            <a:r>
              <a:rPr lang="en-US" altLang="en-US" sz="1800">
                <a:solidFill>
                  <a:schemeClr val="tx1"/>
                </a:solidFill>
                <a:latin typeface="Times New Roman" panose="02020603050405020304" pitchFamily="18" charset="0"/>
              </a:rPr>
              <a:t>	border: 10px solid black;</a:t>
            </a:r>
          </a:p>
          <a:p>
            <a:pPr eaLnBrk="1" hangingPunct="1">
              <a:spcBef>
                <a:spcPct val="0"/>
              </a:spcBef>
              <a:buFontTx/>
              <a:buNone/>
            </a:pPr>
            <a:r>
              <a:rPr lang="en-US" altLang="en-US" sz="1800">
                <a:solidFill>
                  <a:schemeClr val="tx1"/>
                </a:solidFill>
                <a:latin typeface="Times New Roman" panose="02020603050405020304" pitchFamily="18" charset="0"/>
              </a:rPr>
              <a:t>}</a:t>
            </a:r>
          </a:p>
          <a:p>
            <a:pPr eaLnBrk="1" hangingPunct="1">
              <a:spcBef>
                <a:spcPct val="0"/>
              </a:spcBef>
              <a:buFontTx/>
              <a:buNone/>
            </a:pPr>
            <a:r>
              <a:rPr lang="en-US" altLang="en-US" sz="1800">
                <a:solidFill>
                  <a:schemeClr val="tx1"/>
                </a:solidFill>
                <a:latin typeface="Times New Roman" panose="02020603050405020304" pitchFamily="18" charset="0"/>
              </a:rPr>
              <a:t>#hopmaudo{</a:t>
            </a:r>
          </a:p>
          <a:p>
            <a:pPr eaLnBrk="1" hangingPunct="1">
              <a:spcBef>
                <a:spcPct val="0"/>
              </a:spcBef>
              <a:buFontTx/>
              <a:buNone/>
            </a:pPr>
            <a:r>
              <a:rPr lang="en-US" altLang="en-US" sz="1800">
                <a:solidFill>
                  <a:schemeClr val="tx1"/>
                </a:solidFill>
                <a:latin typeface="Times New Roman" panose="02020603050405020304" pitchFamily="18" charset="0"/>
              </a:rPr>
              <a:t>	position: relative; </a:t>
            </a:r>
          </a:p>
          <a:p>
            <a:pPr eaLnBrk="1" hangingPunct="1">
              <a:spcBef>
                <a:spcPct val="0"/>
              </a:spcBef>
              <a:buFontTx/>
              <a:buNone/>
            </a:pPr>
            <a:r>
              <a:rPr lang="en-US" altLang="en-US" sz="1800">
                <a:solidFill>
                  <a:schemeClr val="tx1"/>
                </a:solidFill>
                <a:latin typeface="Times New Roman" panose="02020603050405020304" pitchFamily="18" charset="0"/>
              </a:rPr>
              <a:t>	right: 80px; </a:t>
            </a:r>
          </a:p>
          <a:p>
            <a:pPr eaLnBrk="1" hangingPunct="1">
              <a:spcBef>
                <a:spcPct val="0"/>
              </a:spcBef>
              <a:buFontTx/>
              <a:buNone/>
            </a:pPr>
            <a:r>
              <a:rPr lang="en-US" altLang="en-US" sz="1800">
                <a:solidFill>
                  <a:schemeClr val="tx1"/>
                </a:solidFill>
                <a:latin typeface="Times New Roman" panose="02020603050405020304" pitchFamily="18" charset="0"/>
              </a:rPr>
              <a:t>	bottom: 100px;</a:t>
            </a:r>
          </a:p>
          <a:p>
            <a:pPr eaLnBrk="1" hangingPunct="1">
              <a:spcBef>
                <a:spcPct val="0"/>
              </a:spcBef>
              <a:buFontTx/>
              <a:buNone/>
            </a:pPr>
            <a:r>
              <a:rPr lang="en-US" altLang="en-US" sz="1800">
                <a:solidFill>
                  <a:schemeClr val="tx1"/>
                </a:solidFill>
                <a:latin typeface="Times New Roman" panose="02020603050405020304" pitchFamily="18" charset="0"/>
              </a:rPr>
              <a:t>	width:150px; </a:t>
            </a:r>
          </a:p>
          <a:p>
            <a:pPr eaLnBrk="1" hangingPunct="1">
              <a:spcBef>
                <a:spcPct val="0"/>
              </a:spcBef>
              <a:buFontTx/>
              <a:buNone/>
            </a:pPr>
            <a:r>
              <a:rPr lang="en-US" altLang="en-US" sz="1800">
                <a:solidFill>
                  <a:schemeClr val="tx1"/>
                </a:solidFill>
                <a:latin typeface="Times New Roman" panose="02020603050405020304" pitchFamily="18" charset="0"/>
              </a:rPr>
              <a:t>	height: 150px; </a:t>
            </a:r>
          </a:p>
          <a:p>
            <a:pPr eaLnBrk="1" hangingPunct="1">
              <a:spcBef>
                <a:spcPct val="0"/>
              </a:spcBef>
              <a:buFontTx/>
              <a:buNone/>
            </a:pPr>
            <a:r>
              <a:rPr lang="en-US" altLang="en-US" sz="1800">
                <a:solidFill>
                  <a:schemeClr val="tx1"/>
                </a:solidFill>
                <a:latin typeface="Times New Roman" panose="02020603050405020304" pitchFamily="18" charset="0"/>
              </a:rPr>
              <a:t>	border: 1px solid red; 	background:red;</a:t>
            </a:r>
          </a:p>
          <a:p>
            <a:pPr eaLnBrk="1" hangingPunct="1">
              <a:spcBef>
                <a:spcPct val="0"/>
              </a:spcBef>
              <a:buFontTx/>
              <a:buNone/>
            </a:pPr>
            <a:r>
              <a:rPr lang="en-US" altLang="en-US" sz="1800">
                <a:solidFill>
                  <a:schemeClr val="tx1"/>
                </a:solidFill>
                <a:latin typeface="Times New Roman" panose="02020603050405020304" pitchFamily="18" charset="0"/>
              </a:rPr>
              <a:t>}</a:t>
            </a:r>
          </a:p>
        </p:txBody>
      </p:sp>
      <p:sp>
        <p:nvSpPr>
          <p:cNvPr id="13316" name="Text Box 13"/>
          <p:cNvSpPr txBox="1">
            <a:spLocks noChangeArrowheads="1"/>
          </p:cNvSpPr>
          <p:nvPr/>
        </p:nvSpPr>
        <p:spPr bwMode="auto">
          <a:xfrm>
            <a:off x="991394" y="2971801"/>
            <a:ext cx="32766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chemeClr val="tx1"/>
                </a:solidFill>
                <a:latin typeface="Tahoma" panose="020B0604030504040204" pitchFamily="34" charset="0"/>
              </a:rPr>
              <a:t>&lt;div id="mauvang"&gt; &lt;/div&gt;</a:t>
            </a:r>
          </a:p>
          <a:p>
            <a:pPr eaLnBrk="1" hangingPunct="1">
              <a:spcBef>
                <a:spcPct val="50000"/>
              </a:spcBef>
              <a:buFontTx/>
              <a:buNone/>
            </a:pPr>
            <a:r>
              <a:rPr lang="en-US" altLang="en-US" sz="1800">
                <a:solidFill>
                  <a:schemeClr val="tx1"/>
                </a:solidFill>
                <a:latin typeface="Tahoma" panose="020B0604030504040204" pitchFamily="34" charset="0"/>
              </a:rPr>
              <a:t>&lt;div id="mauden"&gt;</a:t>
            </a:r>
          </a:p>
          <a:p>
            <a:pPr eaLnBrk="1" hangingPunct="1">
              <a:spcBef>
                <a:spcPct val="50000"/>
              </a:spcBef>
              <a:buFontTx/>
              <a:buNone/>
            </a:pPr>
            <a:r>
              <a:rPr lang="en-US" altLang="en-US" sz="1800">
                <a:solidFill>
                  <a:schemeClr val="tx1"/>
                </a:solidFill>
                <a:latin typeface="Tahoma" panose="020B0604030504040204" pitchFamily="34" charset="0"/>
              </a:rPr>
              <a:t>&lt;div id=“hopmaudo"&gt; &lt;/div&gt;</a:t>
            </a:r>
          </a:p>
          <a:p>
            <a:pPr eaLnBrk="1" hangingPunct="1">
              <a:spcBef>
                <a:spcPct val="50000"/>
              </a:spcBef>
              <a:buFontTx/>
              <a:buNone/>
            </a:pPr>
            <a:r>
              <a:rPr lang="en-US" altLang="en-US" sz="1800">
                <a:solidFill>
                  <a:schemeClr val="tx1"/>
                </a:solidFill>
                <a:latin typeface="Tahoma" panose="020B0604030504040204" pitchFamily="34" charset="0"/>
              </a:rPr>
              <a:t>&lt;/div&gt;</a:t>
            </a:r>
          </a:p>
        </p:txBody>
      </p:sp>
      <p:grpSp>
        <p:nvGrpSpPr>
          <p:cNvPr id="13317" name="Group 17"/>
          <p:cNvGrpSpPr>
            <a:grpSpLocks/>
          </p:cNvGrpSpPr>
          <p:nvPr/>
        </p:nvGrpSpPr>
        <p:grpSpPr bwMode="auto">
          <a:xfrm>
            <a:off x="7087394" y="1524001"/>
            <a:ext cx="4019550" cy="4810125"/>
            <a:chOff x="3865" y="960"/>
            <a:chExt cx="2532" cy="3030"/>
          </a:xfrm>
        </p:grpSpPr>
        <p:pic>
          <p:nvPicPr>
            <p:cNvPr id="13318"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1" y="960"/>
              <a:ext cx="2436" cy="3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Line 9"/>
            <p:cNvSpPr>
              <a:spLocks noChangeShapeType="1"/>
            </p:cNvSpPr>
            <p:nvPr/>
          </p:nvSpPr>
          <p:spPr bwMode="auto">
            <a:xfrm>
              <a:off x="5209" y="1584"/>
              <a:ext cx="0" cy="576"/>
            </a:xfrm>
            <a:prstGeom prst="line">
              <a:avLst/>
            </a:prstGeom>
            <a:noFill/>
            <a:ln w="28575">
              <a:solidFill>
                <a:schemeClr val="accent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0" name="Text Box 10"/>
            <p:cNvSpPr txBox="1">
              <a:spLocks noChangeArrowheads="1"/>
            </p:cNvSpPr>
            <p:nvPr/>
          </p:nvSpPr>
          <p:spPr bwMode="auto">
            <a:xfrm>
              <a:off x="5209" y="1728"/>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Verdana" panose="020B0604030504040204" pitchFamily="34" charset="0"/>
                </a:rPr>
                <a:t>bottom: 100px</a:t>
              </a:r>
            </a:p>
          </p:txBody>
        </p:sp>
        <p:sp>
          <p:nvSpPr>
            <p:cNvPr id="13321" name="Line 8"/>
            <p:cNvSpPr>
              <a:spLocks noChangeShapeType="1"/>
            </p:cNvSpPr>
            <p:nvPr/>
          </p:nvSpPr>
          <p:spPr bwMode="auto">
            <a:xfrm>
              <a:off x="4201" y="2544"/>
              <a:ext cx="480" cy="0"/>
            </a:xfrm>
            <a:prstGeom prst="line">
              <a:avLst/>
            </a:prstGeom>
            <a:noFill/>
            <a:ln w="28575">
              <a:solidFill>
                <a:schemeClr val="accent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3322" name="Text Box 11"/>
            <p:cNvSpPr txBox="1">
              <a:spLocks noChangeArrowheads="1"/>
            </p:cNvSpPr>
            <p:nvPr/>
          </p:nvSpPr>
          <p:spPr bwMode="auto">
            <a:xfrm>
              <a:off x="3865" y="2880"/>
              <a:ext cx="816" cy="19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Verdana" panose="020B0604030504040204" pitchFamily="34" charset="0"/>
                </a:rPr>
                <a:t>right:80px</a:t>
              </a:r>
            </a:p>
          </p:txBody>
        </p:sp>
        <p:sp>
          <p:nvSpPr>
            <p:cNvPr id="13323" name="Line 12"/>
            <p:cNvSpPr>
              <a:spLocks noChangeShapeType="1"/>
            </p:cNvSpPr>
            <p:nvPr/>
          </p:nvSpPr>
          <p:spPr bwMode="auto">
            <a:xfrm flipH="1">
              <a:off x="4345" y="2592"/>
              <a:ext cx="0" cy="288"/>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grpSp>
    </p:spTree>
    <p:extLst>
      <p:ext uri="{BB962C8B-B14F-4D97-AF65-F5344CB8AC3E}">
        <p14:creationId xmlns:p14="http://schemas.microsoft.com/office/powerpoint/2010/main" val="804157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a:xfrm>
            <a:off x="838200" y="46037"/>
            <a:ext cx="10515600" cy="1325563"/>
          </a:xfrm>
        </p:spPr>
        <p:txBody>
          <a:bodyPr/>
          <a:lstStyle/>
          <a:p>
            <a:pPr>
              <a:defRPr/>
            </a:pPr>
            <a:r>
              <a:rPr lang="en-US" sz="2400" dirty="0" err="1"/>
              <a:t>Vị</a:t>
            </a:r>
            <a:r>
              <a:rPr lang="en-US" sz="2400" dirty="0"/>
              <a:t> </a:t>
            </a:r>
            <a:r>
              <a:rPr lang="en-US" sz="2400" dirty="0" err="1"/>
              <a:t>trí</a:t>
            </a:r>
            <a:r>
              <a:rPr lang="en-US" sz="2400" dirty="0"/>
              <a:t> </a:t>
            </a:r>
            <a:r>
              <a:rPr lang="en-US" sz="2400" dirty="0" err="1"/>
              <a:t>tuyệt</a:t>
            </a:r>
            <a:r>
              <a:rPr lang="en-US" sz="2400" dirty="0"/>
              <a:t> </a:t>
            </a:r>
            <a:r>
              <a:rPr lang="en-US" sz="2400" dirty="0" err="1"/>
              <a:t>đối</a:t>
            </a:r>
            <a:r>
              <a:rPr lang="en-US" sz="2400" dirty="0"/>
              <a:t> (Absolute positioning)</a:t>
            </a:r>
          </a:p>
        </p:txBody>
      </p:sp>
      <p:sp>
        <p:nvSpPr>
          <p:cNvPr id="14339" name="Rectangle 3"/>
          <p:cNvSpPr>
            <a:spLocks noGrp="1" noChangeArrowheads="1"/>
          </p:cNvSpPr>
          <p:nvPr>
            <p:ph idx="1"/>
          </p:nvPr>
        </p:nvSpPr>
        <p:spPr>
          <a:xfrm>
            <a:off x="838200" y="990600"/>
            <a:ext cx="10515600" cy="5186363"/>
          </a:xfrm>
        </p:spPr>
        <p:txBody>
          <a:bodyPr/>
          <a:lstStyle/>
          <a:p>
            <a:r>
              <a:rPr lang="en-US" altLang="en-US" sz="2100" dirty="0" err="1"/>
              <a:t>Để</a:t>
            </a:r>
            <a:r>
              <a:rPr lang="en-US" altLang="en-US" sz="2100" dirty="0"/>
              <a:t> </a:t>
            </a:r>
            <a:r>
              <a:rPr lang="en-US" altLang="en-US" sz="2100" dirty="0" err="1"/>
              <a:t>định</a:t>
            </a:r>
            <a:r>
              <a:rPr lang="en-US" altLang="en-US" sz="2100" dirty="0"/>
              <a:t> </a:t>
            </a:r>
            <a:r>
              <a:rPr lang="en-US" altLang="en-US" sz="2100" dirty="0" err="1"/>
              <a:t>vị</a:t>
            </a:r>
            <a:r>
              <a:rPr lang="en-US" altLang="en-US" sz="2100" dirty="0"/>
              <a:t> </a:t>
            </a:r>
            <a:r>
              <a:rPr lang="en-US" altLang="en-US" sz="2100" dirty="0" err="1"/>
              <a:t>trí</a:t>
            </a:r>
            <a:r>
              <a:rPr lang="en-US" altLang="en-US" sz="2100" dirty="0"/>
              <a:t> </a:t>
            </a:r>
            <a:r>
              <a:rPr lang="en-US" altLang="en-US" sz="2100" dirty="0" err="1"/>
              <a:t>cho</a:t>
            </a:r>
            <a:r>
              <a:rPr lang="en-US" altLang="en-US" sz="2100" dirty="0"/>
              <a:t> </a:t>
            </a:r>
            <a:r>
              <a:rPr lang="en-US" altLang="en-US" sz="2100" dirty="0" err="1"/>
              <a:t>nội</a:t>
            </a:r>
            <a:r>
              <a:rPr lang="en-US" altLang="en-US" sz="2100" dirty="0"/>
              <a:t> dung </a:t>
            </a:r>
            <a:r>
              <a:rPr lang="en-US" altLang="en-US" sz="2100" dirty="0" err="1"/>
              <a:t>bên</a:t>
            </a:r>
            <a:r>
              <a:rPr lang="en-US" altLang="en-US" sz="2100" dirty="0"/>
              <a:t> </a:t>
            </a:r>
            <a:r>
              <a:rPr lang="en-US" altLang="en-US" sz="2100" dirty="0" err="1"/>
              <a:t>trong</a:t>
            </a:r>
            <a:r>
              <a:rPr lang="en-US" altLang="en-US" sz="2100" dirty="0"/>
              <a:t> </a:t>
            </a:r>
            <a:r>
              <a:rPr lang="en-US" altLang="en-US" sz="2100" dirty="0" err="1"/>
              <a:t>phần</a:t>
            </a:r>
            <a:r>
              <a:rPr lang="en-US" altLang="en-US" sz="2100" dirty="0"/>
              <a:t> </a:t>
            </a:r>
            <a:r>
              <a:rPr lang="en-US" altLang="en-US" sz="2100" dirty="0" err="1"/>
              <a:t>tử</a:t>
            </a:r>
            <a:r>
              <a:rPr lang="en-US" altLang="en-US" sz="2100" dirty="0"/>
              <a:t> </a:t>
            </a:r>
            <a:r>
              <a:rPr lang="en-US" altLang="en-US" sz="2100" dirty="0" err="1"/>
              <a:t>là</a:t>
            </a:r>
            <a:r>
              <a:rPr lang="en-US" altLang="en-US" sz="2100" dirty="0"/>
              <a:t> </a:t>
            </a:r>
            <a:r>
              <a:rPr lang="en-US" altLang="en-US" sz="2100" dirty="0" err="1"/>
              <a:t>vị</a:t>
            </a:r>
            <a:r>
              <a:rPr lang="en-US" altLang="en-US" sz="2100" dirty="0"/>
              <a:t> </a:t>
            </a:r>
            <a:r>
              <a:rPr lang="en-US" altLang="en-US" sz="2100" dirty="0" err="1"/>
              <a:t>trí</a:t>
            </a:r>
            <a:r>
              <a:rPr lang="en-US" altLang="en-US" sz="2100" dirty="0"/>
              <a:t> </a:t>
            </a:r>
            <a:r>
              <a:rPr lang="en-US" altLang="en-US" sz="2100" dirty="0" err="1"/>
              <a:t>tuyệt</a:t>
            </a:r>
            <a:r>
              <a:rPr lang="en-US" altLang="en-US" sz="2100" dirty="0"/>
              <a:t> </a:t>
            </a:r>
            <a:r>
              <a:rPr lang="en-US" altLang="en-US" sz="2100" dirty="0" err="1"/>
              <a:t>đối</a:t>
            </a:r>
            <a:r>
              <a:rPr lang="en-US" altLang="en-US" sz="2100" dirty="0"/>
              <a:t>, </a:t>
            </a:r>
            <a:r>
              <a:rPr lang="en-US" altLang="en-US" sz="2100" dirty="0" err="1"/>
              <a:t>thiết</a:t>
            </a:r>
            <a:r>
              <a:rPr lang="en-US" altLang="en-US" sz="2100" dirty="0"/>
              <a:t> </a:t>
            </a:r>
            <a:r>
              <a:rPr lang="en-US" altLang="en-US" sz="2100" dirty="0" err="1"/>
              <a:t>lập</a:t>
            </a:r>
            <a:r>
              <a:rPr lang="en-US" altLang="en-US" sz="2100" dirty="0"/>
              <a:t> </a:t>
            </a:r>
            <a:r>
              <a:rPr lang="en-US" altLang="en-US" sz="2100" dirty="0" err="1"/>
              <a:t>giá</a:t>
            </a:r>
            <a:r>
              <a:rPr lang="en-US" altLang="en-US" sz="2100" dirty="0"/>
              <a:t> </a:t>
            </a:r>
            <a:r>
              <a:rPr lang="en-US" altLang="en-US" sz="2100" dirty="0" err="1"/>
              <a:t>trị</a:t>
            </a:r>
            <a:r>
              <a:rPr lang="en-US" altLang="en-US" sz="2100" dirty="0"/>
              <a:t> absolute </a:t>
            </a:r>
            <a:r>
              <a:rPr lang="en-US" altLang="en-US" sz="2100" dirty="0" err="1"/>
              <a:t>cho</a:t>
            </a:r>
            <a:r>
              <a:rPr lang="en-US" altLang="en-US" sz="2100" dirty="0"/>
              <a:t> </a:t>
            </a:r>
            <a:r>
              <a:rPr lang="en-US" altLang="en-US" sz="2100" dirty="0" err="1"/>
              <a:t>thuộc</a:t>
            </a:r>
            <a:r>
              <a:rPr lang="en-US" altLang="en-US" sz="2100" dirty="0"/>
              <a:t> </a:t>
            </a:r>
            <a:r>
              <a:rPr lang="en-US" altLang="en-US" sz="2100" dirty="0" err="1"/>
              <a:t>tính</a:t>
            </a:r>
            <a:r>
              <a:rPr lang="en-US" altLang="en-US" sz="2100" dirty="0"/>
              <a:t> position.</a:t>
            </a:r>
          </a:p>
          <a:p>
            <a:r>
              <a:rPr lang="en-US" altLang="en-US" sz="2100" dirty="0" err="1"/>
              <a:t>Vị</a:t>
            </a:r>
            <a:r>
              <a:rPr lang="en-US" altLang="en-US" sz="2100" dirty="0"/>
              <a:t> </a:t>
            </a:r>
            <a:r>
              <a:rPr lang="en-US" altLang="en-US" sz="2100" dirty="0" err="1"/>
              <a:t>trí</a:t>
            </a:r>
            <a:r>
              <a:rPr lang="en-US" altLang="en-US" sz="2100" dirty="0"/>
              <a:t> </a:t>
            </a:r>
            <a:r>
              <a:rPr lang="en-US" altLang="en-US" sz="2100" dirty="0" err="1"/>
              <a:t>tuyệt</a:t>
            </a:r>
            <a:r>
              <a:rPr lang="en-US" altLang="en-US" sz="2100" dirty="0"/>
              <a:t> </a:t>
            </a:r>
            <a:r>
              <a:rPr lang="en-US" altLang="en-US" sz="2100" dirty="0" err="1"/>
              <a:t>đối</a:t>
            </a:r>
            <a:r>
              <a:rPr lang="en-US" altLang="en-US" sz="2100" dirty="0"/>
              <a:t> </a:t>
            </a:r>
            <a:r>
              <a:rPr lang="en-US" altLang="en-US" sz="2100" dirty="0" err="1"/>
              <a:t>thay</a:t>
            </a:r>
            <a:r>
              <a:rPr lang="en-US" altLang="en-US" sz="2100" dirty="0"/>
              <a:t> </a:t>
            </a:r>
            <a:r>
              <a:rPr lang="en-US" altLang="en-US" sz="2100" dirty="0" err="1"/>
              <a:t>đổi</a:t>
            </a:r>
            <a:r>
              <a:rPr lang="en-US" altLang="en-US" sz="2100" dirty="0"/>
              <a:t> </a:t>
            </a:r>
            <a:r>
              <a:rPr lang="en-US" altLang="en-US" sz="2100" dirty="0" err="1"/>
              <a:t>vị</a:t>
            </a:r>
            <a:r>
              <a:rPr lang="en-US" altLang="en-US" sz="2100" dirty="0"/>
              <a:t> </a:t>
            </a:r>
            <a:r>
              <a:rPr lang="en-US" altLang="en-US" sz="2100" dirty="0" err="1"/>
              <a:t>trí</a:t>
            </a:r>
            <a:r>
              <a:rPr lang="en-US" altLang="en-US" sz="2100" dirty="0"/>
              <a:t> </a:t>
            </a:r>
            <a:r>
              <a:rPr lang="en-US" altLang="en-US" sz="2100" dirty="0" err="1"/>
              <a:t>xuất</a:t>
            </a:r>
            <a:r>
              <a:rPr lang="en-US" altLang="en-US" sz="2100" dirty="0"/>
              <a:t> </a:t>
            </a:r>
            <a:r>
              <a:rPr lang="en-US" altLang="en-US" sz="2100" dirty="0" err="1"/>
              <a:t>hiện</a:t>
            </a:r>
            <a:r>
              <a:rPr lang="en-US" altLang="en-US" sz="2100" dirty="0"/>
              <a:t> </a:t>
            </a:r>
            <a:r>
              <a:rPr lang="en-US" altLang="en-US" sz="2100" dirty="0" err="1"/>
              <a:t>nội</a:t>
            </a:r>
            <a:r>
              <a:rPr lang="en-US" altLang="en-US" sz="2100" dirty="0"/>
              <a:t> dung </a:t>
            </a:r>
            <a:r>
              <a:rPr lang="en-US" altLang="en-US" sz="2100" dirty="0" err="1"/>
              <a:t>của</a:t>
            </a:r>
            <a:r>
              <a:rPr lang="en-US" altLang="en-US" sz="2100" dirty="0"/>
              <a:t> </a:t>
            </a:r>
            <a:r>
              <a:rPr lang="en-US" altLang="en-US" sz="2100" dirty="0" err="1"/>
              <a:t>phần</a:t>
            </a:r>
            <a:r>
              <a:rPr lang="en-US" altLang="en-US" sz="2100" dirty="0"/>
              <a:t> </a:t>
            </a:r>
            <a:r>
              <a:rPr lang="en-US" altLang="en-US" sz="2100" dirty="0" err="1"/>
              <a:t>tử</a:t>
            </a:r>
            <a:r>
              <a:rPr lang="en-US" altLang="en-US" sz="2100" dirty="0"/>
              <a:t> </a:t>
            </a:r>
            <a:r>
              <a:rPr lang="en-US" altLang="en-US" sz="2100" dirty="0" err="1"/>
              <a:t>theo</a:t>
            </a:r>
            <a:r>
              <a:rPr lang="en-US" altLang="en-US" sz="2100" dirty="0"/>
              <a:t> </a:t>
            </a:r>
            <a:r>
              <a:rPr lang="en-US" altLang="en-US" sz="2100" dirty="0" err="1"/>
              <a:t>cửa</a:t>
            </a:r>
            <a:r>
              <a:rPr lang="en-US" altLang="en-US" sz="2100" dirty="0"/>
              <a:t> </a:t>
            </a:r>
            <a:r>
              <a:rPr lang="en-US" altLang="en-US" sz="2100" dirty="0" err="1"/>
              <a:t>sổ</a:t>
            </a:r>
            <a:r>
              <a:rPr lang="en-US" altLang="en-US" sz="2100" dirty="0"/>
              <a:t> </a:t>
            </a:r>
            <a:r>
              <a:rPr lang="en-US" altLang="en-US" sz="2100" dirty="0" err="1"/>
              <a:t>trình</a:t>
            </a:r>
            <a:r>
              <a:rPr lang="en-US" altLang="en-US" sz="2100" dirty="0"/>
              <a:t> </a:t>
            </a:r>
            <a:r>
              <a:rPr lang="en-US" altLang="en-US" sz="2100" dirty="0" err="1"/>
              <a:t>duyệt</a:t>
            </a:r>
            <a:r>
              <a:rPr lang="en-US" altLang="en-US" sz="2100" dirty="0"/>
              <a:t> (</a:t>
            </a:r>
            <a:r>
              <a:rPr lang="en-US" altLang="en-US" sz="2100" dirty="0" err="1"/>
              <a:t>phần</a:t>
            </a:r>
            <a:r>
              <a:rPr lang="en-US" altLang="en-US" sz="2100" dirty="0"/>
              <a:t> </a:t>
            </a:r>
            <a:r>
              <a:rPr lang="en-US" altLang="en-US" sz="2100" dirty="0" err="1"/>
              <a:t>tử</a:t>
            </a:r>
            <a:r>
              <a:rPr lang="en-US" altLang="en-US" sz="2100" dirty="0"/>
              <a:t> BODY).</a:t>
            </a:r>
          </a:p>
          <a:p>
            <a:r>
              <a:rPr lang="en-US" altLang="en-US" sz="2100" dirty="0" err="1"/>
              <a:t>Nó</a:t>
            </a:r>
            <a:r>
              <a:rPr lang="en-US" altLang="en-US" sz="2100" dirty="0"/>
              <a:t> </a:t>
            </a:r>
            <a:r>
              <a:rPr lang="en-US" altLang="en-US" sz="2100" dirty="0" err="1"/>
              <a:t>sẽ</a:t>
            </a:r>
            <a:r>
              <a:rPr lang="en-US" altLang="en-US" sz="2100" dirty="0"/>
              <a:t> </a:t>
            </a:r>
            <a:r>
              <a:rPr lang="en-US" altLang="en-US" sz="2100" dirty="0" err="1"/>
              <a:t>định</a:t>
            </a:r>
            <a:r>
              <a:rPr lang="en-US" altLang="en-US" sz="2100" dirty="0"/>
              <a:t> </a:t>
            </a:r>
            <a:r>
              <a:rPr lang="en-US" altLang="en-US" sz="2100" dirty="0" err="1"/>
              <a:t>vị</a:t>
            </a:r>
            <a:r>
              <a:rPr lang="en-US" altLang="en-US" sz="2100" dirty="0"/>
              <a:t> </a:t>
            </a:r>
            <a:r>
              <a:rPr lang="en-US" altLang="en-US" sz="2100" dirty="0" err="1"/>
              <a:t>theo</a:t>
            </a:r>
            <a:r>
              <a:rPr lang="en-US" altLang="en-US" sz="2100" dirty="0"/>
              <a:t> </a:t>
            </a:r>
            <a:r>
              <a:rPr lang="en-US" altLang="en-US" sz="2100" dirty="0" err="1"/>
              <a:t>phần</a:t>
            </a:r>
            <a:r>
              <a:rPr lang="en-US" altLang="en-US" sz="2100" dirty="0"/>
              <a:t> </a:t>
            </a:r>
            <a:r>
              <a:rPr lang="en-US" altLang="en-US" sz="2100" dirty="0" err="1"/>
              <a:t>tử</a:t>
            </a:r>
            <a:r>
              <a:rPr lang="en-US" altLang="en-US" sz="2100" dirty="0"/>
              <a:t> cha </a:t>
            </a:r>
            <a:r>
              <a:rPr lang="en-US" altLang="en-US" sz="2100" dirty="0" err="1"/>
              <a:t>gần</a:t>
            </a:r>
            <a:r>
              <a:rPr lang="en-US" altLang="en-US" sz="2100" dirty="0"/>
              <a:t> </a:t>
            </a:r>
            <a:r>
              <a:rPr lang="en-US" altLang="en-US" sz="2100" dirty="0" err="1"/>
              <a:t>nhất</a:t>
            </a:r>
            <a:r>
              <a:rPr lang="en-US" altLang="en-US" sz="2100" dirty="0"/>
              <a:t> </a:t>
            </a:r>
            <a:r>
              <a:rPr lang="en-US" altLang="en-US" sz="2100" dirty="0" err="1"/>
              <a:t>có</a:t>
            </a:r>
            <a:r>
              <a:rPr lang="en-US" altLang="en-US" sz="2100" dirty="0"/>
              <a:t> position: relative | absolute | fixed | sticky. </a:t>
            </a:r>
            <a:r>
              <a:rPr lang="en-US" altLang="en-US" sz="2100" dirty="0" err="1"/>
              <a:t>Nếu</a:t>
            </a:r>
            <a:r>
              <a:rPr lang="en-US" altLang="en-US" sz="2100" dirty="0"/>
              <a:t> </a:t>
            </a:r>
            <a:r>
              <a:rPr lang="en-US" altLang="en-US" sz="2100" dirty="0" err="1"/>
              <a:t>không</a:t>
            </a:r>
            <a:r>
              <a:rPr lang="en-US" altLang="en-US" sz="2100" dirty="0"/>
              <a:t> </a:t>
            </a:r>
            <a:r>
              <a:rPr lang="en-US" altLang="en-US" sz="2100" dirty="0" err="1"/>
              <a:t>có</a:t>
            </a:r>
            <a:r>
              <a:rPr lang="en-US" altLang="en-US" sz="2100" dirty="0"/>
              <a:t>, </a:t>
            </a:r>
            <a:r>
              <a:rPr lang="en-US" altLang="en-US" sz="2100" dirty="0" err="1"/>
              <a:t>nó</a:t>
            </a:r>
            <a:r>
              <a:rPr lang="en-US" altLang="en-US" sz="2100" dirty="0"/>
              <a:t> </a:t>
            </a:r>
            <a:r>
              <a:rPr lang="en-US" altLang="en-US" sz="2100" dirty="0" err="1"/>
              <a:t>định</a:t>
            </a:r>
            <a:r>
              <a:rPr lang="en-US" altLang="en-US" sz="2100" dirty="0"/>
              <a:t> </a:t>
            </a:r>
            <a:r>
              <a:rPr lang="en-US" altLang="en-US" sz="2100" dirty="0" err="1"/>
              <a:t>vị</a:t>
            </a:r>
            <a:r>
              <a:rPr lang="en-US" altLang="en-US" sz="2100" dirty="0"/>
              <a:t> </a:t>
            </a:r>
            <a:r>
              <a:rPr lang="en-US" altLang="en-US" sz="2100" dirty="0" err="1"/>
              <a:t>theo</a:t>
            </a:r>
            <a:r>
              <a:rPr lang="en-US" altLang="en-US" sz="2100" dirty="0"/>
              <a:t> </a:t>
            </a:r>
            <a:r>
              <a:rPr lang="en-US" altLang="en-US" sz="2100" dirty="0" err="1"/>
              <a:t>toàn</a:t>
            </a:r>
            <a:r>
              <a:rPr lang="en-US" altLang="en-US" sz="2100" dirty="0"/>
              <a:t> </a:t>
            </a:r>
            <a:r>
              <a:rPr lang="en-US" altLang="en-US" sz="2100" dirty="0" err="1"/>
              <a:t>bộ</a:t>
            </a:r>
            <a:r>
              <a:rPr lang="en-US" altLang="en-US" sz="2100" dirty="0"/>
              <a:t> </a:t>
            </a:r>
            <a:r>
              <a:rPr lang="en-US" altLang="en-US" sz="2100" dirty="0" err="1"/>
              <a:t>trang</a:t>
            </a:r>
            <a:r>
              <a:rPr lang="en-US" altLang="en-US" sz="2100" dirty="0"/>
              <a:t> (</a:t>
            </a:r>
            <a:r>
              <a:rPr lang="en-US" altLang="en-US" sz="2100" dirty="0" err="1"/>
              <a:t>thẻ</a:t>
            </a:r>
            <a:r>
              <a:rPr lang="en-US" altLang="en-US" sz="2100" dirty="0"/>
              <a:t> &lt;html&gt; </a:t>
            </a:r>
            <a:r>
              <a:rPr lang="en-US" altLang="en-US" sz="2100" dirty="0" err="1"/>
              <a:t>hoặc</a:t>
            </a:r>
            <a:r>
              <a:rPr lang="en-US" altLang="en-US" sz="2100" dirty="0"/>
              <a:t> &lt;body&gt;).</a:t>
            </a:r>
          </a:p>
          <a:p>
            <a:r>
              <a:rPr lang="en-US" altLang="en-US" sz="2100" dirty="0"/>
              <a:t>position: absolute = </a:t>
            </a:r>
            <a:r>
              <a:rPr lang="en-US" altLang="en-US" sz="2100" dirty="0" err="1"/>
              <a:t>định</a:t>
            </a:r>
            <a:r>
              <a:rPr lang="en-US" altLang="en-US" sz="2100" dirty="0"/>
              <a:t> </a:t>
            </a:r>
            <a:r>
              <a:rPr lang="en-US" altLang="en-US" sz="2100" dirty="0" err="1"/>
              <a:t>vị</a:t>
            </a:r>
            <a:r>
              <a:rPr lang="en-US" altLang="en-US" sz="2100" dirty="0"/>
              <a:t> </a:t>
            </a:r>
            <a:r>
              <a:rPr lang="en-US" altLang="en-US" sz="2100" dirty="0" err="1"/>
              <a:t>tuyệt</a:t>
            </a:r>
            <a:r>
              <a:rPr lang="en-US" altLang="en-US" sz="2100" dirty="0"/>
              <a:t> </a:t>
            </a:r>
            <a:r>
              <a:rPr lang="en-US" altLang="en-US" sz="2100" dirty="0" err="1"/>
              <a:t>đối</a:t>
            </a:r>
            <a:r>
              <a:rPr lang="en-US" altLang="en-US" sz="2100" dirty="0"/>
              <a:t>, </a:t>
            </a:r>
            <a:r>
              <a:rPr lang="en-US" altLang="en-US" sz="2100" dirty="0" err="1"/>
              <a:t>tự</a:t>
            </a:r>
            <a:r>
              <a:rPr lang="en-US" altLang="en-US" sz="2100" dirty="0"/>
              <a:t> do </a:t>
            </a:r>
            <a:r>
              <a:rPr lang="en-US" altLang="en-US" sz="2100" dirty="0" err="1"/>
              <a:t>sắp</a:t>
            </a:r>
            <a:r>
              <a:rPr lang="en-US" altLang="en-US" sz="2100" dirty="0"/>
              <a:t> </a:t>
            </a:r>
            <a:r>
              <a:rPr lang="en-US" altLang="en-US" sz="2100" dirty="0" err="1"/>
              <a:t>xếp</a:t>
            </a:r>
            <a:r>
              <a:rPr lang="en-US" altLang="en-US" sz="2100" dirty="0"/>
              <a:t> </a:t>
            </a:r>
            <a:r>
              <a:rPr lang="en-US" altLang="en-US" sz="2100" dirty="0" err="1"/>
              <a:t>vị</a:t>
            </a:r>
            <a:r>
              <a:rPr lang="en-US" altLang="en-US" sz="2100" dirty="0"/>
              <a:t> </a:t>
            </a:r>
            <a:r>
              <a:rPr lang="en-US" altLang="en-US" sz="2100" dirty="0" err="1"/>
              <a:t>trí</a:t>
            </a:r>
            <a:r>
              <a:rPr lang="en-US" altLang="en-US" sz="2100" dirty="0"/>
              <a:t> </a:t>
            </a:r>
            <a:r>
              <a:rPr lang="en-US" altLang="en-US" sz="2100" dirty="0" err="1"/>
              <a:t>trong</a:t>
            </a:r>
            <a:r>
              <a:rPr lang="en-US" altLang="en-US" sz="2100" dirty="0"/>
              <a:t> </a:t>
            </a:r>
            <a:r>
              <a:rPr lang="en-US" altLang="en-US" sz="2100" dirty="0" err="1"/>
              <a:t>vùng</a:t>
            </a:r>
            <a:r>
              <a:rPr lang="en-US" altLang="en-US" sz="2100" dirty="0"/>
              <a:t> </a:t>
            </a:r>
            <a:r>
              <a:rPr lang="en-US" altLang="en-US" sz="2100" dirty="0" err="1"/>
              <a:t>cha.Hay</a:t>
            </a:r>
            <a:r>
              <a:rPr lang="en-US" altLang="en-US" sz="2100" dirty="0"/>
              <a:t> </a:t>
            </a:r>
            <a:r>
              <a:rPr lang="en-US" altLang="en-US" sz="2100" dirty="0" err="1"/>
              <a:t>dùng</a:t>
            </a:r>
            <a:r>
              <a:rPr lang="en-US" altLang="en-US" sz="2100" dirty="0"/>
              <a:t> </a:t>
            </a:r>
            <a:r>
              <a:rPr lang="en-US" altLang="en-US" sz="2100" dirty="0" err="1"/>
              <a:t>kết</a:t>
            </a:r>
            <a:r>
              <a:rPr lang="en-US" altLang="en-US" sz="2100" dirty="0"/>
              <a:t> </a:t>
            </a:r>
            <a:r>
              <a:rPr lang="en-US" altLang="en-US" sz="2100" dirty="0" err="1"/>
              <a:t>hợp</a:t>
            </a:r>
            <a:r>
              <a:rPr lang="en-US" altLang="en-US" sz="2100" dirty="0"/>
              <a:t> </a:t>
            </a:r>
            <a:r>
              <a:rPr lang="en-US" altLang="en-US" sz="2100" dirty="0" err="1"/>
              <a:t>với</a:t>
            </a:r>
            <a:r>
              <a:rPr lang="en-US" altLang="en-US" sz="2100" dirty="0"/>
              <a:t> position: relative ở </a:t>
            </a:r>
            <a:r>
              <a:rPr lang="en-US" altLang="en-US" sz="2100" dirty="0" err="1"/>
              <a:t>phần</a:t>
            </a:r>
            <a:r>
              <a:rPr lang="en-US" altLang="en-US" sz="2100" dirty="0"/>
              <a:t> </a:t>
            </a:r>
            <a:r>
              <a:rPr lang="en-US" altLang="en-US" sz="2100" dirty="0" err="1"/>
              <a:t>tử</a:t>
            </a:r>
            <a:r>
              <a:rPr lang="en-US" altLang="en-US" sz="2100" dirty="0"/>
              <a:t> cha.</a:t>
            </a:r>
          </a:p>
          <a:p>
            <a:endParaRPr lang="en-US" altLang="en-US" dirty="0"/>
          </a:p>
        </p:txBody>
      </p:sp>
      <p:grpSp>
        <p:nvGrpSpPr>
          <p:cNvPr id="14340" name="Group 30"/>
          <p:cNvGrpSpPr>
            <a:grpSpLocks/>
          </p:cNvGrpSpPr>
          <p:nvPr/>
        </p:nvGrpSpPr>
        <p:grpSpPr bwMode="auto">
          <a:xfrm>
            <a:off x="6477794" y="3352800"/>
            <a:ext cx="4343400" cy="3048000"/>
            <a:chOff x="3097" y="2064"/>
            <a:chExt cx="2736" cy="1920"/>
          </a:xfrm>
        </p:grpSpPr>
        <p:grpSp>
          <p:nvGrpSpPr>
            <p:cNvPr id="14342" name="Group 25"/>
            <p:cNvGrpSpPr>
              <a:grpSpLocks/>
            </p:cNvGrpSpPr>
            <p:nvPr/>
          </p:nvGrpSpPr>
          <p:grpSpPr bwMode="auto">
            <a:xfrm>
              <a:off x="3097" y="2064"/>
              <a:ext cx="2736" cy="1920"/>
              <a:chOff x="2857" y="2304"/>
              <a:chExt cx="2736" cy="1920"/>
            </a:xfrm>
          </p:grpSpPr>
          <p:sp>
            <p:nvSpPr>
              <p:cNvPr id="14347" name="Rectangle 7"/>
              <p:cNvSpPr>
                <a:spLocks noChangeArrowheads="1"/>
              </p:cNvSpPr>
              <p:nvPr/>
            </p:nvSpPr>
            <p:spPr bwMode="auto">
              <a:xfrm>
                <a:off x="3385" y="2544"/>
                <a:ext cx="1632" cy="1488"/>
              </a:xfrm>
              <a:prstGeom prst="rect">
                <a:avLst/>
              </a:prstGeom>
              <a:noFill/>
              <a:ln w="762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solidFill>
                    <a:schemeClr val="tx1"/>
                  </a:solidFill>
                  <a:latin typeface="Tahoma" panose="020B0604030504040204" pitchFamily="34" charset="0"/>
                </a:endParaRPr>
              </a:p>
            </p:txBody>
          </p:sp>
          <p:sp>
            <p:nvSpPr>
              <p:cNvPr id="14348" name="Line 8"/>
              <p:cNvSpPr>
                <a:spLocks noChangeShapeType="1"/>
              </p:cNvSpPr>
              <p:nvPr/>
            </p:nvSpPr>
            <p:spPr bwMode="auto">
              <a:xfrm>
                <a:off x="3385" y="2448"/>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49" name="Line 9"/>
              <p:cNvSpPr>
                <a:spLocks noChangeShapeType="1"/>
              </p:cNvSpPr>
              <p:nvPr/>
            </p:nvSpPr>
            <p:spPr bwMode="auto">
              <a:xfrm rot="-5400000">
                <a:off x="3529" y="2304"/>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0" name="Line 10"/>
              <p:cNvSpPr>
                <a:spLocks noChangeShapeType="1"/>
              </p:cNvSpPr>
              <p:nvPr/>
            </p:nvSpPr>
            <p:spPr bwMode="auto">
              <a:xfrm rot="-5400000">
                <a:off x="3481" y="3792"/>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1" name="Line 11"/>
              <p:cNvSpPr>
                <a:spLocks noChangeShapeType="1"/>
              </p:cNvSpPr>
              <p:nvPr/>
            </p:nvSpPr>
            <p:spPr bwMode="auto">
              <a:xfrm flipV="1">
                <a:off x="3385" y="3696"/>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2" name="Line 12"/>
              <p:cNvSpPr>
                <a:spLocks noChangeShapeType="1"/>
              </p:cNvSpPr>
              <p:nvPr/>
            </p:nvSpPr>
            <p:spPr bwMode="auto">
              <a:xfrm rot="5400000" flipH="1">
                <a:off x="4921" y="3792"/>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3" name="Line 13"/>
              <p:cNvSpPr>
                <a:spLocks noChangeShapeType="1"/>
              </p:cNvSpPr>
              <p:nvPr/>
            </p:nvSpPr>
            <p:spPr bwMode="auto">
              <a:xfrm>
                <a:off x="5017" y="2448"/>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4" name="Line 14"/>
              <p:cNvSpPr>
                <a:spLocks noChangeShapeType="1"/>
              </p:cNvSpPr>
              <p:nvPr/>
            </p:nvSpPr>
            <p:spPr bwMode="auto">
              <a:xfrm flipV="1">
                <a:off x="5017" y="3648"/>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5" name="Line 15"/>
              <p:cNvSpPr>
                <a:spLocks noChangeShapeType="1"/>
              </p:cNvSpPr>
              <p:nvPr/>
            </p:nvSpPr>
            <p:spPr bwMode="auto">
              <a:xfrm rot="-5400000">
                <a:off x="3529" y="2304"/>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6" name="Line 16"/>
              <p:cNvSpPr>
                <a:spLocks noChangeShapeType="1"/>
              </p:cNvSpPr>
              <p:nvPr/>
            </p:nvSpPr>
            <p:spPr bwMode="auto">
              <a:xfrm rot="5400000" flipH="1">
                <a:off x="4873" y="2304"/>
                <a:ext cx="0" cy="480"/>
              </a:xfrm>
              <a:prstGeom prst="line">
                <a:avLst/>
              </a:prstGeom>
              <a:noFill/>
              <a:ln w="28575">
                <a:solidFill>
                  <a:schemeClr val="tx1"/>
                </a:solidFill>
                <a:miter lim="800000"/>
                <a:headEnd/>
                <a:tailEnd type="stealth" w="med" len="med"/>
              </a:ln>
              <a:extLst>
                <a:ext uri="{909E8E84-426E-40DD-AFC4-6F175D3DCCD1}">
                  <a14:hiddenFill xmlns:a14="http://schemas.microsoft.com/office/drawing/2010/main">
                    <a:noFill/>
                  </a14:hiddenFill>
                </a:ext>
              </a:extLst>
            </p:spPr>
            <p:txBody>
              <a:bodyPr wrap="none"/>
              <a:lstStyle/>
              <a:p>
                <a:endParaRPr lang="en-US"/>
              </a:p>
            </p:txBody>
          </p:sp>
          <p:sp>
            <p:nvSpPr>
              <p:cNvPr id="14357" name="Text Box 17"/>
              <p:cNvSpPr txBox="1">
                <a:spLocks noChangeArrowheads="1"/>
              </p:cNvSpPr>
              <p:nvPr/>
            </p:nvSpPr>
            <p:spPr bwMode="auto">
              <a:xfrm>
                <a:off x="4441" y="230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right</a:t>
                </a:r>
              </a:p>
            </p:txBody>
          </p:sp>
          <p:sp>
            <p:nvSpPr>
              <p:cNvPr id="14358" name="Text Box 18"/>
              <p:cNvSpPr txBox="1">
                <a:spLocks noChangeArrowheads="1"/>
              </p:cNvSpPr>
              <p:nvPr/>
            </p:nvSpPr>
            <p:spPr bwMode="auto">
              <a:xfrm>
                <a:off x="4489" y="403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right</a:t>
                </a:r>
              </a:p>
            </p:txBody>
          </p:sp>
          <p:sp>
            <p:nvSpPr>
              <p:cNvPr id="14359" name="Text Box 19"/>
              <p:cNvSpPr txBox="1">
                <a:spLocks noChangeArrowheads="1"/>
              </p:cNvSpPr>
              <p:nvPr/>
            </p:nvSpPr>
            <p:spPr bwMode="auto">
              <a:xfrm>
                <a:off x="5017" y="278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top</a:t>
                </a:r>
              </a:p>
            </p:txBody>
          </p:sp>
          <p:sp>
            <p:nvSpPr>
              <p:cNvPr id="14360" name="Text Box 20"/>
              <p:cNvSpPr txBox="1">
                <a:spLocks noChangeArrowheads="1"/>
              </p:cNvSpPr>
              <p:nvPr/>
            </p:nvSpPr>
            <p:spPr bwMode="auto">
              <a:xfrm>
                <a:off x="5017" y="3552"/>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bottom</a:t>
                </a:r>
              </a:p>
            </p:txBody>
          </p:sp>
          <p:sp>
            <p:nvSpPr>
              <p:cNvPr id="14361" name="Text Box 21"/>
              <p:cNvSpPr txBox="1">
                <a:spLocks noChangeArrowheads="1"/>
              </p:cNvSpPr>
              <p:nvPr/>
            </p:nvSpPr>
            <p:spPr bwMode="auto">
              <a:xfrm>
                <a:off x="3049" y="278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top</a:t>
                </a:r>
              </a:p>
            </p:txBody>
          </p:sp>
          <p:sp>
            <p:nvSpPr>
              <p:cNvPr id="14362" name="Text Box 22"/>
              <p:cNvSpPr txBox="1">
                <a:spLocks noChangeArrowheads="1"/>
              </p:cNvSpPr>
              <p:nvPr/>
            </p:nvSpPr>
            <p:spPr bwMode="auto">
              <a:xfrm>
                <a:off x="2857" y="3600"/>
                <a:ext cx="57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bottom</a:t>
                </a:r>
              </a:p>
            </p:txBody>
          </p:sp>
          <p:sp>
            <p:nvSpPr>
              <p:cNvPr id="14363" name="Text Box 23"/>
              <p:cNvSpPr txBox="1">
                <a:spLocks noChangeArrowheads="1"/>
              </p:cNvSpPr>
              <p:nvPr/>
            </p:nvSpPr>
            <p:spPr bwMode="auto">
              <a:xfrm>
                <a:off x="3577" y="2304"/>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left</a:t>
                </a:r>
              </a:p>
            </p:txBody>
          </p:sp>
          <p:sp>
            <p:nvSpPr>
              <p:cNvPr id="14364" name="Text Box 24"/>
              <p:cNvSpPr txBox="1">
                <a:spLocks noChangeArrowheads="1"/>
              </p:cNvSpPr>
              <p:nvPr/>
            </p:nvSpPr>
            <p:spPr bwMode="auto">
              <a:xfrm>
                <a:off x="3577" y="4032"/>
                <a:ext cx="4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400" b="1">
                    <a:solidFill>
                      <a:schemeClr val="tx1"/>
                    </a:solidFill>
                    <a:latin typeface="Tahoma" panose="020B0604030504040204" pitchFamily="34" charset="0"/>
                  </a:rPr>
                  <a:t>left</a:t>
                </a:r>
              </a:p>
            </p:txBody>
          </p:sp>
        </p:grpSp>
        <p:sp>
          <p:nvSpPr>
            <p:cNvPr id="14343" name="Rectangle 26"/>
            <p:cNvSpPr>
              <a:spLocks noChangeArrowheads="1"/>
            </p:cNvSpPr>
            <p:nvPr/>
          </p:nvSpPr>
          <p:spPr bwMode="auto">
            <a:xfrm>
              <a:off x="3721" y="2400"/>
              <a:ext cx="336" cy="336"/>
            </a:xfrm>
            <a:prstGeom prst="rect">
              <a:avLst/>
            </a:prstGeom>
            <a:solidFill>
              <a:srgbClr val="FFFFCC"/>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solidFill>
                  <a:schemeClr val="tx1"/>
                </a:solidFill>
                <a:latin typeface="Tahoma" panose="020B0604030504040204" pitchFamily="34" charset="0"/>
              </a:endParaRPr>
            </a:p>
          </p:txBody>
        </p:sp>
        <p:sp>
          <p:nvSpPr>
            <p:cNvPr id="14344" name="Rectangle 27"/>
            <p:cNvSpPr>
              <a:spLocks noChangeArrowheads="1"/>
            </p:cNvSpPr>
            <p:nvPr/>
          </p:nvSpPr>
          <p:spPr bwMode="auto">
            <a:xfrm>
              <a:off x="4777" y="2400"/>
              <a:ext cx="336" cy="336"/>
            </a:xfrm>
            <a:prstGeom prst="rect">
              <a:avLst/>
            </a:prstGeom>
            <a:solidFill>
              <a:srgbClr val="FFCC99"/>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solidFill>
                  <a:schemeClr val="tx1"/>
                </a:solidFill>
                <a:latin typeface="Tahoma" panose="020B0604030504040204" pitchFamily="34" charset="0"/>
              </a:endParaRPr>
            </a:p>
          </p:txBody>
        </p:sp>
        <p:sp>
          <p:nvSpPr>
            <p:cNvPr id="14345" name="Rectangle 28"/>
            <p:cNvSpPr>
              <a:spLocks noChangeArrowheads="1"/>
            </p:cNvSpPr>
            <p:nvPr/>
          </p:nvSpPr>
          <p:spPr bwMode="auto">
            <a:xfrm>
              <a:off x="3817" y="3312"/>
              <a:ext cx="336" cy="336"/>
            </a:xfrm>
            <a:prstGeom prst="rect">
              <a:avLst/>
            </a:prstGeom>
            <a:solidFill>
              <a:schemeClr val="accent2"/>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solidFill>
                  <a:schemeClr val="tx1"/>
                </a:solidFill>
                <a:latin typeface="Tahoma" panose="020B0604030504040204" pitchFamily="34" charset="0"/>
              </a:endParaRPr>
            </a:p>
          </p:txBody>
        </p:sp>
        <p:sp>
          <p:nvSpPr>
            <p:cNvPr id="14346" name="Rectangle 29"/>
            <p:cNvSpPr>
              <a:spLocks noChangeArrowheads="1"/>
            </p:cNvSpPr>
            <p:nvPr/>
          </p:nvSpPr>
          <p:spPr bwMode="auto">
            <a:xfrm>
              <a:off x="4777" y="3360"/>
              <a:ext cx="336" cy="336"/>
            </a:xfrm>
            <a:prstGeom prst="rect">
              <a:avLst/>
            </a:prstGeom>
            <a:solidFill>
              <a:srgbClr val="66FF33"/>
            </a:solidFill>
            <a:ln w="9525">
              <a:solidFill>
                <a:schemeClr val="tx1"/>
              </a:solidFill>
              <a:miter lim="800000"/>
              <a:headEnd/>
              <a:tailEnd/>
            </a:ln>
          </p:spPr>
          <p:txBody>
            <a:bodyPr wrap="none" anchor="ct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endParaRPr lang="en-US" altLang="en-US" sz="2400">
                <a:solidFill>
                  <a:schemeClr val="tx1"/>
                </a:solidFill>
                <a:latin typeface="Tahoma" panose="020B0604030504040204" pitchFamily="34" charset="0"/>
              </a:endParaRPr>
            </a:p>
          </p:txBody>
        </p:sp>
      </p:grpSp>
      <p:sp>
        <p:nvSpPr>
          <p:cNvPr id="14341" name="Text Box 31"/>
          <p:cNvSpPr txBox="1">
            <a:spLocks noChangeArrowheads="1"/>
          </p:cNvSpPr>
          <p:nvPr/>
        </p:nvSpPr>
        <p:spPr bwMode="auto">
          <a:xfrm>
            <a:off x="1753394" y="4572000"/>
            <a:ext cx="4495800" cy="6413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1700">
                <a:solidFill>
                  <a:srgbClr val="005398"/>
                </a:solidFill>
                <a:latin typeface="Arial" panose="020B0604020202020204" pitchFamily="34" charset="0"/>
                <a:cs typeface="Arial" panose="020B0604020202020204" pitchFamily="34" charset="0"/>
              </a:defRPr>
            </a:lvl9pPr>
          </a:lstStyle>
          <a:p>
            <a:pPr eaLnBrk="1" hangingPunct="1">
              <a:spcBef>
                <a:spcPct val="50000"/>
              </a:spcBef>
              <a:buFontTx/>
              <a:buNone/>
            </a:pPr>
            <a:r>
              <a:rPr lang="en-US" altLang="en-US" sz="1800">
                <a:solidFill>
                  <a:schemeClr val="tx1"/>
                </a:solidFill>
                <a:latin typeface="Tahoma" panose="020B0604030504040204" pitchFamily="34" charset="0"/>
              </a:rPr>
              <a:t>Các góc của phần tử con định vị theo các góc phần tử cha.</a:t>
            </a:r>
          </a:p>
        </p:txBody>
      </p:sp>
    </p:spTree>
    <p:extLst>
      <p:ext uri="{BB962C8B-B14F-4D97-AF65-F5344CB8AC3E}">
        <p14:creationId xmlns:p14="http://schemas.microsoft.com/office/powerpoint/2010/main" val="3235556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defRPr/>
            </a:pPr>
            <a:r>
              <a:rPr lang="en-US" sz="2400" dirty="0" err="1"/>
              <a:t>Vị</a:t>
            </a:r>
            <a:r>
              <a:rPr lang="en-US" sz="2400" dirty="0"/>
              <a:t> </a:t>
            </a:r>
            <a:r>
              <a:rPr lang="en-US" sz="2400" dirty="0" err="1"/>
              <a:t>trí</a:t>
            </a:r>
            <a:r>
              <a:rPr lang="en-US" sz="2400" dirty="0"/>
              <a:t> </a:t>
            </a:r>
            <a:r>
              <a:rPr lang="en-US" sz="2400" dirty="0" err="1"/>
              <a:t>tuyệt</a:t>
            </a:r>
            <a:r>
              <a:rPr lang="en-US" sz="2400" dirty="0"/>
              <a:t> </a:t>
            </a:r>
            <a:r>
              <a:rPr lang="en-US" sz="2400" dirty="0" err="1"/>
              <a:t>đối</a:t>
            </a:r>
            <a:r>
              <a:rPr lang="en-US" sz="2400" dirty="0"/>
              <a:t> (Absolute positioning)</a:t>
            </a:r>
          </a:p>
        </p:txBody>
      </p:sp>
      <p:sp>
        <p:nvSpPr>
          <p:cNvPr id="15363" name="Rectangle 3"/>
          <p:cNvSpPr>
            <a:spLocks noGrp="1" noChangeArrowheads="1"/>
          </p:cNvSpPr>
          <p:nvPr>
            <p:ph idx="1"/>
          </p:nvPr>
        </p:nvSpPr>
        <p:spPr>
          <a:xfrm>
            <a:off x="808697" y="1074873"/>
            <a:ext cx="9571038" cy="2971800"/>
          </a:xfrm>
        </p:spPr>
        <p:txBody>
          <a:bodyPr/>
          <a:lstStyle/>
          <a:p>
            <a:r>
              <a:rPr lang="en-US" altLang="en-US" dirty="0" err="1"/>
              <a:t>Ví</a:t>
            </a:r>
            <a:r>
              <a:rPr lang="en-US" altLang="en-US" dirty="0"/>
              <a:t> </a:t>
            </a:r>
            <a:r>
              <a:rPr lang="en-US" altLang="en-US" dirty="0" err="1"/>
              <a:t>dụ</a:t>
            </a:r>
            <a:endParaRPr lang="en-US" altLang="en-US" dirty="0"/>
          </a:p>
        </p:txBody>
      </p:sp>
      <p:grpSp>
        <p:nvGrpSpPr>
          <p:cNvPr id="15364" name="Group 28"/>
          <p:cNvGrpSpPr>
            <a:grpSpLocks/>
          </p:cNvGrpSpPr>
          <p:nvPr/>
        </p:nvGrpSpPr>
        <p:grpSpPr bwMode="auto">
          <a:xfrm>
            <a:off x="3582194" y="3429000"/>
            <a:ext cx="7162800" cy="3048000"/>
            <a:chOff x="1943" y="2112"/>
            <a:chExt cx="4450" cy="1968"/>
          </a:xfrm>
        </p:grpSpPr>
        <p:pic>
          <p:nvPicPr>
            <p:cNvPr id="1536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 y="2112"/>
              <a:ext cx="1653" cy="1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8" name="Text Box 10"/>
            <p:cNvSpPr txBox="1">
              <a:spLocks noChangeArrowheads="1"/>
            </p:cNvSpPr>
            <p:nvPr/>
          </p:nvSpPr>
          <p:spPr bwMode="auto">
            <a:xfrm>
              <a:off x="1943" y="2400"/>
              <a:ext cx="1250" cy="755"/>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1778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1778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1778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1778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latin typeface="Verdana" panose="020B0604030504040204" pitchFamily="34" charset="0"/>
                </a:rPr>
                <a:t>#logo1 {</a:t>
              </a:r>
            </a:p>
            <a:p>
              <a:pPr eaLnBrk="1" hangingPunct="1">
                <a:spcBef>
                  <a:spcPct val="0"/>
                </a:spcBef>
                <a:buFontTx/>
                <a:buNone/>
              </a:pPr>
              <a:r>
                <a:rPr lang="en-US" altLang="en-US" sz="1400">
                  <a:solidFill>
                    <a:schemeClr val="tx1"/>
                  </a:solidFill>
                  <a:latin typeface="Verdana" panose="020B0604030504040204" pitchFamily="34" charset="0"/>
                </a:rPr>
                <a:t>	position:absolute;</a:t>
              </a:r>
            </a:p>
            <a:p>
              <a:pPr eaLnBrk="1" hangingPunct="1">
                <a:spcBef>
                  <a:spcPct val="0"/>
                </a:spcBef>
                <a:buFontTx/>
                <a:buNone/>
              </a:pPr>
              <a:r>
                <a:rPr lang="en-US" altLang="en-US" sz="1400">
                  <a:solidFill>
                    <a:schemeClr val="tx1"/>
                  </a:solidFill>
                  <a:latin typeface="Verdana" panose="020B0604030504040204" pitchFamily="34" charset="0"/>
                </a:rPr>
                <a:t>	top:50px;</a:t>
              </a:r>
            </a:p>
            <a:p>
              <a:pPr eaLnBrk="1" hangingPunct="1">
                <a:spcBef>
                  <a:spcPct val="0"/>
                </a:spcBef>
                <a:buFontTx/>
                <a:buNone/>
              </a:pPr>
              <a:r>
                <a:rPr lang="en-US" altLang="en-US" sz="1400">
                  <a:solidFill>
                    <a:schemeClr val="tx1"/>
                  </a:solidFill>
                  <a:latin typeface="Verdana" panose="020B0604030504040204" pitchFamily="34" charset="0"/>
                </a:rPr>
                <a:t>	left:70px;</a:t>
              </a:r>
            </a:p>
            <a:p>
              <a:pPr eaLnBrk="1" hangingPunct="1">
                <a:spcBef>
                  <a:spcPct val="0"/>
                </a:spcBef>
                <a:buFontTx/>
                <a:buNone/>
              </a:pPr>
              <a:r>
                <a:rPr lang="en-US" altLang="en-US" sz="1400">
                  <a:solidFill>
                    <a:schemeClr val="tx1"/>
                  </a:solidFill>
                  <a:latin typeface="Verdana" panose="020B0604030504040204" pitchFamily="34" charset="0"/>
                </a:rPr>
                <a:t>}</a:t>
              </a:r>
            </a:p>
          </p:txBody>
        </p:sp>
        <p:sp>
          <p:nvSpPr>
            <p:cNvPr id="15369" name="Line 11"/>
            <p:cNvSpPr>
              <a:spLocks noChangeShapeType="1"/>
            </p:cNvSpPr>
            <p:nvPr/>
          </p:nvSpPr>
          <p:spPr bwMode="auto">
            <a:xfrm>
              <a:off x="3193" y="2736"/>
              <a:ext cx="368"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0" name="Text Box 12"/>
            <p:cNvSpPr txBox="1">
              <a:spLocks noChangeArrowheads="1"/>
            </p:cNvSpPr>
            <p:nvPr/>
          </p:nvSpPr>
          <p:spPr bwMode="auto">
            <a:xfrm>
              <a:off x="5161" y="2208"/>
              <a:ext cx="1232" cy="755"/>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889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889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889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889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latin typeface="Verdana" panose="020B0604030504040204" pitchFamily="34" charset="0"/>
                </a:rPr>
                <a:t>#logo2 {</a:t>
              </a:r>
            </a:p>
            <a:p>
              <a:pPr eaLnBrk="1" hangingPunct="1">
                <a:spcBef>
                  <a:spcPct val="0"/>
                </a:spcBef>
                <a:buFontTx/>
                <a:buNone/>
              </a:pPr>
              <a:r>
                <a:rPr lang="en-US" altLang="en-US" sz="1400">
                  <a:solidFill>
                    <a:schemeClr val="tx1"/>
                  </a:solidFill>
                  <a:latin typeface="Verdana" panose="020B0604030504040204" pitchFamily="34" charset="0"/>
                </a:rPr>
                <a:t>	position:absolute;</a:t>
              </a:r>
            </a:p>
            <a:p>
              <a:pPr eaLnBrk="1" hangingPunct="1">
                <a:spcBef>
                  <a:spcPct val="0"/>
                </a:spcBef>
                <a:buFontTx/>
                <a:buNone/>
              </a:pPr>
              <a:r>
                <a:rPr lang="en-US" altLang="en-US" sz="1400">
                  <a:solidFill>
                    <a:schemeClr val="tx1"/>
                  </a:solidFill>
                  <a:latin typeface="Verdana" panose="020B0604030504040204" pitchFamily="34" charset="0"/>
                </a:rPr>
                <a:t>	top:0px;</a:t>
              </a:r>
            </a:p>
            <a:p>
              <a:pPr eaLnBrk="1" hangingPunct="1">
                <a:spcBef>
                  <a:spcPct val="0"/>
                </a:spcBef>
                <a:buFontTx/>
                <a:buNone/>
              </a:pPr>
              <a:r>
                <a:rPr lang="en-US" altLang="en-US" sz="1400">
                  <a:solidFill>
                    <a:schemeClr val="tx1"/>
                  </a:solidFill>
                  <a:latin typeface="Verdana" panose="020B0604030504040204" pitchFamily="34" charset="0"/>
                </a:rPr>
                <a:t>	right:0px;</a:t>
              </a:r>
            </a:p>
            <a:p>
              <a:pPr eaLnBrk="1" hangingPunct="1">
                <a:spcBef>
                  <a:spcPct val="0"/>
                </a:spcBef>
                <a:buFontTx/>
                <a:buNone/>
              </a:pPr>
              <a:r>
                <a:rPr lang="en-US" altLang="en-US" sz="1400">
                  <a:solidFill>
                    <a:schemeClr val="tx1"/>
                  </a:solidFill>
                  <a:latin typeface="Verdana" panose="020B0604030504040204" pitchFamily="34" charset="0"/>
                </a:rPr>
                <a:t>}</a:t>
              </a:r>
            </a:p>
          </p:txBody>
        </p:sp>
        <p:sp>
          <p:nvSpPr>
            <p:cNvPr id="15371" name="Line 13"/>
            <p:cNvSpPr>
              <a:spLocks noChangeShapeType="1"/>
            </p:cNvSpPr>
            <p:nvPr/>
          </p:nvSpPr>
          <p:spPr bwMode="auto">
            <a:xfrm flipH="1">
              <a:off x="4969" y="2688"/>
              <a:ext cx="192"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2" name="Text Box 14"/>
            <p:cNvSpPr txBox="1">
              <a:spLocks noChangeArrowheads="1"/>
            </p:cNvSpPr>
            <p:nvPr/>
          </p:nvSpPr>
          <p:spPr bwMode="auto">
            <a:xfrm>
              <a:off x="5161" y="3072"/>
              <a:ext cx="1215" cy="755"/>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889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889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889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889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889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latin typeface="Verdana" panose="020B0604030504040204" pitchFamily="34" charset="0"/>
                </a:rPr>
                <a:t>#logo4 {</a:t>
              </a:r>
            </a:p>
            <a:p>
              <a:pPr eaLnBrk="1" hangingPunct="1">
                <a:spcBef>
                  <a:spcPct val="0"/>
                </a:spcBef>
                <a:buFontTx/>
                <a:buNone/>
              </a:pPr>
              <a:r>
                <a:rPr lang="en-US" altLang="en-US" sz="1400">
                  <a:solidFill>
                    <a:schemeClr val="tx1"/>
                  </a:solidFill>
                  <a:latin typeface="Verdana" panose="020B0604030504040204" pitchFamily="34" charset="0"/>
                </a:rPr>
                <a:t>	position:absolute;</a:t>
              </a:r>
            </a:p>
            <a:p>
              <a:pPr eaLnBrk="1" hangingPunct="1">
                <a:spcBef>
                  <a:spcPct val="0"/>
                </a:spcBef>
                <a:buFontTx/>
                <a:buNone/>
              </a:pPr>
              <a:r>
                <a:rPr lang="en-US" altLang="en-US" sz="1400">
                  <a:solidFill>
                    <a:schemeClr val="tx1"/>
                  </a:solidFill>
                  <a:latin typeface="Verdana" panose="020B0604030504040204" pitchFamily="34" charset="0"/>
                </a:rPr>
                <a:t>	bottom:70px;</a:t>
              </a:r>
            </a:p>
            <a:p>
              <a:pPr eaLnBrk="1" hangingPunct="1">
                <a:spcBef>
                  <a:spcPct val="0"/>
                </a:spcBef>
                <a:buFontTx/>
                <a:buNone/>
              </a:pPr>
              <a:r>
                <a:rPr lang="en-US" altLang="en-US" sz="1400">
                  <a:solidFill>
                    <a:schemeClr val="tx1"/>
                  </a:solidFill>
                  <a:latin typeface="Verdana" panose="020B0604030504040204" pitchFamily="34" charset="0"/>
                </a:rPr>
                <a:t>	right:50px;</a:t>
              </a:r>
            </a:p>
            <a:p>
              <a:pPr eaLnBrk="1" hangingPunct="1">
                <a:spcBef>
                  <a:spcPct val="0"/>
                </a:spcBef>
                <a:buFontTx/>
                <a:buNone/>
              </a:pPr>
              <a:r>
                <a:rPr lang="en-US" altLang="en-US" sz="1400">
                  <a:solidFill>
                    <a:schemeClr val="tx1"/>
                  </a:solidFill>
                  <a:latin typeface="Verdana" panose="020B0604030504040204" pitchFamily="34" charset="0"/>
                </a:rPr>
                <a:t>}</a:t>
              </a:r>
            </a:p>
          </p:txBody>
        </p:sp>
        <p:sp>
          <p:nvSpPr>
            <p:cNvPr id="15373" name="Text Box 15"/>
            <p:cNvSpPr txBox="1">
              <a:spLocks noChangeArrowheads="1"/>
            </p:cNvSpPr>
            <p:nvPr/>
          </p:nvSpPr>
          <p:spPr bwMode="auto">
            <a:xfrm>
              <a:off x="1943" y="3264"/>
              <a:ext cx="1250" cy="755"/>
            </a:xfrm>
            <a:prstGeom prst="rect">
              <a:avLst/>
            </a:prstGeom>
            <a:solidFill>
              <a:srgbClr val="C1F3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1778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1778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1778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1778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1778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400">
                  <a:solidFill>
                    <a:schemeClr val="tx1"/>
                  </a:solidFill>
                  <a:latin typeface="Verdana" panose="020B0604030504040204" pitchFamily="34" charset="0"/>
                </a:rPr>
                <a:t>#logo3 {</a:t>
              </a:r>
            </a:p>
            <a:p>
              <a:pPr eaLnBrk="1" hangingPunct="1">
                <a:spcBef>
                  <a:spcPct val="0"/>
                </a:spcBef>
                <a:buFontTx/>
                <a:buNone/>
              </a:pPr>
              <a:r>
                <a:rPr lang="en-US" altLang="en-US" sz="1400">
                  <a:solidFill>
                    <a:schemeClr val="tx1"/>
                  </a:solidFill>
                  <a:latin typeface="Verdana" panose="020B0604030504040204" pitchFamily="34" charset="0"/>
                </a:rPr>
                <a:t>	position:absolute;</a:t>
              </a:r>
            </a:p>
            <a:p>
              <a:pPr eaLnBrk="1" hangingPunct="1">
                <a:spcBef>
                  <a:spcPct val="0"/>
                </a:spcBef>
                <a:buFontTx/>
                <a:buNone/>
              </a:pPr>
              <a:r>
                <a:rPr lang="en-US" altLang="en-US" sz="1400">
                  <a:solidFill>
                    <a:schemeClr val="tx1"/>
                  </a:solidFill>
                  <a:latin typeface="Verdana" panose="020B0604030504040204" pitchFamily="34" charset="0"/>
                </a:rPr>
                <a:t>	bottom:0px;</a:t>
              </a:r>
            </a:p>
            <a:p>
              <a:pPr eaLnBrk="1" hangingPunct="1">
                <a:spcBef>
                  <a:spcPct val="0"/>
                </a:spcBef>
                <a:buFontTx/>
                <a:buNone/>
              </a:pPr>
              <a:r>
                <a:rPr lang="en-US" altLang="en-US" sz="1400">
                  <a:solidFill>
                    <a:schemeClr val="tx1"/>
                  </a:solidFill>
                  <a:latin typeface="Verdana" panose="020B0604030504040204" pitchFamily="34" charset="0"/>
                </a:rPr>
                <a:t>	left:0px;</a:t>
              </a:r>
            </a:p>
            <a:p>
              <a:pPr eaLnBrk="1" hangingPunct="1">
                <a:spcBef>
                  <a:spcPct val="0"/>
                </a:spcBef>
                <a:buFontTx/>
                <a:buNone/>
              </a:pPr>
              <a:r>
                <a:rPr lang="en-US" altLang="en-US" sz="1400">
                  <a:solidFill>
                    <a:schemeClr val="tx1"/>
                  </a:solidFill>
                  <a:latin typeface="Verdana" panose="020B0604030504040204" pitchFamily="34" charset="0"/>
                </a:rPr>
                <a:t>}</a:t>
              </a:r>
            </a:p>
          </p:txBody>
        </p:sp>
        <p:sp>
          <p:nvSpPr>
            <p:cNvPr id="15374" name="Line 16"/>
            <p:cNvSpPr>
              <a:spLocks noChangeShapeType="1"/>
            </p:cNvSpPr>
            <p:nvPr/>
          </p:nvSpPr>
          <p:spPr bwMode="auto">
            <a:xfrm flipH="1">
              <a:off x="4825" y="3504"/>
              <a:ext cx="336"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5375" name="Line 17"/>
            <p:cNvSpPr>
              <a:spLocks noChangeShapeType="1"/>
            </p:cNvSpPr>
            <p:nvPr/>
          </p:nvSpPr>
          <p:spPr bwMode="auto">
            <a:xfrm>
              <a:off x="3193" y="3648"/>
              <a:ext cx="177" cy="0"/>
            </a:xfrm>
            <a:prstGeom prst="line">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5365" name="Text Box 26"/>
          <p:cNvSpPr txBox="1">
            <a:spLocks noChangeArrowheads="1"/>
          </p:cNvSpPr>
          <p:nvPr/>
        </p:nvSpPr>
        <p:spPr bwMode="auto">
          <a:xfrm>
            <a:off x="1257300" y="1412681"/>
            <a:ext cx="9677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tabLst>
                <a:tab pos="444500" algn="l"/>
                <a:tab pos="901700" algn="l"/>
              </a:tabLst>
              <a:defRPr sz="2600">
                <a:solidFill>
                  <a:srgbClr val="005398"/>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tabLst>
                <a:tab pos="444500" algn="l"/>
                <a:tab pos="901700" algn="l"/>
              </a:tabLst>
              <a:defRPr sz="2400">
                <a:solidFill>
                  <a:srgbClr val="005398"/>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tabLst>
                <a:tab pos="444500" algn="l"/>
                <a:tab pos="901700" algn="l"/>
              </a:tabLst>
              <a:defRPr sz="2200">
                <a:solidFill>
                  <a:srgbClr val="005398"/>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tabLst>
                <a:tab pos="444500" algn="l"/>
                <a:tab pos="901700" algn="l"/>
              </a:tabLst>
              <a:defRPr sz="2000">
                <a:solidFill>
                  <a:srgbClr val="005398"/>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tabLst>
                <a:tab pos="444500" algn="l"/>
                <a:tab pos="901700" algn="l"/>
              </a:tabLst>
              <a:defRPr sz="1700">
                <a:solidFill>
                  <a:srgbClr val="005398"/>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tabLst>
                <a:tab pos="444500" algn="l"/>
                <a:tab pos="901700" algn="l"/>
              </a:tabLst>
              <a:defRPr sz="1700">
                <a:solidFill>
                  <a:srgbClr val="005398"/>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tabLst>
                <a:tab pos="444500" algn="l"/>
                <a:tab pos="901700" algn="l"/>
              </a:tabLst>
              <a:defRPr sz="1700">
                <a:solidFill>
                  <a:srgbClr val="005398"/>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tabLst>
                <a:tab pos="444500" algn="l"/>
                <a:tab pos="901700" algn="l"/>
              </a:tabLst>
              <a:defRPr sz="1700">
                <a:solidFill>
                  <a:srgbClr val="005398"/>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tabLst>
                <a:tab pos="444500" algn="l"/>
                <a:tab pos="901700" algn="l"/>
              </a:tabLst>
              <a:defRPr sz="1700">
                <a:solidFill>
                  <a:srgbClr val="005398"/>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800" dirty="0">
                <a:solidFill>
                  <a:schemeClr val="tx1"/>
                </a:solidFill>
                <a:latin typeface="Courier New" panose="02070309020205020404" pitchFamily="49" charset="0"/>
              </a:rPr>
              <a:t>&lt;body&gt;</a:t>
            </a:r>
          </a:p>
          <a:p>
            <a:pPr eaLnBrk="1" hangingPunct="1">
              <a:spcBef>
                <a:spcPct val="0"/>
              </a:spcBef>
              <a:buFontTx/>
              <a:buNone/>
            </a:pPr>
            <a:r>
              <a:rPr lang="en-US" altLang="en-US" sz="1800" dirty="0">
                <a:solidFill>
                  <a:schemeClr val="tx1"/>
                </a:solidFill>
                <a:latin typeface="Courier New" panose="02070309020205020404" pitchFamily="49" charset="0"/>
              </a:rPr>
              <a:t>	&lt;div id=“container” style=“width=300px; height=300px; boder:2px green solid;"&gt;</a:t>
            </a:r>
          </a:p>
          <a:p>
            <a:pPr eaLnBrk="1" hangingPunct="1">
              <a:spcBef>
                <a:spcPct val="0"/>
              </a:spcBef>
              <a:buFontTx/>
              <a:buNone/>
            </a:pPr>
            <a:r>
              <a:rPr lang="en-US" altLang="en-US" sz="1800" dirty="0">
                <a:solidFill>
                  <a:schemeClr val="tx1"/>
                </a:solidFill>
                <a:latin typeface="Courier New" panose="02070309020205020404" pitchFamily="49" charset="0"/>
              </a:rPr>
              <a:t>		&lt;div id="logo1"&gt;&lt;</a:t>
            </a:r>
            <a:r>
              <a:rPr lang="en-US" altLang="en-US" sz="1800" dirty="0" err="1">
                <a:solidFill>
                  <a:schemeClr val="tx1"/>
                </a:solidFill>
                <a:latin typeface="Courier New" panose="02070309020205020404" pitchFamily="49" charset="0"/>
              </a:rPr>
              <a:t>img</a:t>
            </a: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src</a:t>
            </a:r>
            <a:r>
              <a:rPr lang="en-US" altLang="en-US" sz="1800" dirty="0">
                <a:solidFill>
                  <a:schemeClr val="tx1"/>
                </a:solidFill>
                <a:latin typeface="Courier New" panose="02070309020205020404" pitchFamily="49" charset="0"/>
              </a:rPr>
              <a:t>="HINHANH/1.JPG"&gt;&lt;/div&gt;</a:t>
            </a:r>
          </a:p>
          <a:p>
            <a:pPr eaLnBrk="1" hangingPunct="1">
              <a:spcBef>
                <a:spcPct val="0"/>
              </a:spcBef>
              <a:buFontTx/>
              <a:buNone/>
            </a:pPr>
            <a:r>
              <a:rPr lang="en-US" altLang="en-US" sz="1800" dirty="0">
                <a:solidFill>
                  <a:schemeClr val="tx1"/>
                </a:solidFill>
                <a:latin typeface="Courier New" panose="02070309020205020404" pitchFamily="49" charset="0"/>
              </a:rPr>
              <a:t>		&lt;div id="logo2"&gt;&lt;</a:t>
            </a:r>
            <a:r>
              <a:rPr lang="en-US" altLang="en-US" sz="1800" dirty="0" err="1">
                <a:solidFill>
                  <a:schemeClr val="tx1"/>
                </a:solidFill>
                <a:latin typeface="Courier New" panose="02070309020205020404" pitchFamily="49" charset="0"/>
              </a:rPr>
              <a:t>img</a:t>
            </a: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src</a:t>
            </a:r>
            <a:r>
              <a:rPr lang="en-US" altLang="en-US" sz="1800" dirty="0">
                <a:solidFill>
                  <a:schemeClr val="tx1"/>
                </a:solidFill>
                <a:latin typeface="Courier New" panose="02070309020205020404" pitchFamily="49" charset="0"/>
              </a:rPr>
              <a:t>="HINHANH/2.JPG"&gt;&lt;/div&gt;</a:t>
            </a:r>
          </a:p>
          <a:p>
            <a:pPr eaLnBrk="1" hangingPunct="1">
              <a:spcBef>
                <a:spcPct val="0"/>
              </a:spcBef>
              <a:buFontTx/>
              <a:buNone/>
            </a:pPr>
            <a:r>
              <a:rPr lang="en-US" altLang="en-US" sz="1800" dirty="0">
                <a:solidFill>
                  <a:schemeClr val="tx1"/>
                </a:solidFill>
                <a:latin typeface="Courier New" panose="02070309020205020404" pitchFamily="49" charset="0"/>
              </a:rPr>
              <a:t>		&lt;div id="logo3"&gt;&lt;</a:t>
            </a:r>
            <a:r>
              <a:rPr lang="en-US" altLang="en-US" sz="1800" dirty="0" err="1">
                <a:solidFill>
                  <a:schemeClr val="tx1"/>
                </a:solidFill>
                <a:latin typeface="Courier New" panose="02070309020205020404" pitchFamily="49" charset="0"/>
              </a:rPr>
              <a:t>img</a:t>
            </a: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src</a:t>
            </a:r>
            <a:r>
              <a:rPr lang="en-US" altLang="en-US" sz="1800" dirty="0">
                <a:solidFill>
                  <a:schemeClr val="tx1"/>
                </a:solidFill>
                <a:latin typeface="Courier New" panose="02070309020205020404" pitchFamily="49" charset="0"/>
              </a:rPr>
              <a:t>="HINHANH/3.JPG"&gt;&lt;/div&gt;</a:t>
            </a:r>
          </a:p>
          <a:p>
            <a:pPr eaLnBrk="1" hangingPunct="1">
              <a:spcBef>
                <a:spcPct val="0"/>
              </a:spcBef>
              <a:buFontTx/>
              <a:buNone/>
            </a:pPr>
            <a:r>
              <a:rPr lang="en-US" altLang="en-US" sz="1800" dirty="0">
                <a:solidFill>
                  <a:schemeClr val="tx1"/>
                </a:solidFill>
                <a:latin typeface="Courier New" panose="02070309020205020404" pitchFamily="49" charset="0"/>
              </a:rPr>
              <a:t>		&lt;div id="logo4"&gt;&lt;</a:t>
            </a:r>
            <a:r>
              <a:rPr lang="en-US" altLang="en-US" sz="1800" dirty="0" err="1">
                <a:solidFill>
                  <a:schemeClr val="tx1"/>
                </a:solidFill>
                <a:latin typeface="Courier New" panose="02070309020205020404" pitchFamily="49" charset="0"/>
              </a:rPr>
              <a:t>img</a:t>
            </a:r>
            <a:r>
              <a:rPr lang="en-US" altLang="en-US" sz="1800" dirty="0">
                <a:solidFill>
                  <a:schemeClr val="tx1"/>
                </a:solidFill>
                <a:latin typeface="Courier New" panose="02070309020205020404" pitchFamily="49" charset="0"/>
              </a:rPr>
              <a:t> </a:t>
            </a:r>
            <a:r>
              <a:rPr lang="en-US" altLang="en-US" sz="1800" dirty="0" err="1">
                <a:solidFill>
                  <a:schemeClr val="tx1"/>
                </a:solidFill>
                <a:latin typeface="Courier New" panose="02070309020205020404" pitchFamily="49" charset="0"/>
              </a:rPr>
              <a:t>src</a:t>
            </a:r>
            <a:r>
              <a:rPr lang="en-US" altLang="en-US" sz="1800" dirty="0">
                <a:solidFill>
                  <a:schemeClr val="tx1"/>
                </a:solidFill>
                <a:latin typeface="Courier New" panose="02070309020205020404" pitchFamily="49" charset="0"/>
              </a:rPr>
              <a:t>="HINHANH/4.JPG"&gt;&lt;/div&gt;</a:t>
            </a:r>
          </a:p>
          <a:p>
            <a:pPr eaLnBrk="1" hangingPunct="1">
              <a:spcBef>
                <a:spcPct val="0"/>
              </a:spcBef>
              <a:buFontTx/>
              <a:buNone/>
            </a:pPr>
            <a:r>
              <a:rPr lang="en-US" altLang="en-US" sz="1800" dirty="0">
                <a:solidFill>
                  <a:schemeClr val="tx1"/>
                </a:solidFill>
                <a:latin typeface="Courier New" panose="02070309020205020404" pitchFamily="49" charset="0"/>
              </a:rPr>
              <a:t>	&lt;/div&gt;</a:t>
            </a:r>
          </a:p>
          <a:p>
            <a:pPr eaLnBrk="1" hangingPunct="1">
              <a:spcBef>
                <a:spcPct val="0"/>
              </a:spcBef>
              <a:buFontTx/>
              <a:buNone/>
            </a:pPr>
            <a:r>
              <a:rPr lang="en-US" altLang="en-US" sz="1800" dirty="0">
                <a:solidFill>
                  <a:schemeClr val="tx1"/>
                </a:solidFill>
                <a:latin typeface="Courier New" panose="02070309020205020404" pitchFamily="49" charset="0"/>
              </a:rPr>
              <a:t>&lt;/body&gt;</a:t>
            </a:r>
          </a:p>
        </p:txBody>
      </p:sp>
      <p:pic>
        <p:nvPicPr>
          <p:cNvPr id="15366" name="Picture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2594" y="7010400"/>
            <a:ext cx="3943350"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5289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958</TotalTime>
  <Words>1569</Words>
  <Application>Microsoft Office PowerPoint</Application>
  <PresentationFormat>Widescreen</PresentationFormat>
  <Paragraphs>180</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Courier New</vt:lpstr>
      <vt:lpstr>Tahoma</vt:lpstr>
      <vt:lpstr>Times New Roman</vt:lpstr>
      <vt:lpstr>Verdana</vt:lpstr>
      <vt:lpstr>Wingdings</vt:lpstr>
      <vt:lpstr>Office Theme</vt:lpstr>
      <vt:lpstr>3.12. Float &amp; clear </vt:lpstr>
      <vt:lpstr>Thuộc tính float</vt:lpstr>
      <vt:lpstr>3.12.2. Thuộc tính clear  </vt:lpstr>
      <vt:lpstr> 3.13. Position  </vt:lpstr>
      <vt:lpstr>Vị trí tương đối (Relative position)</vt:lpstr>
      <vt:lpstr>Vị trí tương đối (Relative position)</vt:lpstr>
      <vt:lpstr>Vị trí tương đối (Relative position)</vt:lpstr>
      <vt:lpstr>Vị trí tuyệt đối (Absolute positioning)</vt:lpstr>
      <vt:lpstr>Vị trí tuyệt đối (Absolute positioning)</vt:lpstr>
      <vt:lpstr>Thuộc tính z-index</vt:lpstr>
      <vt:lpstr>Thuộc tính z-index</vt:lpstr>
      <vt:lpstr>Thuộc tính display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THIẾT KẾ WEB</dc:title>
  <dc:creator>MrChinh</dc:creator>
  <cp:lastModifiedBy>Administrator</cp:lastModifiedBy>
  <cp:revision>94</cp:revision>
  <dcterms:created xsi:type="dcterms:W3CDTF">2019-07-03T02:18:23Z</dcterms:created>
  <dcterms:modified xsi:type="dcterms:W3CDTF">2025-07-16T05:51:06Z</dcterms:modified>
</cp:coreProperties>
</file>