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2" r:id="rId24"/>
    <p:sldId id="280" r:id="rId25"/>
    <p:sldId id="281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C24"/>
    <a:srgbClr val="FACA06"/>
    <a:srgbClr val="003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2CD1-6A4A-4DF6-9881-BDA3EC4F1A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D7FD4-2A76-4DC2-BEDF-D4D608C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0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74BF-563C-4C5B-8830-4F1223395AD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ADA5-872D-4B45-8796-4D1F2C28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2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3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6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7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6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3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3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3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15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1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51005" y="131805"/>
            <a:ext cx="948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ĐẠI HỌC CÔNG NGHIỆP HÀ NỘI – BÀI GIẢNG ĐIỆN TỬ</a:t>
            </a:r>
          </a:p>
          <a:p>
            <a:pPr algn="ctr"/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bg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19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THIẾT KẾ WEB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BDA76B8-FB6B-47B4-B733-F9F3FA8CF68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4762"/>
            <a:ext cx="12192000" cy="7978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BF7B10-53EA-4154-9420-BA5EF91BF3FE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862541"/>
            <a:ext cx="12195363" cy="10018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FE2DA-50D5-49DA-8438-230DF30AD18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hqprint">
            <a:clrChange>
              <a:clrFrom>
                <a:srgbClr val="F0F4F8"/>
              </a:clrFrom>
              <a:clrTo>
                <a:srgbClr val="F0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4" y="97090"/>
            <a:ext cx="588268" cy="588268"/>
          </a:xfrm>
          <a:prstGeom prst="rect">
            <a:avLst/>
          </a:prstGeom>
          <a:effectLst>
            <a:glow rad="50800">
              <a:schemeClr val="tx1">
                <a:alpha val="90000"/>
              </a:schemeClr>
            </a:glow>
          </a:effectLst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C3E298A9-610C-46DC-B065-F65C5A6DC04F}"/>
              </a:ext>
            </a:extLst>
          </p:cNvPr>
          <p:cNvSpPr txBox="1">
            <a:spLocks/>
          </p:cNvSpPr>
          <p:nvPr userDrawn="1"/>
        </p:nvSpPr>
        <p:spPr>
          <a:xfrm>
            <a:off x="-45577" y="6636210"/>
            <a:ext cx="640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Webiste: https://haui.edu.vn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C0E39-3A88-446C-9DBA-4CD5D2FEEAC2}"/>
              </a:ext>
            </a:extLst>
          </p:cNvPr>
          <p:cNvSpPr txBox="1"/>
          <p:nvPr userDrawn="1"/>
        </p:nvSpPr>
        <p:spPr>
          <a:xfrm>
            <a:off x="7432898" y="6622998"/>
            <a:ext cx="3395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0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</a:t>
            </a:r>
            <a:r>
              <a:rPr lang="en-ID" sz="10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D" sz="10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Hanoi University of Industry </a:t>
            </a:r>
            <a:r>
              <a:rPr lang="en-ID" sz="1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rights reserved</a:t>
            </a:r>
            <a:endParaRPr lang="en-ID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DA8E7B-4936-4304-A6B7-69EA88D09CBD}"/>
              </a:ext>
            </a:extLst>
          </p:cNvPr>
          <p:cNvGrpSpPr/>
          <p:nvPr userDrawn="1"/>
        </p:nvGrpSpPr>
        <p:grpSpPr>
          <a:xfrm>
            <a:off x="10695894" y="6596658"/>
            <a:ext cx="357425" cy="184511"/>
            <a:chOff x="4858544" y="3598069"/>
            <a:chExt cx="1614487" cy="833438"/>
          </a:xfrm>
          <a:solidFill>
            <a:schemeClr val="tx1"/>
          </a:solidFill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20DF773-25D2-4904-9187-6D25DBA62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8544" y="3777457"/>
              <a:ext cx="1355725" cy="654050"/>
            </a:xfrm>
            <a:custGeom>
              <a:avLst/>
              <a:gdLst>
                <a:gd name="T0" fmla="*/ 89 w 257"/>
                <a:gd name="T1" fmla="*/ 59 h 124"/>
                <a:gd name="T2" fmla="*/ 101 w 257"/>
                <a:gd name="T3" fmla="*/ 45 h 124"/>
                <a:gd name="T4" fmla="*/ 214 w 257"/>
                <a:gd name="T5" fmla="*/ 2 h 124"/>
                <a:gd name="T6" fmla="*/ 247 w 257"/>
                <a:gd name="T7" fmla="*/ 29 h 124"/>
                <a:gd name="T8" fmla="*/ 247 w 257"/>
                <a:gd name="T9" fmla="*/ 60 h 124"/>
                <a:gd name="T10" fmla="*/ 148 w 257"/>
                <a:gd name="T11" fmla="*/ 119 h 124"/>
                <a:gd name="T12" fmla="*/ 139 w 257"/>
                <a:gd name="T13" fmla="*/ 119 h 124"/>
                <a:gd name="T14" fmla="*/ 45 w 257"/>
                <a:gd name="T15" fmla="*/ 110 h 124"/>
                <a:gd name="T16" fmla="*/ 138 w 257"/>
                <a:gd name="T17" fmla="*/ 69 h 124"/>
                <a:gd name="T18" fmla="*/ 149 w 257"/>
                <a:gd name="T19" fmla="*/ 69 h 124"/>
                <a:gd name="T20" fmla="*/ 156 w 257"/>
                <a:gd name="T21" fmla="*/ 57 h 124"/>
                <a:gd name="T22" fmla="*/ 142 w 257"/>
                <a:gd name="T23" fmla="*/ 55 h 124"/>
                <a:gd name="T24" fmla="*/ 135 w 257"/>
                <a:gd name="T25" fmla="*/ 64 h 124"/>
                <a:gd name="T26" fmla="*/ 89 w 257"/>
                <a:gd name="T27" fmla="*/ 5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124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6E0392A-71DA-4FC5-9189-78029867C2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7731" y="3598069"/>
              <a:ext cx="495300" cy="558800"/>
            </a:xfrm>
            <a:custGeom>
              <a:avLst/>
              <a:gdLst>
                <a:gd name="T0" fmla="*/ 36 w 94"/>
                <a:gd name="T1" fmla="*/ 58 h 106"/>
                <a:gd name="T2" fmla="*/ 2 w 94"/>
                <a:gd name="T3" fmla="*/ 34 h 106"/>
                <a:gd name="T4" fmla="*/ 14 w 94"/>
                <a:gd name="T5" fmla="*/ 15 h 106"/>
                <a:gd name="T6" fmla="*/ 21 w 94"/>
                <a:gd name="T7" fmla="*/ 8 h 106"/>
                <a:gd name="T8" fmla="*/ 54 w 94"/>
                <a:gd name="T9" fmla="*/ 0 h 106"/>
                <a:gd name="T10" fmla="*/ 88 w 94"/>
                <a:gd name="T11" fmla="*/ 45 h 106"/>
                <a:gd name="T12" fmla="*/ 92 w 94"/>
                <a:gd name="T13" fmla="*/ 84 h 106"/>
                <a:gd name="T14" fmla="*/ 69 w 94"/>
                <a:gd name="T15" fmla="*/ 101 h 106"/>
                <a:gd name="T16" fmla="*/ 57 w 94"/>
                <a:gd name="T17" fmla="*/ 103 h 106"/>
                <a:gd name="T18" fmla="*/ 51 w 94"/>
                <a:gd name="T19" fmla="*/ 102 h 106"/>
                <a:gd name="T20" fmla="*/ 32 w 94"/>
                <a:gd name="T21" fmla="*/ 98 h 106"/>
                <a:gd name="T22" fmla="*/ 36 w 94"/>
                <a:gd name="T23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06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FB27096D-82F9-4A7C-AA95-3E7BF1CC321A}"/>
              </a:ext>
            </a:extLst>
          </p:cNvPr>
          <p:cNvSpPr txBox="1">
            <a:spLocks/>
          </p:cNvSpPr>
          <p:nvPr userDrawn="1"/>
        </p:nvSpPr>
        <p:spPr>
          <a:xfrm>
            <a:off x="11400367" y="64928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38" y="159"/>
            <a:ext cx="1604962" cy="80248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612-7D8F-4B8F-977C-F32DA5D1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36" y="2530411"/>
            <a:ext cx="1157828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72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sz="72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4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THIẾT KẾ WEB</a:t>
            </a:r>
            <a:br>
              <a:rPr lang="en-US" altLang="zh-CN" sz="4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Xử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sự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biểu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quy</a:t>
            </a:r>
            <a:r>
              <a:rPr lang="zh-CN" altLang="en-US" sz="4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4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5BDC3-385A-4DE8-861E-EB02AC360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170449"/>
            <a:ext cx="9001462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BỘ MÔN KỸ THUẬT VÀ MẠNG MÁY 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onKeyDown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onKeyUp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onKeyPress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Xuât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cs typeface="Arial" panose="020B0604020202020204" pitchFamily="34" charset="0"/>
              </a:rPr>
              <a:t>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8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B1483-FBD1-4A20-8419-D00853C5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64D8404-D0AE-40A8-9C6C-22C72FA5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96" y="1657632"/>
            <a:ext cx="949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51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 fontScale="85000" lnSpcReduction="10000"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(Mouse)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onMouseDown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cs typeface="Arial" panose="020B0604020202020204" pitchFamily="34" charset="0"/>
              </a:rPr>
              <a:t>ược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nhấn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xuống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cs typeface="Arial" panose="020B0604020202020204" pitchFamily="34" charset="0"/>
              </a:rPr>
              <a:t>ược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thả</a:t>
            </a:r>
            <a:r>
              <a:rPr lang="en-US" sz="2400" dirty="0">
                <a:cs typeface="Arial" panose="020B0604020202020204" pitchFamily="34" charset="0"/>
              </a:rPr>
              <a:t> 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onDblClick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onMouseOver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210085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146C2-6A2F-407E-83A6-EF38BB08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8C0B59D9-83ED-47F4-B168-6DC3DD6A4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42" y="1790700"/>
            <a:ext cx="591703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6A500B5B-8A23-4765-8B60-5865FFFC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1943100"/>
            <a:ext cx="18764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9AEA9A0E-4338-49D1-BC7C-A3670C6B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3162300"/>
            <a:ext cx="1771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2A16FDF1-4048-4E6B-ABDC-631170C325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7142" y="2857500"/>
            <a:ext cx="2057400" cy="1587"/>
          </a:xfrm>
          <a:prstGeom prst="line">
            <a:avLst/>
          </a:prstGeom>
          <a:noFill/>
          <a:ln w="25400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6931167-4315-4DAB-B20B-09F61CA05C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0124" y="2933700"/>
            <a:ext cx="371476" cy="838200"/>
          </a:xfrm>
          <a:prstGeom prst="straightConnector1">
            <a:avLst/>
          </a:prstGeom>
          <a:noFill/>
          <a:ln w="25400" algn="ctr">
            <a:solidFill>
              <a:srgbClr val="0033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9">
            <a:extLst>
              <a:ext uri="{FF2B5EF4-FFF2-40B4-BE49-F238E27FC236}">
                <a16:creationId xmlns:a16="http://schemas.microsoft.com/office/drawing/2014/main" id="{C8BF8C8B-3807-4B24-AC11-DAA6FB0B7F9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30800" y="3643313"/>
            <a:ext cx="2438400" cy="509587"/>
          </a:xfrm>
          <a:prstGeom prst="straightConnector1">
            <a:avLst/>
          </a:prstGeom>
          <a:noFill/>
          <a:ln w="25400" algn="ctr">
            <a:solidFill>
              <a:srgbClr val="0033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3">
            <a:extLst>
              <a:ext uri="{FF2B5EF4-FFF2-40B4-BE49-F238E27FC236}">
                <a16:creationId xmlns:a16="http://schemas.microsoft.com/office/drawing/2014/main" id="{79615B7E-982B-47B0-A23A-FCCCA5450B5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25900" y="3124200"/>
            <a:ext cx="1752600" cy="13716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25">
            <a:extLst>
              <a:ext uri="{FF2B5EF4-FFF2-40B4-BE49-F238E27FC236}">
                <a16:creationId xmlns:a16="http://schemas.microsoft.com/office/drawing/2014/main" id="{E9C8B40B-BCF5-423A-A383-A0B71AB45A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68800" y="2933700"/>
            <a:ext cx="3200400" cy="1905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1E7D2F03-FB72-4096-88A2-A6958884A1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90042" y="2859088"/>
            <a:ext cx="259815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570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focus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 fontScale="92500" lnSpcReduction="20000"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focus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selection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onFocus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onBlur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onSelectStart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onSelect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01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focus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36DD5-19A5-4BC1-A802-2C7C490E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4EEFE96-6F91-46FB-A891-541C2998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" y="1905000"/>
            <a:ext cx="574871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90BEFB2-2766-4273-A53E-7D4ECC54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96" y="2133600"/>
            <a:ext cx="488831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6E9A7991-6085-4292-B140-0A2615DF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57" y="3200400"/>
            <a:ext cx="4888316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7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085F3-9535-4A02-8E63-959CEDFC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DB87B4-57AD-4C2F-97DC-0541F0BD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72" y="1783521"/>
            <a:ext cx="63218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03CB75E-BD1E-4749-9820-6380CD27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46" y="3297996"/>
            <a:ext cx="3943350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44D3AF7-BC56-4CDA-8837-F88C7AB1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63" y="1935921"/>
            <a:ext cx="400050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9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95" y="2102679"/>
            <a:ext cx="11447362" cy="1326321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Phần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2: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BIỂU THỨC CHÍNH QUI</a:t>
            </a:r>
            <a:b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Biểu thức chính quy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/>
              <a:t>Biểu thức chính quy là một chuỗi các ký tự tạo thành một mẫu tìm kiếm.</a:t>
            </a:r>
            <a:endParaRPr lang="en-US" sz="2800" dirty="0"/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/>
              <a:t>Biểu thức chính quy có thể là một ký tự đơn hoặc một mẫu phức tạp hơn.</a:t>
            </a: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/>
              <a:t>Biểu thức chính quy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vi-VN" sz="2800" dirty="0"/>
              <a:t>mô tả những gì bạn đang tìm 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vi-VN" sz="2800" dirty="0"/>
              <a:t>có thể được sử dụng để thực hiện tất cả các hoạt động tìm kiếm văn bản và thay thế văn bản</a:t>
            </a:r>
            <a:r>
              <a:rPr lang="en-US" sz="2800" dirty="0"/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3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/>
              <a:t>Cách</a:t>
            </a:r>
            <a:r>
              <a:rPr lang="en-US" sz="3600" b="1" dirty="0"/>
              <a:t> </a:t>
            </a:r>
            <a:r>
              <a:rPr lang="en-US" sz="3600" b="1" dirty="0" err="1"/>
              <a:t>Tạo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</a:t>
            </a:r>
            <a:r>
              <a:rPr lang="en-US" sz="3600" b="1" dirty="0" err="1"/>
              <a:t>biểu</a:t>
            </a:r>
            <a:r>
              <a:rPr lang="en-US" sz="3600" b="1" dirty="0"/>
              <a:t> </a:t>
            </a:r>
            <a:r>
              <a:rPr lang="en-US" sz="3600" b="1" dirty="0" err="1"/>
              <a:t>thức</a:t>
            </a:r>
            <a:r>
              <a:rPr lang="en-US" sz="3600" b="1" dirty="0"/>
              <a:t> </a:t>
            </a:r>
            <a:r>
              <a:rPr lang="en-US" sz="3600" b="1" dirty="0" err="1"/>
              <a:t>chính</a:t>
            </a:r>
            <a:r>
              <a:rPr lang="en-US" sz="3600" b="1" dirty="0"/>
              <a:t> </a:t>
            </a:r>
            <a:r>
              <a:rPr lang="en-US" sz="3600" b="1" dirty="0" err="1"/>
              <a:t>quy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/>
          </a:bodyPr>
          <a:lstStyle/>
          <a:p>
            <a:pPr marL="891540" lvl="1" indent="-571500" algn="just" fontAlgn="base">
              <a:spcBef>
                <a:spcPts val="370"/>
              </a:spcBef>
              <a:spcAft>
                <a:spcPct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/>
              <a:t>Cách</a:t>
            </a:r>
            <a:r>
              <a:rPr lang="en-US" sz="2800" dirty="0"/>
              <a:t> 1: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qui đ</a:t>
            </a:r>
            <a:r>
              <a:rPr lang="vi-VN" sz="2800" dirty="0"/>
              <a:t>ươ</a:t>
            </a:r>
            <a:r>
              <a:rPr lang="en-US" sz="2800" dirty="0"/>
              <a:t>c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cặp</a:t>
            </a:r>
            <a:r>
              <a:rPr lang="en-US" sz="2800" dirty="0"/>
              <a:t> //. </a:t>
            </a:r>
            <a:br>
              <a:rPr lang="en-US" sz="2800" dirty="0"/>
            </a:br>
            <a:r>
              <a:rPr lang="en-US" sz="2800" dirty="0"/>
              <a:t>Var re=/exp/;</a:t>
            </a:r>
          </a:p>
          <a:p>
            <a:pPr marL="891540" lvl="1" indent="-571500" fontAlgn="base">
              <a:spcBef>
                <a:spcPts val="370"/>
              </a:spcBef>
              <a:spcAft>
                <a:spcPct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/>
              <a:t>Cách</a:t>
            </a:r>
            <a:r>
              <a:rPr lang="en-US" sz="2800" dirty="0"/>
              <a:t> 2: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t</a:t>
            </a:r>
            <a:r>
              <a:rPr lang="vi-VN" sz="2800" dirty="0"/>
              <a:t>ượn</a:t>
            </a:r>
            <a:r>
              <a:rPr lang="en-US" sz="2800" dirty="0"/>
              <a:t>g </a:t>
            </a:r>
            <a:r>
              <a:rPr lang="en-US" sz="2800" dirty="0" err="1">
                <a:solidFill>
                  <a:srgbClr val="1B1B1B"/>
                </a:solidFill>
                <a:latin typeface="SFMono-Regular"/>
              </a:rPr>
              <a:t>RegExp</a:t>
            </a:r>
            <a:r>
              <a:rPr lang="en-US" sz="2800" dirty="0">
                <a:solidFill>
                  <a:srgbClr val="1B1B1B"/>
                </a:solidFill>
                <a:latin typeface="SFMono-Regular"/>
              </a:rPr>
              <a:t/>
            </a:r>
            <a:br>
              <a:rPr lang="en-US" sz="2800" dirty="0">
                <a:solidFill>
                  <a:srgbClr val="1B1B1B"/>
                </a:solidFill>
                <a:latin typeface="SFMono-Regular"/>
              </a:rPr>
            </a:br>
            <a:r>
              <a:rPr lang="en-US" sz="2800" dirty="0"/>
              <a:t>var re = new </a:t>
            </a:r>
            <a:r>
              <a:rPr lang="en-US" sz="2800" dirty="0" err="1"/>
              <a:t>RegExp</a:t>
            </a:r>
            <a:r>
              <a:rPr lang="en-US" sz="2800" dirty="0"/>
              <a:t>(“exp");</a:t>
            </a:r>
          </a:p>
        </p:txBody>
      </p:sp>
    </p:spTree>
    <p:extLst>
      <p:ext uri="{BB962C8B-B14F-4D97-AF65-F5344CB8AC3E}">
        <p14:creationId xmlns:p14="http://schemas.microsoft.com/office/powerpoint/2010/main" val="11068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Bài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7: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Xử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lý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sự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kiện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thức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chính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695136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Xử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lý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sự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kiện</a:t>
            </a:r>
            <a:endParaRPr lang="en-US" altLang="zh-CN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63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/>
              <a:t>Sử</a:t>
            </a:r>
            <a:r>
              <a:rPr lang="en-US" sz="3600" b="1" dirty="0"/>
              <a:t> </a:t>
            </a:r>
            <a:r>
              <a:rPr lang="en-US" sz="3600" b="1" dirty="0" err="1"/>
              <a:t>dụng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kí</a:t>
            </a:r>
            <a:r>
              <a:rPr lang="en-US" sz="3600" b="1" dirty="0"/>
              <a:t> </a:t>
            </a:r>
            <a:r>
              <a:rPr lang="en-US" sz="3600" b="1" dirty="0" err="1"/>
              <a:t>tự</a:t>
            </a:r>
            <a:r>
              <a:rPr lang="en-US" sz="3600" b="1" dirty="0"/>
              <a:t> </a:t>
            </a:r>
            <a:r>
              <a:rPr lang="en-US" sz="3600" b="1" dirty="0" err="1"/>
              <a:t>đặc</a:t>
            </a:r>
            <a:r>
              <a:rPr lang="en-US" sz="3600" b="1" dirty="0"/>
              <a:t> </a:t>
            </a:r>
            <a:r>
              <a:rPr lang="en-US" sz="3600" b="1" dirty="0" err="1"/>
              <a:t>biệt</a:t>
            </a:r>
            <a:r>
              <a:rPr lang="en-US" sz="3600" dirty="0"/>
              <a:t> </a:t>
            </a:r>
            <a:endParaRPr lang="en-US" sz="3600" b="1" dirty="0"/>
          </a:p>
        </p:txBody>
      </p:sp>
      <p:pic>
        <p:nvPicPr>
          <p:cNvPr id="6" name="Picture 2" descr="https://images.viblo.asia/full/fcaa9792-4ecb-4713-9932-b738f6be333e.png">
            <a:extLst>
              <a:ext uri="{FF2B5EF4-FFF2-40B4-BE49-F238E27FC236}">
                <a16:creationId xmlns:a16="http://schemas.microsoft.com/office/drawing/2014/main" id="{617105F1-E07A-4A76-B9FB-9CFAB5A62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48"/>
          <a:stretch/>
        </p:blipFill>
        <p:spPr bwMode="auto">
          <a:xfrm>
            <a:off x="1253120" y="1713053"/>
            <a:ext cx="9441888" cy="43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/>
              <a:t>Sử</a:t>
            </a:r>
            <a:r>
              <a:rPr lang="en-US" sz="3600" b="1" dirty="0"/>
              <a:t> </a:t>
            </a:r>
            <a:r>
              <a:rPr lang="en-US" sz="3600" b="1" dirty="0" err="1"/>
              <a:t>dụng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kí</a:t>
            </a:r>
            <a:r>
              <a:rPr lang="en-US" sz="3600" b="1" dirty="0"/>
              <a:t> </a:t>
            </a:r>
            <a:r>
              <a:rPr lang="en-US" sz="3600" b="1" dirty="0" err="1"/>
              <a:t>tự</a:t>
            </a:r>
            <a:r>
              <a:rPr lang="en-US" sz="3600" b="1" dirty="0"/>
              <a:t> </a:t>
            </a:r>
            <a:r>
              <a:rPr lang="en-US" sz="3600" b="1" dirty="0" err="1"/>
              <a:t>đặc</a:t>
            </a:r>
            <a:r>
              <a:rPr lang="en-US" sz="3600" b="1" dirty="0"/>
              <a:t> </a:t>
            </a:r>
            <a:r>
              <a:rPr lang="en-US" sz="3600" b="1" dirty="0" err="1"/>
              <a:t>biệt</a:t>
            </a:r>
            <a:r>
              <a:rPr lang="en-US" sz="3600" dirty="0"/>
              <a:t>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9BDC-3A39-487D-8EF2-2E4F18E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images.viblo.asia/full/fcaa9792-4ecb-4713-9932-b738f6be333e.png">
            <a:extLst>
              <a:ext uri="{FF2B5EF4-FFF2-40B4-BE49-F238E27FC236}">
                <a16:creationId xmlns:a16="http://schemas.microsoft.com/office/drawing/2014/main" id="{BCCEA1CC-A45B-4424-B929-1095F5D75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t="46427" r="586" b="278"/>
          <a:stretch/>
        </p:blipFill>
        <p:spPr bwMode="auto">
          <a:xfrm>
            <a:off x="1547000" y="1627369"/>
            <a:ext cx="8667750" cy="48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/>
              <a:t>Làm</a:t>
            </a:r>
            <a:r>
              <a:rPr lang="en-US" sz="3600" b="1" dirty="0"/>
              <a:t> </a:t>
            </a:r>
            <a:r>
              <a:rPr lang="en-US" sz="3600" b="1" dirty="0" err="1"/>
              <a:t>việc</a:t>
            </a:r>
            <a:r>
              <a:rPr lang="en-US" sz="3600" b="1" dirty="0"/>
              <a:t> </a:t>
            </a:r>
            <a:r>
              <a:rPr lang="en-US" sz="3600" b="1" dirty="0" err="1"/>
              <a:t>với</a:t>
            </a:r>
            <a:r>
              <a:rPr lang="en-US" sz="3600" b="1" dirty="0"/>
              <a:t> </a:t>
            </a:r>
            <a:r>
              <a:rPr lang="en-US" sz="3600" b="1" dirty="0" err="1"/>
              <a:t>biểu</a:t>
            </a:r>
            <a:r>
              <a:rPr lang="en-US" sz="3600" b="1" dirty="0"/>
              <a:t> </a:t>
            </a:r>
            <a:r>
              <a:rPr lang="en-US" sz="3600" b="1" dirty="0" err="1"/>
              <a:t>thức</a:t>
            </a:r>
            <a:r>
              <a:rPr lang="en-US" sz="3600" b="1" dirty="0"/>
              <a:t> </a:t>
            </a:r>
            <a:r>
              <a:rPr lang="en-US" sz="3600" b="1" dirty="0" err="1"/>
              <a:t>chính</a:t>
            </a:r>
            <a:r>
              <a:rPr lang="en-US" sz="3600" b="1" dirty="0"/>
              <a:t> </a:t>
            </a:r>
            <a:r>
              <a:rPr lang="en-US" sz="3600" b="1" dirty="0" err="1"/>
              <a:t>quy</a:t>
            </a:r>
            <a:endParaRPr lang="en-US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1CC4-5D29-4E55-8034-93608523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https://images.viblo.asia/b4a97761-e3e9-414f-a88a-d9233c5443b6.png">
            <a:extLst>
              <a:ext uri="{FF2B5EF4-FFF2-40B4-BE49-F238E27FC236}">
                <a16:creationId xmlns:a16="http://schemas.microsoft.com/office/drawing/2014/main" id="{DDE7A21B-1A39-4FDF-961D-05A7C8E3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54" y="1682496"/>
            <a:ext cx="10693275" cy="44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/>
              <a:t> </a:t>
            </a:r>
            <a:r>
              <a:rPr lang="en-US" sz="3600" b="1" dirty="0" err="1"/>
              <a:t>Ví</a:t>
            </a:r>
            <a:r>
              <a:rPr lang="en-US" sz="3600" b="1" dirty="0"/>
              <a:t> </a:t>
            </a:r>
            <a:r>
              <a:rPr lang="en-US" sz="3600" b="1" dirty="0" err="1"/>
              <a:t>dụ</a:t>
            </a:r>
            <a:r>
              <a:rPr lang="en-US" sz="3600" b="1" dirty="0"/>
              <a:t> </a:t>
            </a:r>
            <a:r>
              <a:rPr lang="en-US" sz="3600" b="1" dirty="0" err="1"/>
              <a:t>biểu</a:t>
            </a:r>
            <a:r>
              <a:rPr lang="en-US" sz="3600" b="1" dirty="0"/>
              <a:t> </a:t>
            </a:r>
            <a:r>
              <a:rPr lang="en-US" sz="3600" b="1" dirty="0" err="1"/>
              <a:t>thức</a:t>
            </a:r>
            <a:r>
              <a:rPr lang="en-US" sz="3600" b="1" dirty="0"/>
              <a:t> </a:t>
            </a:r>
            <a:r>
              <a:rPr lang="en-US" sz="3600" b="1" dirty="0" err="1"/>
              <a:t>chính</a:t>
            </a:r>
            <a:r>
              <a:rPr lang="en-US" sz="3600" b="1" dirty="0"/>
              <a:t> </a:t>
            </a:r>
            <a:r>
              <a:rPr lang="en-US" sz="3600" b="1" dirty="0" err="1"/>
              <a:t>quy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862543"/>
          </a:xfrm>
        </p:spPr>
        <p:txBody>
          <a:bodyPr>
            <a:normAutofit/>
          </a:bodyPr>
          <a:lstStyle/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000" dirty="0" err="1"/>
              <a:t>Kiểm</a:t>
            </a:r>
            <a:r>
              <a:rPr lang="en-US" sz="2000" dirty="0"/>
              <a:t> tra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khẩu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re=/^(?=.*[A-Z].*[A-Z])(?=.*[!@</a:t>
            </a:r>
            <a:r>
              <a:rPr lang="en-US" sz="2000" i="1" dirty="0"/>
              <a:t>#$&amp;*])(?=.*[0-9].*[0-9])(?=.*[a-z].*[a-z].*[a-z]).{8</a:t>
            </a:r>
            <a:r>
              <a:rPr lang="en-US" sz="2000" i="1" dirty="0" smtClean="0"/>
              <a:t>}$/</a:t>
            </a:r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782305" y="2967925"/>
            <a:ext cx="7384942" cy="233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02" y="2708121"/>
            <a:ext cx="650648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/>
              <a:t> </a:t>
            </a:r>
            <a:r>
              <a:rPr lang="en-US" sz="3600" b="1" dirty="0" err="1"/>
              <a:t>Ví</a:t>
            </a:r>
            <a:r>
              <a:rPr lang="en-US" sz="3600" b="1" dirty="0"/>
              <a:t> </a:t>
            </a:r>
            <a:r>
              <a:rPr lang="en-US" sz="3600" b="1" dirty="0" err="1"/>
              <a:t>dụ</a:t>
            </a:r>
            <a:r>
              <a:rPr lang="en-US" sz="3600" b="1" dirty="0"/>
              <a:t> </a:t>
            </a:r>
            <a:r>
              <a:rPr lang="en-US" sz="3600" b="1" dirty="0" err="1"/>
              <a:t>biểu</a:t>
            </a:r>
            <a:r>
              <a:rPr lang="en-US" sz="3600" b="1" dirty="0"/>
              <a:t> </a:t>
            </a:r>
            <a:r>
              <a:rPr lang="en-US" sz="3600" b="1" dirty="0" err="1"/>
              <a:t>thức</a:t>
            </a:r>
            <a:r>
              <a:rPr lang="en-US" sz="3600" b="1" dirty="0"/>
              <a:t> </a:t>
            </a:r>
            <a:r>
              <a:rPr lang="en-US" sz="3600" b="1" dirty="0" err="1"/>
              <a:t>chính</a:t>
            </a:r>
            <a:r>
              <a:rPr lang="en-US" sz="3600" b="1" dirty="0"/>
              <a:t> </a:t>
            </a:r>
            <a:r>
              <a:rPr lang="en-US" sz="3600" b="1" dirty="0" err="1"/>
              <a:t>quy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/>
          </a:bodyPr>
          <a:lstStyle/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/>
              <a:t>tra email:</a:t>
            </a:r>
            <a:r>
              <a:rPr lang="en-US" sz="2000" b="1" i="1" dirty="0"/>
              <a:t/>
            </a:r>
            <a:br>
              <a:rPr lang="en-US" sz="2000" b="1" i="1" dirty="0"/>
            </a:br>
            <a:r>
              <a:rPr lang="en-US" sz="2000" dirty="0" smtClean="0"/>
              <a:t>/^[A-Z0-9</a:t>
            </a:r>
            <a:r>
              <a:rPr lang="en-US" sz="2000" dirty="0"/>
              <a:t>._%+-]+@[A-Z0-9.-]+\.[A-Z]{2,}$/</a:t>
            </a:r>
            <a:r>
              <a:rPr lang="en-US" sz="2000" dirty="0" err="1"/>
              <a:t>i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10" y="2590772"/>
            <a:ext cx="7740798" cy="37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" y="2617311"/>
            <a:ext cx="11447362" cy="1326321"/>
          </a:xfrm>
        </p:spPr>
        <p:txBody>
          <a:bodyPr>
            <a:normAutofit/>
          </a:bodyPr>
          <a:lstStyle/>
          <a:p>
            <a:pPr marL="320040" lvl="1" algn="ctr"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lang="en-US" altLang="zh-CN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Xin </a:t>
            </a:r>
            <a:r>
              <a:rPr lang="en-US" altLang="zh-CN" sz="36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cảm</a:t>
            </a:r>
            <a:r>
              <a:rPr lang="en-US" altLang="zh-CN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ơn</a:t>
            </a:r>
            <a:r>
              <a:rPr lang="en-US" altLang="zh-CN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038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95" y="2102679"/>
            <a:ext cx="11447362" cy="1326321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Phần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1: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XỬ LÝ SỰ 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Khái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niệm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sự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kiện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 fontScale="92500" lnSpcReduction="20000"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web.Hầu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lvl="1" indent="-228600" algn="just">
              <a:lnSpc>
                <a:spcPct val="14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(Event).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05840" lvl="2" indent="-228600" algn="just">
              <a:lnSpc>
                <a:spcPct val="14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2" indent="-228600" algn="just">
              <a:lnSpc>
                <a:spcPct val="14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Khái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niệm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sự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kiện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tiếp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933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>
                <a:latin typeface="Tahoma" panose="020B0604030504040204" pitchFamily="34" charset="0"/>
              </a:rPr>
              <a:t>Chu </a:t>
            </a:r>
            <a:r>
              <a:rPr lang="en-US" sz="3600" b="1" dirty="0" err="1">
                <a:latin typeface="Tahoma" panose="020B0604030504040204" pitchFamily="34" charset="0"/>
              </a:rPr>
              <a:t>trình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sống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sự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kiện</a:t>
            </a:r>
            <a:endParaRPr lang="en-US" sz="3600" b="1" dirty="0">
              <a:latin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 fontScale="85000" lnSpcReduction="10000"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2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>
                <a:latin typeface="Tahoma" panose="020B0604030504040204" pitchFamily="34" charset="0"/>
              </a:rPr>
              <a:t>Chu </a:t>
            </a:r>
            <a:r>
              <a:rPr lang="en-US" sz="3600" b="1" dirty="0" err="1">
                <a:latin typeface="Tahoma" panose="020B0604030504040204" pitchFamily="34" charset="0"/>
              </a:rPr>
              <a:t>trình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sống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sự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kiện</a:t>
            </a:r>
            <a:endParaRPr lang="en-US" sz="3600" b="1" dirty="0">
              <a:latin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 fontScale="92500"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bọt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du: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onclick (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đ</a:t>
            </a:r>
            <a:r>
              <a:rPr lang="vi-VN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onlick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form,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onlick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>
                <a:latin typeface="Tahoma" panose="020B0604030504040204" pitchFamily="34" charset="0"/>
              </a:rPr>
              <a:t>Chu </a:t>
            </a:r>
            <a:r>
              <a:rPr lang="en-US" sz="3600" b="1" dirty="0" err="1">
                <a:latin typeface="Tahoma" panose="020B0604030504040204" pitchFamily="34" charset="0"/>
              </a:rPr>
              <a:t>trình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sống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sự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kiện</a:t>
            </a:r>
            <a:endParaRPr lang="en-US" sz="3600" b="1" dirty="0">
              <a:latin typeface="Tahoma" panose="020B060403050404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B63961-5A6B-4303-9E08-E2DE10F4EC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44" y="1680971"/>
            <a:ext cx="1820620" cy="478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84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HTML: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&lt;TAG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eventHandler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="JavaScript Code"&gt; 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object.eventhandler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function; </a:t>
            </a:r>
          </a:p>
        </p:txBody>
      </p:sp>
    </p:spTree>
    <p:extLst>
      <p:ext uri="{BB962C8B-B14F-4D97-AF65-F5344CB8AC3E}">
        <p14:creationId xmlns:p14="http://schemas.microsoft.com/office/powerpoint/2010/main" val="1094368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27D98A1C-0926-4B41-B642-A84A957E9FFA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`\uFFFDq\uFFFD{1F7EAC09-6D0C-4657-AAF8-243C23D203EF}&quot;,&quot;D:\\3_CNTT\\HTML\\thucHien&quot;]]"/>
  <p:tag name="ISPRING_PUBLISH_SETTINGS" val="{&quot;commonSettings&quot;:{&quot;webSettings&quot;:{&quot;useMobileViewer&quot;:&quot;T_FALSE&quot;},&quot;lmsSettings&quot;:{&quot;useMobileViewer&quot;:&quot;T_TRU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ai7_theoMau.ppt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527</TotalTime>
  <Words>887</Words>
  <Application>Microsoft Office PowerPoint</Application>
  <PresentationFormat>Widescreen</PresentationFormat>
  <Paragraphs>97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Microsoft YaHei</vt:lpstr>
      <vt:lpstr>SimSun</vt:lpstr>
      <vt:lpstr>Arial</vt:lpstr>
      <vt:lpstr>Calibri</vt:lpstr>
      <vt:lpstr>Rockwell</vt:lpstr>
      <vt:lpstr>SFMono-Regular</vt:lpstr>
      <vt:lpstr>Tahoma</vt:lpstr>
      <vt:lpstr>Wingdings</vt:lpstr>
      <vt:lpstr>造字工房悦黑（非商用）常规体</vt:lpstr>
      <vt:lpstr>Damask</vt:lpstr>
      <vt:lpstr> THIẾT KẾ WEB Xử lý sự kiện và biểu thức chính quy </vt:lpstr>
      <vt:lpstr>Bài 7: Xử lý sự kiện và biểu thức chính quy</vt:lpstr>
      <vt:lpstr>Phần 1: XỬ LÝ SỰ KIỆN</vt:lpstr>
      <vt:lpstr>Khái niệm sự kiện</vt:lpstr>
      <vt:lpstr>Khái niệm sự kiện (tiếp)</vt:lpstr>
      <vt:lpstr>Chu trình sống của sự kiện</vt:lpstr>
      <vt:lpstr>Chu trình sống của sự kiện</vt:lpstr>
      <vt:lpstr>Chu trình sống của sự kiện</vt:lpstr>
      <vt:lpstr>Điều khiển sự kiện</vt:lpstr>
      <vt:lpstr>Các sự kiện bàn phím</vt:lpstr>
      <vt:lpstr>Ví dụ sự kiện bàn phím</vt:lpstr>
      <vt:lpstr>Các sự kiện chuột</vt:lpstr>
      <vt:lpstr>Ví dụ sự kiện chuột</vt:lpstr>
      <vt:lpstr>Các sự kiện focus và selection</vt:lpstr>
      <vt:lpstr>Ví dụ sự kiện focus</vt:lpstr>
      <vt:lpstr>Sự kiện onchange: xuất hiện khi có sự thay đổi dữ liệu</vt:lpstr>
      <vt:lpstr>Phần 2: BIỂU THỨC CHÍNH QUI </vt:lpstr>
      <vt:lpstr>Khái niệm Biểu thức chính quy </vt:lpstr>
      <vt:lpstr>Cách Tạo một biểu thức chính quy</vt:lpstr>
      <vt:lpstr>Sử dụng các kí tự đặc biệt </vt:lpstr>
      <vt:lpstr>Sử dụng các kí tự đặc biệt </vt:lpstr>
      <vt:lpstr>Làm việc với biểu thức chính quy</vt:lpstr>
      <vt:lpstr> Ví dụ biểu thức chính quy</vt:lpstr>
      <vt:lpstr> Ví dụ biểu thức chính quy</vt:lpstr>
      <vt:lpstr>Xin cảm ơn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bai7_theoMau.ppt</dc:title>
  <dc:creator>Mai The</dc:creator>
  <cp:lastModifiedBy>Administrator</cp:lastModifiedBy>
  <cp:revision>27</cp:revision>
  <dcterms:created xsi:type="dcterms:W3CDTF">2021-01-21T04:17:31Z</dcterms:created>
  <dcterms:modified xsi:type="dcterms:W3CDTF">2025-04-27T03:06:43Z</dcterms:modified>
</cp:coreProperties>
</file>