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 id="2147483845" r:id="rId2"/>
  </p:sldMasterIdLst>
  <p:notesMasterIdLst>
    <p:notesMasterId r:id="rId6"/>
  </p:notesMasterIdLst>
  <p:sldIdLst>
    <p:sldId id="256" r:id="rId3"/>
    <p:sldId id="261"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6E462-977A-4206-80F6-1A02DA1AF8CD}"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7FB01-A015-48B0-86ED-AE66B21E6BEC}" type="slidenum">
              <a:rPr lang="en-US" smtClean="0"/>
              <a:t>‹#›</a:t>
            </a:fld>
            <a:endParaRPr lang="en-US"/>
          </a:p>
        </p:txBody>
      </p:sp>
    </p:spTree>
    <p:extLst>
      <p:ext uri="{BB962C8B-B14F-4D97-AF65-F5344CB8AC3E}">
        <p14:creationId xmlns:p14="http://schemas.microsoft.com/office/powerpoint/2010/main" val="3685090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11355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413322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344873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875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79739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07F2F1-80D8-41EC-8A34-E053DCA0F94A}"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08121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07F2F1-80D8-41EC-8A34-E053DCA0F94A}"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60749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829005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003149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034198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60014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474863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236064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490572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7F2F1-80D8-41EC-8A34-E053DCA0F94A}"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261500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07F2F1-80D8-41EC-8A34-E053DCA0F94A}"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712881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F2F1-80D8-41EC-8A34-E053DCA0F94A}"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278349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316896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3466781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4698975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514995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02876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8594895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9103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4258380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5692808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07F2F1-80D8-41EC-8A34-E053DCA0F94A}"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4826293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
        <p:cNvGrpSpPr/>
        <p:nvPr/>
      </p:nvGrpSpPr>
      <p:grpSpPr>
        <a:xfrm>
          <a:off x="0" y="0"/>
          <a:ext cx="0" cy="0"/>
          <a:chOff x="0" y="0"/>
          <a:chExt cx="0" cy="0"/>
        </a:xfrm>
      </p:grpSpPr>
      <p:sp>
        <p:nvSpPr>
          <p:cNvPr id="22" name="Google Shape;22;p11"/>
          <p:cNvSpPr/>
          <p:nvPr/>
        </p:nvSpPr>
        <p:spPr>
          <a:xfrm>
            <a:off x="6096000" y="-10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cxnSp>
        <p:nvCxnSpPr>
          <p:cNvPr id="23" name="Google Shape;23;p11"/>
          <p:cNvCxnSpPr/>
          <p:nvPr/>
        </p:nvCxnSpPr>
        <p:spPr>
          <a:xfrm>
            <a:off x="6706233" y="5994004"/>
            <a:ext cx="721200" cy="0"/>
          </a:xfrm>
          <a:prstGeom prst="straightConnector1">
            <a:avLst/>
          </a:prstGeom>
          <a:noFill/>
          <a:ln w="38100" cap="flat" cmpd="sng">
            <a:solidFill>
              <a:schemeClr val="accent5"/>
            </a:solidFill>
            <a:prstDash val="solid"/>
            <a:round/>
            <a:headEnd type="none" w="sm" len="sm"/>
            <a:tailEnd type="none" w="sm" len="sm"/>
          </a:ln>
        </p:spPr>
      </p:cxnSp>
      <p:sp>
        <p:nvSpPr>
          <p:cNvPr id="24" name="Google Shape;24;p11"/>
          <p:cNvSpPr txBox="1">
            <a:spLocks noGrp="1"/>
          </p:cNvSpPr>
          <p:nvPr>
            <p:ph type="title"/>
          </p:nvPr>
        </p:nvSpPr>
        <p:spPr>
          <a:xfrm>
            <a:off x="354000" y="1612100"/>
            <a:ext cx="5393600" cy="200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5067"/>
            </a:lvl1pPr>
            <a:lvl2pPr lvl="1" algn="ctr">
              <a:lnSpc>
                <a:spcPct val="100000"/>
              </a:lnSpc>
              <a:spcBef>
                <a:spcPts val="0"/>
              </a:spcBef>
              <a:spcAft>
                <a:spcPts val="0"/>
              </a:spcAft>
              <a:buSzPts val="3800"/>
              <a:buNone/>
              <a:defRPr sz="5067"/>
            </a:lvl2pPr>
            <a:lvl3pPr lvl="2" algn="ctr">
              <a:lnSpc>
                <a:spcPct val="100000"/>
              </a:lnSpc>
              <a:spcBef>
                <a:spcPts val="0"/>
              </a:spcBef>
              <a:spcAft>
                <a:spcPts val="0"/>
              </a:spcAft>
              <a:buSzPts val="3800"/>
              <a:buNone/>
              <a:defRPr sz="5067"/>
            </a:lvl3pPr>
            <a:lvl4pPr lvl="3" algn="ctr">
              <a:lnSpc>
                <a:spcPct val="100000"/>
              </a:lnSpc>
              <a:spcBef>
                <a:spcPts val="0"/>
              </a:spcBef>
              <a:spcAft>
                <a:spcPts val="0"/>
              </a:spcAft>
              <a:buSzPts val="3800"/>
              <a:buNone/>
              <a:defRPr sz="5067"/>
            </a:lvl4pPr>
            <a:lvl5pPr lvl="4" algn="ctr">
              <a:lnSpc>
                <a:spcPct val="100000"/>
              </a:lnSpc>
              <a:spcBef>
                <a:spcPts val="0"/>
              </a:spcBef>
              <a:spcAft>
                <a:spcPts val="0"/>
              </a:spcAft>
              <a:buSzPts val="3800"/>
              <a:buNone/>
              <a:defRPr sz="5067"/>
            </a:lvl5pPr>
            <a:lvl6pPr lvl="5" algn="ctr">
              <a:lnSpc>
                <a:spcPct val="100000"/>
              </a:lnSpc>
              <a:spcBef>
                <a:spcPts val="0"/>
              </a:spcBef>
              <a:spcAft>
                <a:spcPts val="0"/>
              </a:spcAft>
              <a:buSzPts val="3800"/>
              <a:buNone/>
              <a:defRPr sz="5067"/>
            </a:lvl6pPr>
            <a:lvl7pPr lvl="6" algn="ctr">
              <a:lnSpc>
                <a:spcPct val="100000"/>
              </a:lnSpc>
              <a:spcBef>
                <a:spcPts val="0"/>
              </a:spcBef>
              <a:spcAft>
                <a:spcPts val="0"/>
              </a:spcAft>
              <a:buSzPts val="3800"/>
              <a:buNone/>
              <a:defRPr sz="5067"/>
            </a:lvl7pPr>
            <a:lvl8pPr lvl="7" algn="ctr">
              <a:lnSpc>
                <a:spcPct val="100000"/>
              </a:lnSpc>
              <a:spcBef>
                <a:spcPts val="0"/>
              </a:spcBef>
              <a:spcAft>
                <a:spcPts val="0"/>
              </a:spcAft>
              <a:buSzPts val="3800"/>
              <a:buNone/>
              <a:defRPr sz="5067"/>
            </a:lvl8pPr>
            <a:lvl9pPr lvl="8" algn="ctr">
              <a:lnSpc>
                <a:spcPct val="100000"/>
              </a:lnSpc>
              <a:spcBef>
                <a:spcPts val="0"/>
              </a:spcBef>
              <a:spcAft>
                <a:spcPts val="0"/>
              </a:spcAft>
              <a:buSzPts val="3800"/>
              <a:buNone/>
              <a:defRPr sz="5067"/>
            </a:lvl9pPr>
          </a:lstStyle>
          <a:p>
            <a:r>
              <a:rPr lang="en-US"/>
              <a:t>Click to edit Master title style</a:t>
            </a:r>
            <a:endParaRPr/>
          </a:p>
        </p:txBody>
      </p:sp>
      <p:sp>
        <p:nvSpPr>
          <p:cNvPr id="25" name="Google Shape;25;p11"/>
          <p:cNvSpPr txBox="1">
            <a:spLocks noGrp="1"/>
          </p:cNvSpPr>
          <p:nvPr>
            <p:ph type="subTitle" idx="1"/>
          </p:nvPr>
        </p:nvSpPr>
        <p:spPr>
          <a:xfrm>
            <a:off x="354000" y="3692001"/>
            <a:ext cx="5393600" cy="179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800">
                <a:solidFill>
                  <a:schemeClr val="accent5"/>
                </a:solidFill>
              </a:defRPr>
            </a:lvl1pPr>
            <a:lvl2pPr lvl="1" algn="ctr">
              <a:lnSpc>
                <a:spcPct val="100000"/>
              </a:lnSpc>
              <a:spcBef>
                <a:spcPts val="0"/>
              </a:spcBef>
              <a:spcAft>
                <a:spcPts val="0"/>
              </a:spcAft>
              <a:buClr>
                <a:schemeClr val="accent5"/>
              </a:buClr>
              <a:buSzPts val="2100"/>
              <a:buNone/>
              <a:defRPr sz="2800">
                <a:solidFill>
                  <a:schemeClr val="accent5"/>
                </a:solidFill>
              </a:defRPr>
            </a:lvl2pPr>
            <a:lvl3pPr lvl="2" algn="ctr">
              <a:lnSpc>
                <a:spcPct val="100000"/>
              </a:lnSpc>
              <a:spcBef>
                <a:spcPts val="0"/>
              </a:spcBef>
              <a:spcAft>
                <a:spcPts val="0"/>
              </a:spcAft>
              <a:buClr>
                <a:schemeClr val="accent5"/>
              </a:buClr>
              <a:buSzPts val="2100"/>
              <a:buNone/>
              <a:defRPr sz="2800">
                <a:solidFill>
                  <a:schemeClr val="accent5"/>
                </a:solidFill>
              </a:defRPr>
            </a:lvl3pPr>
            <a:lvl4pPr lvl="3" algn="ctr">
              <a:lnSpc>
                <a:spcPct val="100000"/>
              </a:lnSpc>
              <a:spcBef>
                <a:spcPts val="0"/>
              </a:spcBef>
              <a:spcAft>
                <a:spcPts val="0"/>
              </a:spcAft>
              <a:buClr>
                <a:schemeClr val="accent5"/>
              </a:buClr>
              <a:buSzPts val="2100"/>
              <a:buNone/>
              <a:defRPr sz="2800">
                <a:solidFill>
                  <a:schemeClr val="accent5"/>
                </a:solidFill>
              </a:defRPr>
            </a:lvl4pPr>
            <a:lvl5pPr lvl="4" algn="ctr">
              <a:lnSpc>
                <a:spcPct val="100000"/>
              </a:lnSpc>
              <a:spcBef>
                <a:spcPts val="0"/>
              </a:spcBef>
              <a:spcAft>
                <a:spcPts val="0"/>
              </a:spcAft>
              <a:buClr>
                <a:schemeClr val="accent5"/>
              </a:buClr>
              <a:buSzPts val="2100"/>
              <a:buNone/>
              <a:defRPr sz="2800">
                <a:solidFill>
                  <a:schemeClr val="accent5"/>
                </a:solidFill>
              </a:defRPr>
            </a:lvl5pPr>
            <a:lvl6pPr lvl="5" algn="ctr">
              <a:lnSpc>
                <a:spcPct val="100000"/>
              </a:lnSpc>
              <a:spcBef>
                <a:spcPts val="0"/>
              </a:spcBef>
              <a:spcAft>
                <a:spcPts val="0"/>
              </a:spcAft>
              <a:buClr>
                <a:schemeClr val="accent5"/>
              </a:buClr>
              <a:buSzPts val="2100"/>
              <a:buNone/>
              <a:defRPr sz="2800">
                <a:solidFill>
                  <a:schemeClr val="accent5"/>
                </a:solidFill>
              </a:defRPr>
            </a:lvl6pPr>
            <a:lvl7pPr lvl="6" algn="ctr">
              <a:lnSpc>
                <a:spcPct val="100000"/>
              </a:lnSpc>
              <a:spcBef>
                <a:spcPts val="0"/>
              </a:spcBef>
              <a:spcAft>
                <a:spcPts val="0"/>
              </a:spcAft>
              <a:buClr>
                <a:schemeClr val="accent5"/>
              </a:buClr>
              <a:buSzPts val="2100"/>
              <a:buNone/>
              <a:defRPr sz="2800">
                <a:solidFill>
                  <a:schemeClr val="accent5"/>
                </a:solidFill>
              </a:defRPr>
            </a:lvl7pPr>
            <a:lvl8pPr lvl="7" algn="ctr">
              <a:lnSpc>
                <a:spcPct val="100000"/>
              </a:lnSpc>
              <a:spcBef>
                <a:spcPts val="0"/>
              </a:spcBef>
              <a:spcAft>
                <a:spcPts val="0"/>
              </a:spcAft>
              <a:buClr>
                <a:schemeClr val="accent5"/>
              </a:buClr>
              <a:buSzPts val="2100"/>
              <a:buNone/>
              <a:defRPr sz="2800">
                <a:solidFill>
                  <a:schemeClr val="accent5"/>
                </a:solidFill>
              </a:defRPr>
            </a:lvl8pPr>
            <a:lvl9pPr lvl="8" algn="ctr">
              <a:lnSpc>
                <a:spcPct val="100000"/>
              </a:lnSpc>
              <a:spcBef>
                <a:spcPts val="0"/>
              </a:spcBef>
              <a:spcAft>
                <a:spcPts val="0"/>
              </a:spcAft>
              <a:buClr>
                <a:schemeClr val="accent5"/>
              </a:buClr>
              <a:buSzPts val="2100"/>
              <a:buNone/>
              <a:defRPr sz="2800">
                <a:solidFill>
                  <a:schemeClr val="accent5"/>
                </a:solidFill>
              </a:defRPr>
            </a:lvl9pPr>
          </a:lstStyle>
          <a:p>
            <a:r>
              <a:rPr lang="en-US"/>
              <a:t>Click to edit Master subtitle style</a:t>
            </a:r>
            <a:endParaRPr/>
          </a:p>
        </p:txBody>
      </p:sp>
      <p:sp>
        <p:nvSpPr>
          <p:cNvPr id="26" name="Google Shape;26;p11"/>
          <p:cNvSpPr txBox="1">
            <a:spLocks noGrp="1"/>
          </p:cNvSpPr>
          <p:nvPr>
            <p:ph type="body" idx="2"/>
          </p:nvPr>
        </p:nvSpPr>
        <p:spPr>
          <a:xfrm>
            <a:off x="6586000" y="965600"/>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pPr lvl="0"/>
            <a:r>
              <a:rPr lang="en-US"/>
              <a:t>Click to edit Master text styles</a:t>
            </a:r>
          </a:p>
        </p:txBody>
      </p:sp>
      <p:sp>
        <p:nvSpPr>
          <p:cNvPr id="27" name="Google Shape;27;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707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243804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7F2F1-80D8-41EC-8A34-E053DCA0F94A}"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6862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07F2F1-80D8-41EC-8A34-E053DCA0F94A}"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1111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F2F1-80D8-41EC-8A34-E053DCA0F94A}"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395057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161032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07F2F1-80D8-41EC-8A34-E053DCA0F94A}"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59038-2D20-4696-AAE8-26077D03AD5F}" type="slidenum">
              <a:rPr lang="en-US" smtClean="0"/>
              <a:t>‹#›</a:t>
            </a:fld>
            <a:endParaRPr lang="en-US"/>
          </a:p>
        </p:txBody>
      </p:sp>
    </p:spTree>
    <p:extLst>
      <p:ext uri="{BB962C8B-B14F-4D97-AF65-F5344CB8AC3E}">
        <p14:creationId xmlns:p14="http://schemas.microsoft.com/office/powerpoint/2010/main" val="413521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07F2F1-80D8-41EC-8A34-E053DCA0F94A}" type="datetimeFigureOut">
              <a:rPr lang="en-US" smtClean="0"/>
              <a:t>5/14/2023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8059038-2D20-4696-AAE8-26077D03AD5F}" type="slidenum">
              <a:rPr lang="en-US" smtClean="0"/>
              <a:t>‹#›</a:t>
            </a:fld>
            <a:endParaRPr lang="en-US"/>
          </a:p>
        </p:txBody>
      </p:sp>
    </p:spTree>
    <p:extLst>
      <p:ext uri="{BB962C8B-B14F-4D97-AF65-F5344CB8AC3E}">
        <p14:creationId xmlns:p14="http://schemas.microsoft.com/office/powerpoint/2010/main" val="1928570856"/>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07F2F1-80D8-41EC-8A34-E053DCA0F94A}" type="datetimeFigureOut">
              <a:rPr lang="en-US" smtClean="0"/>
              <a:t>5/14/2023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059038-2D20-4696-AAE8-26077D03AD5F}" type="slidenum">
              <a:rPr lang="en-US" smtClean="0"/>
              <a:t>‹#›</a:t>
            </a:fld>
            <a:endParaRPr lang="en-US"/>
          </a:p>
        </p:txBody>
      </p:sp>
    </p:spTree>
    <p:extLst>
      <p:ext uri="{BB962C8B-B14F-4D97-AF65-F5344CB8AC3E}">
        <p14:creationId xmlns:p14="http://schemas.microsoft.com/office/powerpoint/2010/main" val="259105915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4.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tx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74F2C9-E34B-3BE6-2294-4C5A08DC9818}"/>
              </a:ext>
            </a:extLst>
          </p:cNvPr>
          <p:cNvSpPr>
            <a:spLocks noGrp="1"/>
          </p:cNvSpPr>
          <p:nvPr>
            <p:ph type="subTitle" idx="1"/>
          </p:nvPr>
        </p:nvSpPr>
        <p:spPr>
          <a:xfrm>
            <a:off x="82874" y="1014467"/>
            <a:ext cx="6096000" cy="5737419"/>
          </a:xfrm>
          <a:pattFill prst="pct75">
            <a:fgClr>
              <a:schemeClr val="tx1"/>
            </a:fgClr>
            <a:bgClr>
              <a:srgbClr val="FFFF00"/>
            </a:bgClr>
          </a:pattFill>
        </p:spPr>
        <p:txBody>
          <a:bodyPr>
            <a:noAutofit/>
          </a:bodyPr>
          <a:lstStyle/>
          <a:p>
            <a:pPr marL="0" marR="0">
              <a:lnSpc>
                <a:spcPct val="107000"/>
              </a:lnSpc>
              <a:spcBef>
                <a:spcPts val="0"/>
              </a:spcBef>
              <a:spcAft>
                <a:spcPts val="800"/>
              </a:spcAft>
            </a:pP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1. We will collect a set of data marked as factual or false. We have to build our own dataset here as there is not a single dataset available that is in the Indian context or uses languages other than English.</a:t>
            </a:r>
          </a:p>
          <a:p>
            <a:pPr marL="0" marR="0">
              <a:lnSpc>
                <a:spcPct val="107000"/>
              </a:lnSpc>
              <a:spcBef>
                <a:spcPts val="0"/>
              </a:spcBef>
              <a:spcAft>
                <a:spcPts val="800"/>
              </a:spcAft>
            </a:pP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2. Features must be extracted from the text data through methods such as bag of words, TF-IDF, or word embedding.</a:t>
            </a:r>
          </a:p>
          <a:p>
            <a:pPr marL="0" marR="0">
              <a:lnSpc>
                <a:spcPct val="107000"/>
              </a:lnSpc>
              <a:spcBef>
                <a:spcPts val="0"/>
              </a:spcBef>
              <a:spcAft>
                <a:spcPts val="800"/>
              </a:spcAft>
            </a:pP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3. We will train a machine-learning model using the extracted features and the labeled </a:t>
            </a:r>
            <a:r>
              <a:rPr lang="en-US" sz="1400" kern="10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data.</a:t>
            </a:r>
          </a:p>
          <a:p>
            <a:pPr marL="0" marR="0">
              <a:lnSpc>
                <a:spcPct val="107000"/>
              </a:lnSpc>
              <a:spcBef>
                <a:spcPts val="0"/>
              </a:spcBef>
              <a:spcAft>
                <a:spcPts val="800"/>
              </a:spcAft>
            </a:pPr>
            <a:r>
              <a:rPr lang="en-US" sz="1400" kern="10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4</a:t>
            </a: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 Fine-tuning and evaluation of the model can be done through cross-validation, confusion matrix, precision, recall, and f1-score.</a:t>
            </a:r>
          </a:p>
          <a:p>
            <a:pPr marL="0" marR="0">
              <a:lnSpc>
                <a:spcPct val="107000"/>
              </a:lnSpc>
              <a:spcBef>
                <a:spcPts val="0"/>
              </a:spcBef>
              <a:spcAft>
                <a:spcPts val="800"/>
              </a:spcAft>
            </a:pP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5. The model will then be tested with unseen data and any necessary adjustments can be made.</a:t>
            </a:r>
          </a:p>
          <a:p>
            <a:pPr marL="0" marR="0">
              <a:lnSpc>
                <a:spcPct val="107000"/>
              </a:lnSpc>
              <a:spcBef>
                <a:spcPts val="0"/>
              </a:spcBef>
              <a:spcAft>
                <a:spcPts val="800"/>
              </a:spcAft>
            </a:pP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We carry out the above steps for Hindi and English Language data sets. Finally, the interface is built on </a:t>
            </a:r>
            <a:r>
              <a:rPr lang="en-US" sz="1400" kern="100" dirty="0" err="1">
                <a:solidFill>
                  <a:srgbClr val="FFFF00"/>
                </a:solidFill>
                <a:effectLst/>
                <a:highlight>
                  <a:srgbClr val="800000"/>
                </a:highlight>
                <a:latin typeface="Arial" panose="020B0604020202020204" pitchFamily="34" charset="0"/>
                <a:ea typeface="Calibri" panose="020F0502020204030204" pitchFamily="34" charset="0"/>
                <a:cs typeface="Arial" panose="020B0604020202020204" pitchFamily="34" charset="0"/>
              </a:rPr>
              <a:t>Streamlit</a:t>
            </a: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 which is an </a:t>
            </a:r>
            <a:r>
              <a:rPr lang="en-US" sz="1400" kern="100" dirty="0">
                <a:solidFill>
                  <a:srgbClr val="FFFF00"/>
                </a:solidFill>
                <a:effectLst/>
                <a:highlight>
                  <a:srgbClr val="800000"/>
                </a:highlight>
                <a:latin typeface="Arial" panose="020B0604020202020204" pitchFamily="34" charset="0"/>
                <a:ea typeface="Calibri" panose="020F0502020204030204" pitchFamily="34" charset="0"/>
                <a:cs typeface="Arial" panose="020B0604020202020204" pitchFamily="34" charset="0"/>
              </a:rPr>
              <a:t>open-source Python library </a:t>
            </a: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that makes it easy to build interactive web applications for data science and machine learning. One of the key features of </a:t>
            </a:r>
            <a:r>
              <a:rPr lang="en-US" sz="1400" kern="100" dirty="0" err="1">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Streamlit</a:t>
            </a: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 is its ability to </a:t>
            </a:r>
            <a:r>
              <a:rPr lang="en-US" sz="1400" kern="100" dirty="0">
                <a:solidFill>
                  <a:srgbClr val="FFFF00"/>
                </a:solidFill>
                <a:effectLst/>
                <a:highlight>
                  <a:srgbClr val="800000"/>
                </a:highlight>
                <a:latin typeface="Arial" panose="020B0604020202020204" pitchFamily="34" charset="0"/>
                <a:ea typeface="Calibri" panose="020F0502020204030204" pitchFamily="34" charset="0"/>
                <a:cs typeface="Arial" panose="020B0604020202020204" pitchFamily="34" charset="0"/>
              </a:rPr>
              <a:t>automatically update the application in real-time </a:t>
            </a:r>
            <a:r>
              <a:rPr lang="en-US" sz="1400" kern="100" dirty="0">
                <a:solidFill>
                  <a:schemeClr val="accent3">
                    <a:lumMod val="50000"/>
                  </a:schemeClr>
                </a:solidFill>
                <a:effectLst/>
                <a:latin typeface="Arial" panose="020B0604020202020204" pitchFamily="34" charset="0"/>
                <a:ea typeface="Calibri" panose="020F0502020204030204" pitchFamily="34" charset="0"/>
                <a:cs typeface="Arial" panose="020B0604020202020204" pitchFamily="34" charset="0"/>
              </a:rPr>
              <a:t>as we make changes in the code. This makes it easy to experiment and iterate quickly, without having to restart the application or reload the browser</a:t>
            </a:r>
            <a:r>
              <a:rPr lang="en-US" sz="1200" kern="100" dirty="0">
                <a:effectLst/>
                <a:latin typeface="Arial" panose="020B0604020202020204" pitchFamily="34" charset="0"/>
                <a:ea typeface="Calibri" panose="020F0502020204030204" pitchFamily="34" charset="0"/>
                <a:cs typeface="Arial" panose="020B0604020202020204" pitchFamily="34" charset="0"/>
              </a:rPr>
              <a:t>.</a:t>
            </a:r>
          </a:p>
          <a:p>
            <a:endParaRPr lang="en-US" sz="1100" b="0" i="0" dirty="0">
              <a:solidFill>
                <a:srgbClr val="575757"/>
              </a:solidFill>
              <a:effectLst/>
              <a:latin typeface="Arial" panose="020B0604020202020204" pitchFamily="34" charset="0"/>
              <a:cs typeface="Arial" panose="020B0604020202020204" pitchFamily="34" charset="0"/>
            </a:endParaRPr>
          </a:p>
        </p:txBody>
      </p:sp>
      <p:pic>
        <p:nvPicPr>
          <p:cNvPr id="4" name="Google Shape;71;p1">
            <a:extLst>
              <a:ext uri="{FF2B5EF4-FFF2-40B4-BE49-F238E27FC236}">
                <a16:creationId xmlns:a16="http://schemas.microsoft.com/office/drawing/2014/main" id="{EC7E0355-1594-3079-F08B-B24F8D6B1343}"/>
              </a:ext>
            </a:extLst>
          </p:cNvPr>
          <p:cNvPicPr preferRelativeResize="0"/>
          <p:nvPr/>
        </p:nvPicPr>
        <p:blipFill rotWithShape="1">
          <a:blip r:embed="rId2">
            <a:alphaModFix/>
          </a:blip>
          <a:srcRect/>
          <a:stretch/>
        </p:blipFill>
        <p:spPr>
          <a:xfrm>
            <a:off x="10174879" y="190085"/>
            <a:ext cx="1729350" cy="300750"/>
          </a:xfrm>
          <a:prstGeom prst="rect">
            <a:avLst/>
          </a:prstGeom>
          <a:noFill/>
          <a:ln>
            <a:noFill/>
          </a:ln>
          <a:effectLst>
            <a:outerShdw blurRad="50800" dist="50800" dir="5400000" algn="ctr" rotWithShape="0">
              <a:schemeClr val="tx1"/>
            </a:outerShdw>
          </a:effectLst>
        </p:spPr>
      </p:pic>
      <p:sp>
        <p:nvSpPr>
          <p:cNvPr id="20" name="Rectangle 19">
            <a:extLst>
              <a:ext uri="{FF2B5EF4-FFF2-40B4-BE49-F238E27FC236}">
                <a16:creationId xmlns:a16="http://schemas.microsoft.com/office/drawing/2014/main" id="{6FA24DC0-E478-72EF-35D3-38EA17ACED41}"/>
              </a:ext>
            </a:extLst>
          </p:cNvPr>
          <p:cNvSpPr/>
          <p:nvPr/>
        </p:nvSpPr>
        <p:spPr>
          <a:xfrm>
            <a:off x="844874" y="145553"/>
            <a:ext cx="4936930" cy="769441"/>
          </a:xfrm>
          <a:prstGeom prst="rect">
            <a:avLst/>
          </a:prstGeom>
          <a:solidFill>
            <a:schemeClr val="bg1"/>
          </a:solidFill>
          <a:effectLst>
            <a:glow>
              <a:schemeClr val="accent1">
                <a:alpha val="99000"/>
              </a:schemeClr>
            </a:glow>
            <a:outerShdw blurRad="546100" dist="50800" dir="9000000" sx="68000" sy="68000" algn="ctr" rotWithShape="0">
              <a:srgbClr val="000000">
                <a:alpha val="43137"/>
              </a:srgbClr>
            </a:outerShdw>
            <a:reflection blurRad="558800" stA="57000" endPos="65000" dist="50800" dir="5400000" sy="-100000" algn="bl" rotWithShape="0"/>
          </a:effectLst>
          <a:scene3d>
            <a:camera prst="orthographicFront"/>
            <a:lightRig rig="threePt" dir="t"/>
          </a:scene3d>
          <a:sp3d extrusionH="165100">
            <a:bevelB prst="angle"/>
            <a:extrusionClr>
              <a:srgbClr val="FFFF00"/>
            </a:extrusionClr>
          </a:sp3d>
        </p:spPr>
        <p:txBody>
          <a:bodyPr wrap="square" lIns="91440" tIns="45720" rIns="91440" bIns="45720">
            <a:spAutoFit/>
          </a:bodyPr>
          <a:lstStyle/>
          <a:p>
            <a:pPr algn="ctr"/>
            <a:r>
              <a:rPr lang="en-US" sz="4400" b="1" cap="none" spc="50" dirty="0">
                <a:ln w="22225">
                  <a:solidFill>
                    <a:schemeClr val="accent2"/>
                  </a:solidFill>
                  <a:prstDash val="solid"/>
                </a:ln>
                <a:solidFill>
                  <a:schemeClr val="accent3">
                    <a:lumMod val="50000"/>
                  </a:schemeClr>
                </a:solidFill>
                <a:effectLst>
                  <a:innerShdw blurRad="63500" dist="50800" dir="13500000">
                    <a:srgbClr val="000000">
                      <a:alpha val="50000"/>
                    </a:srgbClr>
                  </a:innerShdw>
                </a:effectLst>
                <a:latin typeface="Arial Rounded MT Bold" panose="020F0704030504030204" pitchFamily="34" charset="0"/>
              </a:rPr>
              <a:t>METHODOLOGY</a:t>
            </a:r>
            <a:endParaRPr lang="en-US" sz="4400" b="1" cap="none" spc="50" dirty="0">
              <a:ln w="0"/>
              <a:solidFill>
                <a:schemeClr val="accent3">
                  <a:lumMod val="50000"/>
                </a:schemeClr>
              </a:solidFill>
              <a:effectLst>
                <a:innerShdw blurRad="63500" dist="50800" dir="13500000">
                  <a:srgbClr val="000000">
                    <a:alpha val="50000"/>
                  </a:srgbClr>
                </a:innerShdw>
              </a:effectLst>
              <a:latin typeface="Arial Rounded MT Bold" panose="020F0704030504030204" pitchFamily="34" charset="0"/>
            </a:endParaRPr>
          </a:p>
        </p:txBody>
      </p:sp>
      <p:pic>
        <p:nvPicPr>
          <p:cNvPr id="34" name="Picture 33">
            <a:extLst>
              <a:ext uri="{FF2B5EF4-FFF2-40B4-BE49-F238E27FC236}">
                <a16:creationId xmlns:a16="http://schemas.microsoft.com/office/drawing/2014/main" id="{2BDDE365-65BA-828B-2EFD-748234C35B74}"/>
              </a:ext>
            </a:extLst>
          </p:cNvPr>
          <p:cNvPicPr>
            <a:picLocks noChangeAspect="1"/>
          </p:cNvPicPr>
          <p:nvPr/>
        </p:nvPicPr>
        <p:blipFill>
          <a:blip r:embed="rId3"/>
          <a:stretch>
            <a:fillRect/>
          </a:stretch>
        </p:blipFill>
        <p:spPr>
          <a:xfrm>
            <a:off x="9478241" y="723900"/>
            <a:ext cx="2630885" cy="2705100"/>
          </a:xfrm>
          <a:prstGeom prst="rect">
            <a:avLst/>
          </a:prstGeom>
        </p:spPr>
      </p:pic>
      <p:pic>
        <p:nvPicPr>
          <p:cNvPr id="39" name="Picture 38">
            <a:extLst>
              <a:ext uri="{FF2B5EF4-FFF2-40B4-BE49-F238E27FC236}">
                <a16:creationId xmlns:a16="http://schemas.microsoft.com/office/drawing/2014/main" id="{ADD9804C-C529-F940-8F89-C5D964FC2A9F}"/>
              </a:ext>
            </a:extLst>
          </p:cNvPr>
          <p:cNvPicPr>
            <a:picLocks noChangeAspect="1"/>
          </p:cNvPicPr>
          <p:nvPr/>
        </p:nvPicPr>
        <p:blipFill>
          <a:blip r:embed="rId4"/>
          <a:stretch>
            <a:fillRect/>
          </a:stretch>
        </p:blipFill>
        <p:spPr>
          <a:xfrm>
            <a:off x="6247208" y="490835"/>
            <a:ext cx="3162699" cy="2938165"/>
          </a:xfrm>
          <a:prstGeom prst="rect">
            <a:avLst/>
          </a:prstGeom>
        </p:spPr>
      </p:pic>
      <p:pic>
        <p:nvPicPr>
          <p:cNvPr id="43" name="Picture 42">
            <a:extLst>
              <a:ext uri="{FF2B5EF4-FFF2-40B4-BE49-F238E27FC236}">
                <a16:creationId xmlns:a16="http://schemas.microsoft.com/office/drawing/2014/main" id="{3D154BC0-0254-4A35-2B8E-A661A8349AE4}"/>
              </a:ext>
            </a:extLst>
          </p:cNvPr>
          <p:cNvPicPr>
            <a:picLocks noChangeAspect="1"/>
          </p:cNvPicPr>
          <p:nvPr/>
        </p:nvPicPr>
        <p:blipFill>
          <a:blip r:embed="rId5"/>
          <a:stretch>
            <a:fillRect/>
          </a:stretch>
        </p:blipFill>
        <p:spPr>
          <a:xfrm>
            <a:off x="6400929" y="3524252"/>
            <a:ext cx="5622471" cy="3227636"/>
          </a:xfrm>
          <a:prstGeom prst="rect">
            <a:avLst/>
          </a:prstGeom>
        </p:spPr>
      </p:pic>
    </p:spTree>
    <p:extLst>
      <p:ext uri="{BB962C8B-B14F-4D97-AF65-F5344CB8AC3E}">
        <p14:creationId xmlns:p14="http://schemas.microsoft.com/office/powerpoint/2010/main" val="157611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376733" y="188000"/>
            <a:ext cx="5393600" cy="1529600"/>
          </a:xfrm>
          <a:prstGeom prst="rect">
            <a:avLst/>
          </a:prstGeom>
          <a:noFill/>
          <a:ln>
            <a:noFill/>
          </a:ln>
        </p:spPr>
        <p:txBody>
          <a:bodyPr spcFirstLastPara="1" vert="horz" wrap="square" lIns="121900" tIns="121900" rIns="121900" bIns="121900" rtlCol="0" anchor="b" anchorCtr="0">
            <a:noAutofit/>
          </a:bodyPr>
          <a:lstStyle/>
          <a:p>
            <a:r>
              <a:rPr lang="en" sz="4000" b="1" dirty="0">
                <a:solidFill>
                  <a:srgbClr val="1C4587"/>
                </a:solidFill>
              </a:rPr>
              <a:t>SOCIETAL IMPACT/ NOVELTY</a:t>
            </a:r>
            <a:endParaRPr sz="4000" b="1" dirty="0">
              <a:solidFill>
                <a:srgbClr val="1C4587"/>
              </a:solidFill>
            </a:endParaRPr>
          </a:p>
        </p:txBody>
      </p:sp>
      <p:pic>
        <p:nvPicPr>
          <p:cNvPr id="111" name="Google Shape;111;p6"/>
          <p:cNvPicPr preferRelativeResize="0"/>
          <p:nvPr/>
        </p:nvPicPr>
        <p:blipFill rotWithShape="1">
          <a:blip r:embed="rId3">
            <a:alphaModFix/>
          </a:blip>
          <a:srcRect/>
          <a:stretch/>
        </p:blipFill>
        <p:spPr>
          <a:xfrm>
            <a:off x="9652467" y="188000"/>
            <a:ext cx="2305800" cy="401000"/>
          </a:xfrm>
          <a:prstGeom prst="rect">
            <a:avLst/>
          </a:prstGeom>
          <a:noFill/>
          <a:ln>
            <a:noFill/>
          </a:ln>
          <a:effectLst>
            <a:outerShdw blurRad="50800" dist="38100" dir="2700000" algn="tl" rotWithShape="0">
              <a:schemeClr val="bg1">
                <a:alpha val="40000"/>
              </a:schemeClr>
            </a:outerShdw>
          </a:effectLst>
        </p:spPr>
      </p:pic>
      <p:sp>
        <p:nvSpPr>
          <p:cNvPr id="113" name="Google Shape;113;p6"/>
          <p:cNvSpPr txBox="1">
            <a:spLocks noGrp="1"/>
          </p:cNvSpPr>
          <p:nvPr>
            <p:ph type="subTitle" idx="1"/>
          </p:nvPr>
        </p:nvSpPr>
        <p:spPr>
          <a:xfrm>
            <a:off x="376733" y="1717600"/>
            <a:ext cx="5393600" cy="4864175"/>
          </a:xfrm>
          <a:prstGeom prst="rect">
            <a:avLst/>
          </a:prstGeom>
          <a:noFill/>
          <a:ln>
            <a:noFill/>
          </a:ln>
        </p:spPr>
        <p:txBody>
          <a:bodyPr spcFirstLastPara="1" vert="horz" wrap="square" lIns="121900" tIns="121900" rIns="121900" bIns="121900" rtlCol="0" anchor="t" anchorCtr="0">
            <a:noAutofit/>
          </a:bodyPr>
          <a:lstStyle/>
          <a:p>
            <a:pPr marL="0" marR="0" lvl="0" indent="0">
              <a:lnSpc>
                <a:spcPct val="107000"/>
              </a:lnSpc>
              <a:spcBef>
                <a:spcPts val="0"/>
              </a:spcBef>
              <a:spcAft>
                <a:spcPts val="0"/>
              </a:spcAft>
              <a:tabLst>
                <a:tab pos="571500" algn="l"/>
              </a:tabLst>
            </a:pPr>
            <a:r>
              <a:rPr lang="en-US" sz="18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800" b="1" u="sng"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Deterrence and Prevention</a:t>
            </a:r>
            <a:r>
              <a:rPr lang="en-US" sz="18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Fraud detection systems act as a deterrent to potential fraudsters. Knowing that their activities are being monitored and swiftly detected, individuals with malicious intent are less likely to engage in fraudulent behavior. This helps maintain the integrity of financial systems and markets.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tabLst>
                <a:tab pos="571500" algn="l"/>
              </a:tabLst>
            </a:pPr>
            <a:r>
              <a:rPr lang="en-US" sz="18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2.  </a:t>
            </a:r>
            <a:r>
              <a:rPr lang="en-US" sz="1800" b="1" u="sng"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Efficient Resource Allocation</a:t>
            </a:r>
            <a:r>
              <a:rPr lang="en-US" sz="1800" b="1"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Fraud detection systems streamline the process of identifying and investigating fraudulent activities, enabling efficient allocation of resources to genuine transactions and legitimate activities. By reducing the time and effort required for manual fraud investigations, these systems free up resources that can be utilized for societal development, such as improving public services, infrastructure, healthcare, or education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09585" indent="0" algn="l">
              <a:lnSpc>
                <a:spcPct val="115000"/>
              </a:lnSpc>
            </a:pPr>
            <a:endParaRPr i="1" dirty="0"/>
          </a:p>
        </p:txBody>
      </p:sp>
      <p:sp>
        <p:nvSpPr>
          <p:cNvPr id="114" name="Google Shape;114;p6"/>
          <p:cNvSpPr txBox="1"/>
          <p:nvPr/>
        </p:nvSpPr>
        <p:spPr>
          <a:xfrm>
            <a:off x="6685125" y="1440029"/>
            <a:ext cx="4700808" cy="4408321"/>
          </a:xfrm>
          <a:prstGeom prst="rect">
            <a:avLst/>
          </a:prstGeom>
          <a:noFill/>
          <a:ln>
            <a:noFill/>
          </a:ln>
        </p:spPr>
        <p:txBody>
          <a:bodyPr spcFirstLastPara="1" wrap="square" lIns="121900" tIns="121900" rIns="121900" bIns="121900" anchor="t" anchorCtr="0">
            <a:noAutofit/>
          </a:bodyPr>
          <a:lstStyle/>
          <a:p>
            <a:pPr>
              <a:lnSpc>
                <a:spcPct val="115000"/>
              </a:lnSpc>
              <a:buClr>
                <a:srgbClr val="000000"/>
              </a:buClr>
              <a:buSzPts val="1800"/>
            </a:pPr>
            <a:r>
              <a:rPr lang="en-US" sz="1400" b="1" kern="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1. </a:t>
            </a:r>
            <a:r>
              <a:rPr lang="en-US" sz="1400" b="1" u="sng" kern="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Enhanced Trust and Confidence</a:t>
            </a:r>
            <a:r>
              <a:rPr lang="en-US" sz="1400" b="1" kern="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a:t>
            </a:r>
            <a:r>
              <a:rPr lang="en-US" sz="1400" kern="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 </a:t>
            </a:r>
            <a:r>
              <a:rPr lang="en-US" sz="1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Fraud can erode trust and confidence in financial institutions, e-commerce platforms, and other systems that involve transactions. Organizations can demonstrate their commitment to security and protect their customers' interests by implementing effective fraud detection systems. This, in turn, fosters trust and confidence in society, encouraging individuals and businesses to participate in economic activities without the fear of falling victim to fraud.</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buClr>
                <a:srgbClr val="000000"/>
              </a:buClr>
              <a:buSzPts val="1800"/>
            </a:pPr>
            <a:endParaRPr lang="en-US" sz="1400" i="1" dirty="0">
              <a:solidFill>
                <a:srgbClr val="FFFF00"/>
              </a:solidFill>
              <a:latin typeface="Calibri"/>
              <a:ea typeface="Calibri"/>
              <a:cs typeface="Calibri"/>
              <a:sym typeface="Calibri"/>
            </a:endParaRPr>
          </a:p>
          <a:p>
            <a:pPr>
              <a:lnSpc>
                <a:spcPct val="115000"/>
              </a:lnSpc>
              <a:buClr>
                <a:srgbClr val="000000"/>
              </a:buClr>
              <a:buSzPts val="1800"/>
            </a:pPr>
            <a:r>
              <a:rPr lang="en-US" sz="1400" b="1" kern="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2. </a:t>
            </a:r>
            <a:r>
              <a:rPr lang="en-US" sz="1400" b="1" u="sng" kern="0" dirty="0">
                <a:solidFill>
                  <a:srgbClr val="FFC000"/>
                </a:solidFill>
                <a:effectLst/>
                <a:latin typeface="Algerian" panose="04020705040A02060702" pitchFamily="82" charset="0"/>
                <a:ea typeface="Times New Roman" panose="02020603050405020304" pitchFamily="18" charset="0"/>
                <a:cs typeface="Times New Roman" panose="02020603050405020304" pitchFamily="18" charset="0"/>
              </a:rPr>
              <a:t>Reduced Financial Losses</a:t>
            </a:r>
            <a:r>
              <a:rPr lang="en-US" sz="1400" b="1"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Fraud detection systems have a significant societal impact by mitigating financial losses for individuals, businesses, and governments. By minimizing financial losses, fraud detection systems help protect individuals' savings, safeguard businesses' assets, and reduce the burden on government resources.</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buClr>
                <a:srgbClr val="000000"/>
              </a:buClr>
              <a:buSzPts val="1800"/>
            </a:pPr>
            <a:endParaRPr sz="1400" i="1" dirty="0">
              <a:solidFill>
                <a:srgbClr val="FFFF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09CF63E1-4E52-F72F-FD38-16640BE9C7C2}"/>
              </a:ext>
            </a:extLst>
          </p:cNvPr>
          <p:cNvSpPr/>
          <p:nvPr/>
        </p:nvSpPr>
        <p:spPr>
          <a:xfrm>
            <a:off x="6310939" y="589000"/>
            <a:ext cx="5757236" cy="830997"/>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 sz="4800" b="1" cap="none" spc="0"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Arial"/>
                <a:cs typeface="Arial"/>
                <a:sym typeface="Arial"/>
              </a:rPr>
              <a:t>FUTURE SCOPE</a:t>
            </a:r>
            <a:endParaRPr lang="en-US" sz="4800" b="1" cap="none" spc="0"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p:txBody>
      </p:sp>
      <p:pic>
        <p:nvPicPr>
          <p:cNvPr id="4" name="Picture 3">
            <a:extLst>
              <a:ext uri="{FF2B5EF4-FFF2-40B4-BE49-F238E27FC236}">
                <a16:creationId xmlns:a16="http://schemas.microsoft.com/office/drawing/2014/main" id="{3EBE38D1-E1BD-8A1E-B2CE-D85440B06F98}"/>
              </a:ext>
            </a:extLst>
          </p:cNvPr>
          <p:cNvPicPr>
            <a:picLocks noChangeAspect="1"/>
          </p:cNvPicPr>
          <p:nvPr/>
        </p:nvPicPr>
        <p:blipFill>
          <a:blip r:embed="rId4"/>
          <a:stretch>
            <a:fillRect/>
          </a:stretch>
        </p:blipFill>
        <p:spPr>
          <a:xfrm>
            <a:off x="6685124" y="5582632"/>
            <a:ext cx="4700807" cy="11265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8"/>
        <p:cNvGrpSpPr/>
        <p:nvPr/>
      </p:nvGrpSpPr>
      <p:grpSpPr>
        <a:xfrm>
          <a:off x="0" y="0"/>
          <a:ext cx="0" cy="0"/>
          <a:chOff x="0" y="0"/>
          <a:chExt cx="0" cy="0"/>
        </a:xfrm>
      </p:grpSpPr>
      <p:sp>
        <p:nvSpPr>
          <p:cNvPr id="119" name="Google Shape;119;p7"/>
          <p:cNvSpPr txBox="1">
            <a:spLocks noGrp="1"/>
          </p:cNvSpPr>
          <p:nvPr>
            <p:ph type="ctrTitle"/>
          </p:nvPr>
        </p:nvSpPr>
        <p:spPr>
          <a:xfrm>
            <a:off x="2145150" y="2484475"/>
            <a:ext cx="7711200" cy="1306475"/>
          </a:xfrm>
          <a:prstGeom prst="rect">
            <a:avLst/>
          </a:prstGeom>
          <a:noFill/>
          <a:ln>
            <a:noFill/>
          </a:ln>
        </p:spPr>
        <p:txBody>
          <a:bodyPr spcFirstLastPara="1" vert="horz" wrap="square" lIns="121900" tIns="121900" rIns="121900" bIns="121900" rtlCol="0" anchor="b" anchorCtr="0">
            <a:noAutofit/>
          </a:bodyPr>
          <a:lstStyle/>
          <a:p>
            <a:pPr>
              <a:spcBef>
                <a:spcPts val="0"/>
              </a:spcBef>
              <a:buSzPts val="4000"/>
            </a:pPr>
            <a:endParaRPr sz="6400" dirty="0">
              <a:solidFill>
                <a:srgbClr val="073763"/>
              </a:solidFill>
            </a:endParaRPr>
          </a:p>
          <a:p>
            <a:pPr>
              <a:spcBef>
                <a:spcPts val="0"/>
              </a:spcBef>
              <a:buSzPts val="4000"/>
            </a:pPr>
            <a:endParaRPr sz="6400" dirty="0">
              <a:solidFill>
                <a:srgbClr val="073763"/>
              </a:solidFill>
            </a:endParaRPr>
          </a:p>
          <a:p>
            <a:pPr>
              <a:spcBef>
                <a:spcPts val="0"/>
              </a:spcBef>
              <a:buSzPts val="4000"/>
            </a:pPr>
            <a:endParaRPr sz="6400" dirty="0">
              <a:solidFill>
                <a:srgbClr val="073763"/>
              </a:solidFill>
            </a:endParaRPr>
          </a:p>
          <a:p>
            <a:pPr>
              <a:spcBef>
                <a:spcPts val="0"/>
              </a:spcBef>
              <a:buSzPts val="4000"/>
            </a:pPr>
            <a:endParaRPr sz="6400" dirty="0">
              <a:solidFill>
                <a:srgbClr val="073763"/>
              </a:solidFill>
            </a:endParaRPr>
          </a:p>
          <a:p>
            <a:pPr>
              <a:spcBef>
                <a:spcPts val="0"/>
              </a:spcBef>
              <a:buSzPts val="4000"/>
            </a:pPr>
            <a:endParaRPr sz="6400" dirty="0">
              <a:solidFill>
                <a:srgbClr val="073763"/>
              </a:solidFill>
            </a:endParaRPr>
          </a:p>
          <a:p>
            <a:pPr>
              <a:spcBef>
                <a:spcPts val="0"/>
              </a:spcBef>
              <a:buSzPts val="4000"/>
            </a:pPr>
            <a:r>
              <a:rPr lang="en" sz="6400" dirty="0">
                <a:solidFill>
                  <a:srgbClr val="073763"/>
                </a:solidFill>
              </a:rPr>
              <a:t>THANK YOU</a:t>
            </a:r>
            <a:endParaRPr sz="6400" dirty="0">
              <a:solidFill>
                <a:srgbClr val="073763"/>
              </a:solidFill>
            </a:endParaRPr>
          </a:p>
        </p:txBody>
      </p:sp>
      <p:pic>
        <p:nvPicPr>
          <p:cNvPr id="120" name="Google Shape;120;p7"/>
          <p:cNvPicPr preferRelativeResize="0"/>
          <p:nvPr/>
        </p:nvPicPr>
        <p:blipFill rotWithShape="1">
          <a:blip r:embed="rId4">
            <a:alphaModFix/>
          </a:blip>
          <a:srcRect/>
          <a:stretch/>
        </p:blipFill>
        <p:spPr>
          <a:xfrm>
            <a:off x="9652467" y="188000"/>
            <a:ext cx="2305800" cy="401000"/>
          </a:xfrm>
          <a:prstGeom prst="rect">
            <a:avLst/>
          </a:prstGeom>
          <a:noFill/>
          <a:ln>
            <a:noFill/>
          </a:ln>
        </p:spPr>
      </p:pic>
      <p:cxnSp>
        <p:nvCxnSpPr>
          <p:cNvPr id="3" name="Straight Connector 2">
            <a:extLst>
              <a:ext uri="{FF2B5EF4-FFF2-40B4-BE49-F238E27FC236}">
                <a16:creationId xmlns:a16="http://schemas.microsoft.com/office/drawing/2014/main" id="{53932F4D-C194-B715-3E6C-2FFFF043D8C3}"/>
              </a:ext>
            </a:extLst>
          </p:cNvPr>
          <p:cNvCxnSpPr>
            <a:cxnSpLocks/>
          </p:cNvCxnSpPr>
          <p:nvPr/>
        </p:nvCxnSpPr>
        <p:spPr>
          <a:xfrm>
            <a:off x="2000250" y="1047750"/>
            <a:ext cx="0" cy="1895475"/>
          </a:xfrm>
          <a:prstGeom prst="line">
            <a:avLst/>
          </a:prstGeom>
          <a:ln w="98425">
            <a:solidFill>
              <a:srgbClr val="002060"/>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C37AE7F6-619D-3A30-D210-39E81C4F8914}"/>
              </a:ext>
            </a:extLst>
          </p:cNvPr>
          <p:cNvCxnSpPr>
            <a:cxnSpLocks/>
          </p:cNvCxnSpPr>
          <p:nvPr/>
        </p:nvCxnSpPr>
        <p:spPr>
          <a:xfrm flipH="1">
            <a:off x="2000250" y="1047750"/>
            <a:ext cx="1990725" cy="0"/>
          </a:xfrm>
          <a:prstGeom prst="line">
            <a:avLst/>
          </a:prstGeom>
          <a:ln w="98425">
            <a:solidFill>
              <a:srgbClr val="002060"/>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1493FA2-1940-0806-A45B-5BE10E3BC401}"/>
              </a:ext>
            </a:extLst>
          </p:cNvPr>
          <p:cNvCxnSpPr>
            <a:cxnSpLocks/>
          </p:cNvCxnSpPr>
          <p:nvPr/>
        </p:nvCxnSpPr>
        <p:spPr>
          <a:xfrm>
            <a:off x="9942993" y="3429000"/>
            <a:ext cx="0" cy="2021975"/>
          </a:xfrm>
          <a:prstGeom prst="line">
            <a:avLst/>
          </a:prstGeom>
          <a:ln w="98425">
            <a:solidFill>
              <a:srgbClr val="002060"/>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DAFD54C-9A65-C3E8-F885-A09E262E7ABB}"/>
              </a:ext>
            </a:extLst>
          </p:cNvPr>
          <p:cNvCxnSpPr>
            <a:cxnSpLocks/>
          </p:cNvCxnSpPr>
          <p:nvPr/>
        </p:nvCxnSpPr>
        <p:spPr>
          <a:xfrm>
            <a:off x="7505700" y="5482225"/>
            <a:ext cx="2437293" cy="0"/>
          </a:xfrm>
          <a:prstGeom prst="line">
            <a:avLst/>
          </a:prstGeom>
          <a:ln w="98425">
            <a:solidFill>
              <a:srgbClr val="002060"/>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328</TotalTime>
  <Words>478</Words>
  <Application>Microsoft Office PowerPoint</Application>
  <PresentationFormat>Widescreen</PresentationFormat>
  <Paragraphs>20</Paragraphs>
  <Slides>3</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vt:i4>
      </vt:variant>
    </vt:vector>
  </HeadingPairs>
  <TitlesOfParts>
    <vt:vector size="16" baseType="lpstr">
      <vt:lpstr>Algerian</vt:lpstr>
      <vt:lpstr>Arial</vt:lpstr>
      <vt:lpstr>Arial Black</vt:lpstr>
      <vt:lpstr>Arial Rounded MT Bold</vt:lpstr>
      <vt:lpstr>Calibri</vt:lpstr>
      <vt:lpstr>Calisto MT</vt:lpstr>
      <vt:lpstr>Roboto</vt:lpstr>
      <vt:lpstr>Times New Roman</vt:lpstr>
      <vt:lpstr>Trebuchet MS</vt:lpstr>
      <vt:lpstr>Wingdings 2</vt:lpstr>
      <vt:lpstr>Wingdings 3</vt:lpstr>
      <vt:lpstr>Slate</vt:lpstr>
      <vt:lpstr>Facet</vt:lpstr>
      <vt:lpstr>PowerPoint Presentation</vt:lpstr>
      <vt:lpstr>SOCIETAL IMPACT/ NOVELTY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Valleri Jayal</dc:creator>
  <cp:lastModifiedBy>Valleri Jayal</cp:lastModifiedBy>
  <cp:revision>3</cp:revision>
  <dcterms:created xsi:type="dcterms:W3CDTF">2023-05-13T20:55:01Z</dcterms:created>
  <dcterms:modified xsi:type="dcterms:W3CDTF">2023-05-14T15:14:14Z</dcterms:modified>
</cp:coreProperties>
</file>