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212611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D93850-CDB7-427C-93D7-89C0FCB6B9C7}" type="datetimeFigureOut">
              <a:rPr lang="en-IN" smtClean="0"/>
              <a:t>22-01-22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323049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93649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2997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3994764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1431588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3873362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1978240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255894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125775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15582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D93850-CDB7-427C-93D7-89C0FCB6B9C7}" type="datetimeFigureOut">
              <a:rPr lang="en-IN" smtClean="0"/>
              <a:t>22-01-22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4220395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D93850-CDB7-427C-93D7-89C0FCB6B9C7}" type="datetimeFigureOut">
              <a:rPr lang="en-IN" smtClean="0"/>
              <a:t>22-01-22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109436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30377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408632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5D93850-CDB7-427C-93D7-89C0FCB6B9C7}" type="datetimeFigureOut">
              <a:rPr lang="en-IN" smtClean="0"/>
              <a:t>22-01-22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13408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D93850-CDB7-427C-93D7-89C0FCB6B9C7}" type="datetimeFigureOut">
              <a:rPr lang="en-IN" smtClean="0"/>
              <a:t>22-01-22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BBA7D-E183-4495-8EB0-BC1FBE5D674C}" type="slidenum">
              <a:rPr lang="en-IN" smtClean="0"/>
              <a:t>‹#›</a:t>
            </a:fld>
            <a:endParaRPr lang="en-IN"/>
          </a:p>
        </p:txBody>
      </p:sp>
    </p:spTree>
    <p:extLst>
      <p:ext uri="{BB962C8B-B14F-4D97-AF65-F5344CB8AC3E}">
        <p14:creationId xmlns:p14="http://schemas.microsoft.com/office/powerpoint/2010/main" val="377068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D93850-CDB7-427C-93D7-89C0FCB6B9C7}" type="datetimeFigureOut">
              <a:rPr lang="en-IN" smtClean="0"/>
              <a:t>22-01-22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EBBA7D-E183-4495-8EB0-BC1FBE5D674C}" type="slidenum">
              <a:rPr lang="en-IN" smtClean="0"/>
              <a:t>‹#›</a:t>
            </a:fld>
            <a:endParaRPr lang="en-IN"/>
          </a:p>
        </p:txBody>
      </p:sp>
    </p:spTree>
    <p:extLst>
      <p:ext uri="{BB962C8B-B14F-4D97-AF65-F5344CB8AC3E}">
        <p14:creationId xmlns:p14="http://schemas.microsoft.com/office/powerpoint/2010/main" val="16244037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hatis.techtarget.com/definition/Constrained-Application-Protoco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cadpubl.eu/hub/2018-118-22/articles/22a/13.pdf" TargetMode="External"/><Relationship Id="rId2" Type="http://schemas.openxmlformats.org/officeDocument/2006/relationships/hyperlink" Target="https://internetofthingsagenda.techtarget.com/definition/MQTT-MQ-Telemetry-Transp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M2M Communication</a:t>
            </a:r>
            <a:br>
              <a:rPr lang="en-IN" dirty="0" smtClean="0"/>
            </a:br>
            <a:r>
              <a:rPr lang="en-IN" dirty="0" smtClean="0"/>
              <a:t>(MQTT)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75859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652" b="12495"/>
          <a:stretch/>
        </p:blipFill>
        <p:spPr>
          <a:xfrm>
            <a:off x="646110" y="452718"/>
            <a:ext cx="8660343" cy="5271426"/>
          </a:xfrm>
        </p:spPr>
      </p:pic>
    </p:spTree>
    <p:extLst>
      <p:ext uri="{BB962C8B-B14F-4D97-AF65-F5344CB8AC3E}">
        <p14:creationId xmlns:p14="http://schemas.microsoft.com/office/powerpoint/2010/main" val="71104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036" b="10098"/>
          <a:stretch/>
        </p:blipFill>
        <p:spPr>
          <a:xfrm>
            <a:off x="646111" y="452718"/>
            <a:ext cx="9404723" cy="5372010"/>
          </a:xfrm>
        </p:spPr>
      </p:pic>
    </p:spTree>
    <p:extLst>
      <p:ext uri="{BB962C8B-B14F-4D97-AF65-F5344CB8AC3E}">
        <p14:creationId xmlns:p14="http://schemas.microsoft.com/office/powerpoint/2010/main" val="35280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lstStyle/>
          <a:p>
            <a:r>
              <a:rPr lang="en-GB" dirty="0"/>
              <a:t>efficient data transmission and quick to implement, due to its being a lightweight protocol;</a:t>
            </a:r>
          </a:p>
          <a:p>
            <a:r>
              <a:rPr lang="en-GB" dirty="0"/>
              <a:t>low network usage, due to minimized data packets;</a:t>
            </a:r>
          </a:p>
          <a:p>
            <a:r>
              <a:rPr lang="en-GB" dirty="0"/>
              <a:t>efficient distribution of data;</a:t>
            </a:r>
          </a:p>
          <a:p>
            <a:r>
              <a:rPr lang="en-GB" dirty="0"/>
              <a:t>successful implementation of remote sensing and control;</a:t>
            </a:r>
          </a:p>
          <a:p>
            <a:r>
              <a:rPr lang="en-GB" dirty="0"/>
              <a:t>fast, efficient message delivery;</a:t>
            </a:r>
          </a:p>
          <a:p>
            <a:r>
              <a:rPr lang="en-GB" dirty="0"/>
              <a:t>uses small amounts of power, which is good for the connected devices; and</a:t>
            </a:r>
          </a:p>
          <a:p>
            <a:r>
              <a:rPr lang="en-GB" dirty="0"/>
              <a:t>optimizes network bandwidth.</a:t>
            </a:r>
          </a:p>
          <a:p>
            <a:endParaRPr lang="en-IN" dirty="0"/>
          </a:p>
        </p:txBody>
      </p:sp>
    </p:spTree>
    <p:extLst>
      <p:ext uri="{BB962C8B-B14F-4D97-AF65-F5344CB8AC3E}">
        <p14:creationId xmlns:p14="http://schemas.microsoft.com/office/powerpoint/2010/main" val="372630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a:t>
            </a:r>
            <a:endParaRPr lang="en-IN" dirty="0"/>
          </a:p>
        </p:txBody>
      </p:sp>
      <p:sp>
        <p:nvSpPr>
          <p:cNvPr id="3" name="Content Placeholder 2"/>
          <p:cNvSpPr>
            <a:spLocks noGrp="1"/>
          </p:cNvSpPr>
          <p:nvPr>
            <p:ph idx="1"/>
          </p:nvPr>
        </p:nvSpPr>
        <p:spPr/>
        <p:txBody>
          <a:bodyPr/>
          <a:lstStyle/>
          <a:p>
            <a:r>
              <a:rPr lang="en-GB" dirty="0"/>
              <a:t>MQTT has slower transmit cycles compared to Constrained Application Protocol (</a:t>
            </a:r>
            <a:r>
              <a:rPr lang="en-GB" u="sng" dirty="0" err="1">
                <a:hlinkClick r:id="rId2"/>
              </a:rPr>
              <a:t>CoAP</a:t>
            </a:r>
            <a:r>
              <a:rPr lang="en-GB" dirty="0"/>
              <a:t>).</a:t>
            </a:r>
          </a:p>
          <a:p>
            <a:r>
              <a:rPr lang="en-GB" dirty="0"/>
              <a:t>MQTT's resource discovery works on flexible topic subscription, whereas </a:t>
            </a:r>
            <a:r>
              <a:rPr lang="en-GB" dirty="0" err="1"/>
              <a:t>CoAP</a:t>
            </a:r>
            <a:r>
              <a:rPr lang="en-GB" dirty="0"/>
              <a:t> uses a stable resource discovery system.</a:t>
            </a:r>
          </a:p>
          <a:p>
            <a:r>
              <a:rPr lang="en-GB" dirty="0"/>
              <a:t>MQTT is unencrypted. Instead, it uses TLS/SSL (Transport Layer Security/Secure Sockets Layer) for security encryption.</a:t>
            </a:r>
          </a:p>
          <a:p>
            <a:r>
              <a:rPr lang="en-GB" dirty="0"/>
              <a:t>It is difficult to create a globally scalable MQTT network.</a:t>
            </a:r>
          </a:p>
          <a:p>
            <a:r>
              <a:rPr lang="en-GB" dirty="0"/>
              <a:t>Other MQTT challenges relate to security, interoperability and authentication.</a:t>
            </a:r>
          </a:p>
        </p:txBody>
      </p:sp>
    </p:spTree>
    <p:extLst>
      <p:ext uri="{BB962C8B-B14F-4D97-AF65-F5344CB8AC3E}">
        <p14:creationId xmlns:p14="http://schemas.microsoft.com/office/powerpoint/2010/main" val="274972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internetofthingsagenda.techtarget.com/definition/MQTT-MQ-Telemetry-Transport</a:t>
            </a:r>
            <a:endParaRPr lang="en-IN" dirty="0" smtClean="0"/>
          </a:p>
          <a:p>
            <a:r>
              <a:rPr lang="en-IN" dirty="0">
                <a:hlinkClick r:id="rId3"/>
              </a:rPr>
              <a:t>https://</a:t>
            </a:r>
            <a:r>
              <a:rPr lang="en-IN" dirty="0" smtClean="0">
                <a:hlinkClick r:id="rId3"/>
              </a:rPr>
              <a:t>acadpubl.eu/hub/2018-118-22/articles/22a/13.pdf</a:t>
            </a:r>
            <a:endParaRPr lang="en-IN" dirty="0" smtClean="0"/>
          </a:p>
          <a:p>
            <a:endParaRPr lang="en-IN" dirty="0"/>
          </a:p>
        </p:txBody>
      </p:sp>
    </p:spTree>
    <p:extLst>
      <p:ext uri="{BB962C8B-B14F-4D97-AF65-F5344CB8AC3E}">
        <p14:creationId xmlns:p14="http://schemas.microsoft.com/office/powerpoint/2010/main" val="70889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pPr algn="r"/>
            <a:r>
              <a:rPr lang="en-IN" dirty="0" smtClean="0"/>
              <a:t>Presented By</a:t>
            </a:r>
          </a:p>
          <a:p>
            <a:pPr algn="r"/>
            <a:r>
              <a:rPr lang="en-IN" dirty="0" err="1" smtClean="0"/>
              <a:t>VanAJA</a:t>
            </a:r>
            <a:r>
              <a:rPr lang="en-IN" dirty="0" smtClean="0"/>
              <a:t> </a:t>
            </a:r>
            <a:r>
              <a:rPr lang="en-IN" dirty="0" err="1" smtClean="0"/>
              <a:t>Malla</a:t>
            </a:r>
            <a:endParaRPr lang="en-IN" dirty="0"/>
          </a:p>
        </p:txBody>
      </p:sp>
    </p:spTree>
    <p:extLst>
      <p:ext uri="{BB962C8B-B14F-4D97-AF65-F5344CB8AC3E}">
        <p14:creationId xmlns:p14="http://schemas.microsoft.com/office/powerpoint/2010/main" val="259629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GB" dirty="0"/>
              <a:t>M2M communication plays a major role in remote monitoring</a:t>
            </a:r>
            <a:r>
              <a:rPr lang="en-GB" dirty="0" smtClean="0"/>
              <a:t>.</a:t>
            </a:r>
          </a:p>
          <a:p>
            <a:r>
              <a:rPr lang="en-GB" dirty="0"/>
              <a:t>A</a:t>
            </a:r>
            <a:r>
              <a:rPr lang="en-GB" dirty="0" smtClean="0"/>
              <a:t>pplications </a:t>
            </a:r>
            <a:r>
              <a:rPr lang="en-GB" dirty="0"/>
              <a:t>like product refilling, for e.g. a coffee machine can inform the vendor when any of its components (milk, sugar, coffee powder, etc.) quantity is running low</a:t>
            </a:r>
            <a:r>
              <a:rPr lang="en-GB" dirty="0" smtClean="0"/>
              <a:t>.</a:t>
            </a:r>
          </a:p>
          <a:p>
            <a:r>
              <a:rPr lang="en-GB" dirty="0"/>
              <a:t>When comes to the real time world, the volume of data increases with the rapidly increasing network devices. Increased data rate increases data traffic in the network and affects the performance of the system</a:t>
            </a:r>
            <a:endParaRPr lang="en-GB" dirty="0" smtClean="0"/>
          </a:p>
          <a:p>
            <a:r>
              <a:rPr lang="en-GB" dirty="0"/>
              <a:t>The main aspect of M2M communication includes remote sensing and control, logistic services, robotics, data warehouse management traffic control, </a:t>
            </a:r>
            <a:r>
              <a:rPr lang="en-GB" dirty="0" err="1"/>
              <a:t>etc</a:t>
            </a:r>
            <a:endParaRPr lang="en-GB" dirty="0"/>
          </a:p>
        </p:txBody>
      </p:sp>
    </p:spTree>
    <p:extLst>
      <p:ext uri="{BB962C8B-B14F-4D97-AF65-F5344CB8AC3E}">
        <p14:creationId xmlns:p14="http://schemas.microsoft.com/office/powerpoint/2010/main" val="261789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243" t="9018" r="20689" b="18237"/>
          <a:stretch/>
        </p:blipFill>
        <p:spPr>
          <a:xfrm>
            <a:off x="646111" y="96012"/>
            <a:ext cx="10235249" cy="6501384"/>
          </a:xfrm>
        </p:spPr>
      </p:pic>
    </p:spTree>
    <p:extLst>
      <p:ext uri="{BB962C8B-B14F-4D97-AF65-F5344CB8AC3E}">
        <p14:creationId xmlns:p14="http://schemas.microsoft.com/office/powerpoint/2010/main" val="490792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7773" t="3713" r="16121" b="4953"/>
          <a:stretch/>
        </p:blipFill>
        <p:spPr>
          <a:xfrm>
            <a:off x="576072" y="118872"/>
            <a:ext cx="10323576" cy="6300216"/>
          </a:xfrm>
        </p:spPr>
      </p:pic>
    </p:spTree>
    <p:extLst>
      <p:ext uri="{BB962C8B-B14F-4D97-AF65-F5344CB8AC3E}">
        <p14:creationId xmlns:p14="http://schemas.microsoft.com/office/powerpoint/2010/main" val="4224242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IN" dirty="0"/>
          </a:p>
        </p:txBody>
      </p:sp>
      <p:sp>
        <p:nvSpPr>
          <p:cNvPr id="3" name="Content Placeholder 2"/>
          <p:cNvSpPr>
            <a:spLocks noGrp="1"/>
          </p:cNvSpPr>
          <p:nvPr>
            <p:ph idx="1"/>
          </p:nvPr>
        </p:nvSpPr>
        <p:spPr/>
        <p:txBody>
          <a:bodyPr>
            <a:normAutofit/>
          </a:bodyPr>
          <a:lstStyle/>
          <a:p>
            <a:r>
              <a:rPr lang="en-GB" dirty="0"/>
              <a:t>T</a:t>
            </a:r>
            <a:r>
              <a:rPr lang="en-GB" dirty="0" smtClean="0"/>
              <a:t>he heterogeneity in hardware/ software platforms and complex system structure has resulted in challenges for pervasive access and interoperable sharing of the machine generated data. </a:t>
            </a:r>
          </a:p>
          <a:p>
            <a:r>
              <a:rPr lang="en-GB" dirty="0" smtClean="0"/>
              <a:t>The Quality of Information (</a:t>
            </a:r>
            <a:r>
              <a:rPr lang="en-GB" dirty="0" err="1" smtClean="0"/>
              <a:t>QoI</a:t>
            </a:r>
            <a:r>
              <a:rPr lang="en-GB" dirty="0" smtClean="0"/>
              <a:t>) becomes an </a:t>
            </a:r>
            <a:r>
              <a:rPr lang="en-GB" dirty="0" err="1" smtClean="0"/>
              <a:t>issue.Particularly</a:t>
            </a:r>
            <a:r>
              <a:rPr lang="en-GB" dirty="0" smtClean="0"/>
              <a:t>, machines which perform different functionalities on heterogeneous software and hardware, a standard messaging mechanism for cross-platform technologies which supports the communication between them becomes a concern to make the autonomous industrial systems effective. </a:t>
            </a:r>
            <a:endParaRPr lang="en-IN" dirty="0"/>
          </a:p>
        </p:txBody>
      </p:sp>
    </p:spTree>
    <p:extLst>
      <p:ext uri="{BB962C8B-B14F-4D97-AF65-F5344CB8AC3E}">
        <p14:creationId xmlns:p14="http://schemas.microsoft.com/office/powerpoint/2010/main" val="170074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262" b="6974"/>
          <a:stretch/>
        </p:blipFill>
        <p:spPr>
          <a:xfrm>
            <a:off x="646111" y="452718"/>
            <a:ext cx="9601200" cy="5426874"/>
          </a:xfrm>
        </p:spPr>
      </p:pic>
    </p:spTree>
    <p:extLst>
      <p:ext uri="{BB962C8B-B14F-4D97-AF65-F5344CB8AC3E}">
        <p14:creationId xmlns:p14="http://schemas.microsoft.com/office/powerpoint/2010/main" val="171097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77" b="14726"/>
          <a:stretch/>
        </p:blipFill>
        <p:spPr>
          <a:xfrm>
            <a:off x="576072" y="452718"/>
            <a:ext cx="9838944" cy="4942242"/>
          </a:xfrm>
        </p:spPr>
      </p:pic>
    </p:spTree>
    <p:extLst>
      <p:ext uri="{BB962C8B-B14F-4D97-AF65-F5344CB8AC3E}">
        <p14:creationId xmlns:p14="http://schemas.microsoft.com/office/powerpoint/2010/main" val="9357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562" b="5303"/>
          <a:stretch/>
        </p:blipFill>
        <p:spPr>
          <a:xfrm>
            <a:off x="448056" y="452718"/>
            <a:ext cx="9848088" cy="5573178"/>
          </a:xfrm>
        </p:spPr>
      </p:pic>
    </p:spTree>
    <p:extLst>
      <p:ext uri="{BB962C8B-B14F-4D97-AF65-F5344CB8AC3E}">
        <p14:creationId xmlns:p14="http://schemas.microsoft.com/office/powerpoint/2010/main" val="356336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869" b="15110"/>
          <a:stretch/>
        </p:blipFill>
        <p:spPr>
          <a:xfrm>
            <a:off x="646111" y="452718"/>
            <a:ext cx="9485441" cy="5161698"/>
          </a:xfrm>
        </p:spPr>
      </p:pic>
    </p:spTree>
    <p:extLst>
      <p:ext uri="{BB962C8B-B14F-4D97-AF65-F5344CB8AC3E}">
        <p14:creationId xmlns:p14="http://schemas.microsoft.com/office/powerpoint/2010/main" val="1522740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334</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M2M Communication (MQTT)</vt:lpstr>
      <vt:lpstr>INTRODUCTION</vt:lpstr>
      <vt:lpstr>PowerPoint Presentation</vt:lpstr>
      <vt:lpstr>PowerPoint Presentation</vt:lpstr>
      <vt:lpstr>Challenges</vt:lpstr>
      <vt:lpstr>PowerPoint Presentation</vt:lpstr>
      <vt:lpstr>PowerPoint Presentation</vt:lpstr>
      <vt:lpstr>PowerPoint Presentation</vt:lpstr>
      <vt:lpstr>PowerPoint Presentation</vt:lpstr>
      <vt:lpstr>PowerPoint Presentation</vt:lpstr>
      <vt:lpstr>PowerPoint Presentation</vt:lpstr>
      <vt:lpstr>Benefits</vt:lpstr>
      <vt:lpstr>Drawbacks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Vanaja</dc:creator>
  <cp:lastModifiedBy>Vanaja</cp:lastModifiedBy>
  <cp:revision>5</cp:revision>
  <dcterms:created xsi:type="dcterms:W3CDTF">2022-01-22T01:02:07Z</dcterms:created>
  <dcterms:modified xsi:type="dcterms:W3CDTF">2022-01-22T01:47:37Z</dcterms:modified>
</cp:coreProperties>
</file>