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7" r:id="rId3"/>
    <p:sldId id="258" r:id="rId4"/>
    <p:sldId id="266" r:id="rId5"/>
    <p:sldId id="261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8" r:id="rId18"/>
    <p:sldId id="277" r:id="rId19"/>
    <p:sldId id="279" r:id="rId20"/>
    <p:sldId id="26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56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48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9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0150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53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41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77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9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2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37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75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34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23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4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75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653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6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smart-helmet-with-message-alert-system" TargetMode="External"/><Relationship Id="rId2" Type="http://schemas.openxmlformats.org/officeDocument/2006/relationships/hyperlink" Target="https://www.ijert.org/driver-drowziness-detection-system-with-gsm-alert-using-piezoelectric-sens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869766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ACCIDENTS</a:t>
            </a:r>
            <a:br>
              <a:rPr lang="en-US" dirty="0"/>
            </a:br>
            <a:r>
              <a:rPr lang="en-US" dirty="0"/>
              <a:t>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IOT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Validating Driving 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3794" y="1702340"/>
            <a:ext cx="6401405" cy="45719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Accidents involving ineligible drivers are huge in number.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validate the driver by viewing his driving license </a:t>
            </a:r>
            <a:r>
              <a:rPr lang="en-GB" dirty="0" smtClean="0"/>
              <a:t>•</a:t>
            </a:r>
          </a:p>
          <a:p>
            <a:r>
              <a:rPr lang="en-GB" dirty="0"/>
              <a:t>The RFID reader on the bike will have will have at most 10 registered users, so that the family members or his/her friends can also ride the bike. Hence, this mechanism also handles theft related issues.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This is done by using RFID which will be on the driving license and the RFID reader on the bike’s front panel.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2" y="2684835"/>
            <a:ext cx="3393704" cy="3106366"/>
          </a:xfrm>
        </p:spPr>
      </p:pic>
    </p:spTree>
    <p:extLst>
      <p:ext uri="{BB962C8B-B14F-4D97-AF65-F5344CB8AC3E}">
        <p14:creationId xmlns:p14="http://schemas.microsoft.com/office/powerpoint/2010/main" val="11792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SMART Helmet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027799" y="2088320"/>
            <a:ext cx="4879199" cy="586786"/>
          </a:xfrm>
        </p:spPr>
        <p:txBody>
          <a:bodyPr/>
          <a:lstStyle/>
          <a:p>
            <a:pPr algn="ctr"/>
            <a:r>
              <a:rPr lang="en-IN" sz="3200" dirty="0" smtClean="0">
                <a:solidFill>
                  <a:srgbClr val="92D050"/>
                </a:solidFill>
              </a:rPr>
              <a:t>Features</a:t>
            </a:r>
            <a:endParaRPr lang="en-IN" sz="3200" dirty="0">
              <a:solidFill>
                <a:srgbClr val="92D05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913795" y="3083668"/>
            <a:ext cx="5107208" cy="2707532"/>
          </a:xfrm>
        </p:spPr>
        <p:txBody>
          <a:bodyPr/>
          <a:lstStyle/>
          <a:p>
            <a:r>
              <a:rPr lang="en-GB" sz="2400" dirty="0">
                <a:effectLst/>
              </a:rPr>
              <a:t>prevent a drunk person from </a:t>
            </a:r>
            <a:r>
              <a:rPr lang="en-GB" sz="2400" dirty="0" smtClean="0">
                <a:effectLst/>
              </a:rPr>
              <a:t>driving</a:t>
            </a:r>
          </a:p>
          <a:p>
            <a:r>
              <a:rPr lang="en-IN" sz="2400" dirty="0">
                <a:effectLst/>
              </a:rPr>
              <a:t>identify accident if </a:t>
            </a:r>
            <a:r>
              <a:rPr lang="en-IN" sz="2400" dirty="0" smtClean="0">
                <a:effectLst/>
              </a:rPr>
              <a:t>any</a:t>
            </a:r>
          </a:p>
          <a:p>
            <a:r>
              <a:rPr lang="en-IN" sz="2400" dirty="0" smtClean="0">
                <a:effectLst/>
              </a:rPr>
              <a:t>Make Sure to wear Helmet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586786"/>
          </a:xfrm>
        </p:spPr>
        <p:txBody>
          <a:bodyPr/>
          <a:lstStyle/>
          <a:p>
            <a:pPr algn="ctr"/>
            <a:r>
              <a:rPr lang="en-IN" sz="3200" dirty="0" smtClean="0">
                <a:solidFill>
                  <a:srgbClr val="92D050"/>
                </a:solidFill>
              </a:rPr>
              <a:t>Sensors</a:t>
            </a:r>
            <a:endParaRPr lang="en-IN" sz="3200" dirty="0">
              <a:solidFill>
                <a:srgbClr val="92D05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400" dirty="0" smtClean="0"/>
              <a:t>Accelerometer</a:t>
            </a:r>
          </a:p>
          <a:p>
            <a:r>
              <a:rPr lang="en-IN" sz="2400" dirty="0" smtClean="0"/>
              <a:t>Pressure Sensor</a:t>
            </a:r>
          </a:p>
          <a:p>
            <a:r>
              <a:rPr lang="en-IN" sz="2400" dirty="0" smtClean="0"/>
              <a:t>RFID</a:t>
            </a:r>
          </a:p>
          <a:p>
            <a:r>
              <a:rPr lang="en-IN" sz="2400" dirty="0" smtClean="0"/>
              <a:t>RF receiver</a:t>
            </a:r>
          </a:p>
          <a:p>
            <a:r>
              <a:rPr lang="en-IN" sz="2400" dirty="0" smtClean="0"/>
              <a:t>RF Transmitter</a:t>
            </a:r>
          </a:p>
          <a:p>
            <a:r>
              <a:rPr lang="en-IN" sz="2400" dirty="0" smtClean="0"/>
              <a:t>GPS</a:t>
            </a:r>
          </a:p>
          <a:p>
            <a:r>
              <a:rPr lang="en-IN" sz="2400" dirty="0" smtClean="0"/>
              <a:t>GSM module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98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" y="252919"/>
            <a:ext cx="11478639" cy="6507804"/>
          </a:xfrm>
        </p:spPr>
      </p:pic>
    </p:spTree>
    <p:extLst>
      <p:ext uri="{BB962C8B-B14F-4D97-AF65-F5344CB8AC3E}">
        <p14:creationId xmlns:p14="http://schemas.microsoft.com/office/powerpoint/2010/main" val="27756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EYE </a:t>
            </a:r>
            <a:r>
              <a:rPr lang="en-IN" dirty="0" err="1" smtClean="0"/>
              <a:t>BLINKINg</a:t>
            </a:r>
            <a:r>
              <a:rPr lang="en-IN" dirty="0" smtClean="0"/>
              <a:t> monitoring system(</a:t>
            </a:r>
            <a:r>
              <a:rPr lang="en-IN" dirty="0" err="1" smtClean="0"/>
              <a:t>ebm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IR sensors </a:t>
            </a:r>
            <a:r>
              <a:rPr lang="en-GB" dirty="0" smtClean="0"/>
              <a:t>monitors </a:t>
            </a:r>
            <a:r>
              <a:rPr lang="en-GB" dirty="0"/>
              <a:t>the blinking patterns of the driver </a:t>
            </a:r>
            <a:endParaRPr lang="en-GB" dirty="0" smtClean="0"/>
          </a:p>
          <a:p>
            <a:r>
              <a:rPr lang="en-GB" dirty="0" smtClean="0"/>
              <a:t>light </a:t>
            </a:r>
            <a:r>
              <a:rPr lang="en-GB" dirty="0"/>
              <a:t>gets more reflected when we close our eyes than when we keep our eyes open.</a:t>
            </a:r>
            <a:endParaRPr lang="en-IN" dirty="0"/>
          </a:p>
        </p:txBody>
      </p:sp>
      <p:pic>
        <p:nvPicPr>
          <p:cNvPr id="23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67" y="1760706"/>
            <a:ext cx="3903713" cy="4299626"/>
          </a:xfrm>
          <a:prstGeom prst="rect">
            <a:avLst/>
          </a:prstGeom>
        </p:spPr>
      </p:pic>
      <p:pic>
        <p:nvPicPr>
          <p:cNvPr id="24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24" y="4189378"/>
            <a:ext cx="4552546" cy="22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acceleration and pedal mix-up Verification</a:t>
            </a:r>
            <a:br>
              <a:rPr lang="en-GB" dirty="0"/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Unintended acceleration and pedal mix-up is also one of reasons causing fatal </a:t>
            </a:r>
            <a:r>
              <a:rPr lang="en-GB" sz="2400" dirty="0" smtClean="0"/>
              <a:t>accidents</a:t>
            </a:r>
          </a:p>
          <a:p>
            <a:r>
              <a:rPr lang="en-GB" sz="2400" dirty="0"/>
              <a:t>It checks whether the driver is drowsy or </a:t>
            </a:r>
            <a:r>
              <a:rPr lang="en-GB" sz="2400" dirty="0" smtClean="0"/>
              <a:t>not</a:t>
            </a:r>
          </a:p>
          <a:p>
            <a:r>
              <a:rPr lang="en-GB" sz="2400" dirty="0"/>
              <a:t>The system keeps track of the acceleration patterns of the </a:t>
            </a:r>
            <a:r>
              <a:rPr lang="en-GB" sz="2400" dirty="0" smtClean="0"/>
              <a:t>person</a:t>
            </a:r>
          </a:p>
          <a:p>
            <a:r>
              <a:rPr lang="en-GB" sz="2400" dirty="0" smtClean="0"/>
              <a:t>Involuntarily </a:t>
            </a:r>
            <a:r>
              <a:rPr lang="en-GB" sz="2400" dirty="0"/>
              <a:t>triggers the acceleration pedal instead of the brake pedal </a:t>
            </a:r>
            <a:endParaRPr lang="en-GB" sz="2400" dirty="0" smtClean="0"/>
          </a:p>
          <a:p>
            <a:r>
              <a:rPr lang="en-GB" sz="2400" dirty="0"/>
              <a:t>T</a:t>
            </a:r>
            <a:r>
              <a:rPr lang="en-GB" sz="2400" dirty="0" smtClean="0"/>
              <a:t>he </a:t>
            </a:r>
            <a:r>
              <a:rPr lang="en-GB" sz="2400" dirty="0"/>
              <a:t>system design is capable of turning that acceleration into deceleration gradually.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67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Signal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camera </a:t>
            </a:r>
            <a:r>
              <a:rPr lang="en-GB" sz="2800" dirty="0"/>
              <a:t>fit on the front of the bike </a:t>
            </a:r>
            <a:endParaRPr lang="en-GB" sz="2800" dirty="0" smtClean="0"/>
          </a:p>
          <a:p>
            <a:r>
              <a:rPr lang="en-GB" sz="2800" dirty="0" smtClean="0"/>
              <a:t>monitor </a:t>
            </a:r>
            <a:r>
              <a:rPr lang="en-GB" sz="2800" dirty="0"/>
              <a:t>whether the traffic signal displayed is red or not, </a:t>
            </a:r>
            <a:endParaRPr lang="en-GB" sz="2800" dirty="0" smtClean="0"/>
          </a:p>
          <a:p>
            <a:r>
              <a:rPr lang="en-GB" sz="2800" dirty="0" smtClean="0"/>
              <a:t>automatic </a:t>
            </a:r>
            <a:r>
              <a:rPr lang="en-GB" sz="2800" dirty="0"/>
              <a:t>braking system will gradually reduce the speed of the bike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automatically </a:t>
            </a:r>
            <a:r>
              <a:rPr lang="en-GB" sz="2800" dirty="0"/>
              <a:t>cause deceleration.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98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03634"/>
          </a:xfrm>
        </p:spPr>
        <p:txBody>
          <a:bodyPr/>
          <a:lstStyle/>
          <a:p>
            <a:r>
              <a:rPr lang="en-IN" dirty="0" smtClean="0"/>
              <a:t>Vehicle to vehicle communication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3795" y="1488332"/>
            <a:ext cx="5106004" cy="5175115"/>
          </a:xfrm>
        </p:spPr>
        <p:txBody>
          <a:bodyPr>
            <a:normAutofit/>
          </a:bodyPr>
          <a:lstStyle/>
          <a:p>
            <a:r>
              <a:rPr lang="en-GB" dirty="0"/>
              <a:t>The ultrasonic sensor used continuously keeps track of the distance maintained between any two vehicles</a:t>
            </a:r>
            <a:r>
              <a:rPr lang="en-GB" dirty="0" smtClean="0"/>
              <a:t>.</a:t>
            </a:r>
          </a:p>
          <a:p>
            <a:r>
              <a:rPr lang="en-GB" dirty="0"/>
              <a:t>If greater than threshold, immediately warn both drivers using V2V </a:t>
            </a:r>
            <a:r>
              <a:rPr lang="en-GB" dirty="0" smtClean="0"/>
              <a:t>communication</a:t>
            </a:r>
          </a:p>
          <a:p>
            <a:r>
              <a:rPr lang="en-GB" dirty="0" smtClean="0"/>
              <a:t> sends </a:t>
            </a:r>
            <a:r>
              <a:rPr lang="en-GB" dirty="0"/>
              <a:t>messages to that vehicle wirelessly through a well-established server</a:t>
            </a:r>
            <a:r>
              <a:rPr lang="en-GB" dirty="0" smtClean="0"/>
              <a:t>.</a:t>
            </a:r>
          </a:p>
          <a:p>
            <a:r>
              <a:rPr lang="en-GB" dirty="0"/>
              <a:t>reducing noise pollution </a:t>
            </a:r>
            <a:endParaRPr lang="en-GB" dirty="0" smtClean="0"/>
          </a:p>
          <a:p>
            <a:r>
              <a:rPr lang="en-GB" dirty="0" smtClean="0"/>
              <a:t>concerned </a:t>
            </a:r>
            <a:r>
              <a:rPr lang="en-GB" dirty="0"/>
              <a:t>people will be alerted without disturbing the </a:t>
            </a:r>
            <a:r>
              <a:rPr lang="en-GB" dirty="0" smtClean="0"/>
              <a:t>others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23" y="1935921"/>
            <a:ext cx="5407639" cy="4231415"/>
          </a:xfrm>
        </p:spPr>
      </p:pic>
    </p:spTree>
    <p:extLst>
      <p:ext uri="{BB962C8B-B14F-4D97-AF65-F5344CB8AC3E}">
        <p14:creationId xmlns:p14="http://schemas.microsoft.com/office/powerpoint/2010/main" val="33715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06" y="2095500"/>
            <a:ext cx="8842443" cy="3695700"/>
          </a:xfrm>
        </p:spPr>
      </p:pic>
    </p:spTree>
    <p:extLst>
      <p:ext uri="{BB962C8B-B14F-4D97-AF65-F5344CB8AC3E}">
        <p14:creationId xmlns:p14="http://schemas.microsoft.com/office/powerpoint/2010/main" val="13844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Server Architecture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96" y="1935921"/>
            <a:ext cx="4961106" cy="4581610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When the accident occurs it uses MEC for avoiding secondary traffic accident and sending message to nearby hospitals for </a:t>
            </a:r>
            <a:r>
              <a:rPr lang="en-GB" dirty="0" smtClean="0"/>
              <a:t>help</a:t>
            </a:r>
          </a:p>
          <a:p>
            <a:r>
              <a:rPr lang="en-GB" dirty="0" smtClean="0"/>
              <a:t>efficient </a:t>
            </a:r>
            <a:r>
              <a:rPr lang="en-GB" dirty="0"/>
              <a:t>to message the </a:t>
            </a:r>
            <a:r>
              <a:rPr lang="en-GB" dirty="0" err="1"/>
              <a:t>neighboring</a:t>
            </a:r>
            <a:r>
              <a:rPr lang="en-GB" dirty="0"/>
              <a:t> vehicles for even faster </a:t>
            </a:r>
            <a:r>
              <a:rPr lang="en-GB" dirty="0" smtClean="0"/>
              <a:t>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22" y="191312"/>
            <a:ext cx="10353761" cy="762000"/>
          </a:xfrm>
        </p:spPr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86" t="1606" r="-3886" b="52924"/>
          <a:stretch/>
        </p:blipFill>
        <p:spPr>
          <a:xfrm>
            <a:off x="695529" y="1186775"/>
            <a:ext cx="4868692" cy="5223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02"/>
          <a:stretch/>
        </p:blipFill>
        <p:spPr>
          <a:xfrm>
            <a:off x="6381345" y="953312"/>
            <a:ext cx="5535038" cy="55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21)"/>
          <p:cNvPicPr>
            <a:picLocks noGrp="1" noChangeAspect="1"/>
          </p:cNvPicPr>
          <p:nvPr>
            <p:ph idx="1"/>
          </p:nvPr>
        </p:nvPicPr>
        <p:blipFill>
          <a:blip r:embed="rId2"/>
          <a:srcRect l="9498" t="-890" r="6895" b="7427"/>
          <a:stretch>
            <a:fillRect/>
          </a:stretch>
        </p:blipFill>
        <p:spPr>
          <a:xfrm>
            <a:off x="1770434" y="132134"/>
            <a:ext cx="8881353" cy="657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resources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Driver </a:t>
            </a:r>
            <a:r>
              <a:rPr lang="en-GB" dirty="0" err="1">
                <a:hlinkClick r:id="rId2"/>
              </a:rPr>
              <a:t>Drowziness</a:t>
            </a:r>
            <a:r>
              <a:rPr lang="en-GB" dirty="0">
                <a:hlinkClick r:id="rId2"/>
              </a:rPr>
              <a:t> Detection System with Gsm Alert using Piezoelectric Sensor – </a:t>
            </a:r>
            <a:r>
              <a:rPr lang="en-GB" dirty="0" smtClean="0">
                <a:hlinkClick r:id="rId2"/>
              </a:rPr>
              <a:t>IJERT</a:t>
            </a:r>
            <a:endParaRPr lang="en-GB" dirty="0" smtClean="0"/>
          </a:p>
          <a:p>
            <a:r>
              <a:rPr lang="en-IN" dirty="0">
                <a:hlinkClick r:id="rId3"/>
              </a:rPr>
              <a:t>Smart Helmet With Message Alert System – </a:t>
            </a:r>
            <a:r>
              <a:rPr lang="en-IN" dirty="0" smtClean="0">
                <a:hlinkClick r:id="rId3"/>
              </a:rPr>
              <a:t>IJERT</a:t>
            </a:r>
            <a:endParaRPr lang="en-IN" dirty="0"/>
          </a:p>
          <a:p>
            <a:r>
              <a:rPr lang="en-GB" dirty="0" smtClean="0">
                <a:hlinkClick r:id="rId4"/>
              </a:rPr>
              <a:t>An </a:t>
            </a:r>
            <a:r>
              <a:rPr lang="en-GB" dirty="0">
                <a:hlinkClick r:id="rId4"/>
              </a:rPr>
              <a:t>IOT Based Smart System for Accident Prevention and Detection | IEEE Conference Publication | IEEE </a:t>
            </a:r>
            <a:r>
              <a:rPr lang="en-GB" dirty="0" err="1">
                <a:hlinkClick r:id="rId4"/>
              </a:rPr>
              <a:t>Xplore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3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0" y="0"/>
            <a:ext cx="10058400" cy="55991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>
          <a:xfrm>
            <a:off x="1720644" y="4893012"/>
            <a:ext cx="6294947" cy="7061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THANK  </a:t>
            </a:r>
            <a:r>
              <a:rPr lang="en-IN" sz="3200" b="1" dirty="0"/>
              <a:t>YOU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6876" y="4824919"/>
            <a:ext cx="3560324" cy="1887166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Presented By</a:t>
            </a:r>
          </a:p>
          <a:p>
            <a:r>
              <a:rPr lang="en-IN" sz="2600" b="1" dirty="0" smtClean="0">
                <a:solidFill>
                  <a:srgbClr val="92D050"/>
                </a:solidFill>
              </a:rPr>
              <a:t>S160043</a:t>
            </a:r>
          </a:p>
          <a:p>
            <a:r>
              <a:rPr lang="en-IN" sz="2600" b="1" dirty="0" smtClean="0">
                <a:solidFill>
                  <a:srgbClr val="92D050"/>
                </a:solidFill>
              </a:rPr>
              <a:t>S160423</a:t>
            </a:r>
            <a:endParaRPr lang="en-IN" sz="2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Accidents may happen due to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§"/>
            </a:pPr>
            <a:r>
              <a:rPr lang="en-US" dirty="0"/>
              <a:t> Over speed</a:t>
            </a:r>
          </a:p>
          <a:p>
            <a:pPr>
              <a:buFont typeface="Wingdings" panose="05000000000000000000" charset="0"/>
              <a:buChar char="§"/>
            </a:pPr>
            <a:r>
              <a:rPr lang="en-US" dirty="0" smtClean="0">
                <a:sym typeface="+mn-ea"/>
              </a:rPr>
              <a:t>While </a:t>
            </a:r>
            <a:r>
              <a:rPr lang="en-US" dirty="0">
                <a:sym typeface="+mn-ea"/>
              </a:rPr>
              <a:t>speaking in the phone.</a:t>
            </a:r>
          </a:p>
          <a:p>
            <a:pPr>
              <a:buFont typeface="Wingdings" panose="05000000000000000000" charset="0"/>
              <a:buChar char="§"/>
            </a:pPr>
            <a:r>
              <a:rPr lang="en-US" dirty="0">
                <a:sym typeface="+mn-ea"/>
              </a:rPr>
              <a:t> Not following traffic rules</a:t>
            </a:r>
            <a:r>
              <a:rPr lang="en-US" dirty="0" smtClean="0">
                <a:sym typeface="+mn-ea"/>
              </a:rPr>
              <a:t>.</a:t>
            </a:r>
          </a:p>
          <a:p>
            <a:pPr>
              <a:buFont typeface="Wingdings" panose="05000000000000000000" charset="0"/>
              <a:buChar char="§"/>
            </a:pPr>
            <a:r>
              <a:rPr lang="en-US" dirty="0" smtClean="0">
                <a:sym typeface="+mn-ea"/>
              </a:rPr>
              <a:t>Drunk and Drive</a:t>
            </a:r>
          </a:p>
          <a:p>
            <a:pPr>
              <a:buFont typeface="Wingdings" panose="05000000000000000000" charset="0"/>
              <a:buChar char="§"/>
            </a:pPr>
            <a:r>
              <a:rPr lang="en-US" dirty="0" smtClean="0">
                <a:sym typeface="+mn-ea"/>
              </a:rPr>
              <a:t>Unconscious/Feeling Drowsy</a:t>
            </a:r>
          </a:p>
          <a:p>
            <a:pPr>
              <a:buFont typeface="Wingdings" panose="05000000000000000000" charset="0"/>
              <a:buChar char="§"/>
            </a:pPr>
            <a:r>
              <a:rPr lang="en-US" dirty="0" smtClean="0">
                <a:sym typeface="+mn-ea"/>
              </a:rPr>
              <a:t>Teens/inexperienced Rash Driving</a:t>
            </a:r>
            <a:endParaRPr lang="en-US" dirty="0"/>
          </a:p>
          <a:p>
            <a:pPr>
              <a:buFont typeface="Wingdings" panose="05000000000000000000" charset="0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359664"/>
          </a:xfrm>
        </p:spPr>
        <p:txBody>
          <a:bodyPr>
            <a:normAutofit fontScale="90000"/>
          </a:bodyPr>
          <a:lstStyle/>
          <a:p>
            <a:r>
              <a:rPr lang="en-US" dirty="0"/>
              <a:t>Some Images </a:t>
            </a:r>
          </a:p>
        </p:txBody>
      </p:sp>
      <p:pic>
        <p:nvPicPr>
          <p:cNvPr id="7" name="Content Placeholder 6" descr="car-accident-road-3071449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5505" y="1305560"/>
            <a:ext cx="4730115" cy="4680585"/>
          </a:xfrm>
          <a:prstGeom prst="rect">
            <a:avLst/>
          </a:prstGeom>
        </p:spPr>
      </p:pic>
      <p:pic>
        <p:nvPicPr>
          <p:cNvPr id="8" name="Content Placeholder 7" descr="index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6295" y="1305560"/>
            <a:ext cx="4809490" cy="468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Accident Statistics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Road accidents : A leading cause of Injuries,Deaths &amp; Disabilities.</a:t>
            </a:r>
          </a:p>
          <a:p>
            <a:r>
              <a:rPr lang="en-US"/>
              <a:t>more than 1.2 million people are killed in road accidents.</a:t>
            </a:r>
          </a:p>
          <a:p>
            <a:r>
              <a:rPr lang="en-US"/>
              <a:t>India : 2020</a:t>
            </a:r>
          </a:p>
          <a:p>
            <a:pPr lvl="3"/>
            <a:r>
              <a:rPr lang="en-US"/>
              <a:t>Accidents : 3,54,796</a:t>
            </a:r>
          </a:p>
          <a:p>
            <a:pPr lvl="3"/>
            <a:r>
              <a:rPr lang="en-US"/>
              <a:t>Deaths :1,33,201</a:t>
            </a:r>
          </a:p>
          <a:p>
            <a:pPr lvl="3"/>
            <a:r>
              <a:rPr lang="en-US"/>
              <a:t>person injuried : 3,35,201</a:t>
            </a:r>
          </a:p>
          <a:p>
            <a:pPr lvl="3"/>
            <a:endParaRPr lang="en-US"/>
          </a:p>
          <a:p>
            <a:pPr lvl="3">
              <a:buFont typeface="Wingdings" panose="05000000000000000000" charset="0"/>
              <a:buChar char="v"/>
            </a:pPr>
            <a:r>
              <a:rPr lang="en-US"/>
              <a:t>In every day 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/>
              <a:t>1214 Accidents/day  and 377 people died/day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/>
              <a:t> 17 accidents/hour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Preventions to reduce road </a:t>
            </a:r>
            <a:r>
              <a:rPr lang="en-US" dirty="0" smtClean="0"/>
              <a:t>accidents / TO minimize Severity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3795" y="2706624"/>
            <a:ext cx="10353762" cy="37033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dirty="0"/>
              <a:t> Drive in the prescribed speed limits on the various roads. 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Always put on helmets, seat belts and other safety </a:t>
            </a:r>
            <a:r>
              <a:rPr lang="en-US" dirty="0" smtClean="0"/>
              <a:t>equipment before </a:t>
            </a:r>
            <a:r>
              <a:rPr lang="en-US" dirty="0"/>
              <a:t>driving a bicycle/ motor cycle/vehicle. 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Do not drink and drive.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Never use mobile phones or ear phones while driving.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Zebra crossing should </a:t>
            </a:r>
            <a:r>
              <a:rPr lang="en-US" dirty="0" smtClean="0"/>
              <a:t>be </a:t>
            </a:r>
            <a:r>
              <a:rPr lang="en-US" dirty="0"/>
              <a:t>provided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One way traffic should be implemented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All the rules should be followed by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Property damage</a:t>
            </a:r>
          </a:p>
          <a:p>
            <a:r>
              <a:rPr lang="en-US"/>
              <a:t>Back and Spine injuries</a:t>
            </a:r>
          </a:p>
          <a:p>
            <a:r>
              <a:rPr lang="en-US"/>
              <a:t>Death</a:t>
            </a:r>
          </a:p>
          <a:p>
            <a:r>
              <a:rPr lang="en-US"/>
              <a:t>Anxiety</a:t>
            </a:r>
          </a:p>
          <a:p>
            <a:r>
              <a:rPr lang="en-US"/>
              <a:t>Depression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08304"/>
          </a:xfrm>
        </p:spPr>
        <p:txBody>
          <a:bodyPr>
            <a:normAutofit fontScale="90000"/>
          </a:bodyPr>
          <a:lstStyle/>
          <a:p>
            <a:r>
              <a:rPr lang="en-GB" dirty="0"/>
              <a:t>An IOT Based Smart System for Accident Prevention and Detection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3795" y="1783080"/>
            <a:ext cx="10353762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OVERVIEW:</a:t>
            </a:r>
          </a:p>
          <a:p>
            <a:r>
              <a:rPr lang="en-GB" dirty="0"/>
              <a:t>Bike accidents constitute a major chunk of all </a:t>
            </a:r>
            <a:r>
              <a:rPr lang="en-GB" dirty="0" smtClean="0"/>
              <a:t>accidents</a:t>
            </a:r>
          </a:p>
          <a:p>
            <a:r>
              <a:rPr lang="en-GB" dirty="0" smtClean="0"/>
              <a:t>As Two-wheelers </a:t>
            </a:r>
            <a:r>
              <a:rPr lang="en-GB" dirty="0"/>
              <a:t>do not have as many safety parameters which are included in four-wheelers</a:t>
            </a:r>
            <a:r>
              <a:rPr lang="en-GB" dirty="0" smtClean="0"/>
              <a:t>.</a:t>
            </a:r>
          </a:p>
          <a:p>
            <a:r>
              <a:rPr lang="en-IN" dirty="0" smtClean="0"/>
              <a:t>25% </a:t>
            </a:r>
            <a:r>
              <a:rPr lang="en-IN" dirty="0" err="1" smtClean="0"/>
              <a:t>Accedents</a:t>
            </a:r>
            <a:r>
              <a:rPr lang="en-IN" dirty="0" smtClean="0"/>
              <a:t> are bike accidents</a:t>
            </a:r>
          </a:p>
          <a:p>
            <a:r>
              <a:rPr lang="en-IN" dirty="0" smtClean="0"/>
              <a:t>Two wheelers are mostly used as they are available in affordable Prices</a:t>
            </a:r>
          </a:p>
          <a:p>
            <a:endParaRPr lang="en-IN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/>
            <a:r>
              <a:rPr lang="en-GB" sz="2800" dirty="0"/>
              <a:t>System Comprised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Validating Driving License</a:t>
            </a:r>
            <a:endParaRPr lang="en-IN" dirty="0"/>
          </a:p>
          <a:p>
            <a:r>
              <a:rPr lang="en-IN" dirty="0"/>
              <a:t>Smart Helmet</a:t>
            </a:r>
          </a:p>
          <a:p>
            <a:r>
              <a:rPr lang="en-IN" dirty="0"/>
              <a:t>Eye Blinking Monitoring System(EBM)</a:t>
            </a:r>
          </a:p>
          <a:p>
            <a:r>
              <a:rPr lang="en-GB" dirty="0"/>
              <a:t>Unintended acceleration and pedal mix-up </a:t>
            </a:r>
            <a:r>
              <a:rPr lang="en-GB" dirty="0" smtClean="0"/>
              <a:t>Verification</a:t>
            </a:r>
          </a:p>
          <a:p>
            <a:r>
              <a:rPr lang="en-GB" dirty="0" smtClean="0"/>
              <a:t>Red signal Detection</a:t>
            </a:r>
            <a:endParaRPr lang="en-GB" dirty="0"/>
          </a:p>
          <a:p>
            <a:r>
              <a:rPr lang="en-GB" dirty="0"/>
              <a:t>V2V Communication</a:t>
            </a:r>
          </a:p>
          <a:p>
            <a:r>
              <a:rPr lang="en-GB" dirty="0"/>
              <a:t>Client Server Architecture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576</TotalTime>
  <Words>638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Rockwell</vt:lpstr>
      <vt:lpstr>Wingdings</vt:lpstr>
      <vt:lpstr>Damask</vt:lpstr>
      <vt:lpstr>ROAD ACCIDENTS PREVENTION</vt:lpstr>
      <vt:lpstr>PowerPoint Presentation</vt:lpstr>
      <vt:lpstr>Accidents may happen due to</vt:lpstr>
      <vt:lpstr>Some Images </vt:lpstr>
      <vt:lpstr>Road Accident Statistics</vt:lpstr>
      <vt:lpstr>Preventions to reduce road accidents / TO minimize Severity</vt:lpstr>
      <vt:lpstr>Disadvantages</vt:lpstr>
      <vt:lpstr>An IOT Based Smart System for Accident Prevention and Detection</vt:lpstr>
      <vt:lpstr>System Comprised Of</vt:lpstr>
      <vt:lpstr>Validating Driving License</vt:lpstr>
      <vt:lpstr>SMART Helmet</vt:lpstr>
      <vt:lpstr>PowerPoint Presentation</vt:lpstr>
      <vt:lpstr>EYE BLINKINg monitoring system(ebm)</vt:lpstr>
      <vt:lpstr>acceleration and pedal mix-up Verification </vt:lpstr>
      <vt:lpstr>Signal Verification</vt:lpstr>
      <vt:lpstr>Vehicle to vehicle communication</vt:lpstr>
      <vt:lpstr>Block Diagram</vt:lpstr>
      <vt:lpstr>Client Server Architecture</vt:lpstr>
      <vt:lpstr>Flow chart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ACCIDENTS PREVENTION</dc:title>
  <dc:creator/>
  <cp:lastModifiedBy>Vanaja</cp:lastModifiedBy>
  <cp:revision>25</cp:revision>
  <dcterms:created xsi:type="dcterms:W3CDTF">2022-01-04T12:09:05Z</dcterms:created>
  <dcterms:modified xsi:type="dcterms:W3CDTF">2022-03-12T15:52:46Z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39D3E873302C4848BFF11B7BCDC78846</vt:lpwstr>
  </property>
  <property fmtid="{D5CDD505-2E9C-101B-9397-08002B2CF9AE}" pid="3" name="KSOProductBuildVer">
    <vt:lpwstr>1033-11.2.0.10382</vt:lpwstr>
  </property>
</Properties>
</file>