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01" autoAdjust="0"/>
  </p:normalViewPr>
  <p:slideViewPr>
    <p:cSldViewPr snapToGrid="0" showGuides="1">
      <p:cViewPr>
        <p:scale>
          <a:sx n="66" d="100"/>
          <a:sy n="66" d="100"/>
        </p:scale>
        <p:origin x="122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00C7-1E01-41F8-9A11-DAD1A5DD7C27}" type="datetimeFigureOut">
              <a:rPr lang="en-IN" smtClean="0"/>
              <a:t>12-02-22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95B5-F4B8-4841-AAD5-8CEE1F4ED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94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00C7-1E01-41F8-9A11-DAD1A5DD7C27}" type="datetimeFigureOut">
              <a:rPr lang="en-IN" smtClean="0"/>
              <a:t>12-02-22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95B5-F4B8-4841-AAD5-8CEE1F4ED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6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00C7-1E01-41F8-9A11-DAD1A5DD7C27}" type="datetimeFigureOut">
              <a:rPr lang="en-IN" smtClean="0"/>
              <a:t>12-02-22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95B5-F4B8-4841-AAD5-8CEE1F4ED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76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00C7-1E01-41F8-9A11-DAD1A5DD7C27}" type="datetimeFigureOut">
              <a:rPr lang="en-IN" smtClean="0"/>
              <a:t>12-02-22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95B5-F4B8-4841-AAD5-8CEE1F4ED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23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00C7-1E01-41F8-9A11-DAD1A5DD7C27}" type="datetimeFigureOut">
              <a:rPr lang="en-IN" smtClean="0"/>
              <a:t>12-02-22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95B5-F4B8-4841-AAD5-8CEE1F4ED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3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00C7-1E01-41F8-9A11-DAD1A5DD7C27}" type="datetimeFigureOut">
              <a:rPr lang="en-IN" smtClean="0"/>
              <a:t>12-02-22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95B5-F4B8-4841-AAD5-8CEE1F4ED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1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00C7-1E01-41F8-9A11-DAD1A5DD7C27}" type="datetimeFigureOut">
              <a:rPr lang="en-IN" smtClean="0"/>
              <a:t>12-02-22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95B5-F4B8-4841-AAD5-8CEE1F4ED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43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00C7-1E01-41F8-9A11-DAD1A5DD7C27}" type="datetimeFigureOut">
              <a:rPr lang="en-IN" smtClean="0"/>
              <a:t>12-02-22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95B5-F4B8-4841-AAD5-8CEE1F4ED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34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00C7-1E01-41F8-9A11-DAD1A5DD7C27}" type="datetimeFigureOut">
              <a:rPr lang="en-IN" smtClean="0"/>
              <a:t>12-02-22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95B5-F4B8-4841-AAD5-8CEE1F4ED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10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00C7-1E01-41F8-9A11-DAD1A5DD7C27}" type="datetimeFigureOut">
              <a:rPr lang="en-IN" smtClean="0"/>
              <a:t>12-02-22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95B5-F4B8-4841-AAD5-8CEE1F4ED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00C7-1E01-41F8-9A11-DAD1A5DD7C27}" type="datetimeFigureOut">
              <a:rPr lang="en-IN" smtClean="0"/>
              <a:t>12-02-22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95B5-F4B8-4841-AAD5-8CEE1F4ED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71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400C7-1E01-41F8-9A11-DAD1A5DD7C27}" type="datetimeFigureOut">
              <a:rPr lang="en-IN" smtClean="0"/>
              <a:t>12-02-22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095B5-F4B8-4841-AAD5-8CEE1F4ED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04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7" r="16193" b="21717"/>
          <a:stretch/>
        </p:blipFill>
        <p:spPr>
          <a:xfrm>
            <a:off x="638788" y="0"/>
            <a:ext cx="10648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4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b="1" dirty="0" smtClean="0"/>
              <a:t>Types of Microcontrollers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r>
              <a:rPr lang="en-GB" sz="3000" dirty="0"/>
              <a:t>Based on bit </a:t>
            </a:r>
            <a:r>
              <a:rPr lang="en-GB" sz="3000" dirty="0" smtClean="0"/>
              <a:t>configuration</a:t>
            </a:r>
          </a:p>
          <a:p>
            <a:pPr marL="0" indent="0">
              <a:buNone/>
            </a:pPr>
            <a:r>
              <a:rPr lang="en-GB" sz="3000" dirty="0"/>
              <a:t/>
            </a:r>
            <a:br>
              <a:rPr lang="en-GB" sz="3000" dirty="0"/>
            </a:br>
            <a:r>
              <a:rPr lang="en-GB" sz="3000" b="1" dirty="0"/>
              <a:t>8-bit microcontroller</a:t>
            </a:r>
            <a:r>
              <a:rPr lang="en-GB" sz="3000" dirty="0"/>
              <a:t> </a:t>
            </a:r>
            <a:r>
              <a:rPr lang="en-GB" sz="3000" dirty="0" smtClean="0"/>
              <a:t>−To </a:t>
            </a:r>
            <a:r>
              <a:rPr lang="en-GB" sz="3000" dirty="0"/>
              <a:t>execute arithmetic and logical operations like addition, subtraction, multiplication division, etc. For example, Intel 8031 and 8051 are 8 bits microcontroller</a:t>
            </a:r>
            <a:r>
              <a:rPr lang="en-GB" sz="3000" dirty="0" smtClean="0"/>
              <a:t>.</a:t>
            </a:r>
          </a:p>
          <a:p>
            <a:pPr marL="0" indent="0">
              <a:buNone/>
            </a:pPr>
            <a:r>
              <a:rPr lang="en-GB" sz="3000" dirty="0"/>
              <a:t/>
            </a:r>
            <a:br>
              <a:rPr lang="en-GB" sz="3000" dirty="0"/>
            </a:br>
            <a:r>
              <a:rPr lang="en-GB" sz="3000" b="1" dirty="0"/>
              <a:t>16-bit microcontroller</a:t>
            </a:r>
            <a:r>
              <a:rPr lang="en-GB" sz="3000" dirty="0"/>
              <a:t> − </a:t>
            </a:r>
            <a:r>
              <a:rPr lang="en-GB" sz="3000" dirty="0" smtClean="0"/>
              <a:t>To </a:t>
            </a:r>
            <a:r>
              <a:rPr lang="en-GB" sz="3000" dirty="0"/>
              <a:t>perform arithmetic and logical operations where higher accuracy and performance is required. For example, Intel 8096 is a 16-bit microcontroller</a:t>
            </a:r>
            <a:r>
              <a:rPr lang="en-GB" sz="3000" dirty="0" smtClean="0"/>
              <a:t>.</a:t>
            </a:r>
          </a:p>
          <a:p>
            <a:pPr marL="0" indent="0">
              <a:buNone/>
            </a:pPr>
            <a:r>
              <a:rPr lang="en-GB" sz="3000" dirty="0"/>
              <a:t/>
            </a:r>
            <a:br>
              <a:rPr lang="en-GB" sz="3000" dirty="0"/>
            </a:br>
            <a:r>
              <a:rPr lang="en-GB" sz="3000" b="1" dirty="0"/>
              <a:t>32-bit microcontroller</a:t>
            </a:r>
            <a:r>
              <a:rPr lang="en-GB" sz="3000" dirty="0"/>
              <a:t> − U</a:t>
            </a:r>
            <a:r>
              <a:rPr lang="en-GB" sz="3000" dirty="0" smtClean="0"/>
              <a:t>sed </a:t>
            </a:r>
            <a:r>
              <a:rPr lang="en-GB" sz="3000" dirty="0"/>
              <a:t>in automatically controlled appliances like automatic operational machines, medical appliances, etc.</a:t>
            </a:r>
            <a:r>
              <a:rPr lang="en-GB" dirty="0"/>
              <a:t/>
            </a:r>
            <a:br>
              <a:rPr lang="en-GB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791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Based on the memory configuration, </a:t>
            </a:r>
            <a:endParaRPr lang="en-GB" dirty="0" smtClean="0"/>
          </a:p>
          <a:p>
            <a:r>
              <a:rPr lang="en-GB" b="1" dirty="0" smtClean="0"/>
              <a:t>External </a:t>
            </a:r>
            <a:r>
              <a:rPr lang="en-GB" b="1" dirty="0"/>
              <a:t>memory microcontroller</a:t>
            </a:r>
            <a:r>
              <a:rPr lang="en-GB" dirty="0"/>
              <a:t> − D</a:t>
            </a:r>
            <a:r>
              <a:rPr lang="en-GB" dirty="0" smtClean="0"/>
              <a:t>o </a:t>
            </a:r>
            <a:r>
              <a:rPr lang="en-GB" dirty="0"/>
              <a:t>not have a program memory on the chip. Hence, it is named as external memory microcontroller. For example: Intel 8031 microcontroller.</a:t>
            </a:r>
          </a:p>
          <a:p>
            <a:r>
              <a:rPr lang="en-GB" b="1" dirty="0"/>
              <a:t>Embedded memory microcontroller</a:t>
            </a:r>
            <a:r>
              <a:rPr lang="en-GB" dirty="0"/>
              <a:t> − </a:t>
            </a:r>
            <a:r>
              <a:rPr lang="en-GB" dirty="0" smtClean="0"/>
              <a:t>The </a:t>
            </a:r>
            <a:r>
              <a:rPr lang="en-GB" dirty="0"/>
              <a:t>microcontroller has all programs and data memory, counters and timers, interrupts, I/O ports are embedded on the chip. For example: Intel 8051 microcontroller.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1997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Based on the instruction set configuration, the microcontroller is further divided into two categories.</a:t>
            </a:r>
          </a:p>
          <a:p>
            <a:r>
              <a:rPr lang="en-GB" b="1" dirty="0"/>
              <a:t>CISC</a:t>
            </a:r>
            <a:r>
              <a:rPr lang="en-GB" dirty="0"/>
              <a:t> − CISC stands for complex instruction set computer. It allows the user to insert a single instruction as an alternative to many simple instructions.</a:t>
            </a:r>
          </a:p>
          <a:p>
            <a:r>
              <a:rPr lang="en-GB" b="1" dirty="0"/>
              <a:t>RISC</a:t>
            </a:r>
            <a:r>
              <a:rPr lang="en-GB" dirty="0"/>
              <a:t> − RISC stands for Reduced Instruction Set Computers. It reduces the operational time by shortening the clock cycle per instruction.</a:t>
            </a:r>
          </a:p>
        </p:txBody>
      </p:sp>
    </p:spTree>
    <p:extLst>
      <p:ext uri="{BB962C8B-B14F-4D97-AF65-F5344CB8AC3E}">
        <p14:creationId xmlns:p14="http://schemas.microsoft.com/office/powerpoint/2010/main" val="44167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1" r="17740" b="11255"/>
          <a:stretch/>
        </p:blipFill>
        <p:spPr>
          <a:xfrm>
            <a:off x="838201" y="365125"/>
            <a:ext cx="10515599" cy="6846187"/>
          </a:xfrm>
        </p:spPr>
      </p:pic>
    </p:spTree>
    <p:extLst>
      <p:ext uri="{BB962C8B-B14F-4D97-AF65-F5344CB8AC3E}">
        <p14:creationId xmlns:p14="http://schemas.microsoft.com/office/powerpoint/2010/main" val="290208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0" t="1011" r="15981" b="8418"/>
          <a:stretch/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8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7" r="15523" b="7552"/>
          <a:stretch/>
        </p:blipFill>
        <p:spPr>
          <a:xfrm>
            <a:off x="838200" y="365125"/>
            <a:ext cx="10515600" cy="586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3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8" r="15928" b="7982"/>
          <a:stretch/>
        </p:blipFill>
        <p:spPr>
          <a:xfrm>
            <a:off x="742123" y="71399"/>
            <a:ext cx="10611677" cy="671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1" r="16252" b="6962"/>
          <a:stretch/>
        </p:blipFill>
        <p:spPr>
          <a:xfrm>
            <a:off x="838200" y="365125"/>
            <a:ext cx="10601739" cy="550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1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5" r="16003" b="7695"/>
          <a:stretch/>
        </p:blipFill>
        <p:spPr>
          <a:xfrm>
            <a:off x="755374" y="315429"/>
            <a:ext cx="10598426" cy="586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91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1" r="15277" b="6202"/>
          <a:stretch/>
        </p:blipFill>
        <p:spPr>
          <a:xfrm>
            <a:off x="838200" y="365125"/>
            <a:ext cx="105156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7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7" r="15031" b="13952"/>
          <a:stretch/>
        </p:blipFill>
        <p:spPr>
          <a:xfrm>
            <a:off x="838200" y="365125"/>
            <a:ext cx="105156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8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29</Words>
  <Application>Microsoft Office PowerPoint</Application>
  <PresentationFormat>Widescreen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Microcontrollers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Vanaja</dc:creator>
  <cp:lastModifiedBy>Vanaja</cp:lastModifiedBy>
  <cp:revision>4</cp:revision>
  <dcterms:created xsi:type="dcterms:W3CDTF">2022-02-12T00:13:30Z</dcterms:created>
  <dcterms:modified xsi:type="dcterms:W3CDTF">2022-02-12T00:35:50Z</dcterms:modified>
</cp:coreProperties>
</file>