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2"/>
  </p:notesMasterIdLst>
  <p:sldIdLst>
    <p:sldId id="256" r:id="rId5"/>
    <p:sldId id="257" r:id="rId6"/>
    <p:sldId id="280" r:id="rId7"/>
    <p:sldId id="258" r:id="rId8"/>
    <p:sldId id="265" r:id="rId9"/>
    <p:sldId id="267" r:id="rId10"/>
    <p:sldId id="268" r:id="rId11"/>
    <p:sldId id="275" r:id="rId12"/>
    <p:sldId id="281" r:id="rId13"/>
    <p:sldId id="274" r:id="rId14"/>
    <p:sldId id="270" r:id="rId15"/>
    <p:sldId id="276" r:id="rId16"/>
    <p:sldId id="277" r:id="rId17"/>
    <p:sldId id="278" r:id="rId18"/>
    <p:sldId id="271" r:id="rId19"/>
    <p:sldId id="272"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21" autoAdjust="0"/>
    <p:restoredTop sz="94660"/>
  </p:normalViewPr>
  <p:slideViewPr>
    <p:cSldViewPr snapToGrid="0">
      <p:cViewPr varScale="1">
        <p:scale>
          <a:sx n="87" d="100"/>
          <a:sy n="87" d="100"/>
        </p:scale>
        <p:origin x="-442" y="-8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45FA59-07CD-462D-9AF8-888C1FDD490C}" type="doc">
      <dgm:prSet loTypeId="urn:microsoft.com/office/officeart/2008/layout/LinedList" loCatId="list" qsTypeId="urn:microsoft.com/office/officeart/2005/8/quickstyle/simple4" qsCatId="simple" csTypeId="urn:microsoft.com/office/officeart/2005/8/colors/colorful1#1" csCatId="colorful" phldr="1"/>
      <dgm:spPr/>
      <dgm:t>
        <a:bodyPr/>
        <a:lstStyle/>
        <a:p>
          <a:endParaRPr lang="en-US"/>
        </a:p>
      </dgm:t>
    </dgm:pt>
    <dgm:pt modelId="{0BCB0F5D-8014-4395-B9F9-FAC34F11F58F}">
      <dgm:prSet/>
      <dgm:spPr/>
      <dgm:t>
        <a:bodyPr/>
        <a:lstStyle/>
        <a:p>
          <a:endParaRPr lang="en-IN" dirty="0"/>
        </a:p>
      </dgm:t>
    </dgm:pt>
    <dgm:pt modelId="{64F6A9F4-5BCE-4269-A9FC-CC96E5036EFB}" type="parTrans" cxnId="{966A9FB7-48E3-4AC6-A6E8-BF2B5DB5D036}">
      <dgm:prSet/>
      <dgm:spPr/>
      <dgm:t>
        <a:bodyPr/>
        <a:lstStyle/>
        <a:p>
          <a:endParaRPr lang="en-US"/>
        </a:p>
      </dgm:t>
    </dgm:pt>
    <dgm:pt modelId="{65348F74-6C8A-49E8-8E12-1D356709F9C2}" type="sibTrans" cxnId="{966A9FB7-48E3-4AC6-A6E8-BF2B5DB5D036}">
      <dgm:prSet/>
      <dgm:spPr/>
      <dgm:t>
        <a:bodyPr/>
        <a:lstStyle/>
        <a:p>
          <a:endParaRPr lang="en-US"/>
        </a:p>
      </dgm:t>
    </dgm:pt>
    <dgm:pt modelId="{B0BDA2C6-022D-4C4B-9BC6-F4F7D295DBAB}" type="pres">
      <dgm:prSet presAssocID="{5E45FA59-07CD-462D-9AF8-888C1FDD490C}" presName="vert0" presStyleCnt="0">
        <dgm:presLayoutVars>
          <dgm:dir/>
          <dgm:animOne val="branch"/>
          <dgm:animLvl val="lvl"/>
        </dgm:presLayoutVars>
      </dgm:prSet>
      <dgm:spPr/>
      <dgm:t>
        <a:bodyPr/>
        <a:lstStyle/>
        <a:p>
          <a:endParaRPr lang="en-US"/>
        </a:p>
      </dgm:t>
    </dgm:pt>
    <dgm:pt modelId="{0EF27D60-5401-4542-B031-AEC9BFF690AF}" type="pres">
      <dgm:prSet presAssocID="{0BCB0F5D-8014-4395-B9F9-FAC34F11F58F}" presName="thickLine" presStyleLbl="alignNode1" presStyleIdx="0" presStyleCnt="1"/>
      <dgm:spPr/>
    </dgm:pt>
    <dgm:pt modelId="{3479EDFB-5AE3-4F49-A926-576D8827E5F2}" type="pres">
      <dgm:prSet presAssocID="{0BCB0F5D-8014-4395-B9F9-FAC34F11F58F}" presName="horz1" presStyleCnt="0"/>
      <dgm:spPr/>
    </dgm:pt>
    <dgm:pt modelId="{7341DA8A-1B06-4CF5-A476-1EA971B2B4E4}" type="pres">
      <dgm:prSet presAssocID="{0BCB0F5D-8014-4395-B9F9-FAC34F11F58F}" presName="tx1" presStyleLbl="revTx" presStyleIdx="0" presStyleCnt="1"/>
      <dgm:spPr/>
      <dgm:t>
        <a:bodyPr/>
        <a:lstStyle/>
        <a:p>
          <a:endParaRPr lang="en-US"/>
        </a:p>
      </dgm:t>
    </dgm:pt>
    <dgm:pt modelId="{90E154B2-AD3D-46D9-AFE8-BC2DB1E6401B}" type="pres">
      <dgm:prSet presAssocID="{0BCB0F5D-8014-4395-B9F9-FAC34F11F58F}" presName="vert1" presStyleCnt="0"/>
      <dgm:spPr/>
    </dgm:pt>
  </dgm:ptLst>
  <dgm:cxnLst>
    <dgm:cxn modelId="{966A9FB7-48E3-4AC6-A6E8-BF2B5DB5D036}" srcId="{5E45FA59-07CD-462D-9AF8-888C1FDD490C}" destId="{0BCB0F5D-8014-4395-B9F9-FAC34F11F58F}" srcOrd="0" destOrd="0" parTransId="{64F6A9F4-5BCE-4269-A9FC-CC96E5036EFB}" sibTransId="{65348F74-6C8A-49E8-8E12-1D356709F9C2}"/>
    <dgm:cxn modelId="{3531D8B2-4A1D-4F93-8B3C-E0848D8A5E46}" type="presOf" srcId="{5E45FA59-07CD-462D-9AF8-888C1FDD490C}" destId="{B0BDA2C6-022D-4C4B-9BC6-F4F7D295DBAB}" srcOrd="0" destOrd="0" presId="urn:microsoft.com/office/officeart/2008/layout/LinedList"/>
    <dgm:cxn modelId="{36E70BC2-628A-4DEE-AD95-6C119104B120}" type="presOf" srcId="{0BCB0F5D-8014-4395-B9F9-FAC34F11F58F}" destId="{7341DA8A-1B06-4CF5-A476-1EA971B2B4E4}" srcOrd="0" destOrd="0" presId="urn:microsoft.com/office/officeart/2008/layout/LinedList"/>
    <dgm:cxn modelId="{E89ADB99-38DA-43AA-B19F-81FCF4876D10}" type="presParOf" srcId="{B0BDA2C6-022D-4C4B-9BC6-F4F7D295DBAB}" destId="{0EF27D60-5401-4542-B031-AEC9BFF690AF}" srcOrd="0" destOrd="0" presId="urn:microsoft.com/office/officeart/2008/layout/LinedList"/>
    <dgm:cxn modelId="{B49204D0-001D-4CF2-BD22-D53ABDAD2C19}" type="presParOf" srcId="{B0BDA2C6-022D-4C4B-9BC6-F4F7D295DBAB}" destId="{3479EDFB-5AE3-4F49-A926-576D8827E5F2}" srcOrd="1" destOrd="0" presId="urn:microsoft.com/office/officeart/2008/layout/LinedList"/>
    <dgm:cxn modelId="{0E0AB369-98FC-422C-ABA9-D81959CA0B61}" type="presParOf" srcId="{3479EDFB-5AE3-4F49-A926-576D8827E5F2}" destId="{7341DA8A-1B06-4CF5-A476-1EA971B2B4E4}" srcOrd="0" destOrd="0" presId="urn:microsoft.com/office/officeart/2008/layout/LinedList"/>
    <dgm:cxn modelId="{4861B572-1A1D-467F-A4F4-3D6B7D367FEA}" type="presParOf" srcId="{3479EDFB-5AE3-4F49-A926-576D8827E5F2}" destId="{90E154B2-AD3D-46D9-AFE8-BC2DB1E6401B}" srcOrd="1" destOrd="0" presId="urn:microsoft.com/office/officeart/2008/layout/Lined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F67632-733A-4D16-AF62-8B93894D8DB0}" type="doc">
      <dgm:prSet loTypeId="urn:microsoft.com/office/officeart/2005/8/layout/vList2" loCatId="list" qsTypeId="urn:microsoft.com/office/officeart/2005/8/quickstyle/simple4" qsCatId="simple" csTypeId="urn:microsoft.com/office/officeart/2005/8/colors/colorful1#2" csCatId="colorful" phldr="1"/>
      <dgm:spPr/>
      <dgm:t>
        <a:bodyPr/>
        <a:lstStyle/>
        <a:p>
          <a:endParaRPr lang="en-US"/>
        </a:p>
      </dgm:t>
    </dgm:pt>
    <dgm:pt modelId="{C280671E-42C7-4A8A-9204-E94AAA383E3B}">
      <dgm:prSet/>
      <dgm:spPr/>
      <dgm:t>
        <a:bodyPr/>
        <a:lstStyle/>
        <a:p>
          <a:r>
            <a:rPr lang="en-US" b="0" i="0" dirty="0"/>
            <a:t>Importing Libraries, packages and </a:t>
          </a:r>
          <a:r>
            <a:rPr lang="en-US" b="0" i="0" dirty="0" smtClean="0"/>
            <a:t>datasets.</a:t>
          </a:r>
          <a:endParaRPr lang="en-US" dirty="0"/>
        </a:p>
      </dgm:t>
    </dgm:pt>
    <dgm:pt modelId="{46F7C2E2-E5CF-4C46-8840-EFDFE95C8E79}" type="parTrans" cxnId="{35988318-5DEE-46B6-A7BE-AE023EDB2B2D}">
      <dgm:prSet/>
      <dgm:spPr/>
      <dgm:t>
        <a:bodyPr/>
        <a:lstStyle/>
        <a:p>
          <a:endParaRPr lang="en-US"/>
        </a:p>
      </dgm:t>
    </dgm:pt>
    <dgm:pt modelId="{664F3124-9F8E-45EF-A26A-BABFCC60E39A}" type="sibTrans" cxnId="{35988318-5DEE-46B6-A7BE-AE023EDB2B2D}">
      <dgm:prSet/>
      <dgm:spPr/>
      <dgm:t>
        <a:bodyPr/>
        <a:lstStyle/>
        <a:p>
          <a:endParaRPr lang="en-US"/>
        </a:p>
      </dgm:t>
    </dgm:pt>
    <dgm:pt modelId="{3CA267DB-A5EE-4487-84B0-AE637CA5EFEA}">
      <dgm:prSet/>
      <dgm:spPr/>
      <dgm:t>
        <a:bodyPr/>
        <a:lstStyle/>
        <a:p>
          <a:r>
            <a:rPr lang="en-IN" dirty="0" smtClean="0"/>
            <a:t>Splitting, training, testing the dataset.</a:t>
          </a:r>
          <a:endParaRPr lang="en-US" dirty="0"/>
        </a:p>
      </dgm:t>
    </dgm:pt>
    <dgm:pt modelId="{B90CCF2E-1F96-4921-8E1A-34C8E061A1F0}" type="parTrans" cxnId="{06C960B9-ADE7-4451-871A-6CFC861AAD90}">
      <dgm:prSet/>
      <dgm:spPr/>
      <dgm:t>
        <a:bodyPr/>
        <a:lstStyle/>
        <a:p>
          <a:endParaRPr lang="en-US"/>
        </a:p>
      </dgm:t>
    </dgm:pt>
    <dgm:pt modelId="{09079326-3944-4068-AC18-5E720120D342}" type="sibTrans" cxnId="{06C960B9-ADE7-4451-871A-6CFC861AAD90}">
      <dgm:prSet/>
      <dgm:spPr/>
      <dgm:t>
        <a:bodyPr/>
        <a:lstStyle/>
        <a:p>
          <a:endParaRPr lang="en-US"/>
        </a:p>
      </dgm:t>
    </dgm:pt>
    <dgm:pt modelId="{9F934C1F-0389-40FD-8934-95B5B87C935A}">
      <dgm:prSet/>
      <dgm:spPr/>
      <dgm:t>
        <a:bodyPr/>
        <a:lstStyle/>
        <a:p>
          <a:r>
            <a:rPr lang="en-IN" dirty="0" smtClean="0"/>
            <a:t>Text Normalization, removing noise text and special characters.</a:t>
          </a:r>
          <a:endParaRPr lang="en-US" dirty="0"/>
        </a:p>
      </dgm:t>
    </dgm:pt>
    <dgm:pt modelId="{8748694E-9999-47A5-BFFA-C220813DC62A}" type="parTrans" cxnId="{86135614-66DC-4154-82D6-609D7965191E}">
      <dgm:prSet/>
      <dgm:spPr/>
      <dgm:t>
        <a:bodyPr/>
        <a:lstStyle/>
        <a:p>
          <a:endParaRPr lang="en-US"/>
        </a:p>
      </dgm:t>
    </dgm:pt>
    <dgm:pt modelId="{33D7C4FC-33C9-44C7-AAB3-F97098E7F386}" type="sibTrans" cxnId="{86135614-66DC-4154-82D6-609D7965191E}">
      <dgm:prSet/>
      <dgm:spPr/>
      <dgm:t>
        <a:bodyPr/>
        <a:lstStyle/>
        <a:p>
          <a:endParaRPr lang="en-US"/>
        </a:p>
      </dgm:t>
    </dgm:pt>
    <dgm:pt modelId="{5FF0CB6D-F612-4FA7-98BA-560A7E9D2B1E}">
      <dgm:prSet/>
      <dgm:spPr/>
      <dgm:t>
        <a:bodyPr/>
        <a:lstStyle/>
        <a:p>
          <a:r>
            <a:rPr lang="en-IN" dirty="0" smtClean="0"/>
            <a:t>Text stemming, removing stop words.</a:t>
          </a:r>
          <a:endParaRPr lang="en-US" dirty="0"/>
        </a:p>
      </dgm:t>
    </dgm:pt>
    <dgm:pt modelId="{6833418B-02CE-4B66-96F6-C934AF42483C}" type="parTrans" cxnId="{D936A444-78C5-4FE3-AAB2-50B1F2117D14}">
      <dgm:prSet/>
      <dgm:spPr/>
      <dgm:t>
        <a:bodyPr/>
        <a:lstStyle/>
        <a:p>
          <a:endParaRPr lang="en-US"/>
        </a:p>
      </dgm:t>
    </dgm:pt>
    <dgm:pt modelId="{23CCEADB-AB1F-4A87-9095-B350174FA9FF}" type="sibTrans" cxnId="{D936A444-78C5-4FE3-AAB2-50B1F2117D14}">
      <dgm:prSet/>
      <dgm:spPr/>
      <dgm:t>
        <a:bodyPr/>
        <a:lstStyle/>
        <a:p>
          <a:endParaRPr lang="en-US"/>
        </a:p>
      </dgm:t>
    </dgm:pt>
    <dgm:pt modelId="{40BD8205-6484-4350-9633-5F42943113AA}">
      <dgm:prSet/>
      <dgm:spPr/>
      <dgm:t>
        <a:bodyPr/>
        <a:lstStyle/>
        <a:p>
          <a:r>
            <a:rPr lang="en-IN" dirty="0" smtClean="0"/>
            <a:t>Performing Logistic Regression, LSVM, </a:t>
          </a:r>
          <a:r>
            <a:rPr lang="en-US" b="0" i="0" dirty="0" smtClean="0"/>
            <a:t>Multinomial Naive </a:t>
          </a:r>
          <a:r>
            <a:rPr lang="en-US" b="0" i="0" dirty="0" err="1" smtClean="0"/>
            <a:t>Bayes</a:t>
          </a:r>
          <a:r>
            <a:rPr lang="en-US" b="0" i="0" dirty="0" smtClean="0"/>
            <a:t> Models.</a:t>
          </a:r>
          <a:endParaRPr lang="en-US" b="0" dirty="0"/>
        </a:p>
      </dgm:t>
    </dgm:pt>
    <dgm:pt modelId="{FC97ACE2-8C9B-46A6-8C2E-606F71B5BADC}" type="parTrans" cxnId="{F7695330-2BD2-415A-88B3-EF46B901A534}">
      <dgm:prSet/>
      <dgm:spPr/>
      <dgm:t>
        <a:bodyPr/>
        <a:lstStyle/>
        <a:p>
          <a:endParaRPr lang="en-US"/>
        </a:p>
      </dgm:t>
    </dgm:pt>
    <dgm:pt modelId="{90775070-B4F4-42CB-8AF8-C44327C5B871}" type="sibTrans" cxnId="{F7695330-2BD2-415A-88B3-EF46B901A534}">
      <dgm:prSet/>
      <dgm:spPr/>
      <dgm:t>
        <a:bodyPr/>
        <a:lstStyle/>
        <a:p>
          <a:endParaRPr lang="en-US"/>
        </a:p>
      </dgm:t>
    </dgm:pt>
    <dgm:pt modelId="{C6BEC666-7977-422E-81DB-AC3291486435}">
      <dgm:prSet/>
      <dgm:spPr/>
      <dgm:t>
        <a:bodyPr/>
        <a:lstStyle/>
        <a:p>
          <a:r>
            <a:rPr lang="en-IN" dirty="0" smtClean="0"/>
            <a:t>Word cloud for positive and negative review words.</a:t>
          </a:r>
          <a:endParaRPr lang="en-US" dirty="0"/>
        </a:p>
      </dgm:t>
    </dgm:pt>
    <dgm:pt modelId="{5062C1BC-0561-49BC-8DDF-41A96AB79607}" type="parTrans" cxnId="{C0EA6FE2-EA9E-4BD8-BDC8-4D4E8DE7B30B}">
      <dgm:prSet/>
      <dgm:spPr/>
      <dgm:t>
        <a:bodyPr/>
        <a:lstStyle/>
        <a:p>
          <a:endParaRPr lang="en-US"/>
        </a:p>
      </dgm:t>
    </dgm:pt>
    <dgm:pt modelId="{EB12DE1F-DB54-4716-863F-58F0CE3983DD}" type="sibTrans" cxnId="{C0EA6FE2-EA9E-4BD8-BDC8-4D4E8DE7B30B}">
      <dgm:prSet/>
      <dgm:spPr/>
      <dgm:t>
        <a:bodyPr/>
        <a:lstStyle/>
        <a:p>
          <a:endParaRPr lang="en-US"/>
        </a:p>
      </dgm:t>
    </dgm:pt>
    <dgm:pt modelId="{253D8AD4-4219-4CBF-93D0-784A492876BC}" type="pres">
      <dgm:prSet presAssocID="{F8F67632-733A-4D16-AF62-8B93894D8DB0}" presName="linear" presStyleCnt="0">
        <dgm:presLayoutVars>
          <dgm:animLvl val="lvl"/>
          <dgm:resizeHandles val="exact"/>
        </dgm:presLayoutVars>
      </dgm:prSet>
      <dgm:spPr/>
      <dgm:t>
        <a:bodyPr/>
        <a:lstStyle/>
        <a:p>
          <a:endParaRPr lang="en-US"/>
        </a:p>
      </dgm:t>
    </dgm:pt>
    <dgm:pt modelId="{470E9753-9801-4018-8CED-217CE8830BDA}" type="pres">
      <dgm:prSet presAssocID="{C280671E-42C7-4A8A-9204-E94AAA383E3B}" presName="parentText" presStyleLbl="node1" presStyleIdx="0" presStyleCnt="6">
        <dgm:presLayoutVars>
          <dgm:chMax val="0"/>
          <dgm:bulletEnabled val="1"/>
        </dgm:presLayoutVars>
      </dgm:prSet>
      <dgm:spPr/>
      <dgm:t>
        <a:bodyPr/>
        <a:lstStyle/>
        <a:p>
          <a:endParaRPr lang="en-US"/>
        </a:p>
      </dgm:t>
    </dgm:pt>
    <dgm:pt modelId="{FA6A5620-17E1-487D-BA07-079E9B466CEF}" type="pres">
      <dgm:prSet presAssocID="{664F3124-9F8E-45EF-A26A-BABFCC60E39A}" presName="spacer" presStyleCnt="0"/>
      <dgm:spPr/>
    </dgm:pt>
    <dgm:pt modelId="{22B8DF0A-867D-42FD-A747-0F2C73389408}" type="pres">
      <dgm:prSet presAssocID="{3CA267DB-A5EE-4487-84B0-AE637CA5EFEA}" presName="parentText" presStyleLbl="node1" presStyleIdx="1" presStyleCnt="6">
        <dgm:presLayoutVars>
          <dgm:chMax val="0"/>
          <dgm:bulletEnabled val="1"/>
        </dgm:presLayoutVars>
      </dgm:prSet>
      <dgm:spPr/>
      <dgm:t>
        <a:bodyPr/>
        <a:lstStyle/>
        <a:p>
          <a:endParaRPr lang="en-US"/>
        </a:p>
      </dgm:t>
    </dgm:pt>
    <dgm:pt modelId="{9D7CE371-7D07-4C31-A727-C25BA75026D6}" type="pres">
      <dgm:prSet presAssocID="{09079326-3944-4068-AC18-5E720120D342}" presName="spacer" presStyleCnt="0"/>
      <dgm:spPr/>
    </dgm:pt>
    <dgm:pt modelId="{44CC6A0C-E433-4ADE-8970-0ACC5A0E4269}" type="pres">
      <dgm:prSet presAssocID="{9F934C1F-0389-40FD-8934-95B5B87C935A}" presName="parentText" presStyleLbl="node1" presStyleIdx="2" presStyleCnt="6">
        <dgm:presLayoutVars>
          <dgm:chMax val="0"/>
          <dgm:bulletEnabled val="1"/>
        </dgm:presLayoutVars>
      </dgm:prSet>
      <dgm:spPr/>
      <dgm:t>
        <a:bodyPr/>
        <a:lstStyle/>
        <a:p>
          <a:endParaRPr lang="en-US"/>
        </a:p>
      </dgm:t>
    </dgm:pt>
    <dgm:pt modelId="{905D1C4A-DECA-46E2-8378-77EEB53EF7A0}" type="pres">
      <dgm:prSet presAssocID="{33D7C4FC-33C9-44C7-AAB3-F97098E7F386}" presName="spacer" presStyleCnt="0"/>
      <dgm:spPr/>
    </dgm:pt>
    <dgm:pt modelId="{EBEAA3B6-70CE-4F45-BC84-862C480A59F6}" type="pres">
      <dgm:prSet presAssocID="{5FF0CB6D-F612-4FA7-98BA-560A7E9D2B1E}" presName="parentText" presStyleLbl="node1" presStyleIdx="3" presStyleCnt="6">
        <dgm:presLayoutVars>
          <dgm:chMax val="0"/>
          <dgm:bulletEnabled val="1"/>
        </dgm:presLayoutVars>
      </dgm:prSet>
      <dgm:spPr/>
      <dgm:t>
        <a:bodyPr/>
        <a:lstStyle/>
        <a:p>
          <a:endParaRPr lang="en-US"/>
        </a:p>
      </dgm:t>
    </dgm:pt>
    <dgm:pt modelId="{C191742B-DABE-405B-A449-73EF8F6658C3}" type="pres">
      <dgm:prSet presAssocID="{23CCEADB-AB1F-4A87-9095-B350174FA9FF}" presName="spacer" presStyleCnt="0"/>
      <dgm:spPr/>
    </dgm:pt>
    <dgm:pt modelId="{8F40ACCF-0E2F-46DC-8D2C-4D8440D94EC2}" type="pres">
      <dgm:prSet presAssocID="{40BD8205-6484-4350-9633-5F42943113AA}" presName="parentText" presStyleLbl="node1" presStyleIdx="4" presStyleCnt="6">
        <dgm:presLayoutVars>
          <dgm:chMax val="0"/>
          <dgm:bulletEnabled val="1"/>
        </dgm:presLayoutVars>
      </dgm:prSet>
      <dgm:spPr/>
      <dgm:t>
        <a:bodyPr/>
        <a:lstStyle/>
        <a:p>
          <a:endParaRPr lang="en-US"/>
        </a:p>
      </dgm:t>
    </dgm:pt>
    <dgm:pt modelId="{D362DB05-1BA3-4D42-B6FC-AD86337841DB}" type="pres">
      <dgm:prSet presAssocID="{90775070-B4F4-42CB-8AF8-C44327C5B871}" presName="spacer" presStyleCnt="0"/>
      <dgm:spPr/>
    </dgm:pt>
    <dgm:pt modelId="{6261C3E0-71A3-4312-B2CF-CBB12F17475A}" type="pres">
      <dgm:prSet presAssocID="{C6BEC666-7977-422E-81DB-AC3291486435}" presName="parentText" presStyleLbl="node1" presStyleIdx="5" presStyleCnt="6" custLinFactNeighborX="-538">
        <dgm:presLayoutVars>
          <dgm:chMax val="0"/>
          <dgm:bulletEnabled val="1"/>
        </dgm:presLayoutVars>
      </dgm:prSet>
      <dgm:spPr/>
      <dgm:t>
        <a:bodyPr/>
        <a:lstStyle/>
        <a:p>
          <a:endParaRPr lang="en-US"/>
        </a:p>
      </dgm:t>
    </dgm:pt>
  </dgm:ptLst>
  <dgm:cxnLst>
    <dgm:cxn modelId="{3715F254-B7AC-48E0-BCC9-95DC55F55BF6}" type="presOf" srcId="{C6BEC666-7977-422E-81DB-AC3291486435}" destId="{6261C3E0-71A3-4312-B2CF-CBB12F17475A}" srcOrd="0" destOrd="0" presId="urn:microsoft.com/office/officeart/2005/8/layout/vList2"/>
    <dgm:cxn modelId="{0144DF8E-69D6-4534-88B4-2DCBB02F036F}" type="presOf" srcId="{3CA267DB-A5EE-4487-84B0-AE637CA5EFEA}" destId="{22B8DF0A-867D-42FD-A747-0F2C73389408}" srcOrd="0" destOrd="0" presId="urn:microsoft.com/office/officeart/2005/8/layout/vList2"/>
    <dgm:cxn modelId="{8872120D-5B0C-418F-8AE5-6ADA931DD20B}" type="presOf" srcId="{C280671E-42C7-4A8A-9204-E94AAA383E3B}" destId="{470E9753-9801-4018-8CED-217CE8830BDA}" srcOrd="0" destOrd="0" presId="urn:microsoft.com/office/officeart/2005/8/layout/vList2"/>
    <dgm:cxn modelId="{D936A444-78C5-4FE3-AAB2-50B1F2117D14}" srcId="{F8F67632-733A-4D16-AF62-8B93894D8DB0}" destId="{5FF0CB6D-F612-4FA7-98BA-560A7E9D2B1E}" srcOrd="3" destOrd="0" parTransId="{6833418B-02CE-4B66-96F6-C934AF42483C}" sibTransId="{23CCEADB-AB1F-4A87-9095-B350174FA9FF}"/>
    <dgm:cxn modelId="{06C960B9-ADE7-4451-871A-6CFC861AAD90}" srcId="{F8F67632-733A-4D16-AF62-8B93894D8DB0}" destId="{3CA267DB-A5EE-4487-84B0-AE637CA5EFEA}" srcOrd="1" destOrd="0" parTransId="{B90CCF2E-1F96-4921-8E1A-34C8E061A1F0}" sibTransId="{09079326-3944-4068-AC18-5E720120D342}"/>
    <dgm:cxn modelId="{C0EA6FE2-EA9E-4BD8-BDC8-4D4E8DE7B30B}" srcId="{F8F67632-733A-4D16-AF62-8B93894D8DB0}" destId="{C6BEC666-7977-422E-81DB-AC3291486435}" srcOrd="5" destOrd="0" parTransId="{5062C1BC-0561-49BC-8DDF-41A96AB79607}" sibTransId="{EB12DE1F-DB54-4716-863F-58F0CE3983DD}"/>
    <dgm:cxn modelId="{E328212F-CD52-4603-A9B8-AEEC1271E848}" type="presOf" srcId="{40BD8205-6484-4350-9633-5F42943113AA}" destId="{8F40ACCF-0E2F-46DC-8D2C-4D8440D94EC2}" srcOrd="0" destOrd="0" presId="urn:microsoft.com/office/officeart/2005/8/layout/vList2"/>
    <dgm:cxn modelId="{9104E24A-B6D6-41E3-A894-D798EB4E8044}" type="presOf" srcId="{5FF0CB6D-F612-4FA7-98BA-560A7E9D2B1E}" destId="{EBEAA3B6-70CE-4F45-BC84-862C480A59F6}" srcOrd="0" destOrd="0" presId="urn:microsoft.com/office/officeart/2005/8/layout/vList2"/>
    <dgm:cxn modelId="{D93B0871-1017-4F14-82A0-022F8B52FFA0}" type="presOf" srcId="{F8F67632-733A-4D16-AF62-8B93894D8DB0}" destId="{253D8AD4-4219-4CBF-93D0-784A492876BC}" srcOrd="0" destOrd="0" presId="urn:microsoft.com/office/officeart/2005/8/layout/vList2"/>
    <dgm:cxn modelId="{35988318-5DEE-46B6-A7BE-AE023EDB2B2D}" srcId="{F8F67632-733A-4D16-AF62-8B93894D8DB0}" destId="{C280671E-42C7-4A8A-9204-E94AAA383E3B}" srcOrd="0" destOrd="0" parTransId="{46F7C2E2-E5CF-4C46-8840-EFDFE95C8E79}" sibTransId="{664F3124-9F8E-45EF-A26A-BABFCC60E39A}"/>
    <dgm:cxn modelId="{86135614-66DC-4154-82D6-609D7965191E}" srcId="{F8F67632-733A-4D16-AF62-8B93894D8DB0}" destId="{9F934C1F-0389-40FD-8934-95B5B87C935A}" srcOrd="2" destOrd="0" parTransId="{8748694E-9999-47A5-BFFA-C220813DC62A}" sibTransId="{33D7C4FC-33C9-44C7-AAB3-F97098E7F386}"/>
    <dgm:cxn modelId="{DE2DDB48-D499-442A-86B7-2713A1A36D74}" type="presOf" srcId="{9F934C1F-0389-40FD-8934-95B5B87C935A}" destId="{44CC6A0C-E433-4ADE-8970-0ACC5A0E4269}" srcOrd="0" destOrd="0" presId="urn:microsoft.com/office/officeart/2005/8/layout/vList2"/>
    <dgm:cxn modelId="{F7695330-2BD2-415A-88B3-EF46B901A534}" srcId="{F8F67632-733A-4D16-AF62-8B93894D8DB0}" destId="{40BD8205-6484-4350-9633-5F42943113AA}" srcOrd="4" destOrd="0" parTransId="{FC97ACE2-8C9B-46A6-8C2E-606F71B5BADC}" sibTransId="{90775070-B4F4-42CB-8AF8-C44327C5B871}"/>
    <dgm:cxn modelId="{4B6F618D-9298-4B25-9127-774E964931F4}" type="presParOf" srcId="{253D8AD4-4219-4CBF-93D0-784A492876BC}" destId="{470E9753-9801-4018-8CED-217CE8830BDA}" srcOrd="0" destOrd="0" presId="urn:microsoft.com/office/officeart/2005/8/layout/vList2"/>
    <dgm:cxn modelId="{F7114BE7-8CCE-4AB6-A4E4-B1725568D34A}" type="presParOf" srcId="{253D8AD4-4219-4CBF-93D0-784A492876BC}" destId="{FA6A5620-17E1-487D-BA07-079E9B466CEF}" srcOrd="1" destOrd="0" presId="urn:microsoft.com/office/officeart/2005/8/layout/vList2"/>
    <dgm:cxn modelId="{1BCFD1D2-E9F7-445D-86E1-AB6158B796B7}" type="presParOf" srcId="{253D8AD4-4219-4CBF-93D0-784A492876BC}" destId="{22B8DF0A-867D-42FD-A747-0F2C73389408}" srcOrd="2" destOrd="0" presId="urn:microsoft.com/office/officeart/2005/8/layout/vList2"/>
    <dgm:cxn modelId="{9FF36B4E-79AF-4F36-9B48-CBDEE88BB0F3}" type="presParOf" srcId="{253D8AD4-4219-4CBF-93D0-784A492876BC}" destId="{9D7CE371-7D07-4C31-A727-C25BA75026D6}" srcOrd="3" destOrd="0" presId="urn:microsoft.com/office/officeart/2005/8/layout/vList2"/>
    <dgm:cxn modelId="{B20F66F1-0258-42E9-BE11-306FE8CF407F}" type="presParOf" srcId="{253D8AD4-4219-4CBF-93D0-784A492876BC}" destId="{44CC6A0C-E433-4ADE-8970-0ACC5A0E4269}" srcOrd="4" destOrd="0" presId="urn:microsoft.com/office/officeart/2005/8/layout/vList2"/>
    <dgm:cxn modelId="{A181EC8D-BC1A-4145-ACAE-5ABEBD56FBD0}" type="presParOf" srcId="{253D8AD4-4219-4CBF-93D0-784A492876BC}" destId="{905D1C4A-DECA-46E2-8378-77EEB53EF7A0}" srcOrd="5" destOrd="0" presId="urn:microsoft.com/office/officeart/2005/8/layout/vList2"/>
    <dgm:cxn modelId="{58C5FB39-CFA0-4814-B8E5-659BDD40B56F}" type="presParOf" srcId="{253D8AD4-4219-4CBF-93D0-784A492876BC}" destId="{EBEAA3B6-70CE-4F45-BC84-862C480A59F6}" srcOrd="6" destOrd="0" presId="urn:microsoft.com/office/officeart/2005/8/layout/vList2"/>
    <dgm:cxn modelId="{199DF62F-BCE1-41EE-AFEC-0765D67A957B}" type="presParOf" srcId="{253D8AD4-4219-4CBF-93D0-784A492876BC}" destId="{C191742B-DABE-405B-A449-73EF8F6658C3}" srcOrd="7" destOrd="0" presId="urn:microsoft.com/office/officeart/2005/8/layout/vList2"/>
    <dgm:cxn modelId="{558E517D-9FEA-4EAA-B8FF-05D349612634}" type="presParOf" srcId="{253D8AD4-4219-4CBF-93D0-784A492876BC}" destId="{8F40ACCF-0E2F-46DC-8D2C-4D8440D94EC2}" srcOrd="8" destOrd="0" presId="urn:microsoft.com/office/officeart/2005/8/layout/vList2"/>
    <dgm:cxn modelId="{99CB5CD1-06AF-472E-8E95-B3A9B1FB0C75}" type="presParOf" srcId="{253D8AD4-4219-4CBF-93D0-784A492876BC}" destId="{D362DB05-1BA3-4D42-B6FC-AD86337841DB}" srcOrd="9" destOrd="0" presId="urn:microsoft.com/office/officeart/2005/8/layout/vList2"/>
    <dgm:cxn modelId="{E81D3BF2-6919-4E9F-8910-67F708338352}" type="presParOf" srcId="{253D8AD4-4219-4CBF-93D0-784A492876BC}" destId="{6261C3E0-71A3-4312-B2CF-CBB12F17475A}" srcOrd="1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EF27D60-5401-4542-B031-AEC9BFF690AF}">
      <dsp:nvSpPr>
        <dsp:cNvPr id="0" name=""/>
        <dsp:cNvSpPr/>
      </dsp:nvSpPr>
      <dsp:spPr>
        <a:xfrm>
          <a:off x="0" y="0"/>
          <a:ext cx="9625383"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7341DA8A-1B06-4CF5-A476-1EA971B2B4E4}">
      <dsp:nvSpPr>
        <dsp:cNvPr id="0" name=""/>
        <dsp:cNvSpPr/>
      </dsp:nvSpPr>
      <dsp:spPr>
        <a:xfrm>
          <a:off x="0" y="0"/>
          <a:ext cx="9625383" cy="342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endParaRPr lang="en-IN" sz="6500" kern="1200" dirty="0"/>
        </a:p>
      </dsp:txBody>
      <dsp:txXfrm>
        <a:off x="0" y="0"/>
        <a:ext cx="9625383" cy="3422683"/>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70E9753-9801-4018-8CED-217CE8830BDA}">
      <dsp:nvSpPr>
        <dsp:cNvPr id="0" name=""/>
        <dsp:cNvSpPr/>
      </dsp:nvSpPr>
      <dsp:spPr>
        <a:xfrm>
          <a:off x="0" y="78483"/>
          <a:ext cx="9625481" cy="503685"/>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0" i="0" kern="1200" dirty="0"/>
            <a:t>Importing Libraries, packages and </a:t>
          </a:r>
          <a:r>
            <a:rPr lang="en-US" sz="2100" b="0" i="0" kern="1200" dirty="0" smtClean="0"/>
            <a:t>datasets.</a:t>
          </a:r>
          <a:endParaRPr lang="en-US" sz="2100" kern="1200" dirty="0"/>
        </a:p>
      </dsp:txBody>
      <dsp:txXfrm>
        <a:off x="0" y="78483"/>
        <a:ext cx="9625481" cy="503685"/>
      </dsp:txXfrm>
    </dsp:sp>
    <dsp:sp modelId="{22B8DF0A-867D-42FD-A747-0F2C73389408}">
      <dsp:nvSpPr>
        <dsp:cNvPr id="0" name=""/>
        <dsp:cNvSpPr/>
      </dsp:nvSpPr>
      <dsp:spPr>
        <a:xfrm>
          <a:off x="0" y="642648"/>
          <a:ext cx="9625481" cy="503685"/>
        </a:xfrm>
        <a:prstGeom prst="round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IN" sz="2100" kern="1200" dirty="0" smtClean="0"/>
            <a:t>Splitting, training, testing the dataset.</a:t>
          </a:r>
          <a:endParaRPr lang="en-US" sz="2100" kern="1200" dirty="0"/>
        </a:p>
      </dsp:txBody>
      <dsp:txXfrm>
        <a:off x="0" y="642648"/>
        <a:ext cx="9625481" cy="503685"/>
      </dsp:txXfrm>
    </dsp:sp>
    <dsp:sp modelId="{44CC6A0C-E433-4ADE-8970-0ACC5A0E4269}">
      <dsp:nvSpPr>
        <dsp:cNvPr id="0" name=""/>
        <dsp:cNvSpPr/>
      </dsp:nvSpPr>
      <dsp:spPr>
        <a:xfrm>
          <a:off x="0" y="1206812"/>
          <a:ext cx="9625481" cy="503685"/>
        </a:xfrm>
        <a:prstGeom prst="round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IN" sz="2100" kern="1200" dirty="0" smtClean="0"/>
            <a:t>Text Normalization, removing noise text and special characters.</a:t>
          </a:r>
          <a:endParaRPr lang="en-US" sz="2100" kern="1200" dirty="0"/>
        </a:p>
      </dsp:txBody>
      <dsp:txXfrm>
        <a:off x="0" y="1206812"/>
        <a:ext cx="9625481" cy="503685"/>
      </dsp:txXfrm>
    </dsp:sp>
    <dsp:sp modelId="{EBEAA3B6-70CE-4F45-BC84-862C480A59F6}">
      <dsp:nvSpPr>
        <dsp:cNvPr id="0" name=""/>
        <dsp:cNvSpPr/>
      </dsp:nvSpPr>
      <dsp:spPr>
        <a:xfrm>
          <a:off x="0" y="1770978"/>
          <a:ext cx="9625481" cy="503685"/>
        </a:xfrm>
        <a:prstGeom prst="round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IN" sz="2100" kern="1200" dirty="0" smtClean="0"/>
            <a:t>Text stemming, removing stop words.</a:t>
          </a:r>
          <a:endParaRPr lang="en-US" sz="2100" kern="1200" dirty="0"/>
        </a:p>
      </dsp:txBody>
      <dsp:txXfrm>
        <a:off x="0" y="1770978"/>
        <a:ext cx="9625481" cy="503685"/>
      </dsp:txXfrm>
    </dsp:sp>
    <dsp:sp modelId="{8F40ACCF-0E2F-46DC-8D2C-4D8440D94EC2}">
      <dsp:nvSpPr>
        <dsp:cNvPr id="0" name=""/>
        <dsp:cNvSpPr/>
      </dsp:nvSpPr>
      <dsp:spPr>
        <a:xfrm>
          <a:off x="0" y="2335143"/>
          <a:ext cx="9625481" cy="503685"/>
        </a:xfrm>
        <a:prstGeom prst="round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IN" sz="2100" kern="1200" dirty="0" smtClean="0"/>
            <a:t>Performing Logistic Regression, LSVM, </a:t>
          </a:r>
          <a:r>
            <a:rPr lang="en-US" sz="2100" b="0" i="0" kern="1200" dirty="0" smtClean="0"/>
            <a:t>Multinomial Naive </a:t>
          </a:r>
          <a:r>
            <a:rPr lang="en-US" sz="2100" b="0" i="0" kern="1200" dirty="0" err="1" smtClean="0"/>
            <a:t>Bayes</a:t>
          </a:r>
          <a:r>
            <a:rPr lang="en-US" sz="2100" b="0" i="0" kern="1200" dirty="0" smtClean="0"/>
            <a:t> Models.</a:t>
          </a:r>
          <a:endParaRPr lang="en-US" sz="2100" b="0" kern="1200" dirty="0"/>
        </a:p>
      </dsp:txBody>
      <dsp:txXfrm>
        <a:off x="0" y="2335143"/>
        <a:ext cx="9625481" cy="503685"/>
      </dsp:txXfrm>
    </dsp:sp>
    <dsp:sp modelId="{6261C3E0-71A3-4312-B2CF-CBB12F17475A}">
      <dsp:nvSpPr>
        <dsp:cNvPr id="0" name=""/>
        <dsp:cNvSpPr/>
      </dsp:nvSpPr>
      <dsp:spPr>
        <a:xfrm>
          <a:off x="0" y="2899308"/>
          <a:ext cx="9625481" cy="503685"/>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IN" sz="2100" kern="1200" dirty="0" smtClean="0"/>
            <a:t>Word cloud for positive and negative review words.</a:t>
          </a:r>
          <a:endParaRPr lang="en-US" sz="2100" kern="1200" dirty="0"/>
        </a:p>
      </dsp:txBody>
      <dsp:txXfrm>
        <a:off x="0" y="2899308"/>
        <a:ext cx="9625481" cy="50368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1B7E76-D92C-D141-9D58-3C2843C62612}" type="datetimeFigureOut">
              <a:rPr lang="en-US" smtClean="0"/>
              <a:pPr/>
              <a:t>12/3/2022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6546B0-6780-A149-90F2-0B2D8A7A1855}" type="slidenum">
              <a:rPr lang="en-US" smtClean="0"/>
              <a:pPr/>
              <a:t>‹#›</a:t>
            </a:fld>
            <a:endParaRPr lang="en-US"/>
          </a:p>
        </p:txBody>
      </p:sp>
    </p:spTree>
    <p:extLst>
      <p:ext uri="{BB962C8B-B14F-4D97-AF65-F5344CB8AC3E}">
        <p14:creationId xmlns:p14="http://schemas.microsoft.com/office/powerpoint/2010/main" xmlns="" val="2052918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E7AA473-D82F-4EFF-9DF7-AE6D83C51288}" type="datetime1">
              <a:rPr lang="en-US" smtClean="0"/>
              <a:pPr/>
              <a:t>12/3/2022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FDF98CC-160E-494C-8C3C-8CDC5FA257DE}" type="slidenum">
              <a:rPr lang="en-US" smtClean="0"/>
              <a:pPr/>
              <a:t>‹#›</a:t>
            </a:fld>
            <a:endParaRPr lang="en-US"/>
          </a:p>
        </p:txBody>
      </p:sp>
    </p:spTree>
    <p:extLst>
      <p:ext uri="{BB962C8B-B14F-4D97-AF65-F5344CB8AC3E}">
        <p14:creationId xmlns:p14="http://schemas.microsoft.com/office/powerpoint/2010/main" xmlns="" val="1175260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4BCCD4-CEB1-405B-A443-DD9CBCBEA552}" type="datetime1">
              <a:rPr lang="en-US" smtClean="0"/>
              <a:pPr/>
              <a:t>12/3/2022</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xmlns="" val="2872833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34BCCD4-CEB1-405B-A443-DD9CBCBEA552}" type="datetime1">
              <a:rPr lang="en-US" smtClean="0"/>
              <a:pPr/>
              <a:t>12/3/2022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xmlns="" val="257393306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34BCCD4-CEB1-405B-A443-DD9CBCBEA552}" type="datetime1">
              <a:rPr lang="en-US" smtClean="0"/>
              <a:pPr/>
              <a:t>12/3/2022</a:t>
            </a:fld>
            <a:endParaRPr lang="en-US"/>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xmlns="" val="270700661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4BCCD4-CEB1-405B-A443-DD9CBCBEA552}" type="datetime1">
              <a:rPr lang="en-US" smtClean="0"/>
              <a:pPr/>
              <a:t>12/3/2022</a:t>
            </a:fld>
            <a:endParaRPr lang="en-US"/>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xmlns="" val="234941393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34BCCD4-CEB1-405B-A443-DD9CBCBEA552}" type="datetime1">
              <a:rPr lang="en-US" smtClean="0"/>
              <a:pPr/>
              <a:t>12/3/2022</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xmlns="" val="50648029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34BCCD4-CEB1-405B-A443-DD9CBCBEA552}" type="datetime1">
              <a:rPr lang="en-US" smtClean="0"/>
              <a:pPr/>
              <a:t>12/3/2022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xmlns="" val="238797044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E12F1F0-FE2D-4C1C-B320-8CB9BE735F0F}" type="datetime1">
              <a:rPr lang="en-US" smtClean="0"/>
              <a:pPr/>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a:p>
        </p:txBody>
      </p:sp>
    </p:spTree>
    <p:extLst>
      <p:ext uri="{BB962C8B-B14F-4D97-AF65-F5344CB8AC3E}">
        <p14:creationId xmlns:p14="http://schemas.microsoft.com/office/powerpoint/2010/main" xmlns="" val="531170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CF1B96C-10FD-4EBC-9029-9652B7535D02}" type="datetime1">
              <a:rPr lang="en-US" smtClean="0"/>
              <a:pPr/>
              <a:t>12/3/2022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a:p>
        </p:txBody>
      </p:sp>
    </p:spTree>
    <p:extLst>
      <p:ext uri="{BB962C8B-B14F-4D97-AF65-F5344CB8AC3E}">
        <p14:creationId xmlns:p14="http://schemas.microsoft.com/office/powerpoint/2010/main" xmlns="" val="3335920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878474-CC00-4A95-9D50-A41C12D1EEC4}" type="datetime1">
              <a:rPr lang="en-US" smtClean="0"/>
              <a:pPr/>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a:p>
        </p:txBody>
      </p:sp>
    </p:spTree>
    <p:extLst>
      <p:ext uri="{BB962C8B-B14F-4D97-AF65-F5344CB8AC3E}">
        <p14:creationId xmlns:p14="http://schemas.microsoft.com/office/powerpoint/2010/main" xmlns="" val="1473697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38C8B4-7FBB-408F-BDB9-F0496874AFB2}" type="datetime1">
              <a:rPr lang="en-US" smtClean="0"/>
              <a:pPr/>
              <a:t>12/3/2022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a:p>
        </p:txBody>
      </p:sp>
    </p:spTree>
    <p:extLst>
      <p:ext uri="{BB962C8B-B14F-4D97-AF65-F5344CB8AC3E}">
        <p14:creationId xmlns:p14="http://schemas.microsoft.com/office/powerpoint/2010/main" xmlns="" val="344713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B8EE20-A5E2-47D3-8F6D-A2BA7AB2E093}" type="datetime1">
              <a:rPr lang="en-US" smtClean="0"/>
              <a:pPr/>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a:p>
        </p:txBody>
      </p:sp>
    </p:spTree>
    <p:extLst>
      <p:ext uri="{BB962C8B-B14F-4D97-AF65-F5344CB8AC3E}">
        <p14:creationId xmlns:p14="http://schemas.microsoft.com/office/powerpoint/2010/main" xmlns="" val="4190484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82CF99-132F-413F-B7EF-71A5C33F2ED6}" type="datetime1">
              <a:rPr lang="en-US" smtClean="0"/>
              <a:pPr/>
              <a:t>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DF98CC-160E-494C-8C3C-8CDC5FA257DE}" type="slidenum">
              <a:rPr lang="en-US" smtClean="0"/>
              <a:pPr/>
              <a:t>‹#›</a:t>
            </a:fld>
            <a:endParaRPr lang="en-US"/>
          </a:p>
        </p:txBody>
      </p:sp>
    </p:spTree>
    <p:extLst>
      <p:ext uri="{BB962C8B-B14F-4D97-AF65-F5344CB8AC3E}">
        <p14:creationId xmlns:p14="http://schemas.microsoft.com/office/powerpoint/2010/main" xmlns="" val="784330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17AE06-98E0-4D9F-A059-92C3548821BB}" type="datetime1">
              <a:rPr lang="en-US" smtClean="0"/>
              <a:pPr/>
              <a:t>12/3/2022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F98CC-160E-494C-8C3C-8CDC5FA257DE}" type="slidenum">
              <a:rPr lang="en-US" smtClean="0"/>
              <a:pPr/>
              <a:t>‹#›</a:t>
            </a:fld>
            <a:endParaRPr lang="en-US"/>
          </a:p>
        </p:txBody>
      </p:sp>
    </p:spTree>
    <p:extLst>
      <p:ext uri="{BB962C8B-B14F-4D97-AF65-F5344CB8AC3E}">
        <p14:creationId xmlns:p14="http://schemas.microsoft.com/office/powerpoint/2010/main" xmlns="" val="196786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BA00CA-3DDC-4705-B840-978EF5EA0707}" type="datetime1">
              <a:rPr lang="en-US" smtClean="0"/>
              <a:pPr/>
              <a:t>12/3/2022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FDF98CC-160E-494C-8C3C-8CDC5FA257DE}" type="slidenum">
              <a:rPr lang="en-US" smtClean="0"/>
              <a:pPr/>
              <a:t>‹#›</a:t>
            </a:fld>
            <a:endParaRPr lang="en-US"/>
          </a:p>
        </p:txBody>
      </p:sp>
    </p:spTree>
    <p:extLst>
      <p:ext uri="{BB962C8B-B14F-4D97-AF65-F5344CB8AC3E}">
        <p14:creationId xmlns:p14="http://schemas.microsoft.com/office/powerpoint/2010/main" xmlns="" val="3127060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366D49-0BBA-4C5A-AD96-6448CA63451A}" type="datetime1">
              <a:rPr lang="en-US" smtClean="0"/>
              <a:pPr/>
              <a:t>12/3/2022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a:p>
        </p:txBody>
      </p:sp>
    </p:spTree>
    <p:extLst>
      <p:ext uri="{BB962C8B-B14F-4D97-AF65-F5344CB8AC3E}">
        <p14:creationId xmlns:p14="http://schemas.microsoft.com/office/powerpoint/2010/main" xmlns="" val="3718101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4EB293-A316-472D-A8B4-6947CF1A12B7}" type="datetime1">
              <a:rPr lang="en-US" smtClean="0"/>
              <a:pPr/>
              <a:t>12/3/2022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a:p>
        </p:txBody>
      </p:sp>
    </p:spTree>
    <p:extLst>
      <p:ext uri="{BB962C8B-B14F-4D97-AF65-F5344CB8AC3E}">
        <p14:creationId xmlns:p14="http://schemas.microsoft.com/office/powerpoint/2010/main" xmlns="" val="3813533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34BCCD4-CEB1-405B-A443-DD9CBCBEA552}" type="datetime1">
              <a:rPr lang="en-US" smtClean="0"/>
              <a:pPr/>
              <a:t>12/3/2022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FDF98CC-160E-494C-8C3C-8CDC5FA257DE}" type="slidenum">
              <a:rPr lang="en-US" smtClean="0"/>
              <a:pPr/>
              <a:t>‹#›</a:t>
            </a:fld>
            <a:endParaRPr lang="en-US" dirty="0"/>
          </a:p>
        </p:txBody>
      </p:sp>
    </p:spTree>
    <p:extLst>
      <p:ext uri="{BB962C8B-B14F-4D97-AF65-F5344CB8AC3E}">
        <p14:creationId xmlns:p14="http://schemas.microsoft.com/office/powerpoint/2010/main" xmlns="" val="22763091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ieeexplore.ieee.org/document/8663224"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kaggle.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FAEF28A3-012D-4640-B8B8-1EF6EAF7233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xmlns="" id="{F3B2F1C2-14D3-4A53-B329-323795BCFD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10">
              <a:extLst>
                <a:ext uri="{FF2B5EF4-FFF2-40B4-BE49-F238E27FC236}">
                  <a16:creationId xmlns:a16="http://schemas.microsoft.com/office/drawing/2014/main" xmlns="" id="{194E879E-1515-4211-8F1B-B68A92B2C2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xmlns="" id="{F7137E7D-1F4E-498A-97D1-0E1FE6FC6F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xmlns="" id="{91375183-B6E5-43E0-B28F-39EC908385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xmlns="" id="{267F36BD-A8AF-4304-A662-1007CC1748D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xmlns="" id="{15D9095F-2809-4A90-A032-250AC21C3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xmlns="" id="{9027D7BF-C282-4477-A406-245C3F2652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a:extLst>
                <a:ext uri="{FF2B5EF4-FFF2-40B4-BE49-F238E27FC236}">
                  <a16:creationId xmlns:a16="http://schemas.microsoft.com/office/drawing/2014/main" xmlns="" id="{AC3C43D8-426E-472E-A8E8-C41BF7A876B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7" name="Freeform 5">
              <a:extLst>
                <a:ext uri="{FF2B5EF4-FFF2-40B4-BE49-F238E27FC236}">
                  <a16:creationId xmlns:a16="http://schemas.microsoft.com/office/drawing/2014/main" xmlns="" id="{52DCAE0E-B8DE-4C42-A48F-FA0C8345AC9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8" name="Rectangle 19">
            <a:extLst>
              <a:ext uri="{FF2B5EF4-FFF2-40B4-BE49-F238E27FC236}">
                <a16:creationId xmlns:a16="http://schemas.microsoft.com/office/drawing/2014/main" xmlns="" id="{59647F54-801D-44AB-8284-EDDFF77631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9" name="Rectangle 21">
            <a:extLst>
              <a:ext uri="{FF2B5EF4-FFF2-40B4-BE49-F238E27FC236}">
                <a16:creationId xmlns:a16="http://schemas.microsoft.com/office/drawing/2014/main" xmlns="" id="{56981798-4550-46DA-9172-4846E2FB66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3">
            <a:extLst>
              <a:ext uri="{FF2B5EF4-FFF2-40B4-BE49-F238E27FC236}">
                <a16:creationId xmlns:a16="http://schemas.microsoft.com/office/drawing/2014/main" xmlns="" id="{D82EB7D3-3AD8-4ED1-9E1A-2906E14635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flipH="1">
            <a:off x="423335" y="404829"/>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F2B4D068-7DC6-4E66-8C65-8C4A815F75DD}"/>
              </a:ext>
            </a:extLst>
          </p:cNvPr>
          <p:cNvSpPr>
            <a:spLocks noGrp="1"/>
          </p:cNvSpPr>
          <p:nvPr>
            <p:ph type="ctrTitle"/>
          </p:nvPr>
        </p:nvSpPr>
        <p:spPr>
          <a:xfrm>
            <a:off x="552317" y="1131928"/>
            <a:ext cx="4492338" cy="2236257"/>
          </a:xfrm>
        </p:spPr>
        <p:txBody>
          <a:bodyPr vert="horz" lIns="91440" tIns="45720" rIns="91440" bIns="45720" rtlCol="0" anchor="ctr">
            <a:normAutofit/>
          </a:bodyPr>
          <a:lstStyle/>
          <a:p>
            <a:pPr algn="ctr">
              <a:lnSpc>
                <a:spcPct val="90000"/>
              </a:lnSpc>
            </a:pPr>
            <a:r>
              <a:rPr lang="en-IN" sz="2800" b="1" dirty="0" smtClean="0">
                <a:solidFill>
                  <a:schemeClr val="bg2">
                    <a:lumMod val="25000"/>
                  </a:schemeClr>
                </a:solidFill>
                <a:latin typeface="Times New Roman" panose="02020603050405020304" pitchFamily="18" charset="0"/>
                <a:cs typeface="Times New Roman" panose="02020603050405020304" pitchFamily="18" charset="0"/>
              </a:rPr>
              <a:t>Movie Data Analysis</a:t>
            </a:r>
            <a:endParaRPr lang="en-US" sz="2800" b="1"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9C28C7D2-8678-4302-9ECC-0C2F46A7A08B}"/>
              </a:ext>
            </a:extLst>
          </p:cNvPr>
          <p:cNvSpPr>
            <a:spLocks noGrp="1"/>
          </p:cNvSpPr>
          <p:nvPr>
            <p:ph type="subTitle" idx="1"/>
          </p:nvPr>
        </p:nvSpPr>
        <p:spPr>
          <a:xfrm>
            <a:off x="772214" y="3480218"/>
            <a:ext cx="3870195" cy="2505075"/>
          </a:xfrm>
        </p:spPr>
        <p:txBody>
          <a:bodyPr vert="horz" lIns="91440" tIns="45720" rIns="91440" bIns="45720" rtlCol="0">
            <a:normAutofit/>
          </a:bodyPr>
          <a:lstStyle/>
          <a:p>
            <a:r>
              <a:rPr lang="en-US" sz="2000" dirty="0">
                <a:solidFill>
                  <a:schemeClr val="bg2">
                    <a:lumMod val="25000"/>
                  </a:schemeClr>
                </a:solidFill>
                <a:latin typeface="Times New Roman" panose="02020603050405020304" pitchFamily="18" charset="0"/>
                <a:cs typeface="Times New Roman" panose="02020603050405020304" pitchFamily="18" charset="0"/>
              </a:rPr>
              <a:t>      Group Members:</a:t>
            </a:r>
          </a:p>
          <a:p>
            <a:pPr marL="342900" indent="-342900">
              <a:buFont typeface="Arial" panose="020B0604020202020204" pitchFamily="34" charset="0"/>
              <a:buChar char="•"/>
            </a:pPr>
            <a:r>
              <a:rPr lang="en-US" sz="2000" dirty="0" err="1">
                <a:solidFill>
                  <a:schemeClr val="bg2">
                    <a:lumMod val="25000"/>
                  </a:schemeClr>
                </a:solidFill>
                <a:latin typeface="Times New Roman" panose="02020603050405020304" pitchFamily="18" charset="0"/>
                <a:cs typeface="Times New Roman" panose="02020603050405020304" pitchFamily="18" charset="0"/>
              </a:rPr>
              <a:t>Alekha</a:t>
            </a:r>
            <a:r>
              <a:rPr lang="en-US" sz="2000" dirty="0">
                <a:solidFill>
                  <a:schemeClr val="bg2">
                    <a:lumMod val="25000"/>
                  </a:schemeClr>
                </a:solidFill>
                <a:latin typeface="Times New Roman" panose="02020603050405020304" pitchFamily="18" charset="0"/>
                <a:cs typeface="Times New Roman" panose="02020603050405020304" pitchFamily="18" charset="0"/>
              </a:rPr>
              <a:t> </a:t>
            </a:r>
            <a:r>
              <a:rPr lang="en-US" sz="2000" dirty="0" err="1">
                <a:solidFill>
                  <a:schemeClr val="bg2">
                    <a:lumMod val="25000"/>
                  </a:schemeClr>
                </a:solidFill>
                <a:latin typeface="Times New Roman" panose="02020603050405020304" pitchFamily="18" charset="0"/>
                <a:cs typeface="Times New Roman" panose="02020603050405020304" pitchFamily="18" charset="0"/>
              </a:rPr>
              <a:t>polavarapu</a:t>
            </a:r>
            <a:endParaRPr lang="en-US" sz="2000" dirty="0">
              <a:solidFill>
                <a:schemeClr val="bg2">
                  <a:lumMod val="2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err="1">
                <a:solidFill>
                  <a:schemeClr val="bg2">
                    <a:lumMod val="25000"/>
                  </a:schemeClr>
                </a:solidFill>
                <a:latin typeface="Times New Roman" panose="02020603050405020304" pitchFamily="18" charset="0"/>
                <a:cs typeface="Times New Roman" panose="02020603050405020304" pitchFamily="18" charset="0"/>
              </a:rPr>
              <a:t>Vanaja</a:t>
            </a:r>
            <a:r>
              <a:rPr lang="en-US" sz="2000" dirty="0">
                <a:solidFill>
                  <a:schemeClr val="bg2">
                    <a:lumMod val="25000"/>
                  </a:schemeClr>
                </a:solidFill>
                <a:latin typeface="Times New Roman" panose="02020603050405020304" pitchFamily="18" charset="0"/>
                <a:cs typeface="Times New Roman" panose="02020603050405020304" pitchFamily="18" charset="0"/>
              </a:rPr>
              <a:t> </a:t>
            </a:r>
            <a:r>
              <a:rPr lang="en-US" sz="2000" dirty="0" err="1" smtClean="0">
                <a:solidFill>
                  <a:schemeClr val="bg2">
                    <a:lumMod val="25000"/>
                  </a:schemeClr>
                </a:solidFill>
                <a:latin typeface="Times New Roman" panose="02020603050405020304" pitchFamily="18" charset="0"/>
                <a:cs typeface="Times New Roman" panose="02020603050405020304" pitchFamily="18" charset="0"/>
              </a:rPr>
              <a:t>karpurapu</a:t>
            </a:r>
            <a:endParaRPr lang="en-US" sz="2000" dirty="0">
              <a:solidFill>
                <a:schemeClr val="bg2">
                  <a:lumMod val="2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err="1">
                <a:solidFill>
                  <a:schemeClr val="bg2">
                    <a:lumMod val="25000"/>
                  </a:schemeClr>
                </a:solidFill>
                <a:latin typeface="Times New Roman" panose="02020603050405020304" pitchFamily="18" charset="0"/>
                <a:cs typeface="Times New Roman" panose="02020603050405020304" pitchFamily="18" charset="0"/>
              </a:rPr>
              <a:t>Priyanka</a:t>
            </a:r>
            <a:r>
              <a:rPr lang="en-US" sz="2000" dirty="0">
                <a:solidFill>
                  <a:schemeClr val="bg2">
                    <a:lumMod val="25000"/>
                  </a:schemeClr>
                </a:solidFill>
                <a:latin typeface="Times New Roman" panose="02020603050405020304" pitchFamily="18" charset="0"/>
                <a:cs typeface="Times New Roman" panose="02020603050405020304" pitchFamily="18" charset="0"/>
              </a:rPr>
              <a:t> </a:t>
            </a:r>
            <a:r>
              <a:rPr lang="en-US" sz="2000" dirty="0" err="1" smtClean="0">
                <a:solidFill>
                  <a:schemeClr val="bg2">
                    <a:lumMod val="25000"/>
                  </a:schemeClr>
                </a:solidFill>
                <a:latin typeface="Times New Roman" panose="02020603050405020304" pitchFamily="18" charset="0"/>
                <a:cs typeface="Times New Roman" panose="02020603050405020304" pitchFamily="18" charset="0"/>
              </a:rPr>
              <a:t>yakkateela</a:t>
            </a:r>
            <a:endParaRPr lang="en-US" sz="2000" dirty="0" smtClean="0">
              <a:solidFill>
                <a:schemeClr val="bg2">
                  <a:lumMod val="2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err="1" smtClean="0">
                <a:solidFill>
                  <a:schemeClr val="bg2">
                    <a:lumMod val="25000"/>
                  </a:schemeClr>
                </a:solidFill>
                <a:latin typeface="Times New Roman" panose="02020603050405020304" pitchFamily="18" charset="0"/>
                <a:cs typeface="Times New Roman" panose="02020603050405020304" pitchFamily="18" charset="0"/>
              </a:rPr>
              <a:t>Sithamshu</a:t>
            </a:r>
            <a:r>
              <a:rPr lang="en-IN" sz="2000" dirty="0" smtClean="0">
                <a:solidFill>
                  <a:schemeClr val="bg2">
                    <a:lumMod val="25000"/>
                  </a:schemeClr>
                </a:solidFill>
                <a:latin typeface="Times New Roman" panose="02020603050405020304" pitchFamily="18" charset="0"/>
                <a:cs typeface="Times New Roman" panose="02020603050405020304" pitchFamily="18" charset="0"/>
              </a:rPr>
              <a:t> </a:t>
            </a:r>
            <a:r>
              <a:rPr lang="en-IN" sz="2000" dirty="0" err="1" smtClean="0">
                <a:solidFill>
                  <a:schemeClr val="bg2">
                    <a:lumMod val="25000"/>
                  </a:schemeClr>
                </a:solidFill>
                <a:latin typeface="Times New Roman" panose="02020603050405020304" pitchFamily="18" charset="0"/>
                <a:cs typeface="Times New Roman" panose="02020603050405020304" pitchFamily="18" charset="0"/>
              </a:rPr>
              <a:t>Teegala</a:t>
            </a:r>
            <a:endParaRPr lang="en-US" sz="2000" dirty="0">
              <a:solidFill>
                <a:schemeClr val="bg2">
                  <a:lumMod val="25000"/>
                </a:schemeClr>
              </a:solidFill>
              <a:latin typeface="Times New Roman" panose="02020603050405020304" pitchFamily="18" charset="0"/>
              <a:cs typeface="Times New Roman" panose="02020603050405020304" pitchFamily="18" charset="0"/>
            </a:endParaRPr>
          </a:p>
          <a:p>
            <a:endParaRPr lang="en-US" dirty="0">
              <a:solidFill>
                <a:schemeClr val="tx1">
                  <a:lumMod val="75000"/>
                  <a:lumOff val="25000"/>
                </a:schemeClr>
              </a:solidFill>
            </a:endParaRPr>
          </a:p>
        </p:txBody>
      </p:sp>
      <p:sp>
        <p:nvSpPr>
          <p:cNvPr id="26" name="Freeform 5">
            <a:extLst>
              <a:ext uri="{FF2B5EF4-FFF2-40B4-BE49-F238E27FC236}">
                <a16:creationId xmlns:a16="http://schemas.microsoft.com/office/drawing/2014/main" xmlns="" id="{2D529E20-662F-4915-ACD7-970C026FDB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rot="5677511" flipH="1">
            <a:off x="3545327" y="190332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23" name="Picture 22" descr="Data-Mining-Post-.jpg"/>
          <p:cNvPicPr>
            <a:picLocks noChangeAspect="1"/>
          </p:cNvPicPr>
          <p:nvPr/>
        </p:nvPicPr>
        <p:blipFill>
          <a:blip r:embed="rId3" cstate="print"/>
          <a:stretch>
            <a:fillRect/>
          </a:stretch>
        </p:blipFill>
        <p:spPr>
          <a:xfrm>
            <a:off x="4853354" y="835269"/>
            <a:ext cx="6462346" cy="4853354"/>
          </a:xfrm>
          <a:prstGeom prst="rect">
            <a:avLst/>
          </a:prstGeom>
        </p:spPr>
      </p:pic>
    </p:spTree>
    <p:extLst>
      <p:ext uri="{BB962C8B-B14F-4D97-AF65-F5344CB8AC3E}">
        <p14:creationId xmlns:p14="http://schemas.microsoft.com/office/powerpoint/2010/main" xmlns="" val="798715327"/>
      </p:ext>
    </p:extLst>
  </p:cSld>
  <p:clrMapOvr>
    <a:masterClrMapping/>
  </p:clrMapOvr>
  <mc:AlternateContent xmlns:mc="http://schemas.openxmlformats.org/markup-compatibility/2006">
    <mc:Choice xmlns:p14="http://schemas.microsoft.com/office/powerpoint/2010/main" xmlns="" Requires="p14">
      <p:transition spd="slow" p14:dur="2000" advTm="20160"/>
    </mc:Choice>
    <mc:Fallback>
      <p:transition spd="slow" advTm="2016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2F448CB3-7B4F-45D7-B7C0-DF553DF6145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xmlns="" id="{5C5305EA-7A88-413D-BE8A-47A02476F0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xmlns="" id="{FCA94DB5-FE56-4A3D-BC48-31B5595197F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xmlns="" id="{7976A083-2049-49D1-8E9C-6EC55887245C}"/>
              </a:ext>
            </a:extLst>
          </p:cNvPr>
          <p:cNvSpPr>
            <a:spLocks noGrp="1"/>
          </p:cNvSpPr>
          <p:nvPr>
            <p:ph type="title"/>
          </p:nvPr>
        </p:nvSpPr>
        <p:spPr>
          <a:xfrm>
            <a:off x="1154954" y="973668"/>
            <a:ext cx="8761413" cy="706964"/>
          </a:xfrm>
        </p:spPr>
        <p:txBody>
          <a:bodyPr>
            <a:normAutofit fontScale="90000"/>
          </a:bodyPr>
          <a:lstStyle/>
          <a:p>
            <a:pPr>
              <a:lnSpc>
                <a:spcPct val="90000"/>
              </a:lnSpc>
            </a:pPr>
            <a:r>
              <a:rPr lang="en-US" b="1" i="0" u="none" strike="noStrike" dirty="0">
                <a:solidFill>
                  <a:srgbClr val="FFFFFF"/>
                </a:solidFill>
                <a:effectLst/>
                <a:latin typeface="Times New Roman" panose="02020603050405020304" pitchFamily="18" charset="0"/>
              </a:rPr>
              <a:t>Steps </a:t>
            </a:r>
            <a:r>
              <a:rPr lang="en-US" b="1" dirty="0" smtClean="0">
                <a:solidFill>
                  <a:srgbClr val="FFFFFF"/>
                </a:solidFill>
                <a:latin typeface="Times New Roman" panose="02020603050405020304" pitchFamily="18" charset="0"/>
              </a:rPr>
              <a:t>to Analyze the Movie Data:</a:t>
            </a:r>
            <a:r>
              <a:rPr lang="en-US" sz="2000" b="1" i="0" u="none" strike="noStrike" dirty="0">
                <a:solidFill>
                  <a:srgbClr val="FFFFFF"/>
                </a:solidFill>
                <a:effectLst/>
                <a:latin typeface="Times New Roman" panose="02020603050405020304" pitchFamily="18" charset="0"/>
              </a:rPr>
              <a:t/>
            </a:r>
            <a:br>
              <a:rPr lang="en-US" sz="2000" b="1" i="0" u="none" strike="noStrike" dirty="0">
                <a:solidFill>
                  <a:srgbClr val="FFFFFF"/>
                </a:solidFill>
                <a:effectLst/>
                <a:latin typeface="Times New Roman" panose="02020603050405020304" pitchFamily="18" charset="0"/>
              </a:rPr>
            </a:br>
            <a:endParaRPr lang="en-US" sz="2000" dirty="0">
              <a:solidFill>
                <a:srgbClr val="FFFFFF"/>
              </a:solidFill>
            </a:endParaRPr>
          </a:p>
        </p:txBody>
      </p:sp>
      <p:sp>
        <p:nvSpPr>
          <p:cNvPr id="13" name="Rectangle 12">
            <a:extLst>
              <a:ext uri="{FF2B5EF4-FFF2-40B4-BE49-F238E27FC236}">
                <a16:creationId xmlns:a16="http://schemas.microsoft.com/office/drawing/2014/main" xmlns="" id="{F9ED434F-8767-46CC-B26B-5AF62FF01E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xmlns="" id="{AA55F07E-1CFE-A514-B097-159CD74771C8}"/>
              </a:ext>
            </a:extLst>
          </p:cNvPr>
          <p:cNvGraphicFramePr>
            <a:graphicFrameLocks noGrp="1"/>
          </p:cNvGraphicFramePr>
          <p:nvPr>
            <p:ph idx="1"/>
            <p:extLst>
              <p:ext uri="{D42A27DB-BD31-4B8C-83A1-F6EECF244321}">
                <p14:modId xmlns:p14="http://schemas.microsoft.com/office/powerpoint/2010/main" xmlns="" val="596508687"/>
              </p:ext>
            </p:extLst>
          </p:nvPr>
        </p:nvGraphicFramePr>
        <p:xfrm>
          <a:off x="1304187" y="2082562"/>
          <a:ext cx="9625481" cy="3481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887307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slow" p14:dur="2000" advTm="96608"/>
    </mc:Choice>
    <mc:Fallback>
      <p:transition spd="slow" advTm="96608"/>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BDF1B6-286E-4188-A415-33ED42446565}"/>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Experimental Evaluation</a:t>
            </a:r>
            <a:endParaRPr lang="en-US"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268083" y="2329132"/>
            <a:ext cx="8065698" cy="369332"/>
          </a:xfrm>
          <a:prstGeom prst="rect">
            <a:avLst/>
          </a:prstGeom>
          <a:noFill/>
        </p:spPr>
        <p:txBody>
          <a:bodyPr wrap="square" rtlCol="0">
            <a:spAutoFit/>
          </a:bodyPr>
          <a:lstStyle/>
          <a:p>
            <a:r>
              <a:rPr lang="en-IN" dirty="0" smtClean="0">
                <a:latin typeface="Times New Roman" pitchFamily="18" charset="0"/>
                <a:cs typeface="Times New Roman" pitchFamily="18" charset="0"/>
              </a:rPr>
              <a:t>Word cloud for positive review words</a:t>
            </a:r>
            <a:endParaRPr lang="en-US"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2592288" y="2749414"/>
            <a:ext cx="5951736" cy="3124471"/>
          </a:xfrm>
          <a:prstGeom prst="rect">
            <a:avLst/>
          </a:prstGeom>
          <a:noFill/>
          <a:ln w="9525">
            <a:noFill/>
            <a:miter lim="800000"/>
            <a:headEnd/>
            <a:tailEnd/>
          </a:ln>
          <a:effectLst/>
        </p:spPr>
      </p:pic>
    </p:spTree>
    <p:extLst>
      <p:ext uri="{BB962C8B-B14F-4D97-AF65-F5344CB8AC3E}">
        <p14:creationId xmlns:p14="http://schemas.microsoft.com/office/powerpoint/2010/main" xmlns="" val="693612105"/>
      </p:ext>
    </p:extLst>
  </p:cSld>
  <p:clrMapOvr>
    <a:masterClrMapping/>
  </p:clrMapOvr>
  <mc:AlternateContent xmlns:mc="http://schemas.openxmlformats.org/markup-compatibility/2006">
    <mc:Choice xmlns:p14="http://schemas.microsoft.com/office/powerpoint/2010/main" xmlns="" Requires="p14">
      <p:transition spd="slow" p14:dur="2000" advTm="43509"/>
    </mc:Choice>
    <mc:Fallback>
      <p:transition spd="slow" advTm="43509"/>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Experimental Evaluation</a:t>
            </a:r>
            <a:endParaRPr lang="en-US" dirty="0"/>
          </a:p>
        </p:txBody>
      </p:sp>
      <p:sp>
        <p:nvSpPr>
          <p:cNvPr id="5" name="TextBox 4"/>
          <p:cNvSpPr txBox="1"/>
          <p:nvPr/>
        </p:nvSpPr>
        <p:spPr>
          <a:xfrm>
            <a:off x="1078302" y="2311879"/>
            <a:ext cx="6668219" cy="369332"/>
          </a:xfrm>
          <a:prstGeom prst="rect">
            <a:avLst/>
          </a:prstGeom>
          <a:noFill/>
        </p:spPr>
        <p:txBody>
          <a:bodyPr wrap="square" rtlCol="0">
            <a:spAutoFit/>
          </a:bodyPr>
          <a:lstStyle/>
          <a:p>
            <a:r>
              <a:rPr lang="en-IN" dirty="0" smtClean="0">
                <a:latin typeface="Times New Roman" pitchFamily="18" charset="0"/>
                <a:cs typeface="Times New Roman" pitchFamily="18" charset="0"/>
              </a:rPr>
              <a:t>Word cloud for negative review words</a:t>
            </a:r>
            <a:endParaRPr lang="en-US" dirty="0">
              <a:latin typeface="Times New Roman" pitchFamily="18" charset="0"/>
              <a:cs typeface="Times New Roman" pitchFamily="18" charset="0"/>
            </a:endParaRPr>
          </a:p>
        </p:txBody>
      </p:sp>
      <p:pic>
        <p:nvPicPr>
          <p:cNvPr id="2051" name="Picture 3"/>
          <p:cNvPicPr>
            <a:picLocks noGrp="1" noChangeAspect="1" noChangeArrowheads="1"/>
          </p:cNvPicPr>
          <p:nvPr>
            <p:ph idx="1"/>
          </p:nvPr>
        </p:nvPicPr>
        <p:blipFill>
          <a:blip r:embed="rId2" cstate="print"/>
          <a:srcRect/>
          <a:stretch>
            <a:fillRect/>
          </a:stretch>
        </p:blipFill>
        <p:spPr bwMode="auto">
          <a:xfrm>
            <a:off x="2477978" y="2707501"/>
            <a:ext cx="6180356" cy="3208298"/>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slow" p14:dur="2000" advTm="70752"/>
    </mc:Choice>
    <mc:Fallback>
      <p:transition spd="slow" advTm="70752"/>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Experimental Evaluation</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3226778" y="3002153"/>
            <a:ext cx="3877408" cy="2168573"/>
          </a:xfrm>
          <a:prstGeom prst="rect">
            <a:avLst/>
          </a:prstGeom>
          <a:noFill/>
          <a:ln w="9525">
            <a:noFill/>
            <a:miter lim="800000"/>
            <a:headEnd/>
            <a:tailEnd/>
          </a:ln>
          <a:effectLst/>
        </p:spPr>
      </p:pic>
      <p:sp>
        <p:nvSpPr>
          <p:cNvPr id="8" name="TextBox 7"/>
          <p:cNvSpPr txBox="1"/>
          <p:nvPr/>
        </p:nvSpPr>
        <p:spPr>
          <a:xfrm>
            <a:off x="1116623" y="2470638"/>
            <a:ext cx="7754815" cy="378070"/>
          </a:xfrm>
          <a:prstGeom prst="rect">
            <a:avLst/>
          </a:prstGeom>
          <a:noFill/>
        </p:spPr>
        <p:txBody>
          <a:bodyPr wrap="square" rtlCol="0">
            <a:spAutoFit/>
          </a:bodyPr>
          <a:lstStyle/>
          <a:p>
            <a:r>
              <a:rPr lang="en-IN" dirty="0" smtClean="0"/>
              <a:t>Accuracy graph for Naive </a:t>
            </a:r>
            <a:r>
              <a:rPr lang="en-IN" dirty="0" err="1" smtClean="0"/>
              <a:t>Bayes</a:t>
            </a:r>
            <a:r>
              <a:rPr lang="en-IN" dirty="0" smtClean="0"/>
              <a:t>, SVM, Logistic Regression</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advTm="75043"/>
    </mc:Choice>
    <mc:Fallback>
      <p:transition spd="slow" advTm="75043"/>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Experimental Evaluation</a:t>
            </a:r>
            <a:endParaRPr lang="en-US" dirty="0"/>
          </a:p>
        </p:txBody>
      </p:sp>
      <p:sp>
        <p:nvSpPr>
          <p:cNvPr id="7" name="Content Placeholder 6"/>
          <p:cNvSpPr>
            <a:spLocks noGrp="1"/>
          </p:cNvSpPr>
          <p:nvPr>
            <p:ph idx="1"/>
          </p:nvPr>
        </p:nvSpPr>
        <p:spPr/>
        <p:txBody>
          <a:bodyPr/>
          <a:lstStyle/>
          <a:p>
            <a:pPr>
              <a:buFont typeface="Wingdings" pitchFamily="2" charset="2"/>
              <a:buChar char="Ø"/>
            </a:pPr>
            <a:r>
              <a:rPr lang="en-US" dirty="0" smtClean="0">
                <a:latin typeface="Times New Roman" pitchFamily="18" charset="0"/>
                <a:cs typeface="Times New Roman" pitchFamily="18" charset="0"/>
              </a:rPr>
              <a:t>The analysis of accuracies of all the models is given below: </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nb_cv</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Naïve </a:t>
            </a:r>
            <a:r>
              <a:rPr lang="en-US" dirty="0" err="1" smtClean="0">
                <a:latin typeface="Times New Roman" pitchFamily="18" charset="0"/>
                <a:cs typeface="Times New Roman" pitchFamily="18" charset="0"/>
              </a:rPr>
              <a:t>Bayes</a:t>
            </a:r>
            <a:r>
              <a:rPr lang="en-US" dirty="0" smtClean="0">
                <a:latin typeface="Times New Roman" pitchFamily="18" charset="0"/>
                <a:cs typeface="Times New Roman" pitchFamily="18" charset="0"/>
              </a:rPr>
              <a:t> with Count </a:t>
            </a:r>
            <a:r>
              <a:rPr lang="en-US" dirty="0" err="1" smtClean="0">
                <a:latin typeface="Times New Roman" pitchFamily="18" charset="0"/>
                <a:cs typeface="Times New Roman" pitchFamily="18" charset="0"/>
              </a:rPr>
              <a:t>Vectorizer</a:t>
            </a:r>
            <a:r>
              <a:rPr lang="en-US" dirty="0" smtClean="0">
                <a:latin typeface="Times New Roman" pitchFamily="18" charset="0"/>
                <a:cs typeface="Times New Roman" pitchFamily="18" charset="0"/>
              </a:rPr>
              <a:t> = </a:t>
            </a:r>
            <a:r>
              <a:rPr lang="en-US" dirty="0" smtClean="0">
                <a:latin typeface="Times New Roman" pitchFamily="18" charset="0"/>
                <a:cs typeface="Times New Roman" pitchFamily="18" charset="0"/>
              </a:rPr>
              <a:t>85.48</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svm_cv</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SVM with Count </a:t>
            </a:r>
            <a:r>
              <a:rPr lang="en-US" dirty="0" err="1" smtClean="0">
                <a:latin typeface="Times New Roman" pitchFamily="18" charset="0"/>
                <a:cs typeface="Times New Roman" pitchFamily="18" charset="0"/>
              </a:rPr>
              <a:t>Vectorizer</a:t>
            </a:r>
            <a:r>
              <a:rPr lang="en-US" dirty="0" smtClean="0">
                <a:latin typeface="Times New Roman" pitchFamily="18" charset="0"/>
                <a:cs typeface="Times New Roman" pitchFamily="18" charset="0"/>
              </a:rPr>
              <a:t> = </a:t>
            </a:r>
            <a:r>
              <a:rPr lang="en-US" dirty="0" smtClean="0">
                <a:latin typeface="Times New Roman" pitchFamily="18" charset="0"/>
                <a:cs typeface="Times New Roman" pitchFamily="18" charset="0"/>
              </a:rPr>
              <a:t>85.29</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lr_cv</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Logistic Regression with Count </a:t>
            </a:r>
            <a:r>
              <a:rPr lang="en-US" dirty="0" err="1" smtClean="0">
                <a:latin typeface="Times New Roman" pitchFamily="18" charset="0"/>
                <a:cs typeface="Times New Roman" pitchFamily="18" charset="0"/>
              </a:rPr>
              <a:t>Vectorizer</a:t>
            </a:r>
            <a:r>
              <a:rPr lang="en-US" dirty="0" smtClean="0">
                <a:latin typeface="Times New Roman" pitchFamily="18" charset="0"/>
                <a:cs typeface="Times New Roman" pitchFamily="18" charset="0"/>
              </a:rPr>
              <a:t> = </a:t>
            </a:r>
            <a:r>
              <a:rPr lang="en-US" dirty="0" smtClean="0">
                <a:latin typeface="Times New Roman" pitchFamily="18" charset="0"/>
                <a:cs typeface="Times New Roman" pitchFamily="18" charset="0"/>
              </a:rPr>
              <a:t>86.89</a:t>
            </a:r>
            <a:r>
              <a:rPr lang="en-IN" dirty="0" smtClean="0">
                <a:latin typeface="Times New Roman" pitchFamily="18" charset="0"/>
                <a:cs typeface="Times New Roman" pitchFamily="18" charset="0"/>
              </a:rPr>
              <a:t> </a:t>
            </a:r>
          </a:p>
          <a:p>
            <a:pPr>
              <a:buFont typeface="Wingdings" pitchFamily="2" charset="2"/>
              <a:buChar char="Ø"/>
            </a:pPr>
            <a:r>
              <a:rPr lang="en-US" dirty="0" smtClean="0">
                <a:latin typeface="Times New Roman" pitchFamily="18" charset="0"/>
                <a:cs typeface="Times New Roman" pitchFamily="18" charset="0"/>
              </a:rPr>
              <a:t>We </a:t>
            </a:r>
            <a:r>
              <a:rPr lang="en-US" dirty="0" smtClean="0">
                <a:latin typeface="Times New Roman" pitchFamily="18" charset="0"/>
                <a:cs typeface="Times New Roman" pitchFamily="18" charset="0"/>
              </a:rPr>
              <a:t>can say that the Higher the accuracy, the better the model</a:t>
            </a:r>
            <a:r>
              <a:rPr lang="en-US" dirty="0" smtClean="0">
                <a:latin typeface="Times New Roman" pitchFamily="18" charset="0"/>
                <a:cs typeface="Times New Roman" pitchFamily="18" charset="0"/>
              </a:rPr>
              <a:t>.</a:t>
            </a:r>
          </a:p>
          <a:p>
            <a:pPr>
              <a:buFont typeface="Wingdings" pitchFamily="2" charset="2"/>
              <a:buChar char="Ø"/>
            </a:pPr>
            <a:r>
              <a:rPr lang="en-IN" dirty="0" smtClean="0">
                <a:latin typeface="Times New Roman" pitchFamily="18" charset="0"/>
                <a:cs typeface="Times New Roman" pitchFamily="18" charset="0"/>
              </a:rPr>
              <a:t>Hence, logistic regression can be observed as the better model with more accuracy over other models.</a:t>
            </a:r>
            <a:endParaRPr lang="en-US" dirty="0" smtClean="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advTm="70485"/>
    </mc:Choice>
    <mc:Fallback>
      <p:transition spd="slow" advTm="70485"/>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991FC4-2DB5-471F-A55A-107ACE4C733C}"/>
              </a:ext>
            </a:extLst>
          </p:cNvPr>
          <p:cNvSpPr>
            <a:spLocks noGrp="1"/>
          </p:cNvSpPr>
          <p:nvPr>
            <p:ph type="title"/>
          </p:nvPr>
        </p:nvSpPr>
        <p:spPr/>
        <p:txBody>
          <a:bodyPr/>
          <a:lstStyle/>
          <a:p>
            <a:r>
              <a:rPr lang="en-US" sz="3600" b="1" i="0" u="none" strike="noStrike" dirty="0" smtClean="0">
                <a:effectLst/>
                <a:latin typeface="Times New Roman" panose="02020603050405020304" pitchFamily="18" charset="0"/>
                <a:cs typeface="Times New Roman" panose="02020603050405020304" pitchFamily="18" charset="0"/>
              </a:rPr>
              <a:t>Future work and Conclusion</a:t>
            </a:r>
            <a:endParaRPr lang="en-US" dirty="0"/>
          </a:p>
        </p:txBody>
      </p:sp>
      <p:sp>
        <p:nvSpPr>
          <p:cNvPr id="3" name="Content Placeholder 2">
            <a:extLst>
              <a:ext uri="{FF2B5EF4-FFF2-40B4-BE49-F238E27FC236}">
                <a16:creationId xmlns:a16="http://schemas.microsoft.com/office/drawing/2014/main" xmlns="" id="{68479DFC-D3D7-4FD2-8744-9B305981B719}"/>
              </a:ext>
            </a:extLst>
          </p:cNvPr>
          <p:cNvSpPr>
            <a:spLocks noGrp="1"/>
          </p:cNvSpPr>
          <p:nvPr>
            <p:ph idx="1"/>
          </p:nvPr>
        </p:nvSpPr>
        <p:spPr>
          <a:xfrm>
            <a:off x="1154954" y="2415398"/>
            <a:ext cx="9852352" cy="3631719"/>
          </a:xfrm>
        </p:spPr>
        <p:txBody>
          <a:bodyPr>
            <a:noAutofit/>
          </a:bodyPr>
          <a:lstStyle/>
          <a:p>
            <a:pPr>
              <a:buFont typeface="Arial" pitchFamily="34" charset="0"/>
              <a:buChar char="•"/>
            </a:pPr>
            <a:r>
              <a:rPr lang="en-US" sz="2400" dirty="0" smtClean="0">
                <a:latin typeface="Times New Roman" pitchFamily="18" charset="0"/>
                <a:cs typeface="Times New Roman" pitchFamily="18" charset="0"/>
              </a:rPr>
              <a:t>The main motive behind this project was to construct a sentiment analysis model that will help us to get a better understanding of movie reviews that we have collected, We compared the results of the 3 classifiers - Naive </a:t>
            </a:r>
            <a:r>
              <a:rPr lang="en-US" sz="2400" dirty="0" err="1" smtClean="0">
                <a:latin typeface="Times New Roman" pitchFamily="18" charset="0"/>
                <a:cs typeface="Times New Roman" pitchFamily="18" charset="0"/>
              </a:rPr>
              <a:t>Bayes</a:t>
            </a:r>
            <a:r>
              <a:rPr lang="en-US" sz="2400" dirty="0" smtClean="0">
                <a:latin typeface="Times New Roman" pitchFamily="18" charset="0"/>
                <a:cs typeface="Times New Roman" pitchFamily="18" charset="0"/>
              </a:rPr>
              <a:t>, Logistic Regression and Support Vector Machine (SVM). </a:t>
            </a:r>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For </a:t>
            </a:r>
            <a:r>
              <a:rPr lang="en-US" sz="2400" dirty="0" smtClean="0">
                <a:latin typeface="Times New Roman" pitchFamily="18" charset="0"/>
                <a:cs typeface="Times New Roman" pitchFamily="18" charset="0"/>
              </a:rPr>
              <a:t>Evaluation, we observed the accuracy provided by each model. By evaluating the models, we found out that Logistic Regression gives us the highest accuracy score of 86.89</a:t>
            </a:r>
            <a:r>
              <a:rPr lang="en-US" sz="2400" dirty="0" smtClean="0">
                <a:latin typeface="Times New Roman" pitchFamily="18" charset="0"/>
                <a:cs typeface="Times New Roman" pitchFamily="18" charset="0"/>
              </a:rPr>
              <a:t>%.</a:t>
            </a:r>
          </a:p>
          <a:p>
            <a:pPr>
              <a:buFont typeface="Arial" pitchFamily="34" charset="0"/>
              <a:buChar char="•"/>
            </a:pPr>
            <a:r>
              <a:rPr lang="en-US" sz="2400" dirty="0" smtClean="0">
                <a:latin typeface="Times New Roman" pitchFamily="18" charset="0"/>
                <a:cs typeface="Times New Roman" pitchFamily="18" charset="0"/>
              </a:rPr>
              <a:t>In future we </a:t>
            </a:r>
            <a:r>
              <a:rPr lang="en-US" sz="2400" dirty="0" smtClean="0">
                <a:latin typeface="Times New Roman" pitchFamily="18" charset="0"/>
                <a:cs typeface="Times New Roman" pitchFamily="18" charset="0"/>
              </a:rPr>
              <a:t>can </a:t>
            </a:r>
            <a:r>
              <a:rPr lang="en-US" sz="2400" dirty="0" smtClean="0">
                <a:latin typeface="Times New Roman" pitchFamily="18" charset="0"/>
                <a:cs typeface="Times New Roman" pitchFamily="18" charset="0"/>
              </a:rPr>
              <a:t>still improve </a:t>
            </a:r>
            <a:r>
              <a:rPr lang="en-US" sz="2400" dirty="0" smtClean="0">
                <a:latin typeface="Times New Roman" pitchFamily="18" charset="0"/>
                <a:cs typeface="Times New Roman" pitchFamily="18" charset="0"/>
              </a:rPr>
              <a:t>the accuracy of the </a:t>
            </a:r>
            <a:r>
              <a:rPr lang="en-US" sz="2400" dirty="0" smtClean="0">
                <a:latin typeface="Times New Roman" pitchFamily="18" charset="0"/>
                <a:cs typeface="Times New Roman" pitchFamily="18" charset="0"/>
              </a:rPr>
              <a:t>models </a:t>
            </a:r>
            <a:r>
              <a:rPr lang="en-US" sz="2400" dirty="0" smtClean="0">
                <a:latin typeface="Times New Roman" pitchFamily="18" charset="0"/>
                <a:cs typeface="Times New Roman" pitchFamily="18" charset="0"/>
              </a:rPr>
              <a:t>by preprocessing data and by using lexicon models like </a:t>
            </a:r>
            <a:r>
              <a:rPr lang="en-US" sz="2400" dirty="0" err="1" smtClean="0">
                <a:latin typeface="Times New Roman" pitchFamily="18" charset="0"/>
                <a:cs typeface="Times New Roman" pitchFamily="18" charset="0"/>
              </a:rPr>
              <a:t>Textblob</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990995976"/>
      </p:ext>
    </p:extLst>
  </p:cSld>
  <p:clrMapOvr>
    <a:masterClrMapping/>
  </p:clrMapOvr>
  <mc:AlternateContent xmlns:mc="http://schemas.openxmlformats.org/markup-compatibility/2006">
    <mc:Choice xmlns:p14="http://schemas.microsoft.com/office/powerpoint/2010/main" xmlns="" Requires="p14">
      <p:transition spd="slow" p14:dur="2000" advTm="37728"/>
    </mc:Choice>
    <mc:Fallback>
      <p:transition spd="slow" advTm="37728"/>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24E43EB-867C-4B35-9A5C-E435157C729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A7C0F5DA-B59F-4F13-8BB8-FFD8F2C572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xmlns="" id="{9CEA1DEC-CC9E-4776-9E08-048A15BFA6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xmlns="" id="{9CE399CF-F4B8-4832-A8CB-B93F6B1EF4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xmlns="" id="{1F23E73A-FDC8-462C-83C1-3AA8961449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xmlns="" id="{2399DD9B-4018-4729-8C0F-FA4638800736}"/>
              </a:ext>
            </a:extLst>
          </p:cNvPr>
          <p:cNvSpPr>
            <a:spLocks noGrp="1"/>
          </p:cNvSpPr>
          <p:nvPr>
            <p:ph type="title"/>
          </p:nvPr>
        </p:nvSpPr>
        <p:spPr>
          <a:xfrm>
            <a:off x="994087" y="1130603"/>
            <a:ext cx="3342442" cy="4596794"/>
          </a:xfrm>
        </p:spPr>
        <p:txBody>
          <a:bodyPr anchor="ctr">
            <a:normAutofit/>
          </a:bodyPr>
          <a:lstStyle/>
          <a:p>
            <a:r>
              <a:rPr lang="en-US" sz="3200" b="1" i="0" u="none" strike="noStrike">
                <a:solidFill>
                  <a:srgbClr val="EBEBEB"/>
                </a:solidFill>
                <a:effectLst/>
                <a:latin typeface="Times New Roman" panose="02020603050405020304" pitchFamily="18" charset="0"/>
              </a:rPr>
              <a:t>References</a:t>
            </a:r>
            <a:r>
              <a:rPr lang="en-US" sz="3200" b="0">
                <a:solidFill>
                  <a:srgbClr val="EBEBEB"/>
                </a:solidFill>
                <a:effectLst/>
              </a:rPr>
              <a:t/>
            </a:r>
            <a:br>
              <a:rPr lang="en-US" sz="3200" b="0">
                <a:solidFill>
                  <a:srgbClr val="EBEBEB"/>
                </a:solidFill>
                <a:effectLst/>
              </a:rPr>
            </a:br>
            <a:endParaRPr lang="en-US" sz="3200">
              <a:solidFill>
                <a:srgbClr val="EBEBEB"/>
              </a:solidFill>
            </a:endParaRPr>
          </a:p>
        </p:txBody>
      </p:sp>
      <p:sp>
        <p:nvSpPr>
          <p:cNvPr id="3" name="Content Placeholder 2">
            <a:extLst>
              <a:ext uri="{FF2B5EF4-FFF2-40B4-BE49-F238E27FC236}">
                <a16:creationId xmlns:a16="http://schemas.microsoft.com/office/drawing/2014/main" xmlns="" id="{ECC8C9BA-8943-448C-A7B4-CAB71FD1C137}"/>
              </a:ext>
            </a:extLst>
          </p:cNvPr>
          <p:cNvSpPr>
            <a:spLocks noGrp="1"/>
          </p:cNvSpPr>
          <p:nvPr>
            <p:ph idx="1"/>
          </p:nvPr>
        </p:nvSpPr>
        <p:spPr>
          <a:xfrm>
            <a:off x="5290077" y="437513"/>
            <a:ext cx="5502614" cy="5954325"/>
          </a:xfrm>
        </p:spPr>
        <p:txBody>
          <a:bodyPr anchor="ctr">
            <a:normAutofit/>
          </a:bodyPr>
          <a:lstStyle/>
          <a:p>
            <a:pPr>
              <a:buFont typeface="Wingdings" pitchFamily="2" charset="2"/>
              <a:buChar char="Ø"/>
            </a:pPr>
            <a:r>
              <a:rPr lang="en-US" dirty="0" err="1" smtClean="0">
                <a:latin typeface="Times New Roman" pitchFamily="18" charset="0"/>
                <a:cs typeface="Times New Roman" pitchFamily="18" charset="0"/>
              </a:rPr>
              <a:t>Nisha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Rathee</a:t>
            </a:r>
            <a:r>
              <a:rPr lang="en-US" dirty="0" smtClean="0">
                <a:latin typeface="Times New Roman" pitchFamily="18" charset="0"/>
                <a:cs typeface="Times New Roman" pitchFamily="18" charset="0"/>
              </a:rPr>
              <a:t>, Nikita Joshi, </a:t>
            </a:r>
            <a:r>
              <a:rPr lang="en-US" dirty="0" err="1" smtClean="0">
                <a:latin typeface="Times New Roman" pitchFamily="18" charset="0"/>
                <a:cs typeface="Times New Roman" pitchFamily="18" charset="0"/>
              </a:rPr>
              <a:t>Jaspreet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Kaur</a:t>
            </a:r>
            <a:r>
              <a:rPr 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Sentiment Analysis Using Machine </a:t>
            </a:r>
            <a:r>
              <a:rPr lang="en-US" dirty="0" smtClean="0">
                <a:latin typeface="Times New Roman" pitchFamily="18" charset="0"/>
                <a:cs typeface="Times New Roman" pitchFamily="18" charset="0"/>
              </a:rPr>
              <a:t>Learning Techniques </a:t>
            </a:r>
            <a:r>
              <a:rPr lang="en-US" dirty="0" smtClean="0">
                <a:latin typeface="Times New Roman" pitchFamily="18" charset="0"/>
                <a:cs typeface="Times New Roman" pitchFamily="18" charset="0"/>
              </a:rPr>
              <a:t>on Python”. </a:t>
            </a:r>
            <a:r>
              <a:rPr lang="en-US" dirty="0" smtClean="0">
                <a:latin typeface="Times New Roman" pitchFamily="18" charset="0"/>
                <a:cs typeface="Times New Roman" pitchFamily="18" charset="0"/>
              </a:rPr>
              <a:t>978-1-5386-2842-3</a:t>
            </a:r>
          </a:p>
          <a:p>
            <a:pPr>
              <a:buNone/>
            </a:pPr>
            <a:r>
              <a:rPr lang="en-US" dirty="0" smtClean="0">
                <a:latin typeface="Times New Roman" pitchFamily="18" charset="0"/>
                <a:cs typeface="Times New Roman" pitchFamily="18" charset="0"/>
                <a:hlinkClick r:id="rId2"/>
              </a:rPr>
              <a:t>https</a:t>
            </a:r>
            <a:r>
              <a:rPr lang="en-US" dirty="0" smtClean="0">
                <a:latin typeface="Times New Roman" pitchFamily="18" charset="0"/>
                <a:cs typeface="Times New Roman" pitchFamily="18" charset="0"/>
                <a:hlinkClick r:id="rId2"/>
              </a:rPr>
              <a:t>://</a:t>
            </a:r>
            <a:r>
              <a:rPr lang="en-US" dirty="0" smtClean="0">
                <a:latin typeface="Times New Roman" pitchFamily="18" charset="0"/>
                <a:cs typeface="Times New Roman" pitchFamily="18" charset="0"/>
                <a:hlinkClick r:id="rId2"/>
              </a:rPr>
              <a:t>ieeexplore.ieee.org/document/8663224</a:t>
            </a:r>
            <a:endParaRPr lang="en-US" dirty="0" smtClean="0">
              <a:latin typeface="Times New Roman" pitchFamily="18" charset="0"/>
              <a:cs typeface="Times New Roman" pitchFamily="18" charset="0"/>
            </a:endParaRPr>
          </a:p>
          <a:p>
            <a:pPr>
              <a:buFont typeface="Wingdings" pitchFamily="2" charset="2"/>
              <a:buChar char="Ø"/>
            </a:pPr>
            <a:r>
              <a:rPr lang="en-US" dirty="0" err="1" smtClean="0">
                <a:latin typeface="Times New Roman" pitchFamily="18" charset="0"/>
                <a:cs typeface="Times New Roman" pitchFamily="18" charset="0"/>
              </a:rPr>
              <a:t>MaisYasen</a:t>
            </a:r>
            <a:r>
              <a:rPr lang="en-US" dirty="0" smtClean="0">
                <a:latin typeface="Times New Roman" pitchFamily="18" charset="0"/>
                <a:cs typeface="Times New Roman" pitchFamily="18" charset="0"/>
              </a:rPr>
              <a:t>, Sara </a:t>
            </a:r>
            <a:r>
              <a:rPr lang="en-US" dirty="0" err="1" smtClean="0">
                <a:latin typeface="Times New Roman" pitchFamily="18" charset="0"/>
                <a:cs typeface="Times New Roman" pitchFamily="18" charset="0"/>
              </a:rPr>
              <a:t>Tedmori</a:t>
            </a:r>
            <a:r>
              <a:rPr lang="en-US" dirty="0" smtClean="0">
                <a:latin typeface="Times New Roman" pitchFamily="18" charset="0"/>
                <a:cs typeface="Times New Roman" pitchFamily="18" charset="0"/>
              </a:rPr>
              <a:t>. “Movies Reviews Sentiment Analysis and Classification”. IEEE Jordon International Joint Conference on Electrical Engineering and Information Technology (JEEIT). 978-1-5386-7942-5</a:t>
            </a:r>
            <a:r>
              <a:rPr lang="en-US" dirty="0" smtClean="0">
                <a:latin typeface="Times New Roman" pitchFamily="18" charset="0"/>
                <a:cs typeface="Times New Roman" pitchFamily="18" charset="0"/>
              </a:rPr>
              <a:t>.</a:t>
            </a:r>
          </a:p>
          <a:p>
            <a:pPr>
              <a:buFont typeface="Wingdings" pitchFamily="2" charset="2"/>
              <a:buChar char="Ø"/>
            </a:pPr>
            <a:r>
              <a:rPr lang="en-US" dirty="0" err="1" smtClean="0">
                <a:latin typeface="Times New Roman" pitchFamily="18" charset="0"/>
                <a:cs typeface="Times New Roman" pitchFamily="18" charset="0"/>
              </a:rPr>
              <a:t>Sagar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Chavan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Akash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Morwal,Shivam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Patanwala,Prachi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Janrao</a:t>
            </a:r>
            <a:r>
              <a:rPr lang="en-US" dirty="0" smtClean="0">
                <a:latin typeface="Times New Roman" pitchFamily="18" charset="0"/>
                <a:cs typeface="Times New Roman" pitchFamily="18" charset="0"/>
              </a:rPr>
              <a:t>, “Sentiment Analysis of Movie Rating System”, IOSR Journal of Computer Engineering (IOSR-JCE), </a:t>
            </a:r>
            <a:r>
              <a:rPr lang="en-US" dirty="0" err="1" smtClean="0">
                <a:latin typeface="Times New Roman" pitchFamily="18" charset="0"/>
                <a:cs typeface="Times New Roman" pitchFamily="18" charset="0"/>
              </a:rPr>
              <a:t>eISSN</a:t>
            </a:r>
            <a:r>
              <a:rPr lang="en-US" dirty="0" smtClean="0">
                <a:latin typeface="Times New Roman" pitchFamily="18" charset="0"/>
                <a:cs typeface="Times New Roman" pitchFamily="18" charset="0"/>
              </a:rPr>
              <a:t>: 2278-0661, p- ISSN: 2278-8727 , PP 43-47, 2017</a:t>
            </a:r>
            <a:r>
              <a:rPr lang="en-US" dirty="0" smtClean="0">
                <a:latin typeface="Times New Roman" pitchFamily="18" charset="0"/>
                <a:cs typeface="Times New Roman" pitchFamily="18" charset="0"/>
              </a:rPr>
              <a:t>.</a:t>
            </a:r>
          </a:p>
          <a:p>
            <a:pPr>
              <a:buFont typeface="Wingdings" pitchFamily="2" charset="2"/>
              <a:buChar char="Ø"/>
            </a:pPr>
            <a:r>
              <a:rPr lang="en-US" dirty="0" err="1" smtClean="0">
                <a:latin typeface="Times New Roman" pitchFamily="18" charset="0"/>
                <a:cs typeface="Times New Roman" pitchFamily="18" charset="0"/>
              </a:rPr>
              <a:t>Asiri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Wijesinghe</a:t>
            </a:r>
            <a:r>
              <a:rPr lang="en-US" dirty="0" smtClean="0">
                <a:latin typeface="Times New Roman" pitchFamily="18" charset="0"/>
                <a:cs typeface="Times New Roman" pitchFamily="18" charset="0"/>
              </a:rPr>
              <a:t>, “Sentiment Analysis on Movie Reviews”, Australian National University Technical Report – RESEARCH GATE, October 2015.</a:t>
            </a:r>
            <a:endParaRPr lang="en-US" b="1" dirty="0" smtClean="0">
              <a:latin typeface="Times New Roman" pitchFamily="18" charset="0"/>
              <a:cs typeface="Times New Roman" pitchFamily="18" charset="0"/>
            </a:endParaRPr>
          </a:p>
          <a:p>
            <a:pPr>
              <a:buNone/>
            </a:pPr>
            <a:endParaRPr lang="en-US" sz="2000" b="1" dirty="0"/>
          </a:p>
        </p:txBody>
      </p:sp>
    </p:spTree>
    <p:extLst>
      <p:ext uri="{BB962C8B-B14F-4D97-AF65-F5344CB8AC3E}">
        <p14:creationId xmlns:p14="http://schemas.microsoft.com/office/powerpoint/2010/main" xmlns="" val="3524490673"/>
      </p:ext>
    </p:extLst>
  </p:cSld>
  <p:clrMapOvr>
    <a:masterClrMapping/>
  </p:clrMapOvr>
  <mc:AlternateContent xmlns:mc="http://schemas.openxmlformats.org/markup-compatibility/2006">
    <mc:Choice xmlns:p14="http://schemas.microsoft.com/office/powerpoint/2010/main" xmlns="" Requires="p14">
      <p:transition spd="slow" p14:dur="2000" advTm="55018"/>
    </mc:Choice>
    <mc:Fallback>
      <p:transition spd="slow" advTm="55018"/>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xmlns="" id="{712E451E-151A-4910-BF41-6A040B6598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9" name="Rectangle 9">
            <a:extLst>
              <a:ext uri="{FF2B5EF4-FFF2-40B4-BE49-F238E27FC236}">
                <a16:creationId xmlns:a16="http://schemas.microsoft.com/office/drawing/2014/main" xmlns="" id="{C296EFE4-A70C-4388-9A15-3F657B6615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0" name="Rectangle 11">
            <a:extLst>
              <a:ext uri="{FF2B5EF4-FFF2-40B4-BE49-F238E27FC236}">
                <a16:creationId xmlns:a16="http://schemas.microsoft.com/office/drawing/2014/main" xmlns="" id="{425EBAFC-9388-432A-BCFD-EEA2F410D8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xmlns="" id="{828DC183-FA1D-4F65-B042-D54764864067}"/>
              </a:ext>
            </a:extLst>
          </p:cNvPr>
          <p:cNvSpPr>
            <a:spLocks noGrp="1"/>
          </p:cNvSpPr>
          <p:nvPr>
            <p:ph idx="1"/>
          </p:nvPr>
        </p:nvSpPr>
        <p:spPr>
          <a:xfrm>
            <a:off x="2952750" y="2079174"/>
            <a:ext cx="6572250" cy="3140526"/>
          </a:xfrm>
        </p:spPr>
        <p:txBody>
          <a:bodyPr anchor="ctr">
            <a:normAutofit/>
          </a:bodyPr>
          <a:lstStyle/>
          <a:p>
            <a:pPr marL="0" indent="0">
              <a:buNone/>
            </a:pPr>
            <a:r>
              <a:rPr lang="en-US" sz="4000" i="1" dirty="0">
                <a:solidFill>
                  <a:schemeClr val="tx1"/>
                </a:solidFill>
                <a:latin typeface="Times New Roman" panose="02020603050405020304" pitchFamily="18" charset="0"/>
                <a:cs typeface="Times New Roman" panose="02020603050405020304" pitchFamily="18" charset="0"/>
              </a:rPr>
              <a:t>      </a:t>
            </a:r>
            <a:r>
              <a:rPr lang="en-US" sz="8000" i="1" dirty="0">
                <a:solidFill>
                  <a:schemeClr val="tx1"/>
                </a:solidFill>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xmlns="" val="3661754782"/>
      </p:ext>
    </p:extLst>
  </p:cSld>
  <p:clrMapOvr>
    <a:masterClrMapping/>
  </p:clrMapOvr>
  <mc:AlternateContent xmlns:mc="http://schemas.openxmlformats.org/markup-compatibility/2006">
    <mc:Choice xmlns:p14="http://schemas.microsoft.com/office/powerpoint/2010/main" xmlns="" Requires="p14">
      <p:transition spd="slow" p14:dur="2000" advTm="2101"/>
    </mc:Choice>
    <mc:Fallback>
      <p:transition spd="slow" advTm="210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02E8BD2A-4014-4DC6-A228-4ECE6A0AA6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xmlns="" id="{3896CA42-3323-41E5-B809-CD790B2AA1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3" name="Freeform 5">
            <a:extLst>
              <a:ext uri="{FF2B5EF4-FFF2-40B4-BE49-F238E27FC236}">
                <a16:creationId xmlns:a16="http://schemas.microsoft.com/office/drawing/2014/main" xmlns="" id="{EA2FE539-0B6F-4FAE-A391-B46476F46C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5" name="Freeform: Shape 14">
            <a:extLst>
              <a:ext uri="{FF2B5EF4-FFF2-40B4-BE49-F238E27FC236}">
                <a16:creationId xmlns:a16="http://schemas.microsoft.com/office/drawing/2014/main" xmlns="" id="{BD5A14FB-50A2-4964-8B07-EE40D1CE08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7" name="Freeform 5">
            <a:extLst>
              <a:ext uri="{FF2B5EF4-FFF2-40B4-BE49-F238E27FC236}">
                <a16:creationId xmlns:a16="http://schemas.microsoft.com/office/drawing/2014/main" xmlns="" id="{FD63331C-DD2E-43D8-9511-B44EC057D7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xmlns="" id="{A9203FD1-2FE6-44E6-B471-7488B54EB249}"/>
              </a:ext>
            </a:extLst>
          </p:cNvPr>
          <p:cNvSpPr>
            <a:spLocks noGrp="1"/>
          </p:cNvSpPr>
          <p:nvPr>
            <p:ph type="ctrTitle"/>
          </p:nvPr>
        </p:nvSpPr>
        <p:spPr>
          <a:xfrm>
            <a:off x="5232771" y="437513"/>
            <a:ext cx="6232398" cy="5954325"/>
          </a:xfrm>
        </p:spPr>
        <p:txBody>
          <a:bodyPr vert="horz" lIns="91440" tIns="45720" rIns="91440" bIns="45720" rtlCol="0" anchor="ctr">
            <a:normAutofit/>
          </a:bodyPr>
          <a:lstStyle/>
          <a:p>
            <a:pPr>
              <a:lnSpc>
                <a:spcPct val="90000"/>
              </a:lnSpc>
            </a:pPr>
            <a:r>
              <a:rPr lang="en-US" sz="2600" dirty="0">
                <a:latin typeface="Times New Roman" panose="02020603050405020304" pitchFamily="18" charset="0"/>
                <a:cs typeface="Times New Roman" panose="02020603050405020304" pitchFamily="18" charset="0"/>
              </a:rPr>
              <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a:r>
            <a:br>
              <a:rPr lang="en-US" sz="2600" dirty="0">
                <a:latin typeface="Times New Roman" panose="02020603050405020304" pitchFamily="18" charset="0"/>
                <a:cs typeface="Times New Roman" panose="02020603050405020304" pitchFamily="18" charset="0"/>
              </a:rPr>
            </a:br>
            <a:r>
              <a:rPr lang="en-US" sz="2600" b="1" dirty="0">
                <a:latin typeface="Times New Roman" panose="02020603050405020304" pitchFamily="18" charset="0"/>
                <a:cs typeface="Times New Roman" panose="02020603050405020304" pitchFamily="18" charset="0"/>
              </a:rPr>
              <a:t>Introduction </a:t>
            </a:r>
            <a:r>
              <a:rPr lang="en-US" sz="2600" b="1" i="0" u="none" strike="noStrike" dirty="0">
                <a:effectLst/>
                <a:latin typeface="Times New Roman" panose="02020603050405020304" pitchFamily="18" charset="0"/>
                <a:cs typeface="Times New Roman" panose="02020603050405020304" pitchFamily="18" charset="0"/>
              </a:rPr>
              <a:t/>
            </a:r>
            <a:br>
              <a:rPr lang="en-US" sz="2600" b="1" i="0" u="none" strike="noStrike" dirty="0">
                <a:effectLst/>
                <a:latin typeface="Times New Roman" panose="02020603050405020304" pitchFamily="18" charset="0"/>
                <a:cs typeface="Times New Roman" panose="02020603050405020304" pitchFamily="18" charset="0"/>
              </a:rPr>
            </a:br>
            <a:r>
              <a:rPr lang="en-US" sz="2600" b="1" i="0" u="none" strike="noStrike" dirty="0">
                <a:effectLst/>
                <a:latin typeface="Times New Roman" panose="02020603050405020304" pitchFamily="18" charset="0"/>
                <a:cs typeface="Times New Roman" panose="02020603050405020304" pitchFamily="18" charset="0"/>
              </a:rPr>
              <a:t>Project Description</a:t>
            </a:r>
            <a:br>
              <a:rPr lang="en-US" sz="2600" b="1" i="0" u="none" strike="noStrike" dirty="0">
                <a:effectLst/>
                <a:latin typeface="Times New Roman" panose="02020603050405020304" pitchFamily="18" charset="0"/>
                <a:cs typeface="Times New Roman" panose="02020603050405020304" pitchFamily="18" charset="0"/>
              </a:rPr>
            </a:br>
            <a:r>
              <a:rPr lang="en-US" sz="2600" b="1" i="0" u="none" strike="noStrike" dirty="0">
                <a:effectLst/>
                <a:latin typeface="Times New Roman" panose="02020603050405020304" pitchFamily="18" charset="0"/>
                <a:cs typeface="Times New Roman" panose="02020603050405020304" pitchFamily="18" charset="0"/>
              </a:rPr>
              <a:t>Background</a:t>
            </a:r>
            <a:br>
              <a:rPr lang="en-US" sz="2600" b="1" i="0" u="none" strike="noStrike" dirty="0">
                <a:effectLst/>
                <a:latin typeface="Times New Roman" panose="02020603050405020304" pitchFamily="18" charset="0"/>
                <a:cs typeface="Times New Roman" panose="02020603050405020304" pitchFamily="18" charset="0"/>
              </a:rPr>
            </a:br>
            <a:r>
              <a:rPr lang="en-US" sz="2600" b="1" i="0" u="none" strike="noStrike" dirty="0">
                <a:effectLst/>
                <a:latin typeface="Times New Roman" panose="02020603050405020304" pitchFamily="18" charset="0"/>
                <a:cs typeface="Times New Roman" panose="02020603050405020304" pitchFamily="18" charset="0"/>
              </a:rPr>
              <a:t>Problem Definition</a:t>
            </a:r>
            <a:br>
              <a:rPr lang="en-US" sz="2600" b="1" i="0" u="none" strike="noStrike" dirty="0">
                <a:effectLst/>
                <a:latin typeface="Times New Roman" panose="02020603050405020304" pitchFamily="18" charset="0"/>
                <a:cs typeface="Times New Roman" panose="02020603050405020304" pitchFamily="18" charset="0"/>
              </a:rPr>
            </a:br>
            <a:r>
              <a:rPr lang="en-US" sz="2600" b="1" i="0" u="none" strike="noStrike" dirty="0">
                <a:effectLst/>
                <a:latin typeface="Times New Roman" panose="02020603050405020304" pitchFamily="18" charset="0"/>
                <a:cs typeface="Times New Roman" panose="02020603050405020304" pitchFamily="18" charset="0"/>
              </a:rPr>
              <a:t>The Proposed Techniques </a:t>
            </a:r>
            <a:br>
              <a:rPr lang="en-US" sz="2600" b="1" i="0" u="none" strike="noStrike" dirty="0">
                <a:effectLst/>
                <a:latin typeface="Times New Roman" panose="02020603050405020304" pitchFamily="18" charset="0"/>
                <a:cs typeface="Times New Roman" panose="02020603050405020304" pitchFamily="18" charset="0"/>
              </a:rPr>
            </a:br>
            <a:r>
              <a:rPr lang="en-US" sz="2600" b="1" i="0" u="none" strike="noStrike" dirty="0">
                <a:effectLst/>
                <a:latin typeface="Times New Roman" panose="02020603050405020304" pitchFamily="18" charset="0"/>
                <a:cs typeface="Times New Roman" panose="02020603050405020304" pitchFamily="18" charset="0"/>
              </a:rPr>
              <a:t>Results</a:t>
            </a:r>
            <a:br>
              <a:rPr lang="en-US" sz="2600" b="1" i="0" u="none" strike="noStrike" dirty="0">
                <a:effectLst/>
                <a:latin typeface="Times New Roman" panose="02020603050405020304" pitchFamily="18" charset="0"/>
                <a:cs typeface="Times New Roman" panose="02020603050405020304" pitchFamily="18" charset="0"/>
              </a:rPr>
            </a:br>
            <a:r>
              <a:rPr lang="en-US" sz="2600" b="1" i="0" u="none" strike="noStrike" dirty="0">
                <a:effectLst/>
                <a:latin typeface="Times New Roman" panose="02020603050405020304" pitchFamily="18" charset="0"/>
                <a:cs typeface="Times New Roman" panose="02020603050405020304" pitchFamily="18" charset="0"/>
              </a:rPr>
              <a:t>Future work</a:t>
            </a:r>
            <a:br>
              <a:rPr lang="en-US" sz="2600" b="1" i="0" u="none" strike="noStrike" dirty="0">
                <a:effectLst/>
                <a:latin typeface="Times New Roman" panose="02020603050405020304" pitchFamily="18" charset="0"/>
                <a:cs typeface="Times New Roman" panose="02020603050405020304" pitchFamily="18" charset="0"/>
              </a:rPr>
            </a:br>
            <a:r>
              <a:rPr lang="en-US" sz="2600" b="1" i="0" u="none" strike="noStrike" dirty="0">
                <a:effectLst/>
                <a:latin typeface="Times New Roman" panose="02020603050405020304" pitchFamily="18" charset="0"/>
                <a:cs typeface="Times New Roman" panose="02020603050405020304" pitchFamily="18" charset="0"/>
              </a:rPr>
              <a:t>Conclusion</a:t>
            </a:r>
            <a:r>
              <a:rPr lang="en-US" sz="2600" b="1" i="0" u="none" strike="noStrike" dirty="0">
                <a:effectLst/>
                <a:latin typeface="Times New Roman" panose="02020603050405020304" pitchFamily="18" charset="0"/>
              </a:rPr>
              <a:t/>
            </a:r>
            <a:br>
              <a:rPr lang="en-US" sz="2600" b="1" i="0" u="none" strike="noStrike" dirty="0">
                <a:effectLst/>
                <a:latin typeface="Times New Roman" panose="02020603050405020304" pitchFamily="18" charset="0"/>
              </a:rPr>
            </a:br>
            <a:r>
              <a:rPr lang="en-US" sz="2600" dirty="0"/>
              <a:t/>
            </a:r>
            <a:br>
              <a:rPr lang="en-US" sz="2600" dirty="0"/>
            </a:br>
            <a:endParaRPr lang="en-US" sz="2600" dirty="0"/>
          </a:p>
        </p:txBody>
      </p:sp>
      <p:sp>
        <p:nvSpPr>
          <p:cNvPr id="4" name="Subtitle 3">
            <a:extLst>
              <a:ext uri="{FF2B5EF4-FFF2-40B4-BE49-F238E27FC236}">
                <a16:creationId xmlns:a16="http://schemas.microsoft.com/office/drawing/2014/main" xmlns="" id="{A30F3405-9DB3-4F65-829B-695C6CF2DCCE}"/>
              </a:ext>
            </a:extLst>
          </p:cNvPr>
          <p:cNvSpPr>
            <a:spLocks noGrp="1"/>
          </p:cNvSpPr>
          <p:nvPr>
            <p:ph type="subTitle" idx="1"/>
          </p:nvPr>
        </p:nvSpPr>
        <p:spPr>
          <a:xfrm>
            <a:off x="971257" y="1172776"/>
            <a:ext cx="3290257" cy="4512448"/>
          </a:xfrm>
        </p:spPr>
        <p:txBody>
          <a:bodyPr anchor="ctr">
            <a:normAutofit/>
          </a:bodyPr>
          <a:lstStyle/>
          <a:p>
            <a:r>
              <a:rPr lang="en-US" sz="2400">
                <a:solidFill>
                  <a:schemeClr val="tx1"/>
                </a:solidFill>
                <a:latin typeface="Times New Roman" panose="02020603050405020304" pitchFamily="18" charset="0"/>
                <a:cs typeface="Times New Roman" panose="02020603050405020304" pitchFamily="18" charset="0"/>
              </a:rPr>
              <a:t>Outline </a:t>
            </a:r>
          </a:p>
        </p:txBody>
      </p:sp>
    </p:spTree>
    <p:extLst>
      <p:ext uri="{BB962C8B-B14F-4D97-AF65-F5344CB8AC3E}">
        <p14:creationId xmlns:p14="http://schemas.microsoft.com/office/powerpoint/2010/main" xmlns="" val="34750442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slow" p14:dur="2000" advTm="18442"/>
    </mc:Choice>
    <mc:Fallback>
      <p:transition spd="slow" advTm="18442"/>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What is </a:t>
            </a:r>
            <a:r>
              <a:rPr lang="en-IN" dirty="0" smtClean="0">
                <a:latin typeface="Times New Roman" pitchFamily="18" charset="0"/>
                <a:cs typeface="Times New Roman" pitchFamily="18" charset="0"/>
              </a:rPr>
              <a:t>Data Mining</a:t>
            </a:r>
            <a:r>
              <a:rPr lang="en-IN"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Text Placeholder 2"/>
          <p:cNvSpPr>
            <a:spLocks noGrp="1"/>
          </p:cNvSpPr>
          <p:nvPr>
            <p:ph type="body" sz="half" idx="2"/>
          </p:nvPr>
        </p:nvSpPr>
        <p:spPr>
          <a:xfrm>
            <a:off x="1154954" y="3327640"/>
            <a:ext cx="8825659" cy="2476500"/>
          </a:xfrm>
        </p:spPr>
        <p:txBody>
          <a:bodyPr/>
          <a:lstStyle/>
          <a:p>
            <a:pPr algn="just"/>
            <a:r>
              <a:rPr lang="en-US" dirty="0" smtClean="0">
                <a:latin typeface="Times New Roman" pitchFamily="18" charset="0"/>
                <a:cs typeface="Times New Roman" pitchFamily="18" charset="0"/>
              </a:rPr>
              <a:t>Large data sets are sorted </a:t>
            </a:r>
            <a:r>
              <a:rPr lang="en-US" dirty="0" smtClean="0">
                <a:latin typeface="Times New Roman" pitchFamily="18" charset="0"/>
                <a:cs typeface="Times New Roman" pitchFamily="18" charset="0"/>
              </a:rPr>
              <a:t>to </a:t>
            </a:r>
            <a:r>
              <a:rPr lang="en-US" dirty="0" smtClean="0">
                <a:latin typeface="Times New Roman" pitchFamily="18" charset="0"/>
                <a:cs typeface="Times New Roman" pitchFamily="18" charset="0"/>
              </a:rPr>
              <a:t>find patterns and relationships that may be used in data analysis to assist solve business </a:t>
            </a:r>
            <a:r>
              <a:rPr lang="en-US" dirty="0" smtClean="0">
                <a:latin typeface="Times New Roman" pitchFamily="18" charset="0"/>
                <a:cs typeface="Times New Roman" pitchFamily="18" charset="0"/>
              </a:rPr>
              <a:t>challenges</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and this can be achieved by using data mining techniques.</a:t>
            </a:r>
            <a:endParaRPr lang="en-US"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advTm="26474"/>
    </mc:Choice>
    <mc:Fallback>
      <p:transition spd="slow" advTm="26474"/>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C314C310-850D-4491-AA52-C75BEA68B68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xmlns="" id="{D4EC3799-3F52-48CE-85CC-83AED368EB4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xmlns="" id="{F3FC2939-BF10-4CBC-904B-74A17D4B9C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xmlns="" id="{266B6D5D-11B6-40A6-9CEF-F0B0D104C5C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4" name="Title 3">
            <a:extLst>
              <a:ext uri="{FF2B5EF4-FFF2-40B4-BE49-F238E27FC236}">
                <a16:creationId xmlns:a16="http://schemas.microsoft.com/office/drawing/2014/main" xmlns="" id="{779FAC14-BC8E-4AE0-B350-D224910ACBF4}"/>
              </a:ext>
            </a:extLst>
          </p:cNvPr>
          <p:cNvSpPr>
            <a:spLocks noGrp="1"/>
          </p:cNvSpPr>
          <p:nvPr>
            <p:ph type="title"/>
          </p:nvPr>
        </p:nvSpPr>
        <p:spPr>
          <a:xfrm>
            <a:off x="836247" y="1085549"/>
            <a:ext cx="3430947" cy="4686903"/>
          </a:xfrm>
        </p:spPr>
        <p:txBody>
          <a:bodyPr anchor="ctr">
            <a:normAutofit/>
          </a:bodyPr>
          <a:lstStyle/>
          <a:p>
            <a:pPr algn="r"/>
            <a:r>
              <a:rPr lang="en-US">
                <a:solidFill>
                  <a:schemeClr val="tx1"/>
                </a:solidFill>
              </a:rPr>
              <a:t>Introduction</a:t>
            </a:r>
          </a:p>
        </p:txBody>
      </p:sp>
      <p:cxnSp>
        <p:nvCxnSpPr>
          <p:cNvPr id="16" name="Straight Connector 15">
            <a:extLst>
              <a:ext uri="{FF2B5EF4-FFF2-40B4-BE49-F238E27FC236}">
                <a16:creationId xmlns:a16="http://schemas.microsoft.com/office/drawing/2014/main" xmlns="" id="{789E20C7-BB50-4317-93C7-90C8ED80B27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xmlns="" id="{4A8E0C09-EC72-4896-B236-D165B7649785}"/>
              </a:ext>
            </a:extLst>
          </p:cNvPr>
          <p:cNvSpPr>
            <a:spLocks noGrp="1"/>
          </p:cNvSpPr>
          <p:nvPr>
            <p:ph idx="1"/>
          </p:nvPr>
        </p:nvSpPr>
        <p:spPr>
          <a:xfrm>
            <a:off x="5041399" y="1085549"/>
            <a:ext cx="5579707" cy="4686903"/>
          </a:xfrm>
        </p:spPr>
        <p:txBody>
          <a:bodyPr anchor="ctr">
            <a:normAutofit/>
          </a:bodyPr>
          <a:lstStyle/>
          <a:p>
            <a:pPr marL="0" indent="0" algn="just">
              <a:buNone/>
            </a:pPr>
            <a:r>
              <a:rPr lang="en-US" dirty="0" smtClean="0">
                <a:solidFill>
                  <a:schemeClr val="tx1"/>
                </a:solidFill>
                <a:latin typeface="Times New Roman" pitchFamily="18" charset="0"/>
                <a:cs typeface="Times New Roman" pitchFamily="18" charset="0"/>
              </a:rPr>
              <a:t>From the last 10 years, popularity of </a:t>
            </a:r>
            <a:r>
              <a:rPr lang="en-US" dirty="0" smtClean="0">
                <a:solidFill>
                  <a:schemeClr val="tx1"/>
                </a:solidFill>
                <a:latin typeface="Times New Roman" pitchFamily="18" charset="0"/>
                <a:cs typeface="Times New Roman" pitchFamily="18" charset="0"/>
              </a:rPr>
              <a:t>social media </a:t>
            </a:r>
            <a:r>
              <a:rPr lang="en-US" dirty="0" smtClean="0">
                <a:solidFill>
                  <a:schemeClr val="tx1"/>
                </a:solidFill>
                <a:latin typeface="Times New Roman" pitchFamily="18" charset="0"/>
                <a:cs typeface="Times New Roman" pitchFamily="18" charset="0"/>
              </a:rPr>
              <a:t>has increased at an alarming </a:t>
            </a:r>
            <a:r>
              <a:rPr lang="en-US" dirty="0" smtClean="0">
                <a:solidFill>
                  <a:schemeClr val="tx1"/>
                </a:solidFill>
                <a:latin typeface="Times New Roman" pitchFamily="18" charset="0"/>
                <a:cs typeface="Times New Roman" pitchFamily="18" charset="0"/>
              </a:rPr>
              <a:t>rate. People </a:t>
            </a:r>
            <a:r>
              <a:rPr lang="en-US" dirty="0" smtClean="0">
                <a:solidFill>
                  <a:schemeClr val="tx1"/>
                </a:solidFill>
                <a:latin typeface="Times New Roman" pitchFamily="18" charset="0"/>
                <a:cs typeface="Times New Roman" pitchFamily="18" charset="0"/>
              </a:rPr>
              <a:t>are now sharing their emotions and </a:t>
            </a:r>
            <a:r>
              <a:rPr lang="en-US" dirty="0" smtClean="0">
                <a:solidFill>
                  <a:schemeClr val="tx1"/>
                </a:solidFill>
                <a:latin typeface="Times New Roman" pitchFamily="18" charset="0"/>
                <a:cs typeface="Times New Roman" pitchFamily="18" charset="0"/>
              </a:rPr>
              <a:t>opinions on </a:t>
            </a:r>
            <a:r>
              <a:rPr lang="en-US" dirty="0" smtClean="0">
                <a:solidFill>
                  <a:schemeClr val="tx1"/>
                </a:solidFill>
                <a:latin typeface="Times New Roman" pitchFamily="18" charset="0"/>
                <a:cs typeface="Times New Roman" pitchFamily="18" charset="0"/>
              </a:rPr>
              <a:t>social media sites allowing others to know </a:t>
            </a:r>
            <a:r>
              <a:rPr lang="en-US" dirty="0" smtClean="0">
                <a:solidFill>
                  <a:schemeClr val="tx1"/>
                </a:solidFill>
                <a:latin typeface="Times New Roman" pitchFamily="18" charset="0"/>
                <a:cs typeface="Times New Roman" pitchFamily="18" charset="0"/>
              </a:rPr>
              <a:t>what they </a:t>
            </a:r>
            <a:r>
              <a:rPr lang="en-US" dirty="0" smtClean="0">
                <a:solidFill>
                  <a:schemeClr val="tx1"/>
                </a:solidFill>
                <a:latin typeface="Times New Roman" pitchFamily="18" charset="0"/>
                <a:cs typeface="Times New Roman" pitchFamily="18" charset="0"/>
              </a:rPr>
              <a:t>think about a particular thing. Many </a:t>
            </a:r>
            <a:r>
              <a:rPr lang="en-US" dirty="0" smtClean="0">
                <a:solidFill>
                  <a:schemeClr val="tx1"/>
                </a:solidFill>
                <a:latin typeface="Times New Roman" pitchFamily="18" charset="0"/>
                <a:cs typeface="Times New Roman" pitchFamily="18" charset="0"/>
              </a:rPr>
              <a:t>companies are </a:t>
            </a:r>
            <a:r>
              <a:rPr lang="en-US" dirty="0" smtClean="0">
                <a:solidFill>
                  <a:schemeClr val="tx1"/>
                </a:solidFill>
                <a:latin typeface="Times New Roman" pitchFamily="18" charset="0"/>
                <a:cs typeface="Times New Roman" pitchFamily="18" charset="0"/>
              </a:rPr>
              <a:t>utilizing the data from various websites </a:t>
            </a:r>
            <a:r>
              <a:rPr lang="en-US" dirty="0" smtClean="0">
                <a:solidFill>
                  <a:schemeClr val="tx1"/>
                </a:solidFill>
                <a:latin typeface="Times New Roman" pitchFamily="18" charset="0"/>
                <a:cs typeface="Times New Roman" pitchFamily="18" charset="0"/>
              </a:rPr>
              <a:t>to generate </a:t>
            </a:r>
            <a:r>
              <a:rPr lang="en-US" dirty="0" smtClean="0">
                <a:solidFill>
                  <a:schemeClr val="tx1"/>
                </a:solidFill>
                <a:latin typeface="Times New Roman" pitchFamily="18" charset="0"/>
                <a:cs typeface="Times New Roman" pitchFamily="18" charset="0"/>
              </a:rPr>
              <a:t>meaningful information out of it which </a:t>
            </a:r>
            <a:r>
              <a:rPr lang="en-US" dirty="0" smtClean="0">
                <a:solidFill>
                  <a:schemeClr val="tx1"/>
                </a:solidFill>
                <a:latin typeface="Times New Roman" pitchFamily="18" charset="0"/>
                <a:cs typeface="Times New Roman" pitchFamily="18" charset="0"/>
              </a:rPr>
              <a:t>can be </a:t>
            </a:r>
            <a:r>
              <a:rPr lang="en-US" dirty="0" smtClean="0">
                <a:solidFill>
                  <a:schemeClr val="tx1"/>
                </a:solidFill>
                <a:latin typeface="Times New Roman" pitchFamily="18" charset="0"/>
                <a:cs typeface="Times New Roman" pitchFamily="18" charset="0"/>
              </a:rPr>
              <a:t>further used for business purposes. Huge </a:t>
            </a:r>
            <a:r>
              <a:rPr lang="en-US" dirty="0" smtClean="0">
                <a:solidFill>
                  <a:schemeClr val="tx1"/>
                </a:solidFill>
                <a:latin typeface="Times New Roman" pitchFamily="18" charset="0"/>
                <a:cs typeface="Times New Roman" pitchFamily="18" charset="0"/>
              </a:rPr>
              <a:t>textual movie data </a:t>
            </a:r>
            <a:r>
              <a:rPr lang="en-US" dirty="0" smtClean="0">
                <a:solidFill>
                  <a:schemeClr val="tx1"/>
                </a:solidFill>
                <a:latin typeface="Times New Roman" pitchFamily="18" charset="0"/>
                <a:cs typeface="Times New Roman" pitchFamily="18" charset="0"/>
              </a:rPr>
              <a:t>is available on sites like Amazon, IMDB, </a:t>
            </a:r>
            <a:r>
              <a:rPr lang="en-US" dirty="0" smtClean="0">
                <a:solidFill>
                  <a:schemeClr val="tx1"/>
                </a:solidFill>
                <a:latin typeface="Times New Roman" pitchFamily="18" charset="0"/>
                <a:cs typeface="Times New Roman" pitchFamily="18" charset="0"/>
              </a:rPr>
              <a:t>Rotten tomatoes </a:t>
            </a:r>
            <a:r>
              <a:rPr lang="en-US" dirty="0" smtClean="0">
                <a:solidFill>
                  <a:schemeClr val="tx1"/>
                </a:solidFill>
                <a:latin typeface="Times New Roman" pitchFamily="18" charset="0"/>
                <a:cs typeface="Times New Roman" pitchFamily="18" charset="0"/>
              </a:rPr>
              <a:t>and analyzing such massive </a:t>
            </a:r>
            <a:r>
              <a:rPr lang="en-US" dirty="0" smtClean="0">
                <a:solidFill>
                  <a:schemeClr val="tx1"/>
                </a:solidFill>
                <a:latin typeface="Times New Roman" pitchFamily="18" charset="0"/>
                <a:cs typeface="Times New Roman" pitchFamily="18" charset="0"/>
              </a:rPr>
              <a:t>data manually </a:t>
            </a:r>
            <a:r>
              <a:rPr lang="en-US" dirty="0" smtClean="0">
                <a:solidFill>
                  <a:schemeClr val="tx1"/>
                </a:solidFill>
                <a:latin typeface="Times New Roman" pitchFamily="18" charset="0"/>
                <a:cs typeface="Times New Roman" pitchFamily="18" charset="0"/>
              </a:rPr>
              <a:t>is </a:t>
            </a:r>
            <a:r>
              <a:rPr lang="en-US" dirty="0" smtClean="0">
                <a:solidFill>
                  <a:schemeClr val="tx1"/>
                </a:solidFill>
                <a:latin typeface="Times New Roman" pitchFamily="18" charset="0"/>
                <a:cs typeface="Times New Roman" pitchFamily="18" charset="0"/>
              </a:rPr>
              <a:t>a tiresome </a:t>
            </a:r>
            <a:r>
              <a:rPr lang="en-US" dirty="0" smtClean="0">
                <a:solidFill>
                  <a:schemeClr val="tx1"/>
                </a:solidFill>
                <a:latin typeface="Times New Roman" pitchFamily="18" charset="0"/>
                <a:cs typeface="Times New Roman" pitchFamily="18" charset="0"/>
              </a:rPr>
              <a:t>and time-consuming </a:t>
            </a:r>
            <a:r>
              <a:rPr lang="en-US" dirty="0" smtClean="0">
                <a:solidFill>
                  <a:schemeClr val="tx1"/>
                </a:solidFill>
                <a:latin typeface="Times New Roman" pitchFamily="18" charset="0"/>
                <a:cs typeface="Times New Roman" pitchFamily="18" charset="0"/>
              </a:rPr>
              <a:t>activity. As </a:t>
            </a:r>
            <a:r>
              <a:rPr lang="en-US" dirty="0" smtClean="0">
                <a:solidFill>
                  <a:schemeClr val="tx1"/>
                </a:solidFill>
                <a:latin typeface="Times New Roman" pitchFamily="18" charset="0"/>
                <a:cs typeface="Times New Roman" pitchFamily="18" charset="0"/>
              </a:rPr>
              <a:t>a result, individuals are unable to form sound judgments on whether to watch movies or not.</a:t>
            </a:r>
            <a:r>
              <a:rPr lang="en-US" dirty="0" smtClean="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So, to speed up </a:t>
            </a:r>
            <a:r>
              <a:rPr lang="en-US" dirty="0" smtClean="0">
                <a:solidFill>
                  <a:schemeClr val="tx1"/>
                </a:solidFill>
                <a:latin typeface="Times New Roman" pitchFamily="18" charset="0"/>
                <a:cs typeface="Times New Roman" pitchFamily="18" charset="0"/>
              </a:rPr>
              <a:t>the process</a:t>
            </a:r>
            <a:r>
              <a:rPr lang="en-US" dirty="0" smtClean="0">
                <a:solidFill>
                  <a:schemeClr val="tx1"/>
                </a:solidFill>
                <a:latin typeface="Times New Roman" pitchFamily="18" charset="0"/>
                <a:cs typeface="Times New Roman" pitchFamily="18" charset="0"/>
              </a:rPr>
              <a:t>, programmers use certain </a:t>
            </a:r>
            <a:r>
              <a:rPr lang="en-US" dirty="0" smtClean="0">
                <a:solidFill>
                  <a:schemeClr val="tx1"/>
                </a:solidFill>
                <a:latin typeface="Times New Roman" pitchFamily="18" charset="0"/>
                <a:cs typeface="Times New Roman" pitchFamily="18" charset="0"/>
              </a:rPr>
              <a:t>data mining techniques to extract </a:t>
            </a:r>
            <a:r>
              <a:rPr lang="en-US" dirty="0" smtClean="0">
                <a:solidFill>
                  <a:schemeClr val="tx1"/>
                </a:solidFill>
                <a:latin typeface="Times New Roman" pitchFamily="18" charset="0"/>
                <a:cs typeface="Times New Roman" pitchFamily="18" charset="0"/>
              </a:rPr>
              <a:t>out public </a:t>
            </a:r>
            <a:r>
              <a:rPr lang="en-US" dirty="0" smtClean="0">
                <a:solidFill>
                  <a:schemeClr val="tx1"/>
                </a:solidFill>
                <a:latin typeface="Times New Roman" pitchFamily="18" charset="0"/>
                <a:cs typeface="Times New Roman" pitchFamily="18" charset="0"/>
              </a:rPr>
              <a:t>opinion on watched movies. </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5104686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slow" p14:dur="2000" advTm="41730"/>
    </mc:Choice>
    <mc:Fallback>
      <p:transition spd="slow" advTm="4173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5306E2-C14D-417B-921E-A48B626298C0}"/>
              </a:ext>
            </a:extLst>
          </p:cNvPr>
          <p:cNvSpPr>
            <a:spLocks noGrp="1"/>
          </p:cNvSpPr>
          <p:nvPr>
            <p:ph type="title"/>
          </p:nvPr>
        </p:nvSpPr>
        <p:spPr/>
        <p:txBody>
          <a:bodyPr/>
          <a:lstStyle/>
          <a:p>
            <a:r>
              <a:rPr lang="en-US" sz="3600" b="1" i="0" u="none" strike="noStrike" dirty="0">
                <a:effectLst/>
                <a:latin typeface="Times New Roman" panose="02020603050405020304" pitchFamily="18" charset="0"/>
                <a:cs typeface="Times New Roman" panose="02020603050405020304" pitchFamily="18" charset="0"/>
              </a:rPr>
              <a:t>Project Description</a:t>
            </a:r>
            <a:endParaRPr lang="en-US" dirty="0"/>
          </a:p>
        </p:txBody>
      </p:sp>
      <p:sp>
        <p:nvSpPr>
          <p:cNvPr id="3" name="Content Placeholder 2">
            <a:extLst>
              <a:ext uri="{FF2B5EF4-FFF2-40B4-BE49-F238E27FC236}">
                <a16:creationId xmlns:a16="http://schemas.microsoft.com/office/drawing/2014/main" xmlns="" id="{CAF672DD-EAF1-4E14-AC10-15592C224DA3}"/>
              </a:ext>
            </a:extLst>
          </p:cNvPr>
          <p:cNvSpPr>
            <a:spLocks noGrp="1"/>
          </p:cNvSpPr>
          <p:nvPr>
            <p:ph idx="1"/>
          </p:nvPr>
        </p:nvSpPr>
        <p:spPr/>
        <p:txBody>
          <a:bodyPr>
            <a:normAutofit lnSpcReduction="10000"/>
          </a:bodyPr>
          <a:lstStyle/>
          <a:p>
            <a:pPr marL="0" indent="0" algn="just">
              <a:buFont typeface="Arial" pitchFamily="34" charset="0"/>
              <a:buChar char="•"/>
            </a:pPr>
            <a:r>
              <a:rPr lang="en-US" sz="2000" dirty="0" smtClean="0">
                <a:latin typeface="Times New Roman" pitchFamily="18" charset="0"/>
                <a:cs typeface="Times New Roman" pitchFamily="18" charset="0"/>
              </a:rPr>
              <a:t>Sentiment analysis is a </a:t>
            </a:r>
            <a:r>
              <a:rPr lang="en-US" sz="2000" dirty="0" smtClean="0">
                <a:latin typeface="Times New Roman" pitchFamily="18" charset="0"/>
                <a:cs typeface="Times New Roman" pitchFamily="18" charset="0"/>
              </a:rPr>
              <a:t>sub module </a:t>
            </a:r>
            <a:r>
              <a:rPr lang="en-US" sz="2000" dirty="0" smtClean="0">
                <a:latin typeface="Times New Roman" pitchFamily="18" charset="0"/>
                <a:cs typeface="Times New Roman" pitchFamily="18" charset="0"/>
              </a:rPr>
              <a:t>of opinion mining where the analysis focuses on the extraction of text and opinions of the people on a particular topic. </a:t>
            </a:r>
            <a:endParaRPr lang="en-US" sz="2000" dirty="0" smtClean="0">
              <a:latin typeface="Times New Roman" pitchFamily="18" charset="0"/>
              <a:cs typeface="Times New Roman" pitchFamily="18" charset="0"/>
            </a:endParaRPr>
          </a:p>
          <a:p>
            <a:pPr marL="0" indent="0" algn="just">
              <a:buFont typeface="Arial" pitchFamily="34" charset="0"/>
              <a:buChar char="•"/>
            </a:pPr>
            <a:r>
              <a:rPr lang="en-US" sz="2000" dirty="0" smtClean="0">
                <a:latin typeface="Times New Roman" pitchFamily="18" charset="0"/>
                <a:cs typeface="Times New Roman" pitchFamily="18" charset="0"/>
              </a:rPr>
              <a:t>In this project, we </a:t>
            </a:r>
            <a:r>
              <a:rPr lang="en-US" sz="2000" dirty="0" smtClean="0">
                <a:latin typeface="Times New Roman" pitchFamily="18" charset="0"/>
                <a:cs typeface="Times New Roman" pitchFamily="18" charset="0"/>
              </a:rPr>
              <a:t>are making use of IMDB reviews on movies to predict how the users have rated the movies and predict the movies that have a positive or negative review</a:t>
            </a:r>
            <a:r>
              <a:rPr lang="en-US" sz="2000" dirty="0" smtClean="0"/>
              <a:t>. </a:t>
            </a:r>
            <a:endParaRPr lang="en-US" sz="2000" dirty="0" smtClean="0"/>
          </a:p>
          <a:p>
            <a:pPr marL="0" indent="0" algn="just">
              <a:buFont typeface="Arial" pitchFamily="34" charset="0"/>
              <a:buChar char="•"/>
            </a:pPr>
            <a:r>
              <a:rPr lang="en-US" sz="2000" dirty="0" smtClean="0">
                <a:latin typeface="Times New Roman" pitchFamily="18" charset="0"/>
                <a:cs typeface="Times New Roman" pitchFamily="18" charset="0"/>
              </a:rPr>
              <a:t>We </a:t>
            </a:r>
            <a:r>
              <a:rPr lang="en-US" sz="2000" dirty="0" smtClean="0">
                <a:latin typeface="Times New Roman" pitchFamily="18" charset="0"/>
                <a:cs typeface="Times New Roman" pitchFamily="18" charset="0"/>
              </a:rPr>
              <a:t>proposed a model that includes different sentiment analysis methods which will help us to extract useful information from the data and predict which is the most suitable classifier for this particular domain by looking at accuracy</a:t>
            </a:r>
            <a:r>
              <a:rPr lang="en-US" sz="2000" dirty="0" smtClean="0">
                <a:latin typeface="Times New Roman" pitchFamily="18" charset="0"/>
                <a:cs typeface="Times New Roman" pitchFamily="18" charset="0"/>
              </a:rPr>
              <a:t>.</a:t>
            </a:r>
          </a:p>
          <a:p>
            <a:pPr marL="0" indent="0" algn="just">
              <a:buFont typeface="Arial" pitchFamily="34" charset="0"/>
              <a:buChar char="•"/>
            </a:pPr>
            <a:r>
              <a:rPr lang="en-US" sz="2000" dirty="0" smtClean="0">
                <a:latin typeface="Times New Roman" pitchFamily="18" charset="0"/>
                <a:cs typeface="Times New Roman" pitchFamily="18" charset="0"/>
              </a:rPr>
              <a:t>Models like </a:t>
            </a:r>
            <a:r>
              <a:rPr lang="en-US" sz="2000" dirty="0" smtClean="0">
                <a:latin typeface="Times New Roman" pitchFamily="18" charset="0"/>
                <a:cs typeface="Times New Roman" pitchFamily="18" charset="0"/>
              </a:rPr>
              <a:t>Naive </a:t>
            </a:r>
            <a:r>
              <a:rPr lang="en-US" sz="2000" dirty="0" err="1" smtClean="0">
                <a:latin typeface="Times New Roman" pitchFamily="18" charset="0"/>
                <a:cs typeface="Times New Roman" pitchFamily="18" charset="0"/>
              </a:rPr>
              <a:t>Bayes</a:t>
            </a:r>
            <a:r>
              <a:rPr lang="en-US" sz="2000" dirty="0" smtClean="0">
                <a:latin typeface="Times New Roman" pitchFamily="18" charset="0"/>
                <a:cs typeface="Times New Roman" pitchFamily="18" charset="0"/>
              </a:rPr>
              <a:t>, Support Vector Machine and Logistic </a:t>
            </a:r>
            <a:r>
              <a:rPr lang="en-US" sz="2000" dirty="0" smtClean="0">
                <a:latin typeface="Times New Roman" pitchFamily="18" charset="0"/>
                <a:cs typeface="Times New Roman" pitchFamily="18" charset="0"/>
              </a:rPr>
              <a:t>regressions were used for the purpose of data analysis. </a:t>
            </a:r>
          </a:p>
          <a:p>
            <a:pPr marL="0" indent="0" algn="just">
              <a:buFont typeface="Arial" pitchFamily="34" charset="0"/>
              <a:buChar char="•"/>
            </a:pP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1235751285"/>
      </p:ext>
    </p:extLst>
  </p:cSld>
  <p:clrMapOvr>
    <a:masterClrMapping/>
  </p:clrMapOvr>
  <mc:AlternateContent xmlns:mc="http://schemas.openxmlformats.org/markup-compatibility/2006">
    <mc:Choice xmlns:p14="http://schemas.microsoft.com/office/powerpoint/2010/main" xmlns="" Requires="p14">
      <p:transition spd="slow" p14:dur="2000" advTm="50181"/>
    </mc:Choice>
    <mc:Fallback>
      <p:transition spd="slow" advTm="50181"/>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xmlns="" id="{B219AE65-9B94-44EA-BEF3-EF4BFA169C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F0C81A57-9CD5-461B-8FFE-4A8CB6CFBE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17539" y="467397"/>
            <a:ext cx="695829" cy="5919116"/>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sp>
      <p:grpSp>
        <p:nvGrpSpPr>
          <p:cNvPr id="21" name="Group 20">
            <a:extLst>
              <a:ext uri="{FF2B5EF4-FFF2-40B4-BE49-F238E27FC236}">
                <a16:creationId xmlns:a16="http://schemas.microsoft.com/office/drawing/2014/main" xmlns="" id="{3086C462-37F4-494D-8292-CCB95221CC1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192000" cy="6858000"/>
            <a:chOff x="0" y="0"/>
            <a:chExt cx="12192000" cy="6858000"/>
          </a:xfrm>
          <a:solidFill>
            <a:srgbClr val="FFFFFF"/>
          </a:solidFill>
        </p:grpSpPr>
        <p:sp>
          <p:nvSpPr>
            <p:cNvPr id="22" name="Rectangle 21">
              <a:extLst>
                <a:ext uri="{FF2B5EF4-FFF2-40B4-BE49-F238E27FC236}">
                  <a16:creationId xmlns:a16="http://schemas.microsoft.com/office/drawing/2014/main" xmlns="" id="{2C7D2D64-353F-4802-AA48-A70CE6020B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Freeform 5">
              <a:extLst>
                <a:ext uri="{FF2B5EF4-FFF2-40B4-BE49-F238E27FC236}">
                  <a16:creationId xmlns:a16="http://schemas.microsoft.com/office/drawing/2014/main" xmlns="" id="{30A6328F-CAA3-4052-BF4C-14BD47706E6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xmlns="" id="{A725A9BE-8065-4B8B-861C-D4ACD768DDEE}"/>
              </a:ext>
            </a:extLst>
          </p:cNvPr>
          <p:cNvSpPr>
            <a:spLocks noGrp="1"/>
          </p:cNvSpPr>
          <p:nvPr>
            <p:ph type="title"/>
          </p:nvPr>
        </p:nvSpPr>
        <p:spPr>
          <a:xfrm>
            <a:off x="1154954" y="855482"/>
            <a:ext cx="8761413" cy="898674"/>
          </a:xfrm>
        </p:spPr>
        <p:txBody>
          <a:bodyPr anchor="b">
            <a:normAutofit/>
          </a:bodyPr>
          <a:lstStyle/>
          <a:p>
            <a:r>
              <a:rPr lang="en-US" b="1" i="0" u="none" strike="noStrike">
                <a:solidFill>
                  <a:schemeClr val="tx1"/>
                </a:solidFill>
                <a:effectLst/>
                <a:latin typeface="Times New Roman" panose="02020603050405020304" pitchFamily="18" charset="0"/>
                <a:cs typeface="Times New Roman" panose="02020603050405020304" pitchFamily="18" charset="0"/>
              </a:rPr>
              <a:t>Background</a:t>
            </a:r>
            <a:endParaRPr lang="en-US">
              <a:solidFill>
                <a:schemeClr val="tx1"/>
              </a:solidFill>
            </a:endParaRPr>
          </a:p>
        </p:txBody>
      </p:sp>
      <p:sp>
        <p:nvSpPr>
          <p:cNvPr id="3" name="Content Placeholder 2">
            <a:extLst>
              <a:ext uri="{FF2B5EF4-FFF2-40B4-BE49-F238E27FC236}">
                <a16:creationId xmlns:a16="http://schemas.microsoft.com/office/drawing/2014/main" xmlns="" id="{EF74ACCF-5106-423D-B221-B71B793DF8E1}"/>
              </a:ext>
            </a:extLst>
          </p:cNvPr>
          <p:cNvSpPr>
            <a:spLocks noGrp="1"/>
          </p:cNvSpPr>
          <p:nvPr>
            <p:ph idx="1"/>
          </p:nvPr>
        </p:nvSpPr>
        <p:spPr>
          <a:xfrm>
            <a:off x="1154954" y="1754157"/>
            <a:ext cx="8761413" cy="4055706"/>
          </a:xfrm>
        </p:spPr>
        <p:txBody>
          <a:bodyPr anchor="ctr">
            <a:normAutofit/>
          </a:bodyPr>
          <a:lstStyle/>
          <a:p>
            <a:pPr marL="0" indent="0">
              <a:buNone/>
            </a:pPr>
            <a:r>
              <a:rPr lang="en-US" sz="2000" b="1" i="0" u="none" strike="noStrike" dirty="0">
                <a:solidFill>
                  <a:schemeClr val="tx1"/>
                </a:solidFill>
                <a:effectLst/>
                <a:latin typeface="Times New Roman" panose="02020603050405020304" pitchFamily="18" charset="0"/>
                <a:cs typeface="Times New Roman" panose="02020603050405020304" pitchFamily="18" charset="0"/>
              </a:rPr>
              <a:t>Development tools:</a:t>
            </a:r>
          </a:p>
          <a:p>
            <a:pPr marL="0" indent="0">
              <a:buNone/>
            </a:pPr>
            <a:r>
              <a:rPr lang="en-US" sz="2000" b="1" i="0" u="none" strike="noStrike" dirty="0">
                <a:solidFill>
                  <a:schemeClr val="tx1"/>
                </a:solidFill>
                <a:effectLst/>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Python Programming Language</a:t>
            </a:r>
          </a:p>
          <a:p>
            <a:pPr marL="0" indent="0">
              <a:buNone/>
            </a:pPr>
            <a:r>
              <a:rPr lang="en-US" sz="2000" b="1" dirty="0">
                <a:solidFill>
                  <a:schemeClr val="tx1"/>
                </a:solidFill>
                <a:latin typeface="Times New Roman" panose="02020603050405020304" pitchFamily="18" charset="0"/>
                <a:cs typeface="Times New Roman" panose="02020603050405020304" pitchFamily="18" charset="0"/>
              </a:rPr>
              <a:t>Dataset:</a:t>
            </a:r>
          </a:p>
          <a:p>
            <a:pPr marL="0" indent="0">
              <a:buNone/>
            </a:pPr>
            <a:r>
              <a:rPr lang="en-IN" sz="2000" dirty="0" smtClean="0">
                <a:solidFill>
                  <a:schemeClr val="tx1"/>
                </a:solidFill>
                <a:latin typeface="Times New Roman" panose="02020603050405020304" pitchFamily="18" charset="0"/>
                <a:cs typeface="Times New Roman" panose="02020603050405020304" pitchFamily="18" charset="0"/>
              </a:rPr>
              <a:t>IMDB</a:t>
            </a:r>
            <a:r>
              <a:rPr lang="en-IN" sz="2000" dirty="0" smtClean="0">
                <a:solidFill>
                  <a:schemeClr val="tx1"/>
                </a:solidFill>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dataset </a:t>
            </a:r>
            <a:r>
              <a:rPr lang="en-IN" sz="2000" dirty="0" smtClean="0">
                <a:solidFill>
                  <a:schemeClr val="tx1"/>
                </a:solidFill>
                <a:latin typeface="Times New Roman" panose="02020603050405020304" pitchFamily="18" charset="0"/>
                <a:cs typeface="Times New Roman" panose="02020603050405020304" pitchFamily="18" charset="0"/>
              </a:rPr>
              <a:t>of 50k movie reviews is </a:t>
            </a:r>
            <a:r>
              <a:rPr lang="en-IN" sz="2000" dirty="0">
                <a:solidFill>
                  <a:schemeClr val="tx1"/>
                </a:solidFill>
                <a:latin typeface="Times New Roman" panose="02020603050405020304" pitchFamily="18" charset="0"/>
                <a:cs typeface="Times New Roman" panose="02020603050405020304" pitchFamily="18" charset="0"/>
              </a:rPr>
              <a:t>taken from </a:t>
            </a:r>
            <a:r>
              <a:rPr lang="en-IN" sz="2000" dirty="0">
                <a:solidFill>
                  <a:schemeClr val="tx1"/>
                </a:solidFill>
                <a:latin typeface="Times New Roman" panose="02020603050405020304" pitchFamily="18" charset="0"/>
                <a:cs typeface="Times New Roman" panose="02020603050405020304" pitchFamily="18" charset="0"/>
                <a:hlinkClick r:id="rId2"/>
              </a:rPr>
              <a:t>www.kaggle.com</a:t>
            </a: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dirty="0">
                <a:solidFill>
                  <a:schemeClr val="tx1"/>
                </a:solidFill>
                <a:latin typeface="Times New Roman" panose="02020603050405020304" pitchFamily="18" charset="0"/>
                <a:cs typeface="Times New Roman" panose="02020603050405020304" pitchFamily="18" charset="0"/>
              </a:rPr>
              <a:t>The dataset comprises </a:t>
            </a:r>
            <a:r>
              <a:rPr lang="en-US" sz="2000" dirty="0" smtClean="0">
                <a:solidFill>
                  <a:schemeClr val="tx1"/>
                </a:solidFill>
                <a:latin typeface="Times New Roman" panose="02020603050405020304" pitchFamily="18" charset="0"/>
                <a:cs typeface="Times New Roman" panose="02020603050405020304" pitchFamily="18" charset="0"/>
              </a:rPr>
              <a:t>of movie review text and its respective sentiment of whether it is a positive or negative one.</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01913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slow" p14:dur="2000" advTm="25610"/>
    </mc:Choice>
    <mc:Fallback>
      <p:transition spd="slow" advTm="2561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xmlns="" id="{2F448CB3-7B4F-45D7-B7C0-DF553DF6145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192000" cy="6858000"/>
            <a:chOff x="0" y="0"/>
            <a:chExt cx="12192000" cy="6858000"/>
          </a:xfrm>
        </p:grpSpPr>
        <p:sp>
          <p:nvSpPr>
            <p:cNvPr id="20" name="Rectangle 19">
              <a:extLst>
                <a:ext uri="{FF2B5EF4-FFF2-40B4-BE49-F238E27FC236}">
                  <a16:creationId xmlns:a16="http://schemas.microsoft.com/office/drawing/2014/main" xmlns="" id="{5C5305EA-7A88-413D-BE8A-47A02476F0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Freeform 5">
              <a:extLst>
                <a:ext uri="{FF2B5EF4-FFF2-40B4-BE49-F238E27FC236}">
                  <a16:creationId xmlns:a16="http://schemas.microsoft.com/office/drawing/2014/main" xmlns="" id="{FCA94DB5-FE56-4A3D-BC48-31B5595197F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xmlns="" id="{BB1246AB-1C4A-4644-BAA4-1F704BFDD984}"/>
              </a:ext>
            </a:extLst>
          </p:cNvPr>
          <p:cNvSpPr>
            <a:spLocks noGrp="1"/>
          </p:cNvSpPr>
          <p:nvPr>
            <p:ph type="title"/>
          </p:nvPr>
        </p:nvSpPr>
        <p:spPr>
          <a:xfrm>
            <a:off x="1154954" y="973668"/>
            <a:ext cx="8761413" cy="706964"/>
          </a:xfrm>
        </p:spPr>
        <p:txBody>
          <a:bodyPr>
            <a:normAutofit/>
          </a:bodyPr>
          <a:lstStyle/>
          <a:p>
            <a:r>
              <a:rPr lang="en-US" b="1" i="0" u="none" strike="noStrike">
                <a:solidFill>
                  <a:srgbClr val="FFFFFF"/>
                </a:solidFill>
                <a:effectLst/>
                <a:latin typeface="Times New Roman" panose="02020603050405020304" pitchFamily="18" charset="0"/>
                <a:cs typeface="Times New Roman" panose="02020603050405020304" pitchFamily="18" charset="0"/>
              </a:rPr>
              <a:t>Problem Definition</a:t>
            </a:r>
            <a:endParaRPr lang="en-US">
              <a:solidFill>
                <a:srgbClr val="FFFFFF"/>
              </a:solidFill>
            </a:endParaRPr>
          </a:p>
        </p:txBody>
      </p:sp>
      <p:sp>
        <p:nvSpPr>
          <p:cNvPr id="23" name="Rectangle 22">
            <a:extLst>
              <a:ext uri="{FF2B5EF4-FFF2-40B4-BE49-F238E27FC236}">
                <a16:creationId xmlns:a16="http://schemas.microsoft.com/office/drawing/2014/main" xmlns="" id="{F9ED434F-8767-46CC-B26B-5AF62FF01E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xmlns="" id="{C283CABB-2AEE-415C-8B9F-A88C1D87449A}"/>
              </a:ext>
            </a:extLst>
          </p:cNvPr>
          <p:cNvGraphicFramePr>
            <a:graphicFrameLocks noGrp="1"/>
          </p:cNvGraphicFramePr>
          <p:nvPr>
            <p:ph idx="1"/>
            <p:extLst>
              <p:ext uri="{D42A27DB-BD31-4B8C-83A1-F6EECF244321}">
                <p14:modId xmlns:p14="http://schemas.microsoft.com/office/powerpoint/2010/main" xmlns="" val="2883451429"/>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p:cNvSpPr txBox="1"/>
          <p:nvPr/>
        </p:nvSpPr>
        <p:spPr>
          <a:xfrm>
            <a:off x="1433146" y="2558562"/>
            <a:ext cx="9337431" cy="3416320"/>
          </a:xfrm>
          <a:prstGeom prst="rect">
            <a:avLst/>
          </a:prstGeom>
          <a:noFill/>
        </p:spPr>
        <p:txBody>
          <a:bodyPr wrap="square" rtlCol="0">
            <a:spAutoFit/>
          </a:bodyPr>
          <a:lstStyle/>
          <a:p>
            <a:pPr>
              <a:buFont typeface="Arial" pitchFamily="34" charset="0"/>
              <a:buChar char="•"/>
            </a:pPr>
            <a:r>
              <a:rPr lang="en-US" dirty="0" smtClean="0"/>
              <a:t> The rating on </a:t>
            </a:r>
            <a:r>
              <a:rPr lang="en-US" dirty="0" smtClean="0"/>
              <a:t>different </a:t>
            </a:r>
            <a:r>
              <a:rPr lang="en-US" dirty="0" smtClean="0"/>
              <a:t>websites determine the success of the movie by giving it a score out of 10 based on the stars given by the viewers. </a:t>
            </a:r>
            <a:r>
              <a:rPr lang="en-US" dirty="0" smtClean="0"/>
              <a:t>But</a:t>
            </a:r>
            <a:r>
              <a:rPr lang="en-US" dirty="0" smtClean="0"/>
              <a:t>, there isn’t any method that can provide the prediction based on movie reviews</a:t>
            </a:r>
            <a:r>
              <a:rPr lang="en-US" dirty="0" smtClean="0"/>
              <a:t>.</a:t>
            </a:r>
          </a:p>
          <a:p>
            <a:endParaRPr lang="en-US" dirty="0" smtClean="0"/>
          </a:p>
          <a:p>
            <a:pPr>
              <a:buFont typeface="Arial" pitchFamily="34" charset="0"/>
              <a:buChar char="•"/>
            </a:pPr>
            <a:r>
              <a:rPr lang="en-US" dirty="0" smtClean="0"/>
              <a:t>Due </a:t>
            </a:r>
            <a:r>
              <a:rPr lang="en-US" dirty="0" smtClean="0"/>
              <a:t>to the lack of strong grammatical formats in movie </a:t>
            </a:r>
            <a:r>
              <a:rPr lang="en-US" dirty="0" smtClean="0"/>
              <a:t>reviews, we might have large amount of noise text, special characters, stop words.</a:t>
            </a:r>
          </a:p>
          <a:p>
            <a:endParaRPr lang="en-US" dirty="0" smtClean="0"/>
          </a:p>
          <a:p>
            <a:pPr>
              <a:buFont typeface="Arial" pitchFamily="34" charset="0"/>
              <a:buChar char="•"/>
            </a:pPr>
            <a:r>
              <a:rPr lang="en-IN" dirty="0" smtClean="0"/>
              <a:t> </a:t>
            </a:r>
            <a:r>
              <a:rPr lang="en-IN" dirty="0" smtClean="0"/>
              <a:t>Presence of this huge unwanted words in the reviews makes the analysis harder and also takes large amount of time for the completion of our analysis.</a:t>
            </a:r>
          </a:p>
          <a:p>
            <a:pPr>
              <a:buFont typeface="Arial" pitchFamily="34" charset="0"/>
              <a:buChar char="•"/>
            </a:pPr>
            <a:endParaRPr lang="en-IN" dirty="0" smtClean="0"/>
          </a:p>
          <a:p>
            <a:pPr>
              <a:buFont typeface="Arial" pitchFamily="34" charset="0"/>
              <a:buChar char="•"/>
            </a:pPr>
            <a:r>
              <a:rPr lang="en-IN" dirty="0" smtClean="0"/>
              <a:t>Hence, there is huge need to eliminate, normalize these noise text, stop words, special characters from the reviews.</a:t>
            </a:r>
            <a:endParaRPr lang="en-US" dirty="0"/>
          </a:p>
        </p:txBody>
      </p:sp>
    </p:spTree>
    <p:extLst>
      <p:ext uri="{BB962C8B-B14F-4D97-AF65-F5344CB8AC3E}">
        <p14:creationId xmlns:p14="http://schemas.microsoft.com/office/powerpoint/2010/main" xmlns="" val="32608223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slow" p14:dur="2000" advTm="25013"/>
    </mc:Choice>
    <mc:Fallback>
      <p:transition spd="slow" advTm="25013"/>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Solution</a:t>
            </a:r>
            <a:endParaRPr lang="en-US" dirty="0">
              <a:latin typeface="Times New Roman" pitchFamily="18" charset="0"/>
              <a:cs typeface="Times New Roman" pitchFamily="18" charset="0"/>
            </a:endParaRPr>
          </a:p>
        </p:txBody>
      </p:sp>
      <p:sp>
        <p:nvSpPr>
          <p:cNvPr id="3" name="Text Placeholder 2"/>
          <p:cNvSpPr>
            <a:spLocks noGrp="1"/>
          </p:cNvSpPr>
          <p:nvPr>
            <p:ph type="body" sz="half" idx="2"/>
          </p:nvPr>
        </p:nvSpPr>
        <p:spPr>
          <a:xfrm>
            <a:off x="1154954" y="3295291"/>
            <a:ext cx="8825659" cy="2872596"/>
          </a:xfrm>
        </p:spPr>
        <p:txBody>
          <a:bodyPr>
            <a:normAutofit/>
          </a:bodyPr>
          <a:lstStyle/>
          <a:p>
            <a:pPr lvl="0" algn="just">
              <a:buFont typeface="Arial" pitchFamily="34" charset="0"/>
              <a:buChar char="•"/>
            </a:pPr>
            <a:r>
              <a:rPr lang="en-IN"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In order to</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determine the success of the movie based on </a:t>
            </a:r>
            <a:r>
              <a:rPr lang="en-US" sz="2000" dirty="0" smtClean="0">
                <a:latin typeface="Times New Roman" pitchFamily="18" charset="0"/>
                <a:cs typeface="Times New Roman" pitchFamily="18" charset="0"/>
              </a:rPr>
              <a:t>the different reviews</a:t>
            </a:r>
            <a:r>
              <a:rPr lang="en-US" sz="2000" dirty="0" smtClean="0">
                <a:latin typeface="Times New Roman" pitchFamily="18" charset="0"/>
                <a:cs typeface="Times New Roman" pitchFamily="18" charset="0"/>
              </a:rPr>
              <a:t>, sentiment analysis comes into </a:t>
            </a:r>
            <a:r>
              <a:rPr lang="en-US" sz="2000" dirty="0" smtClean="0">
                <a:latin typeface="Times New Roman" pitchFamily="18" charset="0"/>
                <a:cs typeface="Times New Roman" pitchFamily="18" charset="0"/>
              </a:rPr>
              <a:t>picture.</a:t>
            </a:r>
          </a:p>
          <a:p>
            <a:pPr lvl="0" algn="just">
              <a:buFont typeface="Arial" pitchFamily="34" charset="0"/>
              <a:buChar char="•"/>
            </a:pPr>
            <a:r>
              <a:rPr lang="en-US" sz="2000" dirty="0" smtClean="0"/>
              <a:t> </a:t>
            </a:r>
            <a:r>
              <a:rPr lang="en-US" sz="2000" dirty="0" smtClean="0">
                <a:latin typeface="Times New Roman" pitchFamily="18" charset="0"/>
                <a:cs typeface="Times New Roman" pitchFamily="18" charset="0"/>
              </a:rPr>
              <a:t>In this project, tokenization </a:t>
            </a:r>
            <a:r>
              <a:rPr lang="en-US" sz="2000" dirty="0" smtClean="0">
                <a:latin typeface="Times New Roman" pitchFamily="18" charset="0"/>
                <a:cs typeface="Times New Roman" pitchFamily="18" charset="0"/>
              </a:rPr>
              <a:t>is used to transfer the input string into a word vector, stemming is used for extracting the root of the words, while feature selection fetches the essential word and lastly classification is used to classify the movie as positive or negative.</a:t>
            </a:r>
            <a:endParaRPr lang="en-US" sz="2000" dirty="0" smtClean="0">
              <a:latin typeface="Times New Roman" pitchFamily="18" charset="0"/>
              <a:cs typeface="Times New Roman" pitchFamily="18" charset="0"/>
            </a:endParaRPr>
          </a:p>
          <a:p>
            <a:pPr lvl="0">
              <a:buFont typeface="Arial" pitchFamily="34" charset="0"/>
              <a:buChar char="•"/>
            </a:pPr>
            <a:endParaRPr lang="en-IN"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advTm="40330"/>
    </mc:Choice>
    <mc:Fallback>
      <p:transition spd="slow" advTm="4033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Solution</a:t>
            </a:r>
            <a:endParaRPr lang="en-US" dirty="0">
              <a:latin typeface="Times New Roman" pitchFamily="18" charset="0"/>
              <a:cs typeface="Times New Roman" pitchFamily="18" charset="0"/>
            </a:endParaRPr>
          </a:p>
        </p:txBody>
      </p:sp>
      <p:sp>
        <p:nvSpPr>
          <p:cNvPr id="3" name="Text Placeholder 2"/>
          <p:cNvSpPr>
            <a:spLocks noGrp="1"/>
          </p:cNvSpPr>
          <p:nvPr>
            <p:ph type="body" sz="half" idx="2"/>
          </p:nvPr>
        </p:nvSpPr>
        <p:spPr>
          <a:xfrm>
            <a:off x="1154953" y="3147646"/>
            <a:ext cx="9615623" cy="3020241"/>
          </a:xfrm>
        </p:spPr>
        <p:txBody>
          <a:bodyPr>
            <a:normAutofit lnSpcReduction="10000"/>
          </a:bodyPr>
          <a:lstStyle/>
          <a:p>
            <a:pPr lvl="0" algn="just">
              <a:buFont typeface="Arial" pitchFamily="34" charset="0"/>
              <a:buChar char="•"/>
            </a:pPr>
            <a:r>
              <a:rPr lang="en-IN" sz="2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The working principle of sentiment analysis includes tokenization, word filtering, stemming and classifications</a:t>
            </a:r>
            <a:r>
              <a:rPr lang="en-US" dirty="0" smtClean="0">
                <a:latin typeface="Times New Roman" pitchFamily="18" charset="0"/>
                <a:cs typeface="Times New Roman" pitchFamily="18" charset="0"/>
              </a:rPr>
              <a:t>.</a:t>
            </a:r>
          </a:p>
          <a:p>
            <a:pPr lvl="0" algn="just">
              <a:buFont typeface="Arial" pitchFamily="34" charset="0"/>
              <a:buChar char="•"/>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In tokenization, text needs to be segmented into units such as words/ numbers or punctuations. </a:t>
            </a:r>
            <a:endParaRPr lang="en-US" dirty="0" smtClean="0">
              <a:latin typeface="Times New Roman" pitchFamily="18" charset="0"/>
              <a:cs typeface="Times New Roman" pitchFamily="18" charset="0"/>
            </a:endParaRPr>
          </a:p>
          <a:p>
            <a:pPr lvl="0" algn="just">
              <a:buFont typeface="Arial" pitchFamily="34" charset="0"/>
              <a:buChar char="•"/>
            </a:pPr>
            <a:r>
              <a:rPr lang="en-US" dirty="0" smtClean="0">
                <a:latin typeface="Times New Roman" pitchFamily="18" charset="0"/>
                <a:cs typeface="Times New Roman" pitchFamily="18" charset="0"/>
              </a:rPr>
              <a:t>Next </a:t>
            </a:r>
            <a:r>
              <a:rPr lang="en-US" dirty="0" smtClean="0">
                <a:latin typeface="Times New Roman" pitchFamily="18" charset="0"/>
                <a:cs typeface="Times New Roman" pitchFamily="18" charset="0"/>
              </a:rPr>
              <a:t>step stemming which is the process of removing prefixes and affixes to convert a particular word into its stem. </a:t>
            </a:r>
            <a:endParaRPr lang="en-US" dirty="0" smtClean="0">
              <a:latin typeface="Times New Roman" pitchFamily="18" charset="0"/>
              <a:cs typeface="Times New Roman" pitchFamily="18" charset="0"/>
            </a:endParaRPr>
          </a:p>
          <a:p>
            <a:pPr lvl="0" algn="just">
              <a:buFont typeface="Arial" pitchFamily="34" charset="0"/>
              <a:buChar char="•"/>
            </a:pPr>
            <a:r>
              <a:rPr lang="en-US" dirty="0" smtClean="0">
                <a:latin typeface="Times New Roman" pitchFamily="18" charset="0"/>
                <a:cs typeface="Times New Roman" pitchFamily="18" charset="0"/>
              </a:rPr>
              <a:t>After </a:t>
            </a:r>
            <a:r>
              <a:rPr lang="en-US" dirty="0" smtClean="0">
                <a:latin typeface="Times New Roman" pitchFamily="18" charset="0"/>
                <a:cs typeface="Times New Roman" pitchFamily="18" charset="0"/>
              </a:rPr>
              <a:t>preprocessing, we analyze the dataset by performing classification using Naïve </a:t>
            </a:r>
            <a:r>
              <a:rPr lang="en-US" dirty="0" err="1" smtClean="0">
                <a:latin typeface="Times New Roman" pitchFamily="18" charset="0"/>
                <a:cs typeface="Times New Roman" pitchFamily="18" charset="0"/>
              </a:rPr>
              <a:t>Bayes</a:t>
            </a:r>
            <a:r>
              <a:rPr lang="en-US" dirty="0" smtClean="0">
                <a:latin typeface="Times New Roman" pitchFamily="18" charset="0"/>
                <a:cs typeface="Times New Roman" pitchFamily="18" charset="0"/>
              </a:rPr>
              <a:t>, Support Vector Machine and Logistic Regression. </a:t>
            </a:r>
            <a:endParaRPr lang="en-US" dirty="0" smtClean="0">
              <a:latin typeface="Times New Roman" pitchFamily="18" charset="0"/>
              <a:cs typeface="Times New Roman" pitchFamily="18" charset="0"/>
            </a:endParaRPr>
          </a:p>
          <a:p>
            <a:pPr lvl="0" algn="just">
              <a:buFont typeface="Arial" pitchFamily="34" charset="0"/>
              <a:buChar char="•"/>
            </a:pPr>
            <a:r>
              <a:rPr lang="en-US" dirty="0" smtClean="0">
                <a:latin typeface="Times New Roman" pitchFamily="18" charset="0"/>
                <a:cs typeface="Times New Roman" pitchFamily="18" charset="0"/>
              </a:rPr>
              <a:t>Here</a:t>
            </a:r>
            <a:r>
              <a:rPr lang="en-US" dirty="0" smtClean="0">
                <a:latin typeface="Times New Roman" pitchFamily="18" charset="0"/>
                <a:cs typeface="Times New Roman" pitchFamily="18" charset="0"/>
              </a:rPr>
              <a:t>, we determine the best model based on accuracy. Hence, We analyze and study the features that affect the scores of our review text and finally classify the movie as positive or negative</a:t>
            </a:r>
            <a:endParaRPr lang="en-IN"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advTm="40330"/>
    </mc:Choice>
    <mc:Fallback>
      <p:transition spd="slow" advTm="40330"/>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31BA49F6260D34CB92832F5B6109430" ma:contentTypeVersion="4" ma:contentTypeDescription="Create a new document." ma:contentTypeScope="" ma:versionID="8e5b027143efb05285598fc4507ea9b0">
  <xsd:schema xmlns:xsd="http://www.w3.org/2001/XMLSchema" xmlns:xs="http://www.w3.org/2001/XMLSchema" xmlns:p="http://schemas.microsoft.com/office/2006/metadata/properties" xmlns:ns3="ac13f81d-a88d-492b-96f8-d3fda9332dee" targetNamespace="http://schemas.microsoft.com/office/2006/metadata/properties" ma:root="true" ma:fieldsID="4991911d34732861c66d87ae69b969d5" ns3:_="">
    <xsd:import namespace="ac13f81d-a88d-492b-96f8-d3fda9332de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13f81d-a88d-492b-96f8-d3fda9332d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6397642-09B7-489A-BA2C-CDFF09413A24}">
  <ds:schemaRefs>
    <ds:schemaRef ds:uri="http://schemas.microsoft.com/sharepoint/v3/contenttype/forms"/>
  </ds:schemaRefs>
</ds:datastoreItem>
</file>

<file path=customXml/itemProps2.xml><?xml version="1.0" encoding="utf-8"?>
<ds:datastoreItem xmlns:ds="http://schemas.openxmlformats.org/officeDocument/2006/customXml" ds:itemID="{74842ABA-AF1C-4DB9-A08A-2D78E9375103}">
  <ds:schemaRefs>
    <ds:schemaRef ds:uri="http://schemas.microsoft.com/office/2006/metadata/properties"/>
    <ds:schemaRef ds:uri="ac13f81d-a88d-492b-96f8-d3fda9332dee"/>
    <ds:schemaRef ds:uri="http://purl.org/dc/dcmitype/"/>
    <ds:schemaRef ds:uri="http://schemas.microsoft.com/office/2006/documentManagement/types"/>
    <ds:schemaRef ds:uri="http://purl.org/dc/terms/"/>
    <ds:schemaRef ds:uri="http://purl.org/dc/elements/1.1/"/>
    <ds:schemaRef ds:uri="http://www.w3.org/XML/1998/namespace"/>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74955C0E-0534-47C4-A530-184D2B4373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c13f81d-a88d-492b-96f8-d3fda9332d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Boardroom</Template>
  <TotalTime>877</TotalTime>
  <Words>1052</Words>
  <Application>Microsoft Office PowerPoint</Application>
  <PresentationFormat>Custom</PresentationFormat>
  <Paragraphs>71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Ion Boardroom</vt:lpstr>
      <vt:lpstr>Movie Data Analysis</vt:lpstr>
      <vt:lpstr>  Introduction  Project Description Background Problem Definition The Proposed Techniques  Results Future work Conclusion  </vt:lpstr>
      <vt:lpstr>What is Data Mining?</vt:lpstr>
      <vt:lpstr>Introduction</vt:lpstr>
      <vt:lpstr>Project Description</vt:lpstr>
      <vt:lpstr>Background</vt:lpstr>
      <vt:lpstr>Problem Definition</vt:lpstr>
      <vt:lpstr>Solution</vt:lpstr>
      <vt:lpstr>Solution</vt:lpstr>
      <vt:lpstr>Steps to Analyze the Movie Data: </vt:lpstr>
      <vt:lpstr>Experimental Evaluation</vt:lpstr>
      <vt:lpstr>Experimental Evaluation</vt:lpstr>
      <vt:lpstr>Experimental Evaluation</vt:lpstr>
      <vt:lpstr>Experimental Evaluation</vt:lpstr>
      <vt:lpstr>Future work and Conclusion</vt:lpstr>
      <vt:lpstr>References </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Classification Algorithm</dc:title>
  <dc:creator>Ramapuram, Hari Krishna</dc:creator>
  <cp:lastModifiedBy>Alekha</cp:lastModifiedBy>
  <cp:revision>60</cp:revision>
  <dcterms:created xsi:type="dcterms:W3CDTF">2022-04-24T16:19:24Z</dcterms:created>
  <dcterms:modified xsi:type="dcterms:W3CDTF">2022-12-04T01:38:44Z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0x010100231BA49F6260D34CB92832F5B6109430</vt:lpwstr>
  </property>
</Properties>
</file>