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62" r:id="rId5"/>
    <p:sldId id="2147469767" r:id="rId6"/>
    <p:sldId id="400" r:id="rId7"/>
    <p:sldId id="2147469764" r:id="rId8"/>
    <p:sldId id="2147469765" r:id="rId9"/>
    <p:sldId id="2147469754" r:id="rId10"/>
    <p:sldId id="2147469766" r:id="rId11"/>
    <p:sldId id="2147469761" r:id="rId12"/>
    <p:sldId id="2147469760" r:id="rId13"/>
    <p:sldId id="2147469762" r:id="rId14"/>
    <p:sldId id="2147469763" r:id="rId15"/>
    <p:sldId id="21474697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40692-5E98-1613-0998-E6E14382F68F}" v="15" dt="2024-06-10T09:02:46.035"/>
    <p1510:client id="{DA890FE3-14DD-C960-D696-198A8D4A39FB}" v="32" dt="2024-06-10T09:03:45.278"/>
    <p1510:client id="{F06B46FA-862B-465D-9CE9-FF6246AFB180}" v="25" dt="2024-06-10T06:37:06.557"/>
    <p1510:client id="{F9C792E0-6F4B-2DF4-5F17-B6BAF2422BEC}" v="24" dt="2024-06-10T03:44:44.22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4480" y="-29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6/14/2024</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2024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ase study 1">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960DC93-7ACB-4889-9787-DC1BB074F876}"/>
              </a:ext>
            </a:extLst>
          </p:cNvPr>
          <p:cNvSpPr>
            <a:spLocks noGrp="1"/>
          </p:cNvSpPr>
          <p:nvPr>
            <p:ph type="body" sz="quarter" idx="12"/>
          </p:nvPr>
        </p:nvSpPr>
        <p:spPr>
          <a:xfrm>
            <a:off x="3363468" y="1513113"/>
            <a:ext cx="4733544" cy="1692701"/>
          </a:xfrm>
          <a:solidFill>
            <a:schemeClr val="accent1"/>
          </a:solidFill>
        </p:spPr>
        <p:txBody>
          <a:bodyPr lIns="216000" tIns="108000" rIns="216000" bIns="180000"/>
          <a:lstStyle>
            <a:lvl1pPr marL="0" indent="0">
              <a:buNone/>
              <a:defRPr>
                <a:solidFill>
                  <a:schemeClr val="bg1"/>
                </a:solidFill>
              </a:defRPr>
            </a:lvl1pPr>
          </a:lstStyle>
          <a:p>
            <a:pPr>
              <a:lnSpc>
                <a:spcPct val="110000"/>
              </a:lnSpc>
              <a:spcBef>
                <a:spcPts val="0"/>
              </a:spcBef>
              <a:spcAft>
                <a:spcPts val="800"/>
              </a:spcAft>
            </a:pPr>
            <a:r>
              <a:rPr lang="en-US" sz="1100" b="1"/>
              <a:t>CHALLENGE</a:t>
            </a:r>
          </a:p>
          <a:p>
            <a:pPr marL="144000" indent="-144000">
              <a:lnSpc>
                <a:spcPct val="110000"/>
              </a:lnSpc>
              <a:spcBef>
                <a:spcPts val="0"/>
              </a:spcBef>
              <a:spcAft>
                <a:spcPts val="400"/>
              </a:spcAft>
              <a:buFont typeface="Arial" panose="020B0604020202020204" pitchFamily="34" charset="0"/>
              <a:buChar char="•"/>
            </a:pPr>
            <a:r>
              <a:rPr lang="en-US" sz="1200"/>
              <a:t>Migrate 180+ VMs and a complex set of 50+ applications. </a:t>
            </a:r>
          </a:p>
          <a:p>
            <a:pPr marL="144000" indent="-144000">
              <a:lnSpc>
                <a:spcPct val="110000"/>
              </a:lnSpc>
              <a:spcBef>
                <a:spcPts val="0"/>
              </a:spcBef>
              <a:spcAft>
                <a:spcPts val="400"/>
              </a:spcAft>
              <a:buFont typeface="Arial" panose="020B0604020202020204" pitchFamily="34" charset="0"/>
              <a:buChar char="•"/>
            </a:pPr>
            <a:r>
              <a:rPr lang="en-US" sz="1200"/>
              <a:t>Migrate workflows to cloud to reduce CapEx footprint and reduce cost of legacy QA environment</a:t>
            </a:r>
          </a:p>
          <a:p>
            <a:pPr marL="144000" indent="-144000">
              <a:lnSpc>
                <a:spcPct val="110000"/>
              </a:lnSpc>
              <a:spcBef>
                <a:spcPts val="0"/>
              </a:spcBef>
              <a:spcAft>
                <a:spcPts val="400"/>
              </a:spcAft>
              <a:buFont typeface="Arial" panose="020B0604020202020204" pitchFamily="34" charset="0"/>
              <a:buChar char="•"/>
            </a:pPr>
            <a:r>
              <a:rPr lang="en-US" sz="1200"/>
              <a:t>Elasticity and scalability to support  proper compliance and governance policies </a:t>
            </a:r>
          </a:p>
        </p:txBody>
      </p:sp>
      <p:sp>
        <p:nvSpPr>
          <p:cNvPr id="12" name="Text Placeholder 3">
            <a:extLst>
              <a:ext uri="{FF2B5EF4-FFF2-40B4-BE49-F238E27FC236}">
                <a16:creationId xmlns:a16="http://schemas.microsoft.com/office/drawing/2014/main" id="{72D65AB0-A361-4162-969B-0A7946CCF84A}"/>
              </a:ext>
            </a:extLst>
          </p:cNvPr>
          <p:cNvSpPr>
            <a:spLocks noGrp="1"/>
          </p:cNvSpPr>
          <p:nvPr>
            <p:ph type="body" sz="quarter" idx="14" hasCustomPrompt="1"/>
          </p:nvPr>
        </p:nvSpPr>
        <p:spPr>
          <a:xfrm>
            <a:off x="8298180" y="1513113"/>
            <a:ext cx="3525012" cy="4557167"/>
          </a:xfrm>
          <a:solidFill>
            <a:schemeClr val="tx2"/>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en-GB"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BENEFITS</a:t>
            </a:r>
            <a:endParaRPr lang="en-GB" sz="1100" b="1"/>
          </a:p>
          <a:p>
            <a:pPr marL="144000" indent="-144000">
              <a:lnSpc>
                <a:spcPct val="110000"/>
              </a:lnSpc>
              <a:spcBef>
                <a:spcPts val="0"/>
              </a:spcBef>
              <a:spcAft>
                <a:spcPts val="800"/>
              </a:spcAft>
              <a:buFont typeface="Arial" panose="020B0604020202020204" pitchFamily="34" charset="0"/>
              <a:buChar char="•"/>
            </a:pPr>
            <a:r>
              <a:rPr lang="en-US" sz="1200"/>
              <a:t>By migrating to AWS, the client can now innovate on a more robust, secure and highly available platform.</a:t>
            </a:r>
          </a:p>
          <a:p>
            <a:pPr marL="144000" indent="-144000">
              <a:lnSpc>
                <a:spcPct val="110000"/>
              </a:lnSpc>
              <a:spcBef>
                <a:spcPts val="0"/>
              </a:spcBef>
              <a:spcAft>
                <a:spcPts val="800"/>
              </a:spcAft>
              <a:buFont typeface="Arial" panose="020B0604020202020204" pitchFamily="34" charset="0"/>
              <a:buChar char="•"/>
            </a:pPr>
            <a:r>
              <a:rPr lang="en-US" sz="1200"/>
              <a:t>Increased digital agility to innovate faster in the cloud</a:t>
            </a:r>
          </a:p>
          <a:p>
            <a:pPr marL="144000" indent="-144000">
              <a:lnSpc>
                <a:spcPct val="110000"/>
              </a:lnSpc>
              <a:spcBef>
                <a:spcPts val="0"/>
              </a:spcBef>
              <a:spcAft>
                <a:spcPts val="800"/>
              </a:spcAft>
              <a:buFont typeface="Arial" panose="020B0604020202020204" pitchFamily="34" charset="0"/>
              <a:buChar char="•"/>
            </a:pPr>
            <a:r>
              <a:rPr lang="en-US" sz="1200"/>
              <a:t>Reduced infrastructure TCO by ~ 20%</a:t>
            </a:r>
          </a:p>
          <a:p>
            <a:pPr marL="144000" indent="-144000">
              <a:lnSpc>
                <a:spcPct val="110000"/>
              </a:lnSpc>
              <a:spcBef>
                <a:spcPts val="0"/>
              </a:spcBef>
              <a:spcAft>
                <a:spcPts val="800"/>
              </a:spcAft>
              <a:buFont typeface="Arial" panose="020B0604020202020204" pitchFamily="34" charset="0"/>
              <a:buChar char="•"/>
            </a:pPr>
            <a:r>
              <a:rPr lang="en-US" sz="1200"/>
              <a:t>Reduce operational costs by ~ 25%</a:t>
            </a:r>
          </a:p>
        </p:txBody>
      </p:sp>
      <p:sp>
        <p:nvSpPr>
          <p:cNvPr id="13" name="Text Placeholder 4">
            <a:extLst>
              <a:ext uri="{FF2B5EF4-FFF2-40B4-BE49-F238E27FC236}">
                <a16:creationId xmlns:a16="http://schemas.microsoft.com/office/drawing/2014/main" id="{E9C84E5E-2721-48AC-BF1F-1E18FD7EC5B6}"/>
              </a:ext>
            </a:extLst>
          </p:cNvPr>
          <p:cNvSpPr>
            <a:spLocks noGrp="1"/>
          </p:cNvSpPr>
          <p:nvPr>
            <p:ph type="body" sz="quarter" idx="11" hasCustomPrompt="1"/>
          </p:nvPr>
        </p:nvSpPr>
        <p:spPr>
          <a:xfrm>
            <a:off x="3363468" y="3374571"/>
            <a:ext cx="4733545" cy="2696620"/>
          </a:xfrm>
          <a:solidFill>
            <a:schemeClr val="accent4"/>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uk-UA"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SOLUTION</a:t>
            </a:r>
            <a:endParaRPr lang="uk-UA" sz="1100" b="1"/>
          </a:p>
          <a:p>
            <a:pPr marL="144000" indent="-144000">
              <a:lnSpc>
                <a:spcPct val="110000"/>
              </a:lnSpc>
              <a:spcBef>
                <a:spcPts val="0"/>
              </a:spcBef>
              <a:spcAft>
                <a:spcPts val="800"/>
              </a:spcAft>
              <a:buFont typeface="Arial" panose="020B0604020202020204" pitchFamily="34" charset="0"/>
              <a:buChar char="•"/>
            </a:pPr>
            <a:r>
              <a:rPr lang="en-US" sz="1200"/>
              <a:t>Migrated legacy environments to AWS</a:t>
            </a:r>
          </a:p>
          <a:p>
            <a:pPr marL="144000" indent="-144000">
              <a:lnSpc>
                <a:spcPct val="110000"/>
              </a:lnSpc>
              <a:spcBef>
                <a:spcPts val="0"/>
              </a:spcBef>
              <a:spcAft>
                <a:spcPts val="800"/>
              </a:spcAft>
              <a:buFont typeface="Arial" panose="020B0604020202020204" pitchFamily="34" charset="0"/>
              <a:buChar char="•"/>
            </a:pPr>
            <a:r>
              <a:rPr lang="en-US" sz="1200"/>
              <a:t>Established new automated security and compliance processes and best practices for internal orchestration and management </a:t>
            </a:r>
          </a:p>
          <a:p>
            <a:pPr marL="144000" indent="-144000">
              <a:lnSpc>
                <a:spcPct val="110000"/>
              </a:lnSpc>
              <a:spcBef>
                <a:spcPts val="0"/>
              </a:spcBef>
              <a:spcAft>
                <a:spcPts val="800"/>
              </a:spcAft>
              <a:buFont typeface="Arial" panose="020B0604020202020204" pitchFamily="34" charset="0"/>
              <a:buChar char="•"/>
            </a:pPr>
            <a:r>
              <a:rPr lang="en-US" sz="1200"/>
              <a:t>Retained the existing configuration production, regression, test, and QA environments to maintain business continuity. </a:t>
            </a:r>
          </a:p>
          <a:p>
            <a:pPr marL="144000" indent="-144000">
              <a:lnSpc>
                <a:spcPct val="110000"/>
              </a:lnSpc>
              <a:spcBef>
                <a:spcPts val="0"/>
              </a:spcBef>
              <a:spcAft>
                <a:spcPts val="800"/>
              </a:spcAft>
              <a:buFont typeface="Arial" panose="020B0604020202020204" pitchFamily="34" charset="0"/>
              <a:buChar char="•"/>
            </a:pPr>
            <a:r>
              <a:rPr lang="en-US" sz="1200"/>
              <a:t>Re-factoring and re-platforming took full advantage of AWS’ extensive cloud benefits. </a:t>
            </a:r>
          </a:p>
        </p:txBody>
      </p:sp>
      <p:sp>
        <p:nvSpPr>
          <p:cNvPr id="17" name="Picture Placeholder 4">
            <a:extLst>
              <a:ext uri="{FF2B5EF4-FFF2-40B4-BE49-F238E27FC236}">
                <a16:creationId xmlns:a16="http://schemas.microsoft.com/office/drawing/2014/main" id="{473AB640-D256-4EBA-8FBC-DDFDA7AD04D3}"/>
              </a:ext>
            </a:extLst>
          </p:cNvPr>
          <p:cNvSpPr>
            <a:spLocks noGrp="1"/>
          </p:cNvSpPr>
          <p:nvPr>
            <p:ph type="pic" sz="quarter" idx="16" hasCustomPrompt="1"/>
          </p:nvPr>
        </p:nvSpPr>
        <p:spPr>
          <a:xfrm>
            <a:off x="365760" y="1514066"/>
            <a:ext cx="2797175" cy="4566059"/>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8" name="Title 1">
            <a:extLst>
              <a:ext uri="{FF2B5EF4-FFF2-40B4-BE49-F238E27FC236}">
                <a16:creationId xmlns:a16="http://schemas.microsoft.com/office/drawing/2014/main" id="{272FCC85-3D37-4837-B4CA-BB9295449B5A}"/>
              </a:ext>
            </a:extLst>
          </p:cNvPr>
          <p:cNvSpPr>
            <a:spLocks noGrp="1"/>
          </p:cNvSpPr>
          <p:nvPr>
            <p:ph type="title"/>
          </p:nvPr>
        </p:nvSpPr>
        <p:spPr>
          <a:xfrm>
            <a:off x="365760" y="365760"/>
            <a:ext cx="11457432" cy="914400"/>
          </a:xfrm>
        </p:spPr>
        <p:txBody>
          <a:bodyPr>
            <a:spAutoFit/>
          </a:body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1D0C9B1A-4978-D14B-9F8A-8BB486C22C94}"/>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17468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ase study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9027160" y="1400910"/>
            <a:ext cx="2796540" cy="467984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9" name="Text Placeholder 3">
            <a:extLst>
              <a:ext uri="{FF2B5EF4-FFF2-40B4-BE49-F238E27FC236}">
                <a16:creationId xmlns:a16="http://schemas.microsoft.com/office/drawing/2014/main" id="{26E3FDA9-528E-4D19-BA59-6A2ABBFCB60C}"/>
              </a:ext>
            </a:extLst>
          </p:cNvPr>
          <p:cNvSpPr>
            <a:spLocks noGrp="1"/>
          </p:cNvSpPr>
          <p:nvPr>
            <p:ph type="body" sz="quarter" idx="12"/>
          </p:nvPr>
        </p:nvSpPr>
        <p:spPr>
          <a:xfrm>
            <a:off x="365760" y="1757520"/>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0" name="Text Placeholder 3">
            <a:extLst>
              <a:ext uri="{FF2B5EF4-FFF2-40B4-BE49-F238E27FC236}">
                <a16:creationId xmlns:a16="http://schemas.microsoft.com/office/drawing/2014/main" id="{8A196C68-58F4-4BE1-A057-DA7EB2BE4D2D}"/>
              </a:ext>
            </a:extLst>
          </p:cNvPr>
          <p:cNvSpPr>
            <a:spLocks noGrp="1"/>
          </p:cNvSpPr>
          <p:nvPr>
            <p:ph type="body" sz="quarter" idx="16"/>
          </p:nvPr>
        </p:nvSpPr>
        <p:spPr>
          <a:xfrm>
            <a:off x="4696461" y="1757520"/>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1" name="Text Placeholder 3">
            <a:extLst>
              <a:ext uri="{FF2B5EF4-FFF2-40B4-BE49-F238E27FC236}">
                <a16:creationId xmlns:a16="http://schemas.microsoft.com/office/drawing/2014/main" id="{8797614C-4DE9-4B87-A875-898922834E42}"/>
              </a:ext>
            </a:extLst>
          </p:cNvPr>
          <p:cNvSpPr>
            <a:spLocks noGrp="1"/>
          </p:cNvSpPr>
          <p:nvPr>
            <p:ph type="body" sz="quarter" idx="17"/>
          </p:nvPr>
        </p:nvSpPr>
        <p:spPr>
          <a:xfrm>
            <a:off x="365760" y="4167765"/>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2" name="Text Placeholder 3">
            <a:extLst>
              <a:ext uri="{FF2B5EF4-FFF2-40B4-BE49-F238E27FC236}">
                <a16:creationId xmlns:a16="http://schemas.microsoft.com/office/drawing/2014/main" id="{E0C14CE2-F838-4C35-867C-7A31C493847F}"/>
              </a:ext>
            </a:extLst>
          </p:cNvPr>
          <p:cNvSpPr>
            <a:spLocks noGrp="1"/>
          </p:cNvSpPr>
          <p:nvPr>
            <p:ph type="body" sz="quarter" idx="18"/>
          </p:nvPr>
        </p:nvSpPr>
        <p:spPr>
          <a:xfrm>
            <a:off x="4696461" y="4167765"/>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3" name="Text Placeholder 3">
            <a:extLst>
              <a:ext uri="{FF2B5EF4-FFF2-40B4-BE49-F238E27FC236}">
                <a16:creationId xmlns:a16="http://schemas.microsoft.com/office/drawing/2014/main" id="{56F7AE7B-EF93-4640-AF62-F927E28E889C}"/>
              </a:ext>
            </a:extLst>
          </p:cNvPr>
          <p:cNvSpPr>
            <a:spLocks noGrp="1"/>
          </p:cNvSpPr>
          <p:nvPr>
            <p:ph type="body" sz="quarter" idx="19"/>
          </p:nvPr>
        </p:nvSpPr>
        <p:spPr>
          <a:xfrm>
            <a:off x="365760" y="3808135"/>
            <a:ext cx="3931918" cy="365760"/>
          </a:xfrm>
          <a:solidFill>
            <a:schemeClr val="accent2"/>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
        <p:nvSpPr>
          <p:cNvPr id="24" name="Text Placeholder 3">
            <a:extLst>
              <a:ext uri="{FF2B5EF4-FFF2-40B4-BE49-F238E27FC236}">
                <a16:creationId xmlns:a16="http://schemas.microsoft.com/office/drawing/2014/main" id="{301E7115-4BA9-4BC4-A9D7-CBC23DF7D63C}"/>
              </a:ext>
            </a:extLst>
          </p:cNvPr>
          <p:cNvSpPr>
            <a:spLocks noGrp="1"/>
          </p:cNvSpPr>
          <p:nvPr>
            <p:ph type="body" sz="quarter" idx="20"/>
          </p:nvPr>
        </p:nvSpPr>
        <p:spPr>
          <a:xfrm>
            <a:off x="4696461" y="3808135"/>
            <a:ext cx="3931918" cy="365760"/>
          </a:xfrm>
          <a:solidFill>
            <a:schemeClr val="accent3"/>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
        <p:nvSpPr>
          <p:cNvPr id="26" name="Text Placeholder 3">
            <a:extLst>
              <a:ext uri="{FF2B5EF4-FFF2-40B4-BE49-F238E27FC236}">
                <a16:creationId xmlns:a16="http://schemas.microsoft.com/office/drawing/2014/main" id="{DEC1B08D-F845-46D9-A8CA-D134040ECD59}"/>
              </a:ext>
            </a:extLst>
          </p:cNvPr>
          <p:cNvSpPr>
            <a:spLocks noGrp="1"/>
          </p:cNvSpPr>
          <p:nvPr>
            <p:ph type="body" sz="quarter" idx="21"/>
          </p:nvPr>
        </p:nvSpPr>
        <p:spPr>
          <a:xfrm>
            <a:off x="365760" y="1400910"/>
            <a:ext cx="3931918" cy="365760"/>
          </a:xfrm>
          <a:solidFill>
            <a:schemeClr val="tx2"/>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
        <p:nvSpPr>
          <p:cNvPr id="27" name="Text Placeholder 3">
            <a:extLst>
              <a:ext uri="{FF2B5EF4-FFF2-40B4-BE49-F238E27FC236}">
                <a16:creationId xmlns:a16="http://schemas.microsoft.com/office/drawing/2014/main" id="{CDB00C99-BA43-4837-8515-C52050F7D8E4}"/>
              </a:ext>
            </a:extLst>
          </p:cNvPr>
          <p:cNvSpPr>
            <a:spLocks noGrp="1"/>
          </p:cNvSpPr>
          <p:nvPr>
            <p:ph type="body" sz="quarter" idx="22"/>
          </p:nvPr>
        </p:nvSpPr>
        <p:spPr>
          <a:xfrm>
            <a:off x="4696461" y="1400910"/>
            <a:ext cx="3931918" cy="365760"/>
          </a:xfrm>
          <a:solidFill>
            <a:schemeClr val="accent1"/>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Tree>
    <p:extLst>
      <p:ext uri="{BB962C8B-B14F-4D97-AF65-F5344CB8AC3E}">
        <p14:creationId xmlns:p14="http://schemas.microsoft.com/office/powerpoint/2010/main" val="191465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 id="2147483716" r:id="rId39"/>
    <p:sldLayoutId id="214748372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3698-F020-3B49-BB62-E011A3A8F288}"/>
              </a:ext>
            </a:extLst>
          </p:cNvPr>
          <p:cNvSpPr>
            <a:spLocks noGrp="1"/>
          </p:cNvSpPr>
          <p:nvPr>
            <p:ph type="ctrTitle"/>
          </p:nvPr>
        </p:nvSpPr>
        <p:spPr>
          <a:xfrm>
            <a:off x="1876712" y="2917861"/>
            <a:ext cx="9486505" cy="2537716"/>
          </a:xfrm>
        </p:spPr>
        <p:txBody>
          <a:bodyPr/>
          <a:lstStyle/>
          <a:p>
            <a:pPr algn="ctr">
              <a:lnSpc>
                <a:spcPct val="150000"/>
              </a:lnSpc>
            </a:pPr>
            <a:r>
              <a:rPr lang="en-GB" sz="3200" dirty="0">
                <a:cs typeface="Arial"/>
              </a:rPr>
              <a:t>CREATE SALES CONTRACT USING BAPI AND DISPLAY OOALV RECORDS</a:t>
            </a:r>
            <a:br>
              <a:rPr lang="en-GB" dirty="0">
                <a:cs typeface="Arial"/>
              </a:rPr>
            </a:br>
            <a:endParaRPr lang="en-UA" dirty="0"/>
          </a:p>
        </p:txBody>
      </p:sp>
    </p:spTree>
    <p:extLst>
      <p:ext uri="{BB962C8B-B14F-4D97-AF65-F5344CB8AC3E}">
        <p14:creationId xmlns:p14="http://schemas.microsoft.com/office/powerpoint/2010/main" val="2297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6523267" cy="914400"/>
          </a:xfrm>
        </p:spPr>
        <p:txBody>
          <a:bodyPr/>
          <a:lstStyle/>
          <a:p>
            <a:r>
              <a:rPr lang="en-US" dirty="0"/>
              <a:t>LINE ITEMS DETAILS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10</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05A7C63E-3BC4-54C2-07AC-D66D67040C1E}"/>
              </a:ext>
            </a:extLst>
          </p:cNvPr>
          <p:cNvPicPr>
            <a:picLocks noGrp="1" noChangeAspect="1"/>
          </p:cNvPicPr>
          <p:nvPr>
            <p:ph type="pic" sz="quarter" idx="15"/>
          </p:nvPr>
        </p:nvPicPr>
        <p:blipFill>
          <a:blip r:embed="rId2"/>
          <a:srcRect t="8895" b="8895"/>
          <a:stretch>
            <a:fillRect/>
          </a:stretch>
        </p:blipFill>
        <p:spPr>
          <a:xfrm>
            <a:off x="1047750" y="1400175"/>
            <a:ext cx="10120313" cy="4679950"/>
          </a:xfrm>
        </p:spPr>
      </p:pic>
      <p:pic>
        <p:nvPicPr>
          <p:cNvPr id="5" name="Picture 4" descr="A screenshot of a computer&#10;&#10;Description automatically generated">
            <a:extLst>
              <a:ext uri="{FF2B5EF4-FFF2-40B4-BE49-F238E27FC236}">
                <a16:creationId xmlns:a16="http://schemas.microsoft.com/office/drawing/2014/main" id="{2EA64B2D-88FB-9EFF-D85D-17D9DD1404CD}"/>
              </a:ext>
            </a:extLst>
          </p:cNvPr>
          <p:cNvPicPr>
            <a:picLocks noChangeAspect="1"/>
          </p:cNvPicPr>
          <p:nvPr/>
        </p:nvPicPr>
        <p:blipFill>
          <a:blip r:embed="rId3"/>
          <a:stretch>
            <a:fillRect/>
          </a:stretch>
        </p:blipFill>
        <p:spPr>
          <a:xfrm>
            <a:off x="0" y="-20548"/>
            <a:ext cx="12192000" cy="6858000"/>
          </a:xfrm>
          <a:prstGeom prst="rect">
            <a:avLst/>
          </a:prstGeom>
        </p:spPr>
      </p:pic>
    </p:spTree>
    <p:extLst>
      <p:ext uri="{BB962C8B-B14F-4D97-AF65-F5344CB8AC3E}">
        <p14:creationId xmlns:p14="http://schemas.microsoft.com/office/powerpoint/2010/main" val="311467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8065214" cy="784946"/>
          </a:xfrm>
        </p:spPr>
        <p:txBody>
          <a:bodyPr/>
          <a:lstStyle/>
          <a:p>
            <a:r>
              <a:rPr lang="en-US" dirty="0"/>
              <a:t>ADOBE FORM FOR CONTRACT DETAILS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11</a:t>
            </a:fld>
            <a:endParaRPr lang="en-US"/>
          </a:p>
        </p:txBody>
      </p:sp>
      <p:pic>
        <p:nvPicPr>
          <p:cNvPr id="14" name="Picture Placeholder 13" descr="A close-up of a document&#10;&#10;Description automatically generated">
            <a:extLst>
              <a:ext uri="{FF2B5EF4-FFF2-40B4-BE49-F238E27FC236}">
                <a16:creationId xmlns:a16="http://schemas.microsoft.com/office/drawing/2014/main" id="{06F10C78-0419-B6F1-5347-0E30906F6DE5}"/>
              </a:ext>
            </a:extLst>
          </p:cNvPr>
          <p:cNvPicPr>
            <a:picLocks noGrp="1" noChangeAspect="1"/>
          </p:cNvPicPr>
          <p:nvPr>
            <p:ph type="pic" sz="quarter" idx="15"/>
          </p:nvPr>
        </p:nvPicPr>
        <p:blipFill>
          <a:blip r:embed="rId2"/>
          <a:srcRect l="11343" r="11343"/>
          <a:stretch>
            <a:fillRect/>
          </a:stretch>
        </p:blipFill>
        <p:spPr>
          <a:xfrm>
            <a:off x="3380198" y="1199508"/>
            <a:ext cx="3429713" cy="4679847"/>
          </a:xfrm>
        </p:spPr>
      </p:pic>
    </p:spTree>
    <p:extLst>
      <p:ext uri="{BB962C8B-B14F-4D97-AF65-F5344CB8AC3E}">
        <p14:creationId xmlns:p14="http://schemas.microsoft.com/office/powerpoint/2010/main" val="385524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4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657547" y="770563"/>
            <a:ext cx="6935056" cy="770562"/>
          </a:xfrm>
        </p:spPr>
        <p:txBody>
          <a:bodyPr/>
          <a:lstStyle/>
          <a:p>
            <a:r>
              <a:rPr lang="en-US" dirty="0"/>
              <a:t>TABLE OF CONTENTS</a:t>
            </a:r>
            <a:endParaRPr lang="en-UA"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7" y="1993187"/>
            <a:ext cx="11165645" cy="2691830"/>
          </a:xfrm>
        </p:spPr>
        <p:txBody>
          <a:bodyPr lIns="180000" tIns="144000" rIns="180000" bIns="180000"/>
          <a:lstStyle/>
          <a:p>
            <a:pPr marL="342900" indent="-342900">
              <a:lnSpc>
                <a:spcPct val="150000"/>
              </a:lnSpc>
              <a:buFont typeface="Wingdings" panose="05000000000000000000" pitchFamily="2" charset="2"/>
              <a:buChar char="Ø"/>
            </a:pPr>
            <a:r>
              <a:rPr lang="en-GB" sz="2000" b="1" dirty="0"/>
              <a:t>ZG05_TABLE1</a:t>
            </a:r>
          </a:p>
          <a:p>
            <a:pPr marL="342900" indent="-342900">
              <a:lnSpc>
                <a:spcPct val="150000"/>
              </a:lnSpc>
              <a:buFont typeface="Wingdings" panose="05000000000000000000" pitchFamily="2" charset="2"/>
              <a:buChar char="Ø"/>
            </a:pPr>
            <a:r>
              <a:rPr lang="en-GB" sz="2000" b="1" dirty="0"/>
              <a:t>VBAK</a:t>
            </a:r>
          </a:p>
          <a:p>
            <a:pPr marL="342900" indent="-342900">
              <a:lnSpc>
                <a:spcPct val="150000"/>
              </a:lnSpc>
              <a:buFont typeface="Wingdings" panose="05000000000000000000" pitchFamily="2" charset="2"/>
              <a:buChar char="Ø"/>
            </a:pPr>
            <a:r>
              <a:rPr lang="en-GB" sz="2000" b="1" dirty="0"/>
              <a:t>VBAP</a:t>
            </a:r>
          </a:p>
          <a:p>
            <a:r>
              <a:rPr lang="en-GB" sz="2000" b="1" dirty="0"/>
              <a:t>    </a:t>
            </a:r>
          </a:p>
          <a:p>
            <a:endParaRPr lang="en-GB" sz="2000" b="1"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2</a:t>
            </a:fld>
            <a:endParaRPr lang="en-US"/>
          </a:p>
        </p:txBody>
      </p:sp>
    </p:spTree>
    <p:extLst>
      <p:ext uri="{BB962C8B-B14F-4D97-AF65-F5344CB8AC3E}">
        <p14:creationId xmlns:p14="http://schemas.microsoft.com/office/powerpoint/2010/main" val="22210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955497" y="452064"/>
            <a:ext cx="4417887" cy="770562"/>
          </a:xfrm>
        </p:spPr>
        <p:txBody>
          <a:bodyPr/>
          <a:lstStyle/>
          <a:p>
            <a:r>
              <a:rPr lang="en-US" dirty="0"/>
              <a:t>INTRODUCTION</a:t>
            </a:r>
            <a:endParaRPr lang="en-UA"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6" y="1417833"/>
            <a:ext cx="11165645" cy="4417887"/>
          </a:xfrm>
        </p:spPr>
        <p:txBody>
          <a:bodyPr lIns="180000" tIns="144000" rIns="180000" bIns="180000"/>
          <a:lstStyle/>
          <a:p>
            <a:pPr marL="342900" indent="-342900">
              <a:lnSpc>
                <a:spcPct val="150000"/>
              </a:lnSpc>
              <a:buFont typeface="Wingdings" panose="05000000000000000000" pitchFamily="2" charset="2"/>
              <a:buChar char="Ø"/>
            </a:pPr>
            <a:endParaRPr lang="en-GB" sz="2000" b="1" dirty="0"/>
          </a:p>
          <a:p>
            <a:pPr marL="342900" indent="-342900">
              <a:lnSpc>
                <a:spcPct val="150000"/>
              </a:lnSpc>
              <a:buFont typeface="Wingdings" panose="05000000000000000000" pitchFamily="2" charset="2"/>
              <a:buChar char="Ø"/>
            </a:pPr>
            <a:r>
              <a:rPr lang="en-GB" sz="2000" b="1" dirty="0"/>
              <a:t>CREATING SALES CONTRACT BY UPLOADING  CSV FILE USING BAPI</a:t>
            </a:r>
          </a:p>
          <a:p>
            <a:pPr marL="342900" indent="-342900">
              <a:lnSpc>
                <a:spcPct val="150000"/>
              </a:lnSpc>
              <a:buFont typeface="Wingdings" panose="05000000000000000000" pitchFamily="2" charset="2"/>
              <a:buChar char="Ø"/>
            </a:pPr>
            <a:r>
              <a:rPr lang="en-GB" sz="2000" b="1" dirty="0"/>
              <a:t>DISPLAYING  OOALV OUTPUT  FOR CONTRACT DETAILS </a:t>
            </a:r>
          </a:p>
          <a:p>
            <a:pPr marL="342900" indent="-342900">
              <a:lnSpc>
                <a:spcPct val="150000"/>
              </a:lnSpc>
              <a:buFont typeface="Wingdings" panose="05000000000000000000" pitchFamily="2" charset="2"/>
              <a:buChar char="Ø"/>
            </a:pPr>
            <a:r>
              <a:rPr lang="en-GB" sz="2000" b="1" dirty="0"/>
              <a:t>DISPLAYING THE  ADOBE FORM FOR CONTRACT DETAILS</a:t>
            </a:r>
          </a:p>
          <a:p>
            <a:pPr marL="342900" indent="-342900">
              <a:lnSpc>
                <a:spcPct val="150000"/>
              </a:lnSpc>
              <a:buFont typeface="Wingdings" panose="05000000000000000000" pitchFamily="2" charset="2"/>
              <a:buChar char="Ø"/>
            </a:pPr>
            <a:endParaRPr lang="en-GB" sz="2000" b="1" dirty="0"/>
          </a:p>
          <a:p>
            <a:r>
              <a:rPr lang="en-GB" sz="2000" b="1" dirty="0"/>
              <a:t>    </a:t>
            </a:r>
          </a:p>
          <a:p>
            <a:endParaRPr lang="en-GB" sz="2000" b="1"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3</a:t>
            </a:fld>
            <a:endParaRPr lang="en-US"/>
          </a:p>
        </p:txBody>
      </p:sp>
    </p:spTree>
    <p:extLst>
      <p:ext uri="{BB962C8B-B14F-4D97-AF65-F5344CB8AC3E}">
        <p14:creationId xmlns:p14="http://schemas.microsoft.com/office/powerpoint/2010/main" val="390109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955497" y="452064"/>
            <a:ext cx="4417887" cy="770562"/>
          </a:xfrm>
        </p:spPr>
        <p:txBody>
          <a:bodyPr/>
          <a:lstStyle/>
          <a:p>
            <a:r>
              <a:rPr lang="en-US" dirty="0"/>
              <a:t>SALES CONTRACT?</a:t>
            </a:r>
            <a:endParaRPr lang="en-UA"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6" y="1417833"/>
            <a:ext cx="11165645" cy="4417887"/>
          </a:xfrm>
        </p:spPr>
        <p:txBody>
          <a:bodyPr lIns="180000" tIns="144000" rIns="180000" bIns="180000"/>
          <a:lstStyle/>
          <a:p>
            <a:pPr marL="342900" indent="-342900">
              <a:lnSpc>
                <a:spcPct val="150000"/>
              </a:lnSpc>
              <a:buFont typeface="Wingdings" panose="05000000000000000000" pitchFamily="2" charset="2"/>
              <a:buChar char="Ø"/>
            </a:pPr>
            <a:endParaRPr lang="en-GB" sz="2000" b="1" dirty="0"/>
          </a:p>
          <a:p>
            <a:pPr marL="342900" indent="-342900">
              <a:lnSpc>
                <a:spcPct val="150000"/>
              </a:lnSpc>
              <a:buFont typeface="Wingdings" panose="05000000000000000000" pitchFamily="2" charset="2"/>
              <a:buChar char="Ø"/>
            </a:pPr>
            <a:r>
              <a:rPr lang="en-US" sz="2400" dirty="0"/>
              <a:t>A sales contract legally binds both parties to the terms and conditions of the sale, protecting their rights and interests.</a:t>
            </a:r>
          </a:p>
          <a:p>
            <a:pPr marL="342900" indent="-342900">
              <a:lnSpc>
                <a:spcPct val="150000"/>
              </a:lnSpc>
              <a:buFont typeface="Wingdings" panose="05000000000000000000" pitchFamily="2" charset="2"/>
              <a:buChar char="Ø"/>
            </a:pPr>
            <a:r>
              <a:rPr lang="en-US" sz="2400" dirty="0"/>
              <a:t>It outlines what is being sold, at what price, and under what conditions, reducing the risk of misunderstandings or disputes later on.</a:t>
            </a:r>
            <a:endParaRPr lang="en-GB" sz="2000" b="1" dirty="0"/>
          </a:p>
          <a:p>
            <a:r>
              <a:rPr lang="en-GB" sz="2000" b="1" dirty="0"/>
              <a:t>    </a:t>
            </a:r>
          </a:p>
          <a:p>
            <a:endParaRPr lang="en-GB" sz="2000" b="1"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4</a:t>
            </a:fld>
            <a:endParaRPr lang="en-US"/>
          </a:p>
        </p:txBody>
      </p:sp>
    </p:spTree>
    <p:extLst>
      <p:ext uri="{BB962C8B-B14F-4D97-AF65-F5344CB8AC3E}">
        <p14:creationId xmlns:p14="http://schemas.microsoft.com/office/powerpoint/2010/main" val="109291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821931" y="606176"/>
            <a:ext cx="10479641" cy="770562"/>
          </a:xfrm>
        </p:spPr>
        <p:txBody>
          <a:bodyPr/>
          <a:lstStyle/>
          <a:p>
            <a:r>
              <a:rPr lang="en-US" sz="2800" dirty="0"/>
              <a:t>FUNCTION MODULE USED</a:t>
            </a:r>
            <a:endParaRPr lang="en-UA" sz="2800"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7" y="1726058"/>
            <a:ext cx="11165645" cy="3291583"/>
          </a:xfrm>
        </p:spPr>
        <p:txBody>
          <a:bodyPr lIns="180000" tIns="144000" rIns="180000" bIns="180000"/>
          <a:lstStyle/>
          <a:p>
            <a:pPr marL="342900" indent="-342900">
              <a:lnSpc>
                <a:spcPct val="150000"/>
              </a:lnSpc>
              <a:buFont typeface="Wingdings" panose="05000000000000000000" pitchFamily="2" charset="2"/>
              <a:buChar char="Ø"/>
            </a:pPr>
            <a:endParaRPr lang="en-GB" sz="2000" b="1" dirty="0"/>
          </a:p>
          <a:p>
            <a:pPr marL="342900" indent="-342900">
              <a:lnSpc>
                <a:spcPct val="150000"/>
              </a:lnSpc>
              <a:buFont typeface="Wingdings" panose="05000000000000000000" pitchFamily="2" charset="2"/>
              <a:buChar char="Ø"/>
            </a:pPr>
            <a:r>
              <a:rPr lang="en-US" sz="2000" dirty="0"/>
              <a:t>KCD_CSV_FILE_TO_INTERN_CONVERT  Function call is used to upload the csv files using BAPI.</a:t>
            </a:r>
          </a:p>
          <a:p>
            <a:pPr marL="342900" indent="-342900">
              <a:lnSpc>
                <a:spcPct val="150000"/>
              </a:lnSpc>
              <a:buFont typeface="Wingdings" panose="05000000000000000000" pitchFamily="2" charset="2"/>
              <a:buChar char="Ø"/>
            </a:pPr>
            <a:r>
              <a:rPr lang="en-US" sz="2000" dirty="0"/>
              <a:t>BAPI_CONTRACT_CREATEFROMDATA     is used for creating the Sales Contract.</a:t>
            </a:r>
          </a:p>
          <a:p>
            <a:pPr>
              <a:lnSpc>
                <a:spcPct val="150000"/>
              </a:lnSpc>
            </a:pPr>
            <a:endParaRPr lang="en-GB" sz="2000"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5</a:t>
            </a:fld>
            <a:endParaRPr lang="en-US"/>
          </a:p>
        </p:txBody>
      </p:sp>
    </p:spTree>
    <p:extLst>
      <p:ext uri="{BB962C8B-B14F-4D97-AF65-F5344CB8AC3E}">
        <p14:creationId xmlns:p14="http://schemas.microsoft.com/office/powerpoint/2010/main" val="184235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365760" y="365760"/>
            <a:ext cx="7205471" cy="914400"/>
          </a:xfrm>
        </p:spPr>
        <p:txBody>
          <a:bodyPr/>
          <a:lstStyle/>
          <a:p>
            <a:r>
              <a:rPr lang="en-GB" dirty="0"/>
              <a:t>INPUT FILE</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6</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FCD7BBE3-830E-6B11-1314-EEBC61FC985A}"/>
              </a:ext>
            </a:extLst>
          </p:cNvPr>
          <p:cNvPicPr>
            <a:picLocks noGrp="1" noChangeAspect="1"/>
          </p:cNvPicPr>
          <p:nvPr>
            <p:ph type="pic" sz="quarter" idx="15"/>
          </p:nvPr>
        </p:nvPicPr>
        <p:blipFill>
          <a:blip r:embed="rId2"/>
          <a:srcRect t="13019" b="13019"/>
          <a:stretch>
            <a:fillRect/>
          </a:stretch>
        </p:blipFill>
        <p:spPr>
          <a:xfrm>
            <a:off x="574675" y="1400175"/>
            <a:ext cx="11249025" cy="4679950"/>
          </a:xfrm>
        </p:spPr>
      </p:pic>
    </p:spTree>
    <p:extLst>
      <p:ext uri="{BB962C8B-B14F-4D97-AF65-F5344CB8AC3E}">
        <p14:creationId xmlns:p14="http://schemas.microsoft.com/office/powerpoint/2010/main" val="239662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6523267" cy="723301"/>
          </a:xfrm>
        </p:spPr>
        <p:txBody>
          <a:bodyPr/>
          <a:lstStyle/>
          <a:p>
            <a:r>
              <a:rPr lang="en-GB" dirty="0"/>
              <a:t>ALV OUTPUT </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7</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481DE7E6-F5E4-D5D8-4ADD-B87534599D43}"/>
              </a:ext>
            </a:extLst>
          </p:cNvPr>
          <p:cNvPicPr>
            <a:picLocks noGrp="1" noChangeAspect="1"/>
          </p:cNvPicPr>
          <p:nvPr>
            <p:ph type="pic" sz="quarter" idx="15"/>
          </p:nvPr>
        </p:nvPicPr>
        <p:blipFill>
          <a:blip r:embed="rId2"/>
          <a:srcRect t="8895" b="8895"/>
          <a:stretch>
            <a:fillRect/>
          </a:stretch>
        </p:blipFill>
        <p:spPr>
          <a:xfrm>
            <a:off x="1047750" y="1400175"/>
            <a:ext cx="10120313" cy="4679950"/>
          </a:xfrm>
        </p:spPr>
      </p:pic>
      <p:pic>
        <p:nvPicPr>
          <p:cNvPr id="5" name="Picture 4" descr="A screenshot of a computer&#10;&#10;Description automatically generated">
            <a:extLst>
              <a:ext uri="{FF2B5EF4-FFF2-40B4-BE49-F238E27FC236}">
                <a16:creationId xmlns:a16="http://schemas.microsoft.com/office/drawing/2014/main" id="{C69020C4-BF9A-1DD6-1A6B-CB5343CE9E5A}"/>
              </a:ext>
            </a:extLst>
          </p:cNvPr>
          <p:cNvPicPr>
            <a:picLocks noChangeAspect="1"/>
          </p:cNvPicPr>
          <p:nvPr/>
        </p:nvPicPr>
        <p:blipFill>
          <a:blip r:embed="rId3"/>
          <a:stretch>
            <a:fillRect/>
          </a:stretch>
        </p:blipFill>
        <p:spPr>
          <a:xfrm>
            <a:off x="0" y="0"/>
            <a:ext cx="12192000" cy="68580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2475BA6-E03A-6B24-4D12-B2157D535921}"/>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60974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8270697" cy="661656"/>
          </a:xfrm>
        </p:spPr>
        <p:txBody>
          <a:bodyPr/>
          <a:lstStyle/>
          <a:p>
            <a:r>
              <a:rPr lang="en-US" dirty="0"/>
              <a:t>SELECTION SCREEN FOR OOALV</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8</a:t>
            </a:fld>
            <a:endParaRPr lang="en-US"/>
          </a:p>
        </p:txBody>
      </p:sp>
      <p:pic>
        <p:nvPicPr>
          <p:cNvPr id="4" name="Picture Placeholder 3">
            <a:extLst>
              <a:ext uri="{FF2B5EF4-FFF2-40B4-BE49-F238E27FC236}">
                <a16:creationId xmlns:a16="http://schemas.microsoft.com/office/drawing/2014/main" id="{F75CBBF2-14EC-C76B-4C70-BB99AC587ACA}"/>
              </a:ext>
            </a:extLst>
          </p:cNvPr>
          <p:cNvPicPr>
            <a:picLocks noGrp="1" noChangeAspect="1"/>
          </p:cNvPicPr>
          <p:nvPr>
            <p:ph type="pic" sz="quarter" idx="15"/>
          </p:nvPr>
        </p:nvPicPr>
        <p:blipFill>
          <a:blip r:embed="rId2"/>
          <a:srcRect t="876" b="876"/>
          <a:stretch/>
        </p:blipFill>
        <p:spPr>
          <a:xfrm>
            <a:off x="1047750" y="1400175"/>
            <a:ext cx="10120313" cy="4679950"/>
          </a:xfrm>
        </p:spPr>
      </p:pic>
      <p:pic>
        <p:nvPicPr>
          <p:cNvPr id="5" name="Picture 4" descr="A screenshot of a computer&#10;&#10;Description automatically generated">
            <a:extLst>
              <a:ext uri="{FF2B5EF4-FFF2-40B4-BE49-F238E27FC236}">
                <a16:creationId xmlns:a16="http://schemas.microsoft.com/office/drawing/2014/main" id="{A1DD7175-B126-3692-1BB1-51B1736D74B3}"/>
              </a:ext>
            </a:extLst>
          </p:cNvPr>
          <p:cNvPicPr>
            <a:picLocks noChangeAspect="1"/>
          </p:cNvPicPr>
          <p:nvPr/>
        </p:nvPicPr>
        <p:blipFill>
          <a:blip r:embed="rId3"/>
          <a:stretch>
            <a:fillRect/>
          </a:stretch>
        </p:blipFill>
        <p:spPr>
          <a:xfrm>
            <a:off x="0" y="10274"/>
            <a:ext cx="12192000" cy="6858000"/>
          </a:xfrm>
          <a:prstGeom prst="rect">
            <a:avLst/>
          </a:prstGeom>
        </p:spPr>
      </p:pic>
    </p:spTree>
    <p:extLst>
      <p:ext uri="{BB962C8B-B14F-4D97-AF65-F5344CB8AC3E}">
        <p14:creationId xmlns:p14="http://schemas.microsoft.com/office/powerpoint/2010/main" val="7593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6523267" cy="914400"/>
          </a:xfrm>
        </p:spPr>
        <p:txBody>
          <a:bodyPr/>
          <a:lstStyle/>
          <a:p>
            <a:r>
              <a:rPr lang="en-US" dirty="0"/>
              <a:t>HEADER DETAILS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9</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5C0BC918-36D7-34D4-4FD6-3D3789981529}"/>
              </a:ext>
            </a:extLst>
          </p:cNvPr>
          <p:cNvPicPr>
            <a:picLocks noGrp="1" noChangeAspect="1"/>
          </p:cNvPicPr>
          <p:nvPr>
            <p:ph type="pic" sz="quarter" idx="15"/>
          </p:nvPr>
        </p:nvPicPr>
        <p:blipFill>
          <a:blip r:embed="rId2"/>
          <a:srcRect t="8895" b="8895"/>
          <a:stretch>
            <a:fillRect/>
          </a:stretch>
        </p:blipFill>
        <p:spPr>
          <a:xfrm>
            <a:off x="1047750" y="1400175"/>
            <a:ext cx="10120313" cy="4679950"/>
          </a:xfrm>
        </p:spPr>
      </p:pic>
      <p:pic>
        <p:nvPicPr>
          <p:cNvPr id="8" name="Picture 7" descr="A screenshot of a computer&#10;&#10;Description automatically generated">
            <a:extLst>
              <a:ext uri="{FF2B5EF4-FFF2-40B4-BE49-F238E27FC236}">
                <a16:creationId xmlns:a16="http://schemas.microsoft.com/office/drawing/2014/main" id="{9390528A-69E6-3BF4-7C73-3EF573B324D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10482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BA25364D9C4E4786A27F131F82BF80" ma:contentTypeVersion="6" ma:contentTypeDescription="Create a new document." ma:contentTypeScope="" ma:versionID="257a6a16ae3c46646dc59ec46c0f2f86">
  <xsd:schema xmlns:xsd="http://www.w3.org/2001/XMLSchema" xmlns:xs="http://www.w3.org/2001/XMLSchema" xmlns:p="http://schemas.microsoft.com/office/2006/metadata/properties" xmlns:ns2="a8a48011-3807-46b2-8a7f-148d7d7d2019" xmlns:ns3="a72782fd-4a91-4927-853b-0c820ca2fd49" targetNamespace="http://schemas.microsoft.com/office/2006/metadata/properties" ma:root="true" ma:fieldsID="df31ae3534da61e61aa4fc6b1e36a7c1" ns2:_="" ns3:_="">
    <xsd:import namespace="a8a48011-3807-46b2-8a7f-148d7d7d2019"/>
    <xsd:import namespace="a72782fd-4a91-4927-853b-0c820ca2fd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a48011-3807-46b2-8a7f-148d7d7d2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2782fd-4a91-4927-853b-0c820ca2fd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B87E24-B5DB-41FB-95E5-193CDAF2A57B}">
  <ds:schemaRefs>
    <ds:schemaRef ds:uri="a72782fd-4a91-4927-853b-0c820ca2fd49"/>
    <ds:schemaRef ds:uri="a8a48011-3807-46b2-8a7f-148d7d7d20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44B4988-AF94-4530-A572-2D8F68FA16E5}">
  <ds:schemaRefs>
    <ds:schemaRef ds:uri="a72782fd-4a91-4927-853b-0c820ca2fd49"/>
    <ds:schemaRef ds:uri="a8a48011-3807-46b2-8a7f-148d7d7d20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A8DD57A-72D1-48C6-AD75-D10A1090C2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UST</Template>
  <TotalTime>1029</TotalTime>
  <Words>162</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UST</vt:lpstr>
      <vt:lpstr>CREATE SALES CONTRACT USING BAPI AND DISPLAY OOALV RECORDS </vt:lpstr>
      <vt:lpstr>TABLE OF CONTENTS</vt:lpstr>
      <vt:lpstr>INTRODUCTION</vt:lpstr>
      <vt:lpstr>SALES CONTRACT?</vt:lpstr>
      <vt:lpstr>FUNCTION MODULE USED</vt:lpstr>
      <vt:lpstr>INPUT FILE</vt:lpstr>
      <vt:lpstr>ALV OUTPUT </vt:lpstr>
      <vt:lpstr>SELECTION SCREEN FOR OOALV</vt:lpstr>
      <vt:lpstr>HEADER DETAILS</vt:lpstr>
      <vt:lpstr>LINE ITEMS DETAILS</vt:lpstr>
      <vt:lpstr>ADOBE FORM FOR CONTRACT DETAILS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Srija Vanam(UST,IN)</cp:lastModifiedBy>
  <cp:revision>10</cp:revision>
  <cp:lastPrinted>2019-10-06T00:46:52Z</cp:lastPrinted>
  <dcterms:created xsi:type="dcterms:W3CDTF">2020-11-03T11:34:40Z</dcterms:created>
  <dcterms:modified xsi:type="dcterms:W3CDTF">2024-06-14T14:35:51Z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