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74" r:id="rId9"/>
    <p:sldId id="261" r:id="rId10"/>
    <p:sldId id="262" r:id="rId11"/>
    <p:sldId id="263" r:id="rId12"/>
    <p:sldId id="270" r:id="rId13"/>
    <p:sldId id="272" r:id="rId14"/>
    <p:sldId id="271" r:id="rId15"/>
    <p:sldId id="273" r:id="rId16"/>
    <p:sldId id="269" r:id="rId17"/>
    <p:sldId id="267" r:id="rId18"/>
    <p:sldId id="268"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B65C9-7437-4A78-A2AE-403C3AD5A320}" v="3" dt="2024-01-20T11:07:54.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8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5A43-31C3-42E7-9247-A5BF3CC94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A4342-C0AE-49C7-A0DB-93A247D07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EAFE7-86C3-4FEF-B060-39B93110EED2}"/>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A34FD92C-5BC7-4420-AF1F-4A73BCF2D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A0264-EF56-4835-8BC7-995E3DD67A73}"/>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292621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58DE-AB00-40AE-937A-D9104655F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E6D52-716C-4DFB-BA43-F0D65E53E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31FC0-6970-4933-8C5F-E31857128230}"/>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B6B8AA5F-A1D3-455E-A43B-804BDAD5C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3ADEF-ED32-4865-B105-15F1429380A0}"/>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92247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46653-7C2F-4DCC-A91F-5070AB830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D5966-2AAF-4698-B5D2-3FDFCD66DB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A845D-8C22-4848-A10A-FF96BE83029D}"/>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F1D7E03E-A396-4979-B6ED-9E4DB744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D7E58-FFDA-4CE8-9CFE-CDFD4C830368}"/>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371983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A33D-6ED9-4CB5-946E-C5809AC46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D2521-F2B5-4428-9BA0-CE172C58C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EDF2C-115D-4275-95CF-644E78504B66}"/>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1500B5DE-C316-4CC4-BD7E-5EDD35355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F4ED7-13B3-4374-8FAE-FFB5AC50BC1B}"/>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407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C227-F09D-4963-BD67-87EBE716B8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E85F94-36B5-4691-9608-98036F360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5FEB1-8253-4562-ACCC-940916A2F9B5}"/>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81B83327-9461-4D70-8A08-A25BC5162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E6EF8-77A4-496F-954F-E933F75A6F0E}"/>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22962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81D2-F5D3-46E8-B9AF-267D5508D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2CCA1-C3C8-462B-98E1-CB43E2182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CD39A-B4FD-4478-BD88-78330A0D57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DC3230-E16E-4478-A98F-2ECD740FBC24}"/>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6" name="Footer Placeholder 5">
            <a:extLst>
              <a:ext uri="{FF2B5EF4-FFF2-40B4-BE49-F238E27FC236}">
                <a16:creationId xmlns:a16="http://schemas.microsoft.com/office/drawing/2014/main" id="{D70BFD82-AED8-443E-B240-AA64EAB50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94F43-6B70-4A94-85A3-2FC985899B21}"/>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14184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CACD-FAA6-4A58-B841-7276AD609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F96711-EB76-4623-83A6-2179B7F24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72015-9B47-4E33-A0DF-AFCB24070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09FE5-A108-43BB-BC2B-33176090E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76818-4A64-40F0-89C6-244DDA757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A11F4-A271-46D4-AD49-F34083C336DD}"/>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8" name="Footer Placeholder 7">
            <a:extLst>
              <a:ext uri="{FF2B5EF4-FFF2-40B4-BE49-F238E27FC236}">
                <a16:creationId xmlns:a16="http://schemas.microsoft.com/office/drawing/2014/main" id="{CB42C960-52CE-4B3D-84F6-E7CBC5351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64C8B-CE0C-4A1E-AD88-F1CF97DF6B47}"/>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43046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B4EE-20C0-4E3C-898E-77CB9541C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FBD73-5DE5-4363-A808-6D9AF203976F}"/>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4" name="Footer Placeholder 3">
            <a:extLst>
              <a:ext uri="{FF2B5EF4-FFF2-40B4-BE49-F238E27FC236}">
                <a16:creationId xmlns:a16="http://schemas.microsoft.com/office/drawing/2014/main" id="{3F508746-4779-4097-9BD0-8E2C3D390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71A9DC-9FFA-4A25-9596-58B51722B22B}"/>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315660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1C922-E6AB-48A8-A20F-FBBD511D65DB}"/>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3" name="Footer Placeholder 2">
            <a:extLst>
              <a:ext uri="{FF2B5EF4-FFF2-40B4-BE49-F238E27FC236}">
                <a16:creationId xmlns:a16="http://schemas.microsoft.com/office/drawing/2014/main" id="{B879D7D1-3285-48AE-AEB4-A65EF94D93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4E726-E0F7-428B-A2BC-68A8A3F2CAB6}"/>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101427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EF2E-14CC-4CB0-84C7-C99738A03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66D5D-4176-4FD6-A2DE-F7FD84041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190EE-173F-41EB-B042-1AB92BFD7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A580-64EC-4F10-80FD-A1B7E75C4C87}"/>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6" name="Footer Placeholder 5">
            <a:extLst>
              <a:ext uri="{FF2B5EF4-FFF2-40B4-BE49-F238E27FC236}">
                <a16:creationId xmlns:a16="http://schemas.microsoft.com/office/drawing/2014/main" id="{888DEF6E-E5AD-454C-ACAF-98A9145A5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D5196-BB7D-4FCE-9E0E-3B78414C1344}"/>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123430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3982-87FB-4F55-9277-52D33A182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0204F-B8B8-4B8B-AA50-0C0DCA0C7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6C9BE-103E-48DB-A7D3-CAAC9DC8F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D1A34-830C-46F8-8870-9F2B1EFD3866}"/>
              </a:ext>
            </a:extLst>
          </p:cNvPr>
          <p:cNvSpPr>
            <a:spLocks noGrp="1"/>
          </p:cNvSpPr>
          <p:nvPr>
            <p:ph type="dt" sz="half" idx="10"/>
          </p:nvPr>
        </p:nvSpPr>
        <p:spPr/>
        <p:txBody>
          <a:bodyPr/>
          <a:lstStyle/>
          <a:p>
            <a:fld id="{A0F9C66A-80D7-4E3E-9734-DEFBE8493D46}" type="datetimeFigureOut">
              <a:rPr lang="en-US" smtClean="0"/>
              <a:pPr/>
              <a:t>1/23/2024</a:t>
            </a:fld>
            <a:endParaRPr lang="en-US"/>
          </a:p>
        </p:txBody>
      </p:sp>
      <p:sp>
        <p:nvSpPr>
          <p:cNvPr id="6" name="Footer Placeholder 5">
            <a:extLst>
              <a:ext uri="{FF2B5EF4-FFF2-40B4-BE49-F238E27FC236}">
                <a16:creationId xmlns:a16="http://schemas.microsoft.com/office/drawing/2014/main" id="{C27C02FE-D103-4712-BFE9-89476272E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93772-CB3C-4BAB-9CBA-8D51E49E85B8}"/>
              </a:ext>
            </a:extLst>
          </p:cNvPr>
          <p:cNvSpPr>
            <a:spLocks noGrp="1"/>
          </p:cNvSpPr>
          <p:nvPr>
            <p:ph type="sldNum" sz="quarter" idx="12"/>
          </p:nvPr>
        </p:nvSpPr>
        <p:spPr/>
        <p:txBody>
          <a:bodyPr/>
          <a:lstStyle/>
          <a:p>
            <a:fld id="{9DBE4AE7-31F8-49A8-8404-2741B809E6F8}" type="slidenum">
              <a:rPr lang="en-US" smtClean="0"/>
              <a:pPr/>
              <a:t>‹#›</a:t>
            </a:fld>
            <a:endParaRPr lang="en-US"/>
          </a:p>
        </p:txBody>
      </p:sp>
    </p:spTree>
    <p:extLst>
      <p:ext uri="{BB962C8B-B14F-4D97-AF65-F5344CB8AC3E}">
        <p14:creationId xmlns:p14="http://schemas.microsoft.com/office/powerpoint/2010/main" val="152674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85035-BA03-4FDB-811E-95CBA636E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BD94D-81BF-4181-A705-9CDB57AA2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2A50B-CB1C-4B9E-9001-31A5EEB7A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9C66A-80D7-4E3E-9734-DEFBE8493D46}" type="datetimeFigureOut">
              <a:rPr lang="en-US" smtClean="0"/>
              <a:pPr/>
              <a:t>1/23/2024</a:t>
            </a:fld>
            <a:endParaRPr lang="en-US"/>
          </a:p>
        </p:txBody>
      </p:sp>
      <p:sp>
        <p:nvSpPr>
          <p:cNvPr id="5" name="Footer Placeholder 4">
            <a:extLst>
              <a:ext uri="{FF2B5EF4-FFF2-40B4-BE49-F238E27FC236}">
                <a16:creationId xmlns:a16="http://schemas.microsoft.com/office/drawing/2014/main" id="{36666CA9-567A-4EAF-A913-AB8145E42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780EE4-0C68-48E4-8BDA-C556D01BA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E4AE7-31F8-49A8-8404-2741B809E6F8}" type="slidenum">
              <a:rPr lang="en-US" smtClean="0"/>
              <a:pPr/>
              <a:t>‹#›</a:t>
            </a:fld>
            <a:endParaRPr lang="en-US"/>
          </a:p>
        </p:txBody>
      </p:sp>
    </p:spTree>
    <p:extLst>
      <p:ext uri="{BB962C8B-B14F-4D97-AF65-F5344CB8AC3E}">
        <p14:creationId xmlns:p14="http://schemas.microsoft.com/office/powerpoint/2010/main" val="330372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s://api.openweathermap.org/data/3.0/onecall?lat=%7blat%7d&amp;lon=%7blon%7d&amp;appid=%7bAPIkey%7d" TargetMode="External"/><Relationship Id="rId2" Type="http://schemas.openxmlformats.org/officeDocument/2006/relationships/hyperlink" Target="http://api.openweathermap.org/geo/1.0/direct?q=%7bcityname%7d,%7bstate" TargetMode="External"/><Relationship Id="rId1" Type="http://schemas.openxmlformats.org/officeDocument/2006/relationships/slideLayout" Target="../slideLayouts/slideLayout2.xml"/><Relationship Id="rId4" Type="http://schemas.openxmlformats.org/officeDocument/2006/relationships/hyperlink" Target="https://www.kaggle.com/datasets/elikplim/forest-fires-data-s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Rectangle 8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86" name="Freeform: Shape 8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F7CE0A6A-D407-41CE-B5B0-F574163D4C23}"/>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 </a:t>
            </a:r>
          </a:p>
        </p:txBody>
      </p:sp>
      <p:sp>
        <p:nvSpPr>
          <p:cNvPr id="2" name="Title 1">
            <a:extLst>
              <a:ext uri="{FF2B5EF4-FFF2-40B4-BE49-F238E27FC236}">
                <a16:creationId xmlns:a16="http://schemas.microsoft.com/office/drawing/2014/main" id="{E2206ADC-35D7-44CE-BA6E-D764982EB5EC}"/>
              </a:ext>
            </a:extLst>
          </p:cNvPr>
          <p:cNvSpPr>
            <a:spLocks noGrp="1"/>
          </p:cNvSpPr>
          <p:nvPr>
            <p:ph type="ctrTitle"/>
          </p:nvPr>
        </p:nvSpPr>
        <p:spPr>
          <a:xfrm>
            <a:off x="3204642" y="2353641"/>
            <a:ext cx="5782716" cy="2150719"/>
          </a:xfrm>
          <a:noFill/>
        </p:spPr>
        <p:txBody>
          <a:bodyPr anchor="ctr">
            <a:normAutofit/>
          </a:bodyPr>
          <a:lstStyle/>
          <a:p>
            <a:r>
              <a:rPr lang="en-US" sz="2500" b="1" dirty="0">
                <a:solidFill>
                  <a:srgbClr val="080808"/>
                </a:solidFill>
                <a:latin typeface="Franklin Gothic Medium"/>
                <a:cs typeface="Times New Roman"/>
              </a:rPr>
              <a:t>MAIN PROJECT REVIEW 1</a:t>
            </a:r>
            <a:br>
              <a:rPr lang="en-US" sz="2500" b="1" dirty="0">
                <a:latin typeface="Franklin Gothic Medium"/>
                <a:cs typeface="Times New Roman" panose="02020603050405020304" pitchFamily="18" charset="0"/>
              </a:rPr>
            </a:br>
            <a:r>
              <a:rPr lang="en-US" sz="2500" b="1" dirty="0">
                <a:solidFill>
                  <a:srgbClr val="080808"/>
                </a:solidFill>
                <a:latin typeface="Franklin Gothic Medium"/>
                <a:cs typeface="Times New Roman"/>
              </a:rPr>
              <a:t>  ON</a:t>
            </a:r>
            <a:br>
              <a:rPr lang="en-US" sz="2500" b="1" dirty="0">
                <a:latin typeface="Franklin Gothic Medium"/>
                <a:cs typeface="Times New Roman" panose="02020603050405020304" pitchFamily="18" charset="0"/>
              </a:rPr>
            </a:br>
            <a:r>
              <a:rPr lang="en-US" sz="2500" b="1" dirty="0">
                <a:latin typeface="Franklin Gothic Medium"/>
                <a:ea typeface="+mj-lt"/>
                <a:cs typeface="+mj-lt"/>
              </a:rPr>
              <a:t>DISASTER PREDICTION AND RESPONSE MANAGEMENT SYSTEM</a:t>
            </a:r>
            <a:endParaRPr lang="en-US" sz="2500" dirty="0">
              <a:solidFill>
                <a:srgbClr val="080808"/>
              </a:solidFill>
              <a:latin typeface="Franklin Gothic Medium"/>
            </a:endParaRPr>
          </a:p>
        </p:txBody>
      </p:sp>
      <p:sp>
        <p:nvSpPr>
          <p:cNvPr id="90"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 name="Rectangle 9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0469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00B0F0"/>
          </a:solidFill>
        </p:spPr>
        <p:txBody>
          <a:bodyPr/>
          <a:lstStyle/>
          <a:p>
            <a:r>
              <a:rPr lang="en-US" dirty="0"/>
              <a:t>	</a:t>
            </a:r>
            <a:r>
              <a:rPr lang="en-US" dirty="0">
                <a:solidFill>
                  <a:schemeClr val="bg1"/>
                </a:solidFill>
              </a:rPr>
              <a:t>Non-Functional Requirements</a:t>
            </a:r>
          </a:p>
        </p:txBody>
      </p:sp>
      <p:sp>
        <p:nvSpPr>
          <p:cNvPr id="3" name="Content Placeholder 2"/>
          <p:cNvSpPr>
            <a:spLocks noGrp="1"/>
          </p:cNvSpPr>
          <p:nvPr>
            <p:ph idx="1"/>
          </p:nvPr>
        </p:nvSpPr>
        <p:spPr>
          <a:xfrm>
            <a:off x="630194" y="1631092"/>
            <a:ext cx="11281720" cy="4867145"/>
          </a:xfrm>
        </p:spPr>
        <p:txBody>
          <a:bodyPr>
            <a:normAutofit/>
          </a:bodyPr>
          <a:lstStyle/>
          <a:p>
            <a:pPr algn="just">
              <a:buNone/>
            </a:pPr>
            <a:r>
              <a:rPr lang="en-US" sz="2400" dirty="0"/>
              <a:t>   </a:t>
            </a:r>
            <a:r>
              <a:rPr lang="en-US" sz="2400" b="1" i="1" dirty="0"/>
              <a:t>Performance :</a:t>
            </a:r>
          </a:p>
          <a:p>
            <a:pPr>
              <a:buNone/>
            </a:pPr>
            <a:r>
              <a:rPr lang="en-US" sz="2200" i="1" dirty="0"/>
              <a:t>	The System response time must be quick and should render the page in optimal time.</a:t>
            </a:r>
          </a:p>
          <a:p>
            <a:pPr>
              <a:buNone/>
            </a:pPr>
            <a:r>
              <a:rPr lang="en-US" sz="2200" i="1" dirty="0"/>
              <a:t>	React makes this possible as it supports reconciliation and uses virtual DOM to render the web pages. </a:t>
            </a:r>
          </a:p>
          <a:p>
            <a:pPr>
              <a:buNone/>
            </a:pPr>
            <a:r>
              <a:rPr lang="en-US" sz="2200" i="1" dirty="0"/>
              <a:t>	</a:t>
            </a:r>
            <a:r>
              <a:rPr lang="en-US" sz="2200" b="1" i="1" dirty="0"/>
              <a:t>Compatibility</a:t>
            </a:r>
            <a:r>
              <a:rPr lang="en-US" sz="2200" i="1" dirty="0"/>
              <a:t> : </a:t>
            </a:r>
          </a:p>
          <a:p>
            <a:pPr>
              <a:buNone/>
            </a:pPr>
            <a:r>
              <a:rPr lang="en-US" sz="2200" i="1" dirty="0"/>
              <a:t>	Bundlers like Parcel, Web pack are utilized that helps in making the application compatible on the older versions of the browsers.	</a:t>
            </a:r>
            <a:r>
              <a:rPr lang="en-US" sz="2400" i="1" dirty="0"/>
              <a:t>	</a:t>
            </a:r>
            <a:r>
              <a:rPr lang="en-US" sz="2400" dirty="0"/>
              <a:t>	</a:t>
            </a:r>
            <a:br>
              <a:rPr lang="en-US" sz="2400" dirty="0"/>
            </a:br>
            <a:endParaRPr lang="en-US" sz="2400" dirty="0"/>
          </a:p>
          <a:p>
            <a:pPr>
              <a:buNone/>
            </a:pPr>
            <a:r>
              <a:rPr lang="en-US" sz="2400" dirty="0"/>
              <a:t>	</a:t>
            </a:r>
            <a:r>
              <a:rPr lang="en-US" sz="2200" b="1" i="1" dirty="0"/>
              <a:t>Usability</a:t>
            </a:r>
            <a:r>
              <a:rPr lang="en-US" sz="2200" dirty="0"/>
              <a:t>: </a:t>
            </a:r>
          </a:p>
          <a:p>
            <a:pPr>
              <a:buNone/>
            </a:pPr>
            <a:r>
              <a:rPr lang="en-US" sz="2200" i="1" dirty="0"/>
              <a:t>	The system shall have a user interface that is intuitive and easy to navigate -</a:t>
            </a:r>
          </a:p>
          <a:p>
            <a:pPr>
              <a:buNone/>
            </a:pPr>
            <a:r>
              <a:rPr lang="en-US" sz="2200" i="1" dirty="0"/>
              <a:t>	Component Based Architecture.</a:t>
            </a:r>
          </a:p>
        </p:txBody>
      </p:sp>
      <p:sp>
        <p:nvSpPr>
          <p:cNvPr id="4"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CC99FF"/>
          </a:solidFill>
        </p:spPr>
        <p:txBody>
          <a:bodyPr/>
          <a:lstStyle/>
          <a:p>
            <a:r>
              <a:rPr lang="en-US" dirty="0"/>
              <a:t>	</a:t>
            </a:r>
            <a:r>
              <a:rPr lang="en-US" dirty="0">
                <a:solidFill>
                  <a:schemeClr val="bg1"/>
                </a:solidFill>
              </a:rPr>
              <a:t>Software Requirements</a:t>
            </a:r>
          </a:p>
        </p:txBody>
      </p:sp>
      <p:sp>
        <p:nvSpPr>
          <p:cNvPr id="3" name="Content Placeholder 2"/>
          <p:cNvSpPr>
            <a:spLocks noGrp="1"/>
          </p:cNvSpPr>
          <p:nvPr>
            <p:ph idx="1"/>
          </p:nvPr>
        </p:nvSpPr>
        <p:spPr>
          <a:xfrm>
            <a:off x="630194" y="1631092"/>
            <a:ext cx="11281720" cy="4867145"/>
          </a:xfrm>
        </p:spPr>
        <p:txBody>
          <a:bodyPr>
            <a:noAutofit/>
          </a:bodyPr>
          <a:lstStyle/>
          <a:p>
            <a:pPr algn="just">
              <a:buNone/>
            </a:pPr>
            <a:r>
              <a:rPr lang="en-US" sz="1400" dirty="0"/>
              <a:t>   	</a:t>
            </a:r>
            <a:r>
              <a:rPr lang="en-US" sz="1400" b="1" i="1" dirty="0"/>
              <a:t>Data Integration and APIs:</a:t>
            </a:r>
          </a:p>
          <a:p>
            <a:pPr algn="just">
              <a:buNone/>
            </a:pPr>
            <a:r>
              <a:rPr lang="en-US" sz="1400" i="1" dirty="0"/>
              <a:t>	Tools and frameworks for integrating various data sources, including weather APIs, seismic data feeds, satellite imagery, and other relevant sources.</a:t>
            </a:r>
          </a:p>
          <a:p>
            <a:pPr algn="just">
              <a:buNone/>
            </a:pPr>
            <a:r>
              <a:rPr lang="en-US" sz="1400" b="1" i="1" dirty="0"/>
              <a:t>	Machine Learning and Predictive Analytics:</a:t>
            </a:r>
          </a:p>
          <a:p>
            <a:pPr algn="just">
              <a:buNone/>
            </a:pPr>
            <a:r>
              <a:rPr lang="en-US" sz="1400" i="1" dirty="0"/>
              <a:t>	Libraries and frameworks for implementing machine learning algorithms and predictive analytics. This may include </a:t>
            </a:r>
            <a:r>
              <a:rPr lang="en-US" sz="1400" i="1" dirty="0" err="1"/>
              <a:t>scikit</a:t>
            </a:r>
            <a:r>
              <a:rPr lang="en-US" sz="1400" i="1" dirty="0"/>
              <a:t>-learn, </a:t>
            </a:r>
            <a:r>
              <a:rPr lang="en-US" sz="1400" i="1" dirty="0" err="1"/>
              <a:t>TensorFlow</a:t>
            </a:r>
            <a:r>
              <a:rPr lang="en-US" sz="1400" i="1" dirty="0"/>
              <a:t>, or </a:t>
            </a:r>
            <a:r>
              <a:rPr lang="en-US" sz="1400" i="1" dirty="0" err="1"/>
              <a:t>PyTorch</a:t>
            </a:r>
            <a:r>
              <a:rPr lang="en-US" sz="1400" i="1" dirty="0"/>
              <a:t> for building predictive models.</a:t>
            </a:r>
          </a:p>
          <a:p>
            <a:pPr>
              <a:buNone/>
            </a:pPr>
            <a:r>
              <a:rPr lang="en-US" sz="1400" b="1" i="1" dirty="0"/>
              <a:t> 	Database Management System (DBMS):</a:t>
            </a:r>
            <a:endParaRPr lang="en-US" sz="1400" i="1" dirty="0"/>
          </a:p>
          <a:p>
            <a:pPr>
              <a:buNone/>
            </a:pPr>
            <a:r>
              <a:rPr lang="en-US" sz="1400" i="1" dirty="0"/>
              <a:t>	A robust DBMS for storing and retrieving data efficiently. </a:t>
            </a:r>
            <a:r>
              <a:rPr lang="en-US" sz="1400" i="1" dirty="0" err="1"/>
              <a:t>PostGreSQL</a:t>
            </a:r>
            <a:r>
              <a:rPr lang="en-US" sz="1400" i="1" dirty="0"/>
              <a:t> is most suitable for handling geospatial and time-series data</a:t>
            </a:r>
            <a:r>
              <a:rPr lang="en-US" sz="1400" dirty="0"/>
              <a:t>.</a:t>
            </a:r>
          </a:p>
          <a:p>
            <a:pPr algn="just">
              <a:buNone/>
            </a:pPr>
            <a:r>
              <a:rPr lang="en-US" sz="1400" i="1" dirty="0"/>
              <a:t>	</a:t>
            </a:r>
            <a:r>
              <a:rPr lang="en-US" sz="1400" b="1" i="1" dirty="0"/>
              <a:t>Web Development Framework </a:t>
            </a:r>
            <a:r>
              <a:rPr lang="en-US" sz="1400" b="1" dirty="0"/>
              <a:t>: </a:t>
            </a:r>
          </a:p>
          <a:p>
            <a:pPr algn="just">
              <a:buNone/>
            </a:pPr>
            <a:r>
              <a:rPr lang="en-US" sz="1400" i="1" dirty="0"/>
              <a:t>	A web development framework for building the user interface and handling server-side operations. Examples include </a:t>
            </a:r>
            <a:r>
              <a:rPr lang="en-US" sz="1400" i="1" dirty="0" err="1"/>
              <a:t>Django</a:t>
            </a:r>
            <a:r>
              <a:rPr lang="en-US" sz="1400" i="1" dirty="0"/>
              <a:t>, Flask (Python), Ruby on Rails (Ruby), or Node.js</a:t>
            </a:r>
          </a:p>
          <a:p>
            <a:pPr algn="just">
              <a:buNone/>
            </a:pPr>
            <a:r>
              <a:rPr lang="en-US" sz="1400" i="1" dirty="0"/>
              <a:t>	</a:t>
            </a:r>
            <a:r>
              <a:rPr lang="en-US" sz="1400" b="1" i="1" dirty="0"/>
              <a:t>Collaboration and Communication Tools:</a:t>
            </a:r>
          </a:p>
          <a:p>
            <a:pPr algn="just">
              <a:buNone/>
            </a:pPr>
            <a:r>
              <a:rPr lang="en-US" sz="1400" i="1" dirty="0"/>
              <a:t>	Integration with collaboration and communication tools to facilitate coordination among disaster response teams. This could include messaging platforms, video conferencing</a:t>
            </a:r>
          </a:p>
          <a:p>
            <a:pPr algn="just">
              <a:buNone/>
            </a:pPr>
            <a:r>
              <a:rPr lang="en-US" sz="1400" i="1" dirty="0"/>
              <a:t>	</a:t>
            </a:r>
            <a:r>
              <a:rPr lang="en-US" sz="1400" b="1" i="1" dirty="0"/>
              <a:t>Version Control System:</a:t>
            </a:r>
            <a:r>
              <a:rPr lang="en-US" sz="1400" i="1" dirty="0"/>
              <a:t> </a:t>
            </a:r>
            <a:r>
              <a:rPr lang="en-US" sz="1400" i="1" dirty="0" err="1"/>
              <a:t>Git</a:t>
            </a:r>
            <a:endParaRPr lang="en-US" sz="1400" i="1" dirty="0"/>
          </a:p>
          <a:p>
            <a:pPr algn="just">
              <a:buNone/>
            </a:pPr>
            <a:r>
              <a:rPr lang="en-US" sz="1400" i="1" dirty="0"/>
              <a:t>	</a:t>
            </a:r>
            <a:r>
              <a:rPr lang="en-US" sz="1400" b="1" i="1" dirty="0"/>
              <a:t>Integrated Development Environment (IDE): </a:t>
            </a:r>
            <a:r>
              <a:rPr lang="en-US" sz="1400" i="1" dirty="0"/>
              <a:t>Visual Studio Code, Sublime Text, </a:t>
            </a:r>
            <a:r>
              <a:rPr lang="en-US" sz="1400" i="1" dirty="0" err="1"/>
              <a:t>PyCharm</a:t>
            </a:r>
            <a:endParaRPr lang="en-US" sz="1400" i="1" dirty="0"/>
          </a:p>
          <a:p>
            <a:pPr algn="just">
              <a:buNone/>
            </a:pPr>
            <a:r>
              <a:rPr lang="en-US" sz="1400" i="1" dirty="0"/>
              <a:t>	</a:t>
            </a:r>
            <a:r>
              <a:rPr lang="en-US" sz="1400" b="1" i="1" dirty="0"/>
              <a:t>Front-end Framework/Library: </a:t>
            </a:r>
            <a:r>
              <a:rPr lang="en-US" sz="1400" i="1" dirty="0"/>
              <a:t>React, Angular, Vue.js</a:t>
            </a:r>
          </a:p>
          <a:p>
            <a:pPr algn="just">
              <a:buNone/>
            </a:pPr>
            <a:endParaRPr lang="en-US" sz="1400" i="1" dirty="0"/>
          </a:p>
          <a:p>
            <a:pPr algn="just">
              <a:buNone/>
            </a:pPr>
            <a:endParaRPr lang="en-US" sz="1400" i="1" dirty="0"/>
          </a:p>
          <a:p>
            <a:pPr algn="just">
              <a:buNone/>
            </a:pPr>
            <a:r>
              <a:rPr lang="en-US" sz="1400" i="1" dirty="0"/>
              <a:t>		</a:t>
            </a:r>
            <a:r>
              <a:rPr lang="en-US" sz="1400" dirty="0"/>
              <a:t>	</a:t>
            </a:r>
            <a:br>
              <a:rPr lang="en-US" sz="1400" dirty="0"/>
            </a:br>
            <a:endParaRPr lang="en-US" sz="1400" dirty="0"/>
          </a:p>
        </p:txBody>
      </p:sp>
      <p:sp>
        <p:nvSpPr>
          <p:cNvPr id="6"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00B0F0"/>
          </a:solidFill>
        </p:spPr>
        <p:txBody>
          <a:bodyPr/>
          <a:lstStyle/>
          <a:p>
            <a:r>
              <a:rPr lang="en-US" dirty="0"/>
              <a:t>	</a:t>
            </a:r>
            <a:r>
              <a:rPr lang="en-US" dirty="0">
                <a:solidFill>
                  <a:schemeClr val="bg1"/>
                </a:solidFill>
              </a:rPr>
              <a:t>Hardware Requirements</a:t>
            </a:r>
          </a:p>
        </p:txBody>
      </p:sp>
      <p:sp>
        <p:nvSpPr>
          <p:cNvPr id="3" name="Content Placeholder 2"/>
          <p:cNvSpPr>
            <a:spLocks noGrp="1"/>
          </p:cNvSpPr>
          <p:nvPr>
            <p:ph idx="1"/>
          </p:nvPr>
        </p:nvSpPr>
        <p:spPr>
          <a:xfrm>
            <a:off x="1155940" y="1631092"/>
            <a:ext cx="8626415" cy="4867145"/>
          </a:xfrm>
        </p:spPr>
        <p:txBody>
          <a:bodyPr>
            <a:noAutofit/>
          </a:bodyPr>
          <a:lstStyle/>
          <a:p>
            <a:pPr>
              <a:buNone/>
            </a:pPr>
            <a:r>
              <a:rPr lang="en-US" sz="1600" i="1" dirty="0"/>
              <a:t>   	</a:t>
            </a:r>
            <a:r>
              <a:rPr lang="en-IN" sz="1600" i="1" dirty="0">
                <a:solidFill>
                  <a:srgbClr val="FF0000"/>
                </a:solidFill>
              </a:rPr>
              <a:t>The most common set of requirements defined by any operating system or software application is the physical computer resources, also known as hardware.</a:t>
            </a:r>
          </a:p>
          <a:p>
            <a:pPr>
              <a:buNone/>
            </a:pPr>
            <a:r>
              <a:rPr lang="en-IN" sz="1600" i="1" dirty="0">
                <a:solidFill>
                  <a:srgbClr val="FF0000"/>
                </a:solidFill>
              </a:rPr>
              <a:t>	A hardware requirements list is often accompanied by a hardware compatibility list (HCL), especially in case of operating systems. </a:t>
            </a:r>
          </a:p>
          <a:p>
            <a:pPr>
              <a:buNone/>
            </a:pPr>
            <a:r>
              <a:rPr lang="en-IN" sz="1600" i="1" dirty="0">
                <a:solidFill>
                  <a:srgbClr val="FF0000"/>
                </a:solidFill>
              </a:rPr>
              <a:t>	An HCL lists tested, compatible, and sometimes incompatible hardware devices for a particular operating system or application. </a:t>
            </a:r>
          </a:p>
          <a:p>
            <a:pPr>
              <a:buNone/>
            </a:pPr>
            <a:r>
              <a:rPr lang="en-IN" sz="1600" i="1" dirty="0"/>
              <a:t>	The following sub-sections discuss the various aspects of hardware requirements. The Hardware Interfaces  required are: 	</a:t>
            </a:r>
            <a:endParaRPr lang="en-US" sz="1600" i="1" dirty="0"/>
          </a:p>
          <a:p>
            <a:pPr lvl="0" algn="just" fontAlgn="base"/>
            <a:r>
              <a:rPr lang="en-IN" sz="1600" i="1" dirty="0"/>
              <a:t>RAM: Minimum 4GB or higher </a:t>
            </a:r>
            <a:endParaRPr lang="en-US" sz="1600" i="1" dirty="0"/>
          </a:p>
          <a:p>
            <a:pPr lvl="0" algn="just" fontAlgn="base"/>
            <a:r>
              <a:rPr lang="en-IN" sz="1600" i="1" dirty="0"/>
              <a:t>SSD: 128GB </a:t>
            </a:r>
            <a:endParaRPr lang="en-US" sz="1600" i="1" dirty="0"/>
          </a:p>
          <a:p>
            <a:pPr lvl="0" algn="just" fontAlgn="base"/>
            <a:r>
              <a:rPr lang="en-IN" sz="1600" i="1" dirty="0"/>
              <a:t>Processor: Intel i3 or an equivalent processor. </a:t>
            </a:r>
            <a:endParaRPr lang="en-US" sz="1600" i="1" dirty="0"/>
          </a:p>
          <a:p>
            <a:pPr algn="just">
              <a:buNone/>
            </a:pPr>
            <a:endParaRPr lang="en-US" sz="1600" i="1" dirty="0"/>
          </a:p>
          <a:p>
            <a:pPr algn="just">
              <a:buNone/>
            </a:pPr>
            <a:endParaRPr lang="en-US" sz="1600" i="1" dirty="0"/>
          </a:p>
          <a:p>
            <a:pPr algn="just">
              <a:buNone/>
            </a:pPr>
            <a:r>
              <a:rPr lang="en-US" sz="1600" i="1" dirty="0"/>
              <a:t>		</a:t>
            </a:r>
            <a:r>
              <a:rPr lang="en-US" sz="1600" dirty="0"/>
              <a:t>	</a:t>
            </a:r>
            <a:br>
              <a:rPr lang="en-US" sz="1600" dirty="0"/>
            </a:br>
            <a:endParaRPr lang="en-US" sz="1600" dirty="0"/>
          </a:p>
        </p:txBody>
      </p:sp>
      <p:sp>
        <p:nvSpPr>
          <p:cNvPr id="4"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4465"/>
          </a:xfrm>
          <a:solidFill>
            <a:srgbClr val="CC99FF"/>
          </a:solidFill>
        </p:spPr>
        <p:txBody>
          <a:bodyPr/>
          <a:lstStyle/>
          <a:p>
            <a:r>
              <a:rPr lang="en-US" dirty="0"/>
              <a:t>	System Architecture - HLD</a:t>
            </a:r>
          </a:p>
        </p:txBody>
      </p:sp>
      <p:pic>
        <p:nvPicPr>
          <p:cNvPr id="4" name="Picture 3" descr="Untitledhld.png"/>
          <p:cNvPicPr>
            <a:picLocks noChangeAspect="1"/>
          </p:cNvPicPr>
          <p:nvPr/>
        </p:nvPicPr>
        <p:blipFill>
          <a:blip r:embed="rId2"/>
          <a:stretch>
            <a:fillRect/>
          </a:stretch>
        </p:blipFill>
        <p:spPr>
          <a:xfrm>
            <a:off x="1334530" y="1334530"/>
            <a:ext cx="9489989" cy="53381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solidFill>
            <a:srgbClr val="00B0F0"/>
          </a:solidFill>
        </p:spPr>
        <p:txBody>
          <a:bodyPr/>
          <a:lstStyle/>
          <a:p>
            <a:r>
              <a:rPr lang="en-US" dirty="0"/>
              <a:t>	UML Diagrams – UI Rendering</a:t>
            </a:r>
          </a:p>
        </p:txBody>
      </p:sp>
      <p:pic>
        <p:nvPicPr>
          <p:cNvPr id="5" name="Picture 4" descr="ppt13.PNG"/>
          <p:cNvPicPr>
            <a:picLocks noChangeAspect="1"/>
          </p:cNvPicPr>
          <p:nvPr/>
        </p:nvPicPr>
        <p:blipFill>
          <a:blip r:embed="rId2"/>
          <a:stretch>
            <a:fillRect/>
          </a:stretch>
        </p:blipFill>
        <p:spPr>
          <a:xfrm>
            <a:off x="3315491" y="1567079"/>
            <a:ext cx="4914109" cy="5043786"/>
          </a:xfrm>
          <a:prstGeom prst="rect">
            <a:avLst/>
          </a:prstGeom>
        </p:spPr>
      </p:pic>
      <p:sp>
        <p:nvSpPr>
          <p:cNvPr id="7"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solidFill>
            <a:srgbClr val="CC99FF"/>
          </a:solidFill>
        </p:spPr>
        <p:txBody>
          <a:bodyPr/>
          <a:lstStyle/>
          <a:p>
            <a:r>
              <a:rPr lang="en-US" dirty="0"/>
              <a:t>	Disaster Prediction</a:t>
            </a:r>
          </a:p>
        </p:txBody>
      </p:sp>
      <p:sp>
        <p:nvSpPr>
          <p:cNvPr id="4"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ppt17.png"/>
          <p:cNvPicPr>
            <a:picLocks noChangeAspect="1"/>
          </p:cNvPicPr>
          <p:nvPr/>
        </p:nvPicPr>
        <p:blipFill>
          <a:blip r:embed="rId2"/>
          <a:stretch>
            <a:fillRect/>
          </a:stretch>
        </p:blipFill>
        <p:spPr>
          <a:xfrm>
            <a:off x="3779319" y="1668627"/>
            <a:ext cx="4633362" cy="3520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46885"/>
          </a:xfrm>
          <a:solidFill>
            <a:srgbClr val="00B0F0"/>
          </a:solidFill>
        </p:spPr>
        <p:txBody>
          <a:bodyPr/>
          <a:lstStyle/>
          <a:p>
            <a:r>
              <a:rPr lang="en-US" dirty="0"/>
              <a:t>	</a:t>
            </a:r>
            <a:r>
              <a:rPr lang="en-US" dirty="0">
                <a:solidFill>
                  <a:schemeClr val="bg1"/>
                </a:solidFill>
              </a:rPr>
              <a:t>Technologies Used</a:t>
            </a:r>
          </a:p>
        </p:txBody>
      </p:sp>
      <p:sp>
        <p:nvSpPr>
          <p:cNvPr id="3" name="Content Placeholder 2"/>
          <p:cNvSpPr>
            <a:spLocks noGrp="1"/>
          </p:cNvSpPr>
          <p:nvPr>
            <p:ph idx="1"/>
          </p:nvPr>
        </p:nvSpPr>
        <p:spPr>
          <a:xfrm>
            <a:off x="838200" y="1825625"/>
            <a:ext cx="10515600" cy="4686386"/>
          </a:xfrm>
        </p:spPr>
        <p:txBody>
          <a:bodyPr/>
          <a:lstStyle/>
          <a:p>
            <a:pPr>
              <a:buNone/>
            </a:pPr>
            <a:r>
              <a:rPr lang="en-US" dirty="0"/>
              <a:t>	</a:t>
            </a:r>
            <a:r>
              <a:rPr lang="en-US" i="1" u="sng" dirty="0"/>
              <a:t>Building UI </a:t>
            </a:r>
            <a:r>
              <a:rPr lang="en-US" i="1" dirty="0"/>
              <a:t>:</a:t>
            </a:r>
          </a:p>
          <a:p>
            <a:pPr>
              <a:buNone/>
            </a:pPr>
            <a:r>
              <a:rPr lang="en-US" i="1" dirty="0"/>
              <a:t>		Front End : React, Tailwind CSS, </a:t>
            </a:r>
            <a:r>
              <a:rPr lang="en-US" i="1" dirty="0" err="1"/>
              <a:t>Javascript</a:t>
            </a:r>
            <a:r>
              <a:rPr lang="en-US" i="1" dirty="0"/>
              <a:t>.</a:t>
            </a:r>
          </a:p>
          <a:p>
            <a:pPr>
              <a:buNone/>
            </a:pPr>
            <a:r>
              <a:rPr lang="en-US" i="1" dirty="0"/>
              <a:t>		Back End :  Flask</a:t>
            </a:r>
          </a:p>
          <a:p>
            <a:pPr>
              <a:buNone/>
            </a:pPr>
            <a:r>
              <a:rPr lang="en-US" i="1" dirty="0"/>
              <a:t>		Database : </a:t>
            </a:r>
            <a:r>
              <a:rPr lang="en-US" i="1" dirty="0" err="1"/>
              <a:t>PostGreSQL</a:t>
            </a:r>
            <a:endParaRPr lang="en-US" i="1" dirty="0"/>
          </a:p>
          <a:p>
            <a:pPr>
              <a:buNone/>
            </a:pPr>
            <a:r>
              <a:rPr lang="en-US" i="1" dirty="0"/>
              <a:t>  </a:t>
            </a:r>
            <a:r>
              <a:rPr lang="en-US" i="1" u="sng" dirty="0"/>
              <a:t>Machine Learning</a:t>
            </a:r>
            <a:r>
              <a:rPr lang="en-US" i="1" dirty="0"/>
              <a:t> :</a:t>
            </a:r>
          </a:p>
          <a:p>
            <a:pPr>
              <a:buNone/>
            </a:pPr>
            <a:r>
              <a:rPr lang="en-US" i="1" dirty="0"/>
              <a:t>		Natural Language Processing, ……..  </a:t>
            </a:r>
          </a:p>
        </p:txBody>
      </p:sp>
      <p:sp>
        <p:nvSpPr>
          <p:cNvPr id="6"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pic>
        <p:nvPicPr>
          <p:cNvPr id="8" name="Picture 7" descr="ppt2.png"/>
          <p:cNvPicPr>
            <a:picLocks noChangeAspect="1"/>
          </p:cNvPicPr>
          <p:nvPr/>
        </p:nvPicPr>
        <p:blipFill>
          <a:blip r:embed="rId2" cstate="print"/>
          <a:stretch>
            <a:fillRect/>
          </a:stretch>
        </p:blipFill>
        <p:spPr>
          <a:xfrm>
            <a:off x="3400927" y="5103340"/>
            <a:ext cx="1306998" cy="1241648"/>
          </a:xfrm>
          <a:prstGeom prst="rect">
            <a:avLst/>
          </a:prstGeom>
        </p:spPr>
      </p:pic>
      <p:pic>
        <p:nvPicPr>
          <p:cNvPr id="9" name="Picture 8" descr="ppt6.jpeg"/>
          <p:cNvPicPr>
            <a:picLocks noChangeAspect="1"/>
          </p:cNvPicPr>
          <p:nvPr/>
        </p:nvPicPr>
        <p:blipFill>
          <a:blip r:embed="rId3"/>
          <a:stretch>
            <a:fillRect/>
          </a:stretch>
        </p:blipFill>
        <p:spPr>
          <a:xfrm>
            <a:off x="4773003" y="5046911"/>
            <a:ext cx="1243584" cy="1243584"/>
          </a:xfrm>
          <a:prstGeom prst="rect">
            <a:avLst/>
          </a:prstGeom>
        </p:spPr>
      </p:pic>
      <p:pic>
        <p:nvPicPr>
          <p:cNvPr id="10" name="Picture 9" descr="ppt4.png"/>
          <p:cNvPicPr>
            <a:picLocks noChangeAspect="1"/>
          </p:cNvPicPr>
          <p:nvPr/>
        </p:nvPicPr>
        <p:blipFill>
          <a:blip r:embed="rId4"/>
          <a:stretch>
            <a:fillRect/>
          </a:stretch>
        </p:blipFill>
        <p:spPr>
          <a:xfrm>
            <a:off x="6039572" y="5003561"/>
            <a:ext cx="1995355" cy="1243584"/>
          </a:xfrm>
          <a:prstGeom prst="rect">
            <a:avLst/>
          </a:prstGeom>
        </p:spPr>
      </p:pic>
      <p:pic>
        <p:nvPicPr>
          <p:cNvPr id="11" name="Picture 10" descr="ppt3.jpg"/>
          <p:cNvPicPr>
            <a:picLocks noChangeAspect="1"/>
          </p:cNvPicPr>
          <p:nvPr/>
        </p:nvPicPr>
        <p:blipFill>
          <a:blip r:embed="rId5"/>
          <a:stretch>
            <a:fillRect/>
          </a:stretch>
        </p:blipFill>
        <p:spPr>
          <a:xfrm>
            <a:off x="7615881" y="5109519"/>
            <a:ext cx="1243584" cy="1243584"/>
          </a:xfrm>
          <a:prstGeom prst="rect">
            <a:avLst/>
          </a:prstGeom>
        </p:spPr>
      </p:pic>
      <p:pic>
        <p:nvPicPr>
          <p:cNvPr id="12" name="Picture 11" descr="ppt7.png"/>
          <p:cNvPicPr>
            <a:picLocks noChangeAspect="1"/>
          </p:cNvPicPr>
          <p:nvPr/>
        </p:nvPicPr>
        <p:blipFill>
          <a:blip r:embed="rId6" cstate="print"/>
          <a:stretch>
            <a:fillRect/>
          </a:stretch>
        </p:blipFill>
        <p:spPr>
          <a:xfrm>
            <a:off x="9003956" y="5090985"/>
            <a:ext cx="1243584" cy="1216549"/>
          </a:xfrm>
          <a:prstGeom prst="rect">
            <a:avLst/>
          </a:prstGeom>
        </p:spPr>
      </p:pic>
      <p:pic>
        <p:nvPicPr>
          <p:cNvPr id="13" name="Picture 12" descr="ppt5.png"/>
          <p:cNvPicPr>
            <a:picLocks noChangeAspect="1"/>
          </p:cNvPicPr>
          <p:nvPr/>
        </p:nvPicPr>
        <p:blipFill>
          <a:blip r:embed="rId7"/>
          <a:stretch>
            <a:fillRect/>
          </a:stretch>
        </p:blipFill>
        <p:spPr>
          <a:xfrm>
            <a:off x="10539799" y="5117242"/>
            <a:ext cx="1243584" cy="12435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01"/>
            <a:ext cx="12192000" cy="1346885"/>
          </a:xfrm>
          <a:solidFill>
            <a:schemeClr val="tx1"/>
          </a:solidFill>
        </p:spPr>
        <p:txBody>
          <a:bodyPr/>
          <a:lstStyle/>
          <a:p>
            <a:r>
              <a:rPr lang="en-US" dirty="0"/>
              <a:t>	</a:t>
            </a:r>
            <a:r>
              <a:rPr lang="en-US" dirty="0">
                <a:solidFill>
                  <a:schemeClr val="bg1"/>
                </a:solidFill>
              </a:rPr>
              <a:t>Modules</a:t>
            </a:r>
          </a:p>
        </p:txBody>
      </p:sp>
      <p:sp>
        <p:nvSpPr>
          <p:cNvPr id="3" name="Content Placeholder 2"/>
          <p:cNvSpPr>
            <a:spLocks noGrp="1"/>
          </p:cNvSpPr>
          <p:nvPr>
            <p:ph idx="1"/>
          </p:nvPr>
        </p:nvSpPr>
        <p:spPr/>
        <p:txBody>
          <a:bodyPr/>
          <a:lstStyle/>
          <a:p>
            <a:pPr>
              <a:buNone/>
            </a:pPr>
            <a:r>
              <a:rPr lang="en-US" dirty="0"/>
              <a:t>	</a:t>
            </a:r>
            <a:r>
              <a:rPr lang="en-US" i="1" dirty="0"/>
              <a:t>Packages Used :  Parcel, react-router(Client Side Routing), …….</a:t>
            </a:r>
          </a:p>
          <a:p>
            <a:pPr>
              <a:buNone/>
            </a:pPr>
            <a:r>
              <a:rPr lang="en-US" i="1" dirty="0"/>
              <a:t>	Modules Used :   </a:t>
            </a:r>
            <a:r>
              <a:rPr lang="en-US" i="1" dirty="0" err="1"/>
              <a:t>Pandas,Math</a:t>
            </a:r>
            <a:r>
              <a:rPr lang="en-US" i="1" dirty="0"/>
              <a:t>, scikit-learn, Os, </a:t>
            </a:r>
            <a:r>
              <a:rPr lang="en-US" i="1" dirty="0" err="1"/>
              <a:t>Numpy</a:t>
            </a:r>
            <a:r>
              <a:rPr lang="en-US" i="1" dirty="0"/>
              <a:t>, SciPy, </a:t>
            </a:r>
            <a:r>
              <a:rPr lang="en-US" i="1" dirty="0" err="1"/>
              <a:t>PyTorch</a:t>
            </a:r>
            <a:r>
              <a:rPr lang="en-US" i="1" dirty="0"/>
              <a:t>, Pickle, Seaborn, Matplotlib</a:t>
            </a:r>
          </a:p>
          <a:p>
            <a:pPr>
              <a:buNone/>
            </a:pPr>
            <a:r>
              <a:rPr lang="en-US" i="1" dirty="0"/>
              <a:t>	Postman      -   To check API calls.</a:t>
            </a:r>
          </a:p>
          <a:p>
            <a:pPr>
              <a:buNone/>
            </a:pPr>
            <a:r>
              <a:rPr lang="en-US" i="1" dirty="0"/>
              <a:t>	</a:t>
            </a:r>
            <a:r>
              <a:rPr lang="en-US" i="1" dirty="0" err="1"/>
              <a:t>Git</a:t>
            </a:r>
            <a:r>
              <a:rPr lang="en-US" i="1" dirty="0"/>
              <a:t>, </a:t>
            </a:r>
            <a:r>
              <a:rPr lang="en-US" i="1" dirty="0" err="1"/>
              <a:t>Github</a:t>
            </a:r>
            <a:r>
              <a:rPr lang="en-US" i="1" dirty="0"/>
              <a:t>  -    Version Control, Storing and tracking the Project.</a:t>
            </a:r>
          </a:p>
          <a:p>
            <a:pPr>
              <a:buNone/>
            </a:pPr>
            <a:r>
              <a:rPr lang="en-US" i="1" dirty="0"/>
              <a:t>	</a:t>
            </a:r>
            <a:r>
              <a:rPr lang="en-US" i="1" dirty="0" err="1"/>
              <a:t>Vercel</a:t>
            </a:r>
            <a:r>
              <a:rPr lang="en-US" i="1" dirty="0"/>
              <a:t>, </a:t>
            </a:r>
            <a:r>
              <a:rPr lang="en-US" i="1" dirty="0" err="1"/>
              <a:t>Netlify</a:t>
            </a:r>
            <a:r>
              <a:rPr lang="en-US" i="1" dirty="0"/>
              <a:t>   -   Production build hosting.</a:t>
            </a:r>
          </a:p>
        </p:txBody>
      </p:sp>
      <p:pic>
        <p:nvPicPr>
          <p:cNvPr id="9" name="Picture 8" descr="ppt8.png"/>
          <p:cNvPicPr>
            <a:picLocks noChangeAspect="1"/>
          </p:cNvPicPr>
          <p:nvPr/>
        </p:nvPicPr>
        <p:blipFill>
          <a:blip r:embed="rId2"/>
          <a:stretch>
            <a:fillRect/>
          </a:stretch>
        </p:blipFill>
        <p:spPr>
          <a:xfrm>
            <a:off x="938599" y="5166669"/>
            <a:ext cx="1243584" cy="1243584"/>
          </a:xfrm>
          <a:prstGeom prst="rect">
            <a:avLst/>
          </a:prstGeom>
        </p:spPr>
      </p:pic>
      <p:pic>
        <p:nvPicPr>
          <p:cNvPr id="10" name="Picture 9" descr="ppt10.png"/>
          <p:cNvPicPr>
            <a:picLocks noChangeAspect="1"/>
          </p:cNvPicPr>
          <p:nvPr/>
        </p:nvPicPr>
        <p:blipFill>
          <a:blip r:embed="rId3"/>
          <a:stretch>
            <a:fillRect/>
          </a:stretch>
        </p:blipFill>
        <p:spPr>
          <a:xfrm>
            <a:off x="2680901" y="5104885"/>
            <a:ext cx="1243584" cy="1243584"/>
          </a:xfrm>
          <a:prstGeom prst="rect">
            <a:avLst/>
          </a:prstGeom>
        </p:spPr>
      </p:pic>
      <p:pic>
        <p:nvPicPr>
          <p:cNvPr id="11" name="Picture 10" descr="ppt9.png"/>
          <p:cNvPicPr>
            <a:picLocks noChangeAspect="1"/>
          </p:cNvPicPr>
          <p:nvPr/>
        </p:nvPicPr>
        <p:blipFill>
          <a:blip r:embed="rId4"/>
          <a:stretch>
            <a:fillRect/>
          </a:stretch>
        </p:blipFill>
        <p:spPr>
          <a:xfrm>
            <a:off x="6453522" y="4972772"/>
            <a:ext cx="1371600" cy="1371600"/>
          </a:xfrm>
          <a:prstGeom prst="rect">
            <a:avLst/>
          </a:prstGeom>
        </p:spPr>
      </p:pic>
      <p:pic>
        <p:nvPicPr>
          <p:cNvPr id="12" name="Picture 11" descr="ppt11.png"/>
          <p:cNvPicPr>
            <a:picLocks noChangeAspect="1"/>
          </p:cNvPicPr>
          <p:nvPr/>
        </p:nvPicPr>
        <p:blipFill>
          <a:blip r:embed="rId5"/>
          <a:stretch>
            <a:fillRect/>
          </a:stretch>
        </p:blipFill>
        <p:spPr>
          <a:xfrm>
            <a:off x="4540800" y="5050000"/>
            <a:ext cx="1745703" cy="1307592"/>
          </a:xfrm>
          <a:prstGeom prst="rect">
            <a:avLst/>
          </a:prstGeom>
        </p:spPr>
      </p:pic>
      <p:pic>
        <p:nvPicPr>
          <p:cNvPr id="13" name="Picture 12" descr="ppt12.png"/>
          <p:cNvPicPr>
            <a:picLocks noChangeAspect="1"/>
          </p:cNvPicPr>
          <p:nvPr/>
        </p:nvPicPr>
        <p:blipFill>
          <a:blip r:embed="rId6"/>
          <a:stretch>
            <a:fillRect/>
          </a:stretch>
        </p:blipFill>
        <p:spPr>
          <a:xfrm>
            <a:off x="8211992" y="4977508"/>
            <a:ext cx="1290235" cy="13075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&amp; Datasets</a:t>
            </a:r>
          </a:p>
        </p:txBody>
      </p:sp>
      <p:sp>
        <p:nvSpPr>
          <p:cNvPr id="3" name="Content Placeholder 2"/>
          <p:cNvSpPr>
            <a:spLocks noGrp="1"/>
          </p:cNvSpPr>
          <p:nvPr>
            <p:ph idx="1"/>
          </p:nvPr>
        </p:nvSpPr>
        <p:spPr/>
        <p:txBody>
          <a:bodyPr/>
          <a:lstStyle/>
          <a:p>
            <a:r>
              <a:rPr lang="en-US" dirty="0">
                <a:hlinkClick r:id="rId2"/>
              </a:rPr>
              <a:t>http://api.openweathermap.org/geo/1.0/direct?q={cityname},{state</a:t>
            </a:r>
            <a:r>
              <a:rPr lang="en-US" dirty="0"/>
              <a:t>code},{country     code}&amp;limit={limit}&amp;</a:t>
            </a:r>
            <a:r>
              <a:rPr lang="en-US" dirty="0" err="1"/>
              <a:t>appid</a:t>
            </a:r>
            <a:r>
              <a:rPr lang="en-US" dirty="0"/>
              <a:t>={API key}</a:t>
            </a:r>
          </a:p>
          <a:p>
            <a:endParaRPr lang="en-US" dirty="0"/>
          </a:p>
          <a:p>
            <a:r>
              <a:rPr lang="en-US" dirty="0">
                <a:hlinkClick r:id="rId3"/>
              </a:rPr>
              <a:t>https://api.openweathermap.org/data/3.0/onecall?lat={lat}&amp;lon={lon}&amp;appid={APIkey}</a:t>
            </a:r>
            <a:endParaRPr lang="en-US" dirty="0"/>
          </a:p>
          <a:p>
            <a:endParaRPr lang="en-US" dirty="0"/>
          </a:p>
          <a:p>
            <a:r>
              <a:rPr lang="en-US" dirty="0">
                <a:hlinkClick r:id="rId4"/>
              </a:rPr>
              <a:t>https://www.kaggle.com/datasets/elikplim/forest-fires-data-set</a:t>
            </a:r>
            <a:endParaRPr lang="en-US" dirty="0"/>
          </a:p>
          <a:p>
            <a:endParaRPr lang="en-US" dirty="0"/>
          </a:p>
          <a:p>
            <a:r>
              <a:rPr lang="en-US" dirty="0"/>
              <a:t>https://archive.ics.uci.edu/dataset/162/forest+fires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413110" y="640081"/>
            <a:ext cx="5367409" cy="3322319"/>
          </a:xfrm>
          <a:noFill/>
        </p:spPr>
        <p:txBody>
          <a:bodyPr>
            <a:normAutofit/>
          </a:bodyPr>
          <a:lstStyle/>
          <a:p>
            <a:r>
              <a:rPr lang="en-US" sz="2000" b="1" dirty="0">
                <a:latin typeface="Times New Roman"/>
                <a:cs typeface="Times New Roman"/>
              </a:rPr>
              <a:t>Gayatri Vidya Parishad College of Engineering  (Autonomous)</a:t>
            </a:r>
            <a:br>
              <a:rPr lang="en-US" sz="2000" b="1" dirty="0">
                <a:latin typeface="Times New Roman" panose="02020603050405020304" pitchFamily="18" charset="0"/>
                <a:cs typeface="Times New Roman" panose="02020603050405020304" pitchFamily="18" charset="0"/>
              </a:rPr>
            </a:br>
            <a:r>
              <a:rPr lang="en-US" sz="2000" b="1" dirty="0" err="1">
                <a:latin typeface="Times New Roman"/>
                <a:cs typeface="Times New Roman"/>
              </a:rPr>
              <a:t>Madhurawada</a:t>
            </a:r>
            <a:r>
              <a:rPr lang="en-US" sz="2000" b="1" dirty="0">
                <a:latin typeface="Times New Roman"/>
                <a:cs typeface="Times New Roman"/>
              </a:rPr>
              <a:t>, Visakhapatnam – 530048</a:t>
            </a:r>
            <a:br>
              <a:rPr lang="en-US" sz="2000" b="1" dirty="0">
                <a:latin typeface="Times New Roman"/>
                <a:cs typeface="Times New Roman"/>
              </a:rPr>
            </a:br>
            <a:br>
              <a:rPr lang="en-US" sz="2000" b="1" dirty="0">
                <a:latin typeface="Times New Roman"/>
                <a:cs typeface="Times New Roman"/>
              </a:rPr>
            </a:br>
            <a:r>
              <a:rPr lang="en-US" sz="2000" dirty="0">
                <a:latin typeface="Times New Roman"/>
                <a:ea typeface="Calibri" pitchFamily="34" charset="0"/>
                <a:cs typeface="Times New Roman"/>
              </a:rPr>
              <a:t>Under the esteemed guidance of</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b="1" dirty="0">
                <a:latin typeface="Times New Roman"/>
                <a:cs typeface="Times New Roman"/>
              </a:rPr>
              <a:t>Mr. K.V.S.S </a:t>
            </a:r>
            <a:r>
              <a:rPr lang="en-US" sz="2000" b="1" dirty="0" err="1">
                <a:latin typeface="Times New Roman"/>
                <a:cs typeface="Times New Roman"/>
              </a:rPr>
              <a:t>Prakash</a:t>
            </a:r>
            <a:br>
              <a:rPr lang="en-US" sz="2000" b="1" dirty="0">
                <a:latin typeface="Times New Roman" pitchFamily="18" charset="0"/>
                <a:cs typeface="Times New Roman" pitchFamily="18" charset="0"/>
              </a:rPr>
            </a:br>
            <a:r>
              <a:rPr lang="en-US" sz="2000" dirty="0">
                <a:latin typeface="Times New Roman"/>
                <a:cs typeface="Times New Roman"/>
              </a:rPr>
              <a:t>Assistant Professor</a:t>
            </a:r>
            <a:br>
              <a:rPr lang="en-US" sz="2000" dirty="0">
                <a:latin typeface="Times New Roman" pitchFamily="18" charset="0"/>
                <a:cs typeface="Times New Roman" pitchFamily="18" charset="0"/>
              </a:rPr>
            </a:br>
            <a:r>
              <a:rPr lang="en-SG" sz="2000" dirty="0">
                <a:latin typeface="Times New Roman"/>
                <a:cs typeface="Times New Roman"/>
              </a:rPr>
              <a:t>          Department of Information Technology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100" name="Rectangle 100">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GVP\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828" y="1372164"/>
            <a:ext cx="3555924" cy="4117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83859" y="3855307"/>
            <a:ext cx="4571999" cy="2553891"/>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dirty="0">
                <a:solidFill>
                  <a:schemeClr val="bg1"/>
                </a:solidFill>
              </a:rPr>
              <a:t>Project Team Members </a:t>
            </a:r>
          </a:p>
          <a:p>
            <a:endParaRPr lang="en-US" dirty="0">
              <a:solidFill>
                <a:schemeClr val="bg1"/>
              </a:solidFill>
            </a:endParaRPr>
          </a:p>
          <a:p>
            <a:r>
              <a:rPr lang="en-US" dirty="0">
                <a:solidFill>
                  <a:schemeClr val="bg1"/>
                </a:solidFill>
              </a:rPr>
              <a:t>T. </a:t>
            </a:r>
            <a:r>
              <a:rPr lang="en-US" dirty="0" err="1">
                <a:solidFill>
                  <a:schemeClr val="bg1"/>
                </a:solidFill>
              </a:rPr>
              <a:t>Yaswanth</a:t>
            </a:r>
            <a:r>
              <a:rPr lang="en-US" dirty="0">
                <a:solidFill>
                  <a:schemeClr val="bg1"/>
                </a:solidFill>
              </a:rPr>
              <a:t> </a:t>
            </a:r>
            <a:r>
              <a:rPr lang="en-US" dirty="0" err="1">
                <a:solidFill>
                  <a:schemeClr val="bg1"/>
                </a:solidFill>
              </a:rPr>
              <a:t>Sai</a:t>
            </a:r>
            <a:r>
              <a:rPr lang="en-US" dirty="0">
                <a:solidFill>
                  <a:schemeClr val="bg1"/>
                </a:solidFill>
              </a:rPr>
              <a:t> </a:t>
            </a:r>
            <a:r>
              <a:rPr lang="en-US" dirty="0" err="1">
                <a:solidFill>
                  <a:schemeClr val="bg1"/>
                </a:solidFill>
              </a:rPr>
              <a:t>Manoj</a:t>
            </a:r>
            <a:r>
              <a:rPr lang="en-US" dirty="0">
                <a:solidFill>
                  <a:schemeClr val="bg1"/>
                </a:solidFill>
              </a:rPr>
              <a:t>       -       20131A1258</a:t>
            </a:r>
          </a:p>
          <a:p>
            <a:r>
              <a:rPr lang="en-US" dirty="0">
                <a:solidFill>
                  <a:schemeClr val="bg1"/>
                </a:solidFill>
              </a:rPr>
              <a:t>S. </a:t>
            </a:r>
            <a:r>
              <a:rPr lang="en-US" dirty="0" err="1">
                <a:solidFill>
                  <a:schemeClr val="bg1"/>
                </a:solidFill>
              </a:rPr>
              <a:t>Vanamali</a:t>
            </a:r>
            <a:r>
              <a:rPr lang="en-US" dirty="0">
                <a:solidFill>
                  <a:schemeClr val="bg1"/>
                </a:solidFill>
              </a:rPr>
              <a:t>                          -       20131A1250</a:t>
            </a:r>
          </a:p>
          <a:p>
            <a:r>
              <a:rPr lang="en-US" dirty="0" err="1">
                <a:solidFill>
                  <a:schemeClr val="bg1"/>
                </a:solidFill>
              </a:rPr>
              <a:t>Mehzabin</a:t>
            </a:r>
            <a:r>
              <a:rPr lang="en-US" dirty="0">
                <a:solidFill>
                  <a:schemeClr val="bg1"/>
                </a:solidFill>
              </a:rPr>
              <a:t> </a:t>
            </a:r>
            <a:r>
              <a:rPr lang="en-US" dirty="0" err="1">
                <a:solidFill>
                  <a:schemeClr val="bg1"/>
                </a:solidFill>
              </a:rPr>
              <a:t>Bano</a:t>
            </a:r>
            <a:r>
              <a:rPr lang="en-US" dirty="0">
                <a:solidFill>
                  <a:schemeClr val="bg1"/>
                </a:solidFill>
              </a:rPr>
              <a:t>                   -       20131A1233</a:t>
            </a:r>
          </a:p>
          <a:p>
            <a:r>
              <a:rPr lang="en-US" dirty="0">
                <a:solidFill>
                  <a:schemeClr val="bg1"/>
                </a:solidFill>
              </a:rPr>
              <a:t>K. </a:t>
            </a:r>
            <a:r>
              <a:rPr lang="en-US" dirty="0" err="1">
                <a:solidFill>
                  <a:schemeClr val="bg1"/>
                </a:solidFill>
              </a:rPr>
              <a:t>Vivek</a:t>
            </a:r>
            <a:r>
              <a:rPr lang="en-US" dirty="0">
                <a:solidFill>
                  <a:schemeClr val="bg1"/>
                </a:solidFill>
              </a:rPr>
              <a:t> </a:t>
            </a:r>
            <a:r>
              <a:rPr lang="en-US" dirty="0" err="1">
                <a:solidFill>
                  <a:schemeClr val="bg1"/>
                </a:solidFill>
              </a:rPr>
              <a:t>Babu</a:t>
            </a:r>
            <a:r>
              <a:rPr lang="en-US" dirty="0">
                <a:solidFill>
                  <a:schemeClr val="bg1"/>
                </a:solidFill>
              </a:rPr>
              <a:t>                       -       20131A1221</a:t>
            </a:r>
          </a:p>
          <a:p>
            <a:endParaRPr lang="en-US" dirty="0"/>
          </a:p>
          <a:p>
            <a:endParaRPr lang="en-US" dirty="0"/>
          </a:p>
        </p:txBody>
      </p:sp>
    </p:spTree>
    <p:extLst>
      <p:ext uri="{BB962C8B-B14F-4D97-AF65-F5344CB8AC3E}">
        <p14:creationId xmlns:p14="http://schemas.microsoft.com/office/powerpoint/2010/main" val="46931236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96" y="586855"/>
            <a:ext cx="4230100" cy="3387497"/>
          </a:xfrm>
        </p:spPr>
        <p:txBody>
          <a:bodyPr anchor="b">
            <a:normAutofit/>
          </a:bodyPr>
          <a:lstStyle/>
          <a:p>
            <a:pPr algn="r"/>
            <a:r>
              <a:rPr lang="en-US" sz="4000" b="1" dirty="0">
                <a:solidFill>
                  <a:srgbClr val="FFFFFF"/>
                </a:solidFill>
                <a:latin typeface="Times New Roman" pitchFamily="18" charset="0"/>
                <a:cs typeface="Times New Roman" pitchFamily="18" charset="0"/>
              </a:rPr>
              <a:t>CONTENTS</a:t>
            </a:r>
            <a:endParaRPr lang="en-IN" sz="4000"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a:xfrm>
            <a:off x="6503158" y="649480"/>
            <a:ext cx="4862447" cy="5546047"/>
          </a:xfrm>
        </p:spPr>
        <p:txBody>
          <a:bodyPr anchor="ctr">
            <a:normAutofit fontScale="92500" lnSpcReduction="10000"/>
          </a:bodyPr>
          <a:lstStyle/>
          <a:p>
            <a:endParaRPr lang="en-US" sz="2000" dirty="0">
              <a:latin typeface="Times New Roman"/>
              <a:cs typeface="Times New Roman"/>
            </a:endParaRPr>
          </a:p>
          <a:p>
            <a:r>
              <a:rPr lang="en-US" sz="2000" dirty="0">
                <a:latin typeface="Times New Roman"/>
                <a:cs typeface="Times New Roman"/>
              </a:rPr>
              <a:t>Abstract </a:t>
            </a:r>
            <a:endParaRPr lang="en-US" dirty="0">
              <a:latin typeface="Times New Roman"/>
              <a:cs typeface="Times New Roman"/>
            </a:endParaRPr>
          </a:p>
          <a:p>
            <a:r>
              <a:rPr lang="en-US" sz="2000" dirty="0">
                <a:latin typeface="Times New Roman"/>
                <a:cs typeface="Times New Roman"/>
              </a:rPr>
              <a:t>Introduction</a:t>
            </a:r>
            <a:endParaRPr lang="en-US" dirty="0">
              <a:latin typeface="Times New Roman"/>
              <a:cs typeface="Times New Roman"/>
            </a:endParaRPr>
          </a:p>
          <a:p>
            <a:r>
              <a:rPr lang="en-US" sz="2000" dirty="0">
                <a:latin typeface="Times New Roman"/>
                <a:cs typeface="Times New Roman"/>
              </a:rPr>
              <a:t>Existing System</a:t>
            </a:r>
          </a:p>
          <a:p>
            <a:r>
              <a:rPr lang="en-US" sz="2000" dirty="0">
                <a:latin typeface="Times New Roman"/>
                <a:cs typeface="Times New Roman"/>
              </a:rPr>
              <a:t>Proposed System</a:t>
            </a:r>
          </a:p>
          <a:p>
            <a:r>
              <a:rPr lang="en-US" sz="2000" dirty="0">
                <a:latin typeface="Times New Roman"/>
                <a:cs typeface="Times New Roman"/>
              </a:rPr>
              <a:t>Requirements Specification</a:t>
            </a:r>
          </a:p>
          <a:p>
            <a:pPr lvl="1"/>
            <a:r>
              <a:rPr lang="en-US" sz="2000" dirty="0">
                <a:latin typeface="Times New Roman"/>
                <a:cs typeface="Times New Roman"/>
              </a:rPr>
              <a:t>Functional Requirements</a:t>
            </a:r>
          </a:p>
          <a:p>
            <a:pPr lvl="1"/>
            <a:r>
              <a:rPr lang="en-US" sz="2000" dirty="0">
                <a:latin typeface="Times New Roman"/>
                <a:cs typeface="Times New Roman"/>
              </a:rPr>
              <a:t>Non-Functional Requirements</a:t>
            </a:r>
          </a:p>
          <a:p>
            <a:pPr lvl="1"/>
            <a:r>
              <a:rPr lang="en-US" sz="2000" dirty="0">
                <a:latin typeface="Times New Roman"/>
                <a:cs typeface="Times New Roman"/>
              </a:rPr>
              <a:t>Software Requirements</a:t>
            </a:r>
          </a:p>
          <a:p>
            <a:pPr lvl="1"/>
            <a:r>
              <a:rPr lang="en-US" sz="2000" dirty="0">
                <a:latin typeface="Times New Roman"/>
                <a:cs typeface="Times New Roman"/>
              </a:rPr>
              <a:t>Hardware Requirements</a:t>
            </a:r>
          </a:p>
          <a:p>
            <a:r>
              <a:rPr lang="en-US" sz="2000" dirty="0">
                <a:latin typeface="Times New Roman"/>
                <a:cs typeface="Times New Roman"/>
              </a:rPr>
              <a:t>System Architecture and flow chart</a:t>
            </a:r>
          </a:p>
          <a:p>
            <a:r>
              <a:rPr lang="en-US" sz="2000" dirty="0">
                <a:latin typeface="Times New Roman"/>
                <a:cs typeface="Times New Roman"/>
              </a:rPr>
              <a:t>UML Diagrams</a:t>
            </a:r>
          </a:p>
          <a:p>
            <a:r>
              <a:rPr lang="en-US" sz="2000" dirty="0">
                <a:latin typeface="Times New Roman"/>
                <a:cs typeface="Times New Roman"/>
              </a:rPr>
              <a:t>Technologies used</a:t>
            </a:r>
            <a:endParaRPr lang="en-US" sz="2000" dirty="0">
              <a:latin typeface="Times New Roman" pitchFamily="18" charset="0"/>
              <a:cs typeface="Times New Roman" pitchFamily="18" charset="0"/>
            </a:endParaRPr>
          </a:p>
          <a:p>
            <a:r>
              <a:rPr lang="en-US" sz="2000" dirty="0">
                <a:latin typeface="Times New Roman"/>
                <a:cs typeface="Times New Roman"/>
              </a:rPr>
              <a:t>Modules</a:t>
            </a:r>
          </a:p>
          <a:p>
            <a:r>
              <a:rPr lang="en-US" sz="2000" dirty="0">
                <a:latin typeface="Times New Roman"/>
                <a:cs typeface="Times New Roman"/>
              </a:rPr>
              <a:t>Datasets Used</a:t>
            </a:r>
          </a:p>
          <a:p>
            <a:r>
              <a:rPr lang="en-US" sz="2000" dirty="0">
                <a:latin typeface="Times New Roman"/>
                <a:cs typeface="Times New Roman"/>
              </a:rPr>
              <a:t>Project status </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rebuchet MS" pitchFamily="34" charset="0"/>
              <a:cs typeface="Times New Roman" pitchFamily="18" charset="0"/>
            </a:endParaRPr>
          </a:p>
          <a:p>
            <a:endParaRPr lang="en-IN" sz="2000" dirty="0">
              <a:latin typeface="Trebuchet MS" pitchFamily="34" charset="0"/>
              <a:cs typeface="Times New Roman" pitchFamily="18" charset="0"/>
            </a:endParaRPr>
          </a:p>
        </p:txBody>
      </p:sp>
    </p:spTree>
    <p:extLst>
      <p:ext uri="{BB962C8B-B14F-4D97-AF65-F5344CB8AC3E}">
        <p14:creationId xmlns:p14="http://schemas.microsoft.com/office/powerpoint/2010/main" val="7328731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46885"/>
          </a:xfrm>
          <a:solidFill>
            <a:srgbClr val="CC99FF"/>
          </a:solidFill>
        </p:spPr>
        <p:txBody>
          <a:bodyPr/>
          <a:lstStyle/>
          <a:p>
            <a:r>
              <a:rPr lang="en-US" dirty="0"/>
              <a:t>	</a:t>
            </a:r>
            <a:r>
              <a:rPr lang="en-US" dirty="0">
                <a:solidFill>
                  <a:schemeClr val="bg1"/>
                </a:solidFill>
              </a:rPr>
              <a:t>Abstract</a:t>
            </a:r>
          </a:p>
        </p:txBody>
      </p:sp>
      <p:sp>
        <p:nvSpPr>
          <p:cNvPr id="3" name="Content Placeholder 2"/>
          <p:cNvSpPr>
            <a:spLocks noGrp="1"/>
          </p:cNvSpPr>
          <p:nvPr>
            <p:ph idx="1"/>
          </p:nvPr>
        </p:nvSpPr>
        <p:spPr/>
        <p:txBody>
          <a:bodyPr/>
          <a:lstStyle/>
          <a:p>
            <a:pPr algn="just">
              <a:buNone/>
            </a:pPr>
            <a:r>
              <a:rPr lang="en-US" i="1" dirty="0"/>
              <a:t>	Reliable disaster prediction portals are challenging to find, and existing platforms often lack coverage across multiple sectors. Governments and NGOs require dedicated platforms for guidance and communication during these challenging times. Our project aims to provide real-time data, communicative options, and reliable predictive analysis for disasters such as forest fires.</a:t>
            </a:r>
          </a:p>
        </p:txBody>
      </p:sp>
      <p:sp>
        <p:nvSpPr>
          <p:cNvPr id="5"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46885"/>
          </a:xfrm>
          <a:solidFill>
            <a:srgbClr val="CC99FF"/>
          </a:solidFill>
        </p:spPr>
        <p:txBody>
          <a:bodyPr/>
          <a:lstStyle/>
          <a:p>
            <a:r>
              <a:rPr lang="en-US" dirty="0"/>
              <a:t>	</a:t>
            </a:r>
            <a:r>
              <a:rPr lang="en-US" dirty="0">
                <a:solidFill>
                  <a:schemeClr val="bg1"/>
                </a:solidFill>
              </a:rPr>
              <a:t>Abstract</a:t>
            </a:r>
          </a:p>
        </p:txBody>
      </p:sp>
      <p:sp>
        <p:nvSpPr>
          <p:cNvPr id="3" name="Content Placeholder 2"/>
          <p:cNvSpPr>
            <a:spLocks noGrp="1"/>
          </p:cNvSpPr>
          <p:nvPr>
            <p:ph idx="1"/>
          </p:nvPr>
        </p:nvSpPr>
        <p:spPr/>
        <p:txBody>
          <a:bodyPr>
            <a:normAutofit fontScale="70000" lnSpcReduction="20000"/>
          </a:bodyPr>
          <a:lstStyle/>
          <a:p>
            <a:pPr algn="just">
              <a:buNone/>
            </a:pPr>
            <a:r>
              <a:rPr lang="en-US" i="1" dirty="0"/>
              <a:t>	This project introduces a predictive disaster management system that employs machine learning (ML) models to anticipate and mitigate disasters such as Forest fires. The system takes geographical data as user input to deliver accurate and timely disaster predictions.</a:t>
            </a:r>
          </a:p>
          <a:p>
            <a:pPr algn="just">
              <a:buNone/>
            </a:pPr>
            <a:endParaRPr lang="en-US" i="1" dirty="0"/>
          </a:p>
          <a:p>
            <a:pPr algn="just">
              <a:buNone/>
            </a:pPr>
            <a:r>
              <a:rPr lang="en-US" i="1" dirty="0"/>
              <a:t>	Upon receiving the geographical details, the system </a:t>
            </a:r>
            <a:r>
              <a:rPr lang="en-US" i="1" dirty="0" err="1"/>
              <a:t>intiates</a:t>
            </a:r>
            <a:r>
              <a:rPr lang="en-US" i="1" dirty="0"/>
              <a:t> API calls regarding location co-ordinates and performs data acquisition, which serves as input to a trained ML model. The ML model utilizes historical and current data to generate precise predictions regarding disasters in the specified area. The project not only focuses on disaster prediction but also emphasizes the importance of proactive disaster management by generation of a Response plan.</a:t>
            </a:r>
          </a:p>
          <a:p>
            <a:pPr algn="just">
              <a:buNone/>
            </a:pPr>
            <a:r>
              <a:rPr lang="en-US" i="1" dirty="0"/>
              <a:t> </a:t>
            </a:r>
          </a:p>
          <a:p>
            <a:pPr algn="just">
              <a:buNone/>
            </a:pPr>
            <a:r>
              <a:rPr lang="en-US" i="1" dirty="0"/>
              <a:t>	DPRMS offers multiple features such as Emergency contacts notification and SOS calls. This innovative approach ensures the scalability and adaptability of the system across diverse geographic locations, providing a valuable tool for disaster preparedness and response efforts. By combining ML capabilities with geographic information, the project aims to contribute to the advancement of effective and data-driven disaster management strategies.</a:t>
            </a:r>
          </a:p>
        </p:txBody>
      </p:sp>
      <p:sp>
        <p:nvSpPr>
          <p:cNvPr id="5"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0428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46885"/>
          </a:xfrm>
          <a:solidFill>
            <a:srgbClr val="00B0F0"/>
          </a:solidFill>
        </p:spPr>
        <p:txBody>
          <a:bodyPr/>
          <a:lstStyle/>
          <a:p>
            <a:r>
              <a:rPr lang="en-US" dirty="0"/>
              <a:t>	</a:t>
            </a:r>
            <a:r>
              <a:rPr lang="en-US" dirty="0">
                <a:solidFill>
                  <a:schemeClr val="bg1"/>
                </a:solidFill>
              </a:rPr>
              <a:t>Introduction</a:t>
            </a:r>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pPr algn="just">
              <a:buNone/>
            </a:pPr>
            <a:r>
              <a:rPr lang="en-US" dirty="0"/>
              <a:t>	</a:t>
            </a:r>
            <a:r>
              <a:rPr lang="en-US" i="1" dirty="0"/>
              <a:t>DPRMS aims to enhance community resilience through an integrated platform offering a suite of features for effective disaster prediction, preparedness, safe exit plan and providing information to emergency contacts. </a:t>
            </a:r>
          </a:p>
          <a:p>
            <a:pPr algn="just">
              <a:buNone/>
            </a:pPr>
            <a:endParaRPr lang="en-US" i="1" dirty="0"/>
          </a:p>
          <a:p>
            <a:pPr algn="just">
              <a:buNone/>
            </a:pPr>
            <a:r>
              <a:rPr lang="en-US" i="1" dirty="0"/>
              <a:t>  The system leverages real-time data sources which include historical and real-time meteorological data, Geospatial data and satellite imagery , and social media.</a:t>
            </a:r>
          </a:p>
          <a:p>
            <a:pPr algn="just">
              <a:buNone/>
            </a:pPr>
            <a:endParaRPr lang="en-US" i="1" dirty="0"/>
          </a:p>
          <a:p>
            <a:pPr algn="just">
              <a:buNone/>
            </a:pPr>
            <a:r>
              <a:rPr lang="en-US" i="1" dirty="0"/>
              <a:t>  DPRMS incorporates machine learning models for the prediction of disasters.</a:t>
            </a:r>
          </a:p>
        </p:txBody>
      </p:sp>
      <p:sp>
        <p:nvSpPr>
          <p:cNvPr id="6"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CC99FF"/>
          </a:solidFill>
        </p:spPr>
        <p:txBody>
          <a:bodyPr/>
          <a:lstStyle/>
          <a:p>
            <a:r>
              <a:rPr lang="en-US" dirty="0"/>
              <a:t>	</a:t>
            </a:r>
            <a:r>
              <a:rPr lang="en-US" dirty="0">
                <a:solidFill>
                  <a:schemeClr val="bg1"/>
                </a:solidFill>
              </a:rPr>
              <a:t>Existing System</a:t>
            </a:r>
          </a:p>
        </p:txBody>
      </p:sp>
      <p:sp>
        <p:nvSpPr>
          <p:cNvPr id="3" name="Content Placeholder 2"/>
          <p:cNvSpPr>
            <a:spLocks noGrp="1"/>
          </p:cNvSpPr>
          <p:nvPr>
            <p:ph idx="1"/>
          </p:nvPr>
        </p:nvSpPr>
        <p:spPr>
          <a:xfrm>
            <a:off x="630194" y="1620818"/>
            <a:ext cx="10565028" cy="4867145"/>
          </a:xfrm>
        </p:spPr>
        <p:txBody>
          <a:bodyPr/>
          <a:lstStyle/>
          <a:p>
            <a:pPr algn="just">
              <a:buNone/>
            </a:pPr>
            <a:r>
              <a:rPr lang="en-US" sz="2400" dirty="0"/>
              <a:t>   </a:t>
            </a:r>
            <a:r>
              <a:rPr lang="en-US" sz="2400" i="1" dirty="0"/>
              <a:t>There are disaster detectors like Forest fire prediction systems which utilize image processing for forest fire detection and systems which utilize Temperature, Oxygen and Humidity data.</a:t>
            </a:r>
          </a:p>
          <a:p>
            <a:pPr algn="just">
              <a:buNone/>
            </a:pPr>
            <a:r>
              <a:rPr lang="en-US" sz="2400" i="1" dirty="0"/>
              <a:t>	These systems are incorporated into the ML module of DPRMS to predict the probability of the forest fire with maximum efficacy and precision.</a:t>
            </a:r>
          </a:p>
          <a:p>
            <a:pPr algn="just">
              <a:buNone/>
            </a:pPr>
            <a:endParaRPr lang="en-US" sz="2400" i="1" dirty="0"/>
          </a:p>
          <a:p>
            <a:pPr algn="just">
              <a:buNone/>
            </a:pPr>
            <a:endParaRPr lang="en-US" sz="2400" i="1" dirty="0"/>
          </a:p>
          <a:p>
            <a:pPr algn="just">
              <a:buNone/>
            </a:pPr>
            <a:endParaRPr lang="en-US" sz="2400" i="1" dirty="0"/>
          </a:p>
        </p:txBody>
      </p:sp>
      <p:pic>
        <p:nvPicPr>
          <p:cNvPr id="5" name="Picture 4" descr="ppt1.PNG"/>
          <p:cNvPicPr>
            <a:picLocks noChangeAspect="1"/>
          </p:cNvPicPr>
          <p:nvPr/>
        </p:nvPicPr>
        <p:blipFill>
          <a:blip r:embed="rId2"/>
          <a:stretch>
            <a:fillRect/>
          </a:stretch>
        </p:blipFill>
        <p:spPr>
          <a:xfrm>
            <a:off x="527073" y="3832261"/>
            <a:ext cx="4676662" cy="1647632"/>
          </a:xfrm>
          <a:prstGeom prst="rect">
            <a:avLst/>
          </a:prstGeom>
        </p:spPr>
      </p:pic>
      <p:sp>
        <p:nvSpPr>
          <p:cNvPr id="6"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Picture 7">
            <a:extLst>
              <a:ext uri="{FF2B5EF4-FFF2-40B4-BE49-F238E27FC236}">
                <a16:creationId xmlns:a16="http://schemas.microsoft.com/office/drawing/2014/main" id="{52865B3A-54A9-22F2-3DC2-AAA46ED1A4B2}"/>
              </a:ext>
            </a:extLst>
          </p:cNvPr>
          <p:cNvPicPr>
            <a:picLocks noChangeAspect="1"/>
          </p:cNvPicPr>
          <p:nvPr/>
        </p:nvPicPr>
        <p:blipFill>
          <a:blip r:embed="rId3"/>
          <a:stretch>
            <a:fillRect/>
          </a:stretch>
        </p:blipFill>
        <p:spPr>
          <a:xfrm>
            <a:off x="5306856" y="3832261"/>
            <a:ext cx="6163076" cy="1702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00B0F0"/>
          </a:solidFill>
        </p:spPr>
        <p:txBody>
          <a:bodyPr/>
          <a:lstStyle/>
          <a:p>
            <a:r>
              <a:rPr lang="en-US" dirty="0"/>
              <a:t>	</a:t>
            </a:r>
            <a:r>
              <a:rPr lang="en-US" dirty="0">
                <a:solidFill>
                  <a:schemeClr val="bg1"/>
                </a:solidFill>
              </a:rPr>
              <a:t>Proposed System</a:t>
            </a:r>
          </a:p>
        </p:txBody>
      </p:sp>
      <p:sp>
        <p:nvSpPr>
          <p:cNvPr id="3" name="Content Placeholder 2"/>
          <p:cNvSpPr>
            <a:spLocks noGrp="1"/>
          </p:cNvSpPr>
          <p:nvPr>
            <p:ph idx="1"/>
          </p:nvPr>
        </p:nvSpPr>
        <p:spPr>
          <a:xfrm>
            <a:off x="630194" y="1631092"/>
            <a:ext cx="11281720" cy="4867145"/>
          </a:xfrm>
        </p:spPr>
        <p:txBody>
          <a:bodyPr>
            <a:normAutofit fontScale="92500" lnSpcReduction="10000"/>
          </a:bodyPr>
          <a:lstStyle/>
          <a:p>
            <a:pPr algn="just">
              <a:buNone/>
            </a:pPr>
            <a:r>
              <a:rPr lang="en-US" b="1" dirty="0"/>
              <a:t>Random Forest</a:t>
            </a:r>
            <a:r>
              <a:rPr lang="en-US" sz="2600" b="1" dirty="0"/>
              <a:t>: </a:t>
            </a:r>
            <a:r>
              <a:rPr lang="en-US" sz="2600" dirty="0"/>
              <a:t> </a:t>
            </a:r>
          </a:p>
          <a:p>
            <a:pPr algn="just"/>
            <a:r>
              <a:rPr lang="en-US" sz="2600" dirty="0"/>
              <a:t> Hyperparameter tuning for optimal performance.  </a:t>
            </a:r>
          </a:p>
          <a:p>
            <a:pPr algn="just"/>
            <a:r>
              <a:rPr lang="en-US" sz="2600" dirty="0"/>
              <a:t> Utilize ensemble predictions for enhanced accuracy.  </a:t>
            </a:r>
          </a:p>
          <a:p>
            <a:pPr algn="just"/>
            <a:r>
              <a:rPr lang="en-US" sz="2600" dirty="0"/>
              <a:t> Implement regression forest for continuous value prediction.</a:t>
            </a:r>
          </a:p>
          <a:p>
            <a:pPr algn="just">
              <a:buNone/>
            </a:pPr>
            <a:endParaRPr lang="en-US" sz="2600" b="1" dirty="0"/>
          </a:p>
          <a:p>
            <a:pPr algn="just">
              <a:buNone/>
            </a:pPr>
            <a:r>
              <a:rPr lang="en-US" b="1" dirty="0"/>
              <a:t>Artificial Neural Networks (ANN): </a:t>
            </a:r>
            <a:r>
              <a:rPr lang="en-US" dirty="0"/>
              <a:t> </a:t>
            </a:r>
          </a:p>
          <a:p>
            <a:pPr algn="just"/>
            <a:r>
              <a:rPr lang="en-US" sz="2600" dirty="0"/>
              <a:t> Design a regression network for forest fire prediction.  </a:t>
            </a:r>
          </a:p>
          <a:p>
            <a:pPr algn="just"/>
            <a:r>
              <a:rPr lang="en-US" sz="2600" dirty="0"/>
              <a:t> Employ MLP with a sigmoid activation function.  </a:t>
            </a:r>
          </a:p>
          <a:p>
            <a:pPr algn="just"/>
            <a:endParaRPr lang="en-US" sz="2400" dirty="0"/>
          </a:p>
          <a:p>
            <a:pPr algn="just"/>
            <a:endParaRPr lang="en-US" sz="2400" dirty="0"/>
          </a:p>
          <a:p>
            <a:pPr algn="just"/>
            <a:endParaRPr lang="en-US" sz="2400" dirty="0"/>
          </a:p>
          <a:p>
            <a:pPr marL="0" indent="0" algn="ctr">
              <a:buNone/>
            </a:pPr>
            <a:r>
              <a:rPr lang="en-US" sz="1600" i="1" dirty="0"/>
              <a:t>Comparative study between Random Forest and ANN approaches.</a:t>
            </a:r>
          </a:p>
          <a:p>
            <a:pPr algn="just"/>
            <a:endParaRPr lang="en-US" sz="2400" dirty="0"/>
          </a:p>
        </p:txBody>
      </p:sp>
      <p:sp>
        <p:nvSpPr>
          <p:cNvPr id="4" name="Freeform: Shape 8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35676"/>
          </a:xfrm>
          <a:solidFill>
            <a:srgbClr val="CC99FF"/>
          </a:solidFill>
        </p:spPr>
        <p:txBody>
          <a:bodyPr/>
          <a:lstStyle/>
          <a:p>
            <a:r>
              <a:rPr lang="en-US" dirty="0"/>
              <a:t>	</a:t>
            </a:r>
            <a:r>
              <a:rPr lang="en-US" dirty="0">
                <a:solidFill>
                  <a:schemeClr val="bg1"/>
                </a:solidFill>
              </a:rPr>
              <a:t>Functional Requirements</a:t>
            </a:r>
          </a:p>
        </p:txBody>
      </p:sp>
      <p:sp>
        <p:nvSpPr>
          <p:cNvPr id="3" name="Content Placeholder 2"/>
          <p:cNvSpPr>
            <a:spLocks noGrp="1"/>
          </p:cNvSpPr>
          <p:nvPr>
            <p:ph idx="1"/>
          </p:nvPr>
        </p:nvSpPr>
        <p:spPr>
          <a:xfrm>
            <a:off x="630194" y="1631092"/>
            <a:ext cx="11281720" cy="4867145"/>
          </a:xfrm>
        </p:spPr>
        <p:txBody>
          <a:bodyPr>
            <a:normAutofit lnSpcReduction="10000"/>
          </a:bodyPr>
          <a:lstStyle/>
          <a:p>
            <a:pPr algn="just">
              <a:buNone/>
            </a:pPr>
            <a:r>
              <a:rPr lang="en-US" sz="2400" dirty="0"/>
              <a:t>   </a:t>
            </a:r>
            <a:r>
              <a:rPr lang="en-US" sz="2400" b="1" i="1" dirty="0"/>
              <a:t>Search Functionality </a:t>
            </a:r>
            <a:r>
              <a:rPr lang="en-US" sz="2400" i="1" dirty="0"/>
              <a:t>:</a:t>
            </a:r>
          </a:p>
          <a:p>
            <a:pPr algn="just">
              <a:buNone/>
            </a:pPr>
            <a:r>
              <a:rPr lang="en-US" sz="2400" i="1" dirty="0"/>
              <a:t>	DPRMS provides a search bar that filters the features such response plans and disaster specific tools(predictor , Live-data coverage, </a:t>
            </a:r>
            <a:r>
              <a:rPr lang="en-US" sz="2400" i="1" dirty="0" err="1"/>
              <a:t>etc</a:t>
            </a:r>
            <a:r>
              <a:rPr lang="en-US" sz="2400" i="1" dirty="0"/>
              <a:t>) and other details with the help of React .</a:t>
            </a:r>
          </a:p>
          <a:p>
            <a:pPr algn="just">
              <a:buNone/>
            </a:pPr>
            <a:r>
              <a:rPr lang="en-US" sz="2400" i="1" dirty="0"/>
              <a:t>	</a:t>
            </a:r>
            <a:r>
              <a:rPr lang="en-US" sz="2400" b="1" i="1" dirty="0"/>
              <a:t>User-friendly</a:t>
            </a:r>
            <a:r>
              <a:rPr lang="en-US" sz="2400" i="1" dirty="0"/>
              <a:t> :</a:t>
            </a:r>
          </a:p>
          <a:p>
            <a:pPr algn="just">
              <a:buNone/>
            </a:pPr>
            <a:r>
              <a:rPr lang="en-US" sz="2400" i="1" dirty="0"/>
              <a:t>	Application programming Interfaces are widely used to retrieve the data required for prediction. Hence users have the flexibility to give various inputs, DPRMS makes it easy for them to navigate, interact with, and accomplish their goals</a:t>
            </a:r>
          </a:p>
          <a:p>
            <a:pPr algn="just">
              <a:buNone/>
            </a:pPr>
            <a:r>
              <a:rPr lang="en-US" sz="2400" i="1" dirty="0"/>
              <a:t>	</a:t>
            </a:r>
            <a:r>
              <a:rPr lang="en-US" sz="2400" b="1" i="1" dirty="0"/>
              <a:t> Secure:</a:t>
            </a:r>
            <a:endParaRPr lang="en-US" sz="2400" i="1" dirty="0"/>
          </a:p>
          <a:p>
            <a:pPr marL="0" indent="0">
              <a:buNone/>
            </a:pPr>
            <a:r>
              <a:rPr lang="en-US" sz="2400" i="1" dirty="0"/>
              <a:t>    Further DPRMS also allows users to create an account which provides better security and specialized features such as discourse realm to the authenticated users. </a:t>
            </a:r>
          </a:p>
          <a:p>
            <a:pPr marL="0" indent="0">
              <a:buNone/>
            </a:pPr>
            <a:r>
              <a:rPr lang="en-US" sz="2200" i="1" dirty="0"/>
              <a:t>             		</a:t>
            </a:r>
            <a:r>
              <a:rPr lang="en-US" sz="2200" dirty="0"/>
              <a:t>	</a:t>
            </a:r>
            <a:br>
              <a:rPr lang="en-US" sz="2400" dirty="0"/>
            </a:br>
            <a:endParaRPr lang="en-US" sz="2400" dirty="0"/>
          </a:p>
        </p:txBody>
      </p:sp>
      <p:sp>
        <p:nvSpPr>
          <p:cNvPr id="6" name="Freeform: Shape 8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rgbClr val="CC9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B6412D8DB5AB4EAC227AE9B4ADA163" ma:contentTypeVersion="4" ma:contentTypeDescription="Create a new document." ma:contentTypeScope="" ma:versionID="bef6e1e3292607c8e5a8494e08239caa">
  <xsd:schema xmlns:xsd="http://www.w3.org/2001/XMLSchema" xmlns:xs="http://www.w3.org/2001/XMLSchema" xmlns:p="http://schemas.microsoft.com/office/2006/metadata/properties" xmlns:ns3="e00bcca5-6277-4cef-9aca-37155040f479" targetNamespace="http://schemas.microsoft.com/office/2006/metadata/properties" ma:root="true" ma:fieldsID="02bc96d8883a321ae4c7acec64503b47" ns3:_="">
    <xsd:import namespace="e00bcca5-6277-4cef-9aca-37155040f4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bcca5-6277-4cef-9aca-37155040f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CC812E-9CD1-4CD0-A0D4-BC49E061D5DF}">
  <ds:schemaRefs>
    <ds:schemaRef ds:uri="http://schemas.microsoft.com/sharepoint/v3/contenttype/forms"/>
  </ds:schemaRefs>
</ds:datastoreItem>
</file>

<file path=customXml/itemProps2.xml><?xml version="1.0" encoding="utf-8"?>
<ds:datastoreItem xmlns:ds="http://schemas.openxmlformats.org/officeDocument/2006/customXml" ds:itemID="{8EB2BCC2-A8E1-49AF-A9E7-3217F0046C42}">
  <ds:schemaRefs>
    <ds:schemaRef ds:uri="e00bcca5-6277-4cef-9aca-37155040f4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44B5EB-AB5B-46A6-9E01-505FC22DD554}">
  <ds:schemaRefs>
    <ds:schemaRef ds:uri="http://schemas.microsoft.com/office/2006/documentManagement/types"/>
    <ds:schemaRef ds:uri="http://purl.org/dc/elements/1.1/"/>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e00bcca5-6277-4cef-9aca-37155040f479"/>
  </ds:schemaRefs>
</ds:datastoreItem>
</file>

<file path=docProps/app.xml><?xml version="1.0" encoding="utf-8"?>
<Properties xmlns="http://schemas.openxmlformats.org/officeDocument/2006/extended-properties" xmlns:vt="http://schemas.openxmlformats.org/officeDocument/2006/docPropsVTypes">
  <TotalTime>1755</TotalTime>
  <Words>1303</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Medium</vt:lpstr>
      <vt:lpstr>Times New Roman</vt:lpstr>
      <vt:lpstr>Trebuchet MS</vt:lpstr>
      <vt:lpstr>Office Theme</vt:lpstr>
      <vt:lpstr>MAIN PROJECT REVIEW 1   ON DISASTER PREDICTION AND RESPONSE MANAGEMENT SYSTEM</vt:lpstr>
      <vt:lpstr>Gayatri Vidya Parishad College of Engineering  (Autonomous) Madhurawada, Visakhapatnam – 530048  Under the esteemed guidance of  Mr. K.V.S.S Prakash Assistant Professor           Department of Information Technology  </vt:lpstr>
      <vt:lpstr>CONTENTS</vt:lpstr>
      <vt:lpstr> Abstract</vt:lpstr>
      <vt:lpstr> Abstract</vt:lpstr>
      <vt:lpstr> Introduction</vt:lpstr>
      <vt:lpstr> Existing System</vt:lpstr>
      <vt:lpstr> Proposed System</vt:lpstr>
      <vt:lpstr> Functional Requirements</vt:lpstr>
      <vt:lpstr> Non-Functional Requirements</vt:lpstr>
      <vt:lpstr> Software Requirements</vt:lpstr>
      <vt:lpstr> Hardware Requirements</vt:lpstr>
      <vt:lpstr> System Architecture - HLD</vt:lpstr>
      <vt:lpstr> UML Diagrams – UI Rendering</vt:lpstr>
      <vt:lpstr> Disaster Prediction</vt:lpstr>
      <vt:lpstr> Technologies Used</vt:lpstr>
      <vt:lpstr> Modules</vt:lpstr>
      <vt:lpstr>References &amp;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REVIEW   ON MUSIC RECOMMENDATION BASED ON FACIAL EXPRESSIONS</dc:title>
  <dc:creator>Yudhika Rani Avanigadda</dc:creator>
  <cp:lastModifiedBy>Vanamali S 20131A1250</cp:lastModifiedBy>
  <cp:revision>514</cp:revision>
  <dcterms:created xsi:type="dcterms:W3CDTF">2021-06-02T09:53:50Z</dcterms:created>
  <dcterms:modified xsi:type="dcterms:W3CDTF">2024-01-23T10:32:30Z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0x010100C2B6412D8DB5AB4EAC227AE9B4ADA163</vt:lpwstr>
  </property>
</Properties>
</file>