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566202742/f/ed8bd583-3ce5-4aac-a75c-fdec9914c631/Employee_Datase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Employees data analysis</a:t>
            </a:r>
            <a:endParaRPr lang="en-IN"/>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Sheet3!$B$2:$B$3</c:f>
              <c:strCache>
                <c:ptCount val="2"/>
                <c:pt idx="0">
                  <c:v>Gender</c:v>
                </c:pt>
                <c:pt idx="1">
                  <c:v>Female</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trendline>
            <c:spPr>
              <a:ln w="19050" cap="rnd">
                <a:solidFill>
                  <a:schemeClr val="accent2"/>
                </a:solidFill>
                <a:prstDash val="sysDot"/>
              </a:ln>
              <a:effectLst/>
            </c:spPr>
            <c:trendlineType val="exp"/>
            <c:dispRSqr val="0"/>
            <c:dispEq val="0"/>
          </c:trendline>
          <c:cat>
            <c:strRef>
              <c:f>Sheet3!$A$4:$A$17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Sheet3!$B$4:$B$17</c:f>
              <c:numCache>
                <c:formatCode>General</c:formatCode>
                <c:ptCount val="14"/>
                <c:pt idx="0">
                  <c:v>8.0</c:v>
                </c:pt>
                <c:pt idx="1">
                  <c:v>9.0</c:v>
                </c:pt>
                <c:pt idx="2">
                  <c:v>3.0</c:v>
                </c:pt>
                <c:pt idx="3">
                  <c:v>5.0</c:v>
                </c:pt>
                <c:pt idx="4">
                  <c:v>7.0</c:v>
                </c:pt>
                <c:pt idx="5">
                  <c:v>4.0</c:v>
                </c:pt>
                <c:pt idx="6">
                  <c:v>4.0</c:v>
                </c:pt>
                <c:pt idx="7">
                  <c:v>10.0</c:v>
                </c:pt>
                <c:pt idx="8">
                  <c:v>11.0</c:v>
                </c:pt>
                <c:pt idx="9">
                  <c:v>4.0</c:v>
                </c:pt>
                <c:pt idx="10">
                  <c:v>10.0</c:v>
                </c:pt>
                <c:pt idx="11">
                  <c:v>8.0</c:v>
                </c:pt>
                <c:pt idx="12">
                  <c:v>12.0</c:v>
                </c:pt>
                <c:pt idx="13">
                  <c:v>95.0</c:v>
                </c:pt>
              </c:numCache>
            </c:numRef>
          </c:val>
        </c:ser>
        <c:ser>
          <c:idx val="1"/>
          <c:order val="1"/>
          <c:tx>
            <c:strRef>
              <c:f>Sheet3!$C$2:$C$3</c:f>
              <c:strCache>
                <c:ptCount val="2"/>
                <c:pt idx="0">
                  <c:v>Gender</c:v>
                </c:pt>
                <c:pt idx="1">
                  <c:v>Male</c:v>
                </c:pt>
              </c:strCache>
            </c:strRef>
          </c:tx>
          <c:spPr>
            <a:solidFill>
              <a:schemeClr val="accent4"/>
            </a:solidFill>
            <a:ln>
              <a:noFill/>
            </a:ln>
            <a:effectLst/>
          </c:spPr>
          <c:invertIfNegative val="0"/>
          <c:cat>
            <c:strRef>
              <c:f>Sheet3!$A$4:$A$17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Sheet3!$C$4:$C$17</c:f>
              <c:numCache>
                <c:formatCode>General</c:formatCode>
                <c:ptCount val="14"/>
                <c:pt idx="0">
                  <c:v>11.0</c:v>
                </c:pt>
                <c:pt idx="1">
                  <c:v>12.0</c:v>
                </c:pt>
                <c:pt idx="2">
                  <c:v>10.0</c:v>
                </c:pt>
                <c:pt idx="3">
                  <c:v>5.0</c:v>
                </c:pt>
                <c:pt idx="4">
                  <c:v>10.0</c:v>
                </c:pt>
                <c:pt idx="5">
                  <c:v>6.0</c:v>
                </c:pt>
                <c:pt idx="6">
                  <c:v>4.0</c:v>
                </c:pt>
                <c:pt idx="7">
                  <c:v>8.0</c:v>
                </c:pt>
                <c:pt idx="8">
                  <c:v>4.0</c:v>
                </c:pt>
                <c:pt idx="9">
                  <c:v>5.0</c:v>
                </c:pt>
                <c:pt idx="10">
                  <c:v>6.0</c:v>
                </c:pt>
                <c:pt idx="11">
                  <c:v>8.0</c:v>
                </c:pt>
                <c:pt idx="12">
                  <c:v>6.0</c:v>
                </c:pt>
                <c:pt idx="13">
                  <c:v>95.0</c:v>
                </c:pt>
              </c:numCache>
            </c:numRef>
          </c:val>
        </c:ser>
        <c:ser>
          <c:idx val="2"/>
          <c:order val="2"/>
          <c:tx>
            <c:strRef>
              <c:f>Sheet3!$D$2:$D$3</c:f>
              <c:strCache>
                <c:ptCount val="2"/>
                <c:pt idx="0">
                  <c:v>Gender</c:v>
                </c:pt>
                <c:pt idx="1">
                  <c:v>(blank)</c:v>
                </c:pt>
              </c:strCache>
            </c:strRef>
          </c:tx>
          <c:spPr>
            <a:solidFill>
              <a:schemeClr val="accent6"/>
            </a:solidFill>
            <a:ln>
              <a:noFill/>
            </a:ln>
            <a:effectLst/>
          </c:spPr>
          <c:invertIfNegative val="0"/>
          <c:cat>
            <c:strRef>
              <c:f>Sheet3!$A$4:$A$17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Sheet3!$D$4:$D$17</c:f>
              <c:numCache>
                <c:formatCode>General</c:formatCode>
                <c:ptCount val="14"/>
                <c:pt idx="0">
                  <c:v>1.0</c:v>
                </c:pt>
                <c:pt idx="3">
                  <c:v>2.0</c:v>
                </c:pt>
                <c:pt idx="4">
                  <c:v>1.0</c:v>
                </c:pt>
                <c:pt idx="11">
                  <c:v>1.0</c:v>
                </c:pt>
                <c:pt idx="12">
                  <c:v>1.0</c:v>
                </c:pt>
                <c:pt idx="13">
                  <c:v>6.0</c:v>
                </c:pt>
              </c:numCache>
            </c:numRef>
          </c:val>
        </c:ser>
        <c:ser>
          <c:idx val="3"/>
          <c:order val="3"/>
          <c:tx>
            <c:strRef>
              <c:f>Sheet3!$E$2:$E$3</c:f>
              <c:strCache>
                <c:ptCount val="2"/>
                <c:pt idx="0">
                  <c:v>Gender</c:v>
                </c:pt>
                <c:pt idx="1">
                  <c:v>Grand Total</c:v>
                </c:pt>
              </c:strCache>
            </c:strRef>
          </c:tx>
          <c:spPr>
            <a:solidFill>
              <a:schemeClr val="accent2">
                <a:lumMod val="60000"/>
              </a:schemeClr>
            </a:solidFill>
            <a:ln>
              <a:noFill/>
            </a:ln>
            <a:effectLst/>
          </c:spPr>
          <c:invertIfNegative val="0"/>
          <c:cat>
            <c:strRef>
              <c:f>Sheet3!$A$4:$A$17</c:f>
              <c:strCache>
                <c:ptCount val="14"/>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pt idx="13">
                  <c:v>Grand Total</c:v>
                </c:pt>
              </c:strCache>
            </c:strRef>
          </c:cat>
          <c:val>
            <c:numRef>
              <c:f>Sheet3!$E$4:$E$17</c:f>
              <c:numCache>
                <c:formatCode>General</c:formatCode>
                <c:ptCount val="14"/>
                <c:pt idx="0">
                  <c:v>20.0</c:v>
                </c:pt>
                <c:pt idx="1">
                  <c:v>21.0</c:v>
                </c:pt>
                <c:pt idx="2">
                  <c:v>13.0</c:v>
                </c:pt>
                <c:pt idx="3">
                  <c:v>12.0</c:v>
                </c:pt>
                <c:pt idx="4">
                  <c:v>18.0</c:v>
                </c:pt>
                <c:pt idx="5">
                  <c:v>10.0</c:v>
                </c:pt>
                <c:pt idx="6">
                  <c:v>8.0</c:v>
                </c:pt>
                <c:pt idx="7">
                  <c:v>18.0</c:v>
                </c:pt>
                <c:pt idx="8">
                  <c:v>15.0</c:v>
                </c:pt>
                <c:pt idx="9">
                  <c:v>9.0</c:v>
                </c:pt>
                <c:pt idx="10">
                  <c:v>16.0</c:v>
                </c:pt>
                <c:pt idx="11">
                  <c:v>17.0</c:v>
                </c:pt>
                <c:pt idx="12">
                  <c:v>19.0</c:v>
                </c:pt>
                <c:pt idx="13">
                  <c:v>196.0</c:v>
                </c:pt>
              </c:numCache>
            </c:numRef>
          </c:val>
        </c:ser>
        <c:dLbls>
          <c:showLegendKey val="0"/>
          <c:showVal val="0"/>
          <c:showCatName val="0"/>
          <c:showSerName val="0"/>
          <c:showPercent val="0"/>
          <c:showBubbleSize val="0"/>
        </c:dLbls>
        <c:gapWidth val="219"/>
        <c:overlap val="-27"/>
        <c:axId val="961636653"/>
        <c:axId val="863992490"/>
      </c:barChart>
      <c:catAx>
        <c:axId val="961636653"/>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863992490"/>
        <c:crosses val="autoZero"/>
        <c:auto val="1"/>
        <c:lblAlgn val="ctr"/>
        <c:lblOffset val="100"/>
        <c:noMultiLvlLbl val="0"/>
      </c:catAx>
      <c:valAx>
        <c:axId val="86399249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crossAx val="961636653"/>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IN"/>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69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05-09-2024</a:t>
            </a:fld>
            <a:endParaRPr lang="en-IN"/>
          </a:p>
        </p:txBody>
      </p:sp>
      <p:sp>
        <p:nvSpPr>
          <p:cNvPr id="104870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type="body" idx="1"/>
          </p:nvPr>
        </p:nvSpPr>
        <p:spPr/>
        <p:txBody>
          <a:bodyPr bIns="0" lIns="0" rIns="0" tIns="0"/>
          <a:p/>
        </p:txBody>
      </p:sp>
      <p:sp>
        <p:nvSpPr>
          <p:cNvPr id="104868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8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9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69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9/5/2024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869441"/>
          </a:xfrm>
          <a:prstGeom prst="rect"/>
          <a:noFill/>
        </p:spPr>
        <p:txBody>
          <a:bodyPr rtlCol="0" wrap="square">
            <a:spAutoFit/>
          </a:bodyPr>
          <a:p>
            <a:r>
              <a:rPr dirty="0" sz="2400" lang="en-US"/>
              <a:t>STUDENT NAME : </a:t>
            </a:r>
            <a:r>
              <a:rPr dirty="0" sz="2400" lang="en-US"/>
              <a:t>V</a:t>
            </a:r>
            <a:r>
              <a:rPr dirty="0" sz="2400" lang="en-US"/>
              <a:t>a</a:t>
            </a:r>
            <a:r>
              <a:rPr dirty="0" sz="2400" lang="en-US"/>
              <a:t>n</a:t>
            </a:r>
            <a:r>
              <a:rPr dirty="0" sz="2400" lang="en-US"/>
              <a:t>a</a:t>
            </a:r>
            <a:r>
              <a:rPr dirty="0" sz="2400" lang="en-US"/>
              <a:t>m</a:t>
            </a:r>
            <a:r>
              <a:rPr dirty="0" sz="2400" lang="en-US"/>
              <a:t>a</a:t>
            </a:r>
            <a:r>
              <a:rPr dirty="0" sz="2400" lang="en-US"/>
              <a:t>t</a:t>
            </a:r>
            <a:r>
              <a:rPr dirty="0" sz="2400" lang="en-US"/>
              <a:t>h</a:t>
            </a:r>
            <a:r>
              <a:rPr dirty="0" sz="2400" lang="en-US"/>
              <a:t>i</a:t>
            </a:r>
            <a:r>
              <a:rPr dirty="0" sz="2400" lang="en-US"/>
              <a:t>.</a:t>
            </a:r>
            <a:r>
              <a:rPr dirty="0" sz="2400" lang="en-US"/>
              <a:t>.</a:t>
            </a:r>
            <a:r>
              <a:rPr dirty="0" sz="2400" lang="en-US"/>
              <a:t>A</a:t>
            </a:r>
            <a:endParaRPr dirty="0" sz="2400" lang="en-US"/>
          </a:p>
          <a:p>
            <a:r>
              <a:rPr dirty="0" sz="2400" lang="en-US"/>
              <a:t>REGISTER NO : 3122054</a:t>
            </a:r>
            <a:r>
              <a:rPr dirty="0" sz="2400" lang="en-US"/>
              <a:t>6</a:t>
            </a:r>
            <a:r>
              <a:rPr dirty="0" sz="2400" lang="en-US"/>
              <a:t>0</a:t>
            </a:r>
            <a:endParaRPr altLang="en-US" lang="zh-CN"/>
          </a:p>
          <a:p>
            <a:r>
              <a:rPr dirty="0" sz="2400" lang="en-US"/>
              <a:t>DEPARTMENT: </a:t>
            </a:r>
            <a:r>
              <a:rPr dirty="0" sz="2400" lang="en-US" err="1"/>
              <a:t>B.com</a:t>
            </a:r>
            <a:r>
              <a:rPr dirty="0" sz="2400" lang="en-US"/>
              <a:t> (commerce)</a:t>
            </a:r>
          </a:p>
          <a:p>
            <a:r>
              <a:rPr dirty="0" sz="2400" lang="en-US"/>
              <a:t>COLLEGE : </a:t>
            </a:r>
            <a:r>
              <a:rPr dirty="0" sz="2400" lang="en-US" err="1"/>
              <a:t>Sridevi</a:t>
            </a:r>
            <a:r>
              <a:rPr dirty="0" sz="2400" lang="en-US"/>
              <a:t> arts and science college</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5" name="object 8"/>
          <p:cNvSpPr txBox="1"/>
          <p:nvPr/>
        </p:nvSpPr>
        <p:spPr>
          <a:xfrm>
            <a:off x="936228" y="603246"/>
            <a:ext cx="3779139" cy="737236"/>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TextBox 2"/>
          <p:cNvSpPr txBox="1"/>
          <p:nvPr/>
        </p:nvSpPr>
        <p:spPr>
          <a:xfrm>
            <a:off x="1591000" y="1859339"/>
            <a:ext cx="2451250" cy="4625340"/>
          </a:xfrm>
          <a:prstGeom prst="rect"/>
          <a:noFill/>
        </p:spPr>
        <p:txBody>
          <a:bodyPr wrap="square">
            <a:spAutoFit/>
          </a:bodyPr>
          <a:p>
            <a:r>
              <a:rPr b="1" dirty="0" i="0" lang="en-US">
                <a:solidFill>
                  <a:srgbClr val="001D35"/>
                </a:solidFill>
                <a:effectLst/>
                <a:latin typeface="Google Sans"/>
              </a:rPr>
              <a:t>1 . Collect data</a:t>
            </a:r>
          </a:p>
          <a:p>
            <a:endParaRPr b="1" dirty="0" i="0" lang="en-US">
              <a:solidFill>
                <a:srgbClr val="001D35"/>
              </a:solidFill>
              <a:effectLst/>
              <a:latin typeface="Google Sans"/>
            </a:endParaRPr>
          </a:p>
          <a:p>
            <a:r>
              <a:rPr b="1" dirty="0" lang="en-US">
                <a:solidFill>
                  <a:srgbClr val="001D35"/>
                </a:solidFill>
                <a:latin typeface="Google Sans"/>
              </a:rPr>
              <a:t>2 . Define inputs</a:t>
            </a:r>
          </a:p>
          <a:p>
            <a:endParaRPr b="1" dirty="0" lang="en-US">
              <a:solidFill>
                <a:srgbClr val="001D35"/>
              </a:solidFill>
              <a:latin typeface="Google Sans"/>
            </a:endParaRPr>
          </a:p>
          <a:p>
            <a:r>
              <a:rPr b="1" dirty="0" lang="en-US">
                <a:solidFill>
                  <a:srgbClr val="001D35"/>
                </a:solidFill>
                <a:latin typeface="Google Sans"/>
              </a:rPr>
              <a:t>3 . Calculate payouts</a:t>
            </a:r>
          </a:p>
          <a:p>
            <a:endParaRPr b="1" dirty="0" lang="en-US">
              <a:solidFill>
                <a:srgbClr val="001D35"/>
              </a:solidFill>
              <a:latin typeface="Google Sans"/>
            </a:endParaRPr>
          </a:p>
          <a:p>
            <a:r>
              <a:rPr b="1" dirty="0" lang="en-US">
                <a:solidFill>
                  <a:srgbClr val="001D35"/>
                </a:solidFill>
                <a:latin typeface="Google Sans"/>
              </a:rPr>
              <a:t>4 . Create columns</a:t>
            </a:r>
          </a:p>
          <a:p>
            <a:endParaRPr b="1" dirty="0" lang="en-US">
              <a:solidFill>
                <a:srgbClr val="001D35"/>
              </a:solidFill>
              <a:latin typeface="Google Sans"/>
            </a:endParaRPr>
          </a:p>
          <a:p>
            <a:r>
              <a:rPr b="1" dirty="0" lang="en-US">
                <a:solidFill>
                  <a:srgbClr val="001D35"/>
                </a:solidFill>
                <a:latin typeface="Google Sans"/>
              </a:rPr>
              <a:t>5 . Input details</a:t>
            </a:r>
          </a:p>
          <a:p>
            <a:endParaRPr b="1" dirty="0" lang="en-US">
              <a:solidFill>
                <a:srgbClr val="001D35"/>
              </a:solidFill>
              <a:latin typeface="Google Sans"/>
            </a:endParaRPr>
          </a:p>
          <a:p>
            <a:r>
              <a:rPr b="1" dirty="0" lang="en-US">
                <a:solidFill>
                  <a:srgbClr val="001D35"/>
                </a:solidFill>
                <a:latin typeface="Google Sans"/>
              </a:rPr>
              <a:t>6 . Input formulas </a:t>
            </a:r>
          </a:p>
          <a:p>
            <a:endParaRPr b="1" dirty="0" lang="en-US">
              <a:solidFill>
                <a:srgbClr val="001D35"/>
              </a:solidFill>
              <a:latin typeface="Google Sans"/>
            </a:endParaRPr>
          </a:p>
          <a:p>
            <a:r>
              <a:rPr b="1" dirty="0" lang="en-US">
                <a:solidFill>
                  <a:srgbClr val="001D35"/>
                </a:solidFill>
                <a:latin typeface="Google Sans"/>
              </a:rPr>
              <a:t>7 . Data cleaning</a:t>
            </a:r>
          </a:p>
          <a:p>
            <a:endParaRPr b="1" dirty="0" lang="en-US">
              <a:solidFill>
                <a:srgbClr val="001D35"/>
              </a:solidFill>
              <a:latin typeface="Google Sans"/>
            </a:endParaRPr>
          </a:p>
          <a:p>
            <a:r>
              <a:rPr b="1" dirty="0" lang="en-US">
                <a:solidFill>
                  <a:srgbClr val="001D35"/>
                </a:solidFill>
                <a:latin typeface="Google Sans"/>
              </a:rPr>
              <a:t>8 . Results </a:t>
            </a:r>
          </a:p>
          <a:p>
            <a:r>
              <a:rPr b="1" dirty="0" lang="en-US">
                <a:solidFill>
                  <a:srgbClr val="001D35"/>
                </a:solidFill>
                <a:latin typeface="Google Sans"/>
              </a:rPr>
              <a:t>     Bar Chart graph</a:t>
            </a:r>
          </a:p>
          <a:p>
            <a:r>
              <a:rPr b="1" dirty="0" lang="en-US">
                <a:solidFill>
                  <a:srgbClr val="001D35"/>
                </a:solidFill>
                <a:latin typeface="Google Sans"/>
              </a:rPr>
              <a:t>     Pivot table </a:t>
            </a:r>
            <a:endParaRPr b="1"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1" name="object 7"/>
          <p:cNvSpPr txBox="1">
            <a:spLocks noGrp="1"/>
          </p:cNvSpPr>
          <p:nvPr>
            <p:ph type="title"/>
          </p:nvPr>
        </p:nvSpPr>
        <p:spPr>
          <a:xfrm>
            <a:off x="755332" y="385444"/>
            <a:ext cx="3129857"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959112" y="1881382"/>
          <a:ext cx="7565324" cy="380253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3" name="Title 1"/>
          <p:cNvSpPr>
            <a:spLocks noGrp="1"/>
          </p:cNvSpPr>
          <p:nvPr>
            <p:ph type="title"/>
          </p:nvPr>
        </p:nvSpPr>
        <p:spPr>
          <a:xfrm>
            <a:off x="499347" y="827583"/>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9"/>
          <p:cNvSpPr txBox="1"/>
          <p:nvPr/>
        </p:nvSpPr>
        <p:spPr>
          <a:xfrm>
            <a:off x="755333" y="1928813"/>
            <a:ext cx="5084683" cy="1424940"/>
          </a:xfrm>
          <a:prstGeom prst="rect"/>
          <a:noFill/>
        </p:spPr>
        <p:txBody>
          <a:bodyPr wrap="square">
            <a:spAutoFit/>
          </a:bodyPr>
          <a:p>
            <a:r>
              <a:rPr b="1" dirty="0" i="0" lang="en-US">
                <a:solidFill>
                  <a:srgbClr val="1F1F1F"/>
                </a:solidFill>
                <a:effectLst/>
                <a:latin typeface="Google Sans"/>
              </a:rPr>
              <a:t>a </a:t>
            </a:r>
            <a:r>
              <a:rPr b="1" dirty="0" i="0" lang="en-US" err="1">
                <a:solidFill>
                  <a:srgbClr val="1F1F1F"/>
                </a:solidFill>
                <a:effectLst/>
                <a:latin typeface="Google Sans"/>
              </a:rPr>
              <a:t>payslip</a:t>
            </a:r>
            <a:r>
              <a:rPr b="1" dirty="0" i="0" lang="en-US">
                <a:solidFill>
                  <a:srgbClr val="1F1F1F"/>
                </a:solidFill>
                <a:effectLst/>
                <a:latin typeface="Google Sans"/>
              </a:rPr>
              <a:t> or salary slip to an employee is the amount of money paid by the employer to you for the </a:t>
            </a:r>
            <a:r>
              <a:rPr b="1" dirty="0" i="0" lang="en-US" err="1">
                <a:solidFill>
                  <a:srgbClr val="1F1F1F"/>
                </a:solidFill>
                <a:effectLst/>
                <a:latin typeface="Google Sans"/>
              </a:rPr>
              <a:t>month.It</a:t>
            </a:r>
            <a:r>
              <a:rPr b="1" dirty="0" i="0" lang="en-US">
                <a:solidFill>
                  <a:srgbClr val="1F1F1F"/>
                </a:solidFill>
                <a:effectLst/>
                <a:latin typeface="Google Sans"/>
              </a:rPr>
              <a:t> contains all of the details mentioning how the salary was calculated and sent to you.</a:t>
            </a: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u="sng">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b="1" dirty="0" sz="4400" lang="en-US">
                <a:solidFill>
                  <a:srgbClr val="0F0F0F"/>
                </a:solidFill>
                <a:latin typeface="Times New Roman" panose="02020603050405020304" pitchFamily="18" charset="0"/>
                <a:cs typeface="Times New Roman" panose="02020603050405020304" pitchFamily="18" charset="0"/>
              </a:rPr>
              <a:t> </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171074"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459105" y="1078196"/>
            <a:ext cx="6277668"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1276350" y="2413337"/>
            <a:ext cx="4617244" cy="2225041"/>
          </a:xfrm>
          <a:prstGeom prst="rect"/>
          <a:noFill/>
        </p:spPr>
        <p:txBody>
          <a:bodyPr wrap="square">
            <a:spAutoFit/>
          </a:bodyPr>
          <a:p>
            <a:r>
              <a:rPr b="1" dirty="0" i="0" lang="en-US">
                <a:solidFill>
                  <a:srgbClr val="040C28"/>
                </a:solidFill>
                <a:effectLst/>
                <a:latin typeface="Google Sans"/>
              </a:rPr>
              <a:t>Salary benchmarks provide data points, whether it is worth it or not to pay an employee above the average salary</a:t>
            </a:r>
            <a:r>
              <a:rPr b="1" dirty="0" i="0" lang="en-US">
                <a:solidFill>
                  <a:srgbClr val="1F1F1F"/>
                </a:solidFill>
                <a:effectLst/>
                <a:latin typeface="Google Sans"/>
              </a:rPr>
              <a:t>. It also helps understand the holistic remuneration packages offered by employers. Evaluating pay equity allows organizations to compensate employees doing the same level of work in a fair way.</a:t>
            </a:r>
            <a:endParaRPr b="1"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1124903" y="1946255"/>
            <a:ext cx="5253990" cy="3647440"/>
          </a:xfrm>
          <a:prstGeom prst="rect"/>
          <a:noFill/>
        </p:spPr>
        <p:txBody>
          <a:bodyPr rtlCol="0" wrap="square">
            <a:spAutoFit/>
          </a:bodyPr>
          <a:p>
            <a:pPr algn="l"/>
            <a:r>
              <a:rPr b="1" dirty="0" sz="2400" lang="en-US">
                <a:solidFill>
                  <a:srgbClr val="0D0D0D"/>
                </a:solidFill>
                <a:latin typeface="Times New Roman" panose="02020603050405020304" pitchFamily="18" charset="0"/>
                <a:cs typeface="Times New Roman" panose="02020603050405020304" pitchFamily="18" charset="0"/>
              </a:rPr>
              <a:t>Salary analysis, also known as compensation analysis, is a process that involves comparing an employee’s compensation to industry standards and internal benchmarks. It can help ensure that employees are fairly compensated, and that the company’s compensation practices are equitable.</a:t>
            </a:r>
            <a:r>
              <a:rPr dirty="0" sz="2400" lang="en-US">
                <a:solidFill>
                  <a:srgbClr val="0D0D0D"/>
                </a:solidFill>
                <a:latin typeface="Times New Roman" panose="02020603050405020304" pitchFamily="18" charset="0"/>
                <a:cs typeface="Times New Roman" panose="02020603050405020304" pitchFamily="18" charset="0"/>
              </a:rPr>
              <a:t> </a:t>
            </a:r>
          </a:p>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556577" y="621577"/>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8"/>
          <p:cNvSpPr txBox="1"/>
          <p:nvPr/>
        </p:nvSpPr>
        <p:spPr>
          <a:xfrm>
            <a:off x="1081405" y="1586794"/>
            <a:ext cx="5014595" cy="4625340"/>
          </a:xfrm>
          <a:prstGeom prst="rect"/>
          <a:noFill/>
        </p:spPr>
        <p:txBody>
          <a:bodyPr wrap="square">
            <a:spAutoFit/>
          </a:bodyPr>
          <a:p>
            <a:pPr algn="l"/>
            <a:r>
              <a:rPr b="1" dirty="0" i="0" lang="en-US" u="sng">
                <a:solidFill>
                  <a:srgbClr val="001D35"/>
                </a:solidFill>
                <a:effectLst/>
                <a:latin typeface="Google Sans"/>
              </a:rPr>
              <a:t>1 . EMPLOYEES</a:t>
            </a:r>
          </a:p>
          <a:p>
            <a:pPr algn="l"/>
            <a:endParaRPr b="1" dirty="0" lang="en-US" u="sng">
              <a:solidFill>
                <a:srgbClr val="001D35"/>
              </a:solidFill>
              <a:latin typeface="Google Sans"/>
            </a:endParaRPr>
          </a:p>
          <a:p>
            <a:pPr algn="l"/>
            <a:r>
              <a:rPr b="1" dirty="0" lang="en-US">
                <a:solidFill>
                  <a:srgbClr val="001D35"/>
                </a:solidFill>
                <a:latin typeface="Google Sans"/>
              </a:rPr>
              <a:t>Compensation analysis helps ensure that employees are paid fairly and competitively, and that their compensation is based on objective criteria like skills and experience.</a:t>
            </a:r>
            <a:r>
              <a:rPr b="1" dirty="0" lang="en-US" u="sng">
                <a:solidFill>
                  <a:srgbClr val="001D35"/>
                </a:solidFill>
                <a:latin typeface="Google Sans"/>
              </a:rPr>
              <a:t> </a:t>
            </a:r>
          </a:p>
          <a:p>
            <a:br>
              <a:rPr dirty="0" lang="en-US"/>
            </a:br>
            <a:r>
              <a:rPr b="1" dirty="0" lang="en-US" u="sng"/>
              <a:t>2 . EMPLOYERS</a:t>
            </a:r>
            <a:r>
              <a:rPr dirty="0" lang="en-US"/>
              <a:t> </a:t>
            </a:r>
          </a:p>
          <a:p>
            <a:endParaRPr dirty="0" lang="en-US"/>
          </a:p>
          <a:p>
            <a:r>
              <a:rPr b="1" dirty="0" lang="en-US"/>
              <a:t>Compensation analysis helps employers make informed decisions about pay, including salary adjustments, promotions, and bonuses. It can also help employers identify and address any pay inequities, and ensure that their pay practices are competitive. </a:t>
            </a:r>
          </a:p>
          <a:p>
            <a:endParaRPr dirty="0" lang="en-US"/>
          </a:p>
          <a:p>
            <a:endParaRPr b="1" dirty="0" lang="en-US" u="sng">
              <a:solidFill>
                <a:srgbClr val="001D35"/>
              </a:solidFill>
              <a:latin typeface="Google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TextBox 9"/>
          <p:cNvSpPr txBox="1"/>
          <p:nvPr/>
        </p:nvSpPr>
        <p:spPr>
          <a:xfrm>
            <a:off x="3426619" y="1910259"/>
            <a:ext cx="6107906" cy="2491740"/>
          </a:xfrm>
          <a:prstGeom prst="rect"/>
          <a:noFill/>
        </p:spPr>
        <p:txBody>
          <a:bodyPr wrap="square">
            <a:spAutoFit/>
          </a:bodyPr>
          <a:p>
            <a:r>
              <a:rPr b="1" dirty="0" lang="en-US">
                <a:solidFill>
                  <a:srgbClr val="040C28"/>
                </a:solidFill>
                <a:latin typeface="Google Sans"/>
              </a:rPr>
              <a:t>1 . </a:t>
            </a:r>
            <a:r>
              <a:rPr b="1" dirty="0" lang="en-US" u="sng">
                <a:solidFill>
                  <a:srgbClr val="040C28"/>
                </a:solidFill>
                <a:latin typeface="Google Sans"/>
              </a:rPr>
              <a:t>BAR CHART </a:t>
            </a:r>
            <a:r>
              <a:rPr b="1" dirty="0" lang="en-US">
                <a:solidFill>
                  <a:srgbClr val="040C28"/>
                </a:solidFill>
                <a:latin typeface="Google Sans"/>
              </a:rPr>
              <a:t> : </a:t>
            </a:r>
            <a:r>
              <a:rPr dirty="0" lang="en-US">
                <a:solidFill>
                  <a:srgbClr val="040C28"/>
                </a:solidFill>
                <a:latin typeface="Google Sans"/>
              </a:rPr>
              <a:t>It is a great way to visualize salary information in Excel, such as income breakdowns, salary ranges, and age ranges.</a:t>
            </a:r>
            <a:endParaRPr dirty="0" i="0" lang="en-US" u="sng">
              <a:solidFill>
                <a:srgbClr val="040C28"/>
              </a:solidFill>
              <a:effectLst/>
              <a:latin typeface="Google Sans"/>
            </a:endParaRPr>
          </a:p>
          <a:p>
            <a:endParaRPr dirty="0" lang="en-US">
              <a:solidFill>
                <a:srgbClr val="001D35"/>
              </a:solidFill>
              <a:latin typeface="Google Sans"/>
            </a:endParaRPr>
          </a:p>
          <a:p>
            <a:r>
              <a:rPr b="1" dirty="0" i="0" lang="en-US">
                <a:solidFill>
                  <a:srgbClr val="001D35"/>
                </a:solidFill>
                <a:effectLst/>
                <a:latin typeface="Google Sans"/>
              </a:rPr>
              <a:t>2 . </a:t>
            </a:r>
            <a:r>
              <a:rPr b="1" dirty="0" i="0" lang="en-US" u="sng">
                <a:solidFill>
                  <a:srgbClr val="001D35"/>
                </a:solidFill>
                <a:effectLst/>
                <a:latin typeface="Google Sans"/>
              </a:rPr>
              <a:t>PIVOT TABLE</a:t>
            </a:r>
            <a:r>
              <a:rPr b="0" dirty="0" i="0" lang="en-US">
                <a:solidFill>
                  <a:srgbClr val="001D35"/>
                </a:solidFill>
                <a:effectLst/>
                <a:latin typeface="Google Sans"/>
              </a:rPr>
              <a:t>  : </a:t>
            </a:r>
            <a:r>
              <a:rPr dirty="0" lang="en-US">
                <a:solidFill>
                  <a:srgbClr val="001D35"/>
                </a:solidFill>
                <a:latin typeface="Google Sans"/>
              </a:rPr>
              <a:t>It </a:t>
            </a:r>
            <a:r>
              <a:rPr b="0" dirty="0" i="0" lang="en-US">
                <a:solidFill>
                  <a:srgbClr val="001D35"/>
                </a:solidFill>
                <a:effectLst/>
                <a:latin typeface="Google Sans"/>
              </a:rPr>
              <a:t>is </a:t>
            </a:r>
            <a:r>
              <a:rPr dirty="0" lang="en-US"/>
              <a:t>a tool that helps you analyze and summarize large amounts of data.</a:t>
            </a:r>
          </a:p>
          <a:p>
            <a:endParaRPr dirty="0" lang="en-US"/>
          </a:p>
          <a:p>
            <a:pPr fontAlgn="ctr"/>
            <a:r>
              <a:rPr b="1" dirty="0" lang="en-US"/>
              <a:t>3 .</a:t>
            </a:r>
            <a:r>
              <a:rPr dirty="0" lang="en-US"/>
              <a:t> </a:t>
            </a:r>
            <a:r>
              <a:rPr b="1" dirty="0" lang="en-US" u="sng"/>
              <a:t>CONDITIONAL FORMATTING</a:t>
            </a:r>
            <a:r>
              <a:rPr dirty="0" lang="en-US"/>
              <a:t> : </a:t>
            </a:r>
            <a:r>
              <a:rPr dirty="0" lang="en-US">
                <a:solidFill>
                  <a:srgbClr val="4D5156"/>
                </a:solidFill>
                <a:latin typeface="Google Sans"/>
              </a:rPr>
              <a:t>It </a:t>
            </a:r>
            <a:r>
              <a:rPr b="0" dirty="0" i="0" lang="en-US">
                <a:solidFill>
                  <a:srgbClr val="4D5156"/>
                </a:solidFill>
                <a:effectLst/>
                <a:latin typeface="Google Sans"/>
              </a:rPr>
              <a:t>can be used in Excel to highlight patterns and trends in a salary sheet.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Title 1"/>
          <p:cNvSpPr>
            <a:spLocks noGrp="1"/>
          </p:cNvSpPr>
          <p:nvPr>
            <p:ph type="title"/>
          </p:nvPr>
        </p:nvSpPr>
        <p:spPr>
          <a:xfrm>
            <a:off x="755332" y="385444"/>
            <a:ext cx="10681335" cy="723901"/>
          </a:xfrm>
        </p:spPr>
        <p:txBody>
          <a:bodyPr/>
          <a:p>
            <a:r>
              <a:rPr dirty="0" lang="en-IN"/>
              <a:t>Dataset Description</a:t>
            </a:r>
          </a:p>
        </p:txBody>
      </p:sp>
      <p:sp>
        <p:nvSpPr>
          <p:cNvPr id="1048666" name="TextBox 3"/>
          <p:cNvSpPr txBox="1"/>
          <p:nvPr/>
        </p:nvSpPr>
        <p:spPr>
          <a:xfrm>
            <a:off x="755332" y="1586724"/>
            <a:ext cx="6107906" cy="4892040"/>
          </a:xfrm>
          <a:prstGeom prst="rect"/>
          <a:noFill/>
        </p:spPr>
        <p:txBody>
          <a:bodyPr wrap="square">
            <a:spAutoFit/>
          </a:bodyPr>
          <a:p>
            <a:pPr algn="ctr" fontAlgn="ctr"/>
            <a:r>
              <a:rPr dirty="0" lang="en-US">
                <a:solidFill>
                  <a:srgbClr val="4D5156"/>
                </a:solidFill>
                <a:latin typeface="Google Sans"/>
              </a:rPr>
              <a:t>Employee salary sheet dataset – </a:t>
            </a:r>
            <a:r>
              <a:rPr dirty="0" lang="en-US" err="1">
                <a:solidFill>
                  <a:srgbClr val="4D5156"/>
                </a:solidFill>
                <a:latin typeface="Google Sans"/>
              </a:rPr>
              <a:t>ExcelDataPro</a:t>
            </a:r>
            <a:endParaRPr dirty="0" lang="en-US">
              <a:solidFill>
                <a:srgbClr val="4D5156"/>
              </a:solidFill>
              <a:latin typeface="Google Sans"/>
            </a:endParaRPr>
          </a:p>
          <a:p>
            <a:pPr algn="ctr" fontAlgn="ctr"/>
            <a:r>
              <a:rPr dirty="0" lang="en-US">
                <a:solidFill>
                  <a:srgbClr val="4D5156"/>
                </a:solidFill>
                <a:latin typeface="Google Sans"/>
              </a:rPr>
              <a:t>20 Features</a:t>
            </a:r>
          </a:p>
          <a:p>
            <a:pPr algn="ctr" fontAlgn="ctr"/>
            <a:r>
              <a:rPr dirty="0" lang="en-US">
                <a:solidFill>
                  <a:srgbClr val="4D5156"/>
                </a:solidFill>
                <a:latin typeface="Google Sans"/>
              </a:rPr>
              <a:t>Features – 14 Features</a:t>
            </a:r>
          </a:p>
          <a:p>
            <a:pPr algn="ctr" fontAlgn="ctr"/>
            <a:r>
              <a:rPr dirty="0" lang="en-US">
                <a:solidFill>
                  <a:srgbClr val="4D5156"/>
                </a:solidFill>
                <a:latin typeface="Google Sans"/>
              </a:rPr>
              <a:t>1. BASIC SALARY </a:t>
            </a:r>
          </a:p>
          <a:p>
            <a:pPr algn="ctr" fontAlgn="ctr"/>
            <a:r>
              <a:rPr dirty="0" lang="en-US">
                <a:solidFill>
                  <a:srgbClr val="4D5156"/>
                </a:solidFill>
                <a:latin typeface="Google Sans"/>
              </a:rPr>
              <a:t>2. DEPARTMENT </a:t>
            </a:r>
          </a:p>
          <a:p>
            <a:pPr algn="ctr" fontAlgn="ctr"/>
            <a:r>
              <a:rPr dirty="0" lang="en-US">
                <a:solidFill>
                  <a:srgbClr val="4D5156"/>
                </a:solidFill>
                <a:latin typeface="Google Sans"/>
              </a:rPr>
              <a:t>3. WORKING DAYS </a:t>
            </a:r>
          </a:p>
          <a:p>
            <a:pPr algn="ctr" fontAlgn="ctr"/>
            <a:r>
              <a:rPr dirty="0" lang="en-US">
                <a:solidFill>
                  <a:srgbClr val="4D5156"/>
                </a:solidFill>
                <a:latin typeface="Google Sans"/>
              </a:rPr>
              <a:t>4. WORKING DAYS AMOUNT </a:t>
            </a:r>
          </a:p>
          <a:p>
            <a:pPr algn="ctr" fontAlgn="ctr"/>
            <a:r>
              <a:rPr dirty="0" lang="en-US">
                <a:solidFill>
                  <a:srgbClr val="4D5156"/>
                </a:solidFill>
                <a:latin typeface="Google Sans"/>
              </a:rPr>
              <a:t>5. OVERTIME </a:t>
            </a:r>
          </a:p>
          <a:p>
            <a:pPr algn="ctr" fontAlgn="ctr"/>
            <a:r>
              <a:rPr dirty="0" lang="en-US">
                <a:solidFill>
                  <a:srgbClr val="4D5156"/>
                </a:solidFill>
                <a:latin typeface="Google Sans"/>
              </a:rPr>
              <a:t>6. OVERTIME DAYS</a:t>
            </a:r>
          </a:p>
          <a:p>
            <a:pPr algn="ctr" fontAlgn="ctr"/>
            <a:r>
              <a:rPr dirty="0" lang="en-US">
                <a:solidFill>
                  <a:srgbClr val="4D5156"/>
                </a:solidFill>
                <a:latin typeface="Google Sans"/>
              </a:rPr>
              <a:t>7. OVERTIME AMOUNT </a:t>
            </a:r>
          </a:p>
          <a:p>
            <a:pPr algn="ctr" fontAlgn="ctr"/>
            <a:r>
              <a:rPr dirty="0" lang="en-US">
                <a:solidFill>
                  <a:srgbClr val="4D5156"/>
                </a:solidFill>
                <a:latin typeface="Google Sans"/>
              </a:rPr>
              <a:t>8. DEARNESS ALLOWANCE</a:t>
            </a:r>
          </a:p>
          <a:p>
            <a:pPr algn="ctr" fontAlgn="ctr"/>
            <a:r>
              <a:rPr dirty="0" lang="en-US">
                <a:solidFill>
                  <a:srgbClr val="4D5156"/>
                </a:solidFill>
                <a:latin typeface="Google Sans"/>
              </a:rPr>
              <a:t>9. HOUSE RENT ALLOWANCE</a:t>
            </a:r>
          </a:p>
          <a:p>
            <a:pPr algn="ctr" fontAlgn="ctr"/>
            <a:r>
              <a:rPr dirty="0" lang="en-US">
                <a:solidFill>
                  <a:srgbClr val="4D5156"/>
                </a:solidFill>
                <a:latin typeface="Google Sans"/>
              </a:rPr>
              <a:t>10. PROVIDENT FUND</a:t>
            </a:r>
          </a:p>
          <a:p>
            <a:pPr algn="ctr" fontAlgn="ctr"/>
            <a:r>
              <a:rPr dirty="0" lang="en-US">
                <a:solidFill>
                  <a:srgbClr val="4D5156"/>
                </a:solidFill>
                <a:latin typeface="Google Sans"/>
              </a:rPr>
              <a:t>11. GROSS SALARY </a:t>
            </a:r>
          </a:p>
          <a:p>
            <a:pPr algn="ctr" fontAlgn="ctr"/>
            <a:r>
              <a:rPr dirty="0" lang="en-US">
                <a:solidFill>
                  <a:srgbClr val="4D5156"/>
                </a:solidFill>
                <a:latin typeface="Google Sans"/>
              </a:rPr>
              <a:t>12. EMPLOYEES’ STATE INSURANCE</a:t>
            </a:r>
          </a:p>
          <a:p>
            <a:pPr algn="ctr" fontAlgn="ctr"/>
            <a:r>
              <a:rPr dirty="0" lang="en-US">
                <a:solidFill>
                  <a:srgbClr val="4D5156"/>
                </a:solidFill>
                <a:latin typeface="Google Sans"/>
              </a:rPr>
              <a:t>13. ADVANCE </a:t>
            </a:r>
          </a:p>
          <a:p>
            <a:pPr algn="ctr" fontAlgn="ctr"/>
            <a:r>
              <a:rPr dirty="0" lang="en-US">
                <a:solidFill>
                  <a:srgbClr val="4D5156"/>
                </a:solidFill>
                <a:latin typeface="Google Sans"/>
              </a:rPr>
              <a:t>14. NET SALARY</a:t>
            </a:r>
          </a:p>
          <a:p>
            <a:pPr algn="ctr" fontAlgn="ctr"/>
            <a:endParaRPr dirty="0" lang="en-US">
              <a:solidFill>
                <a:srgbClr val="4D5156"/>
              </a:solidFill>
              <a:latin typeface="Google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7"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2" name="TextBox 8"/>
          <p:cNvSpPr txBox="1"/>
          <p:nvPr/>
        </p:nvSpPr>
        <p:spPr>
          <a:xfrm>
            <a:off x="2743200" y="2354703"/>
            <a:ext cx="8534018" cy="2186941"/>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pPr indent="-514350" marL="514350">
              <a:buFont typeface="+mj-lt"/>
              <a:buAutoNum type="arabicPeriod"/>
            </a:pPr>
            <a:r>
              <a:rPr b="1" dirty="0" sz="2800" lang="en-US">
                <a:latin typeface="Times New Roman" panose="02020603050405020304" pitchFamily="18" charset="0"/>
                <a:cs typeface="Times New Roman" panose="02020603050405020304" pitchFamily="18" charset="0"/>
              </a:rPr>
              <a:t>NET SALARY </a:t>
            </a:r>
          </a:p>
          <a:p>
            <a:pPr indent="-514350" marL="514350">
              <a:buFont typeface="+mj-lt"/>
              <a:buAutoNum type="arabicPeriod"/>
            </a:pPr>
            <a:r>
              <a:rPr b="1" dirty="0" sz="2800" lang="en-US">
                <a:latin typeface="Times New Roman" panose="02020603050405020304" pitchFamily="18" charset="0"/>
                <a:cs typeface="Times New Roman" panose="02020603050405020304" pitchFamily="18" charset="0"/>
              </a:rPr>
              <a:t>GROSS SALARY </a:t>
            </a:r>
          </a:p>
          <a:p>
            <a:pPr indent="-514350" marL="514350">
              <a:buFont typeface="+mj-lt"/>
              <a:buAutoNum type="arabicPeriod"/>
            </a:pPr>
            <a:r>
              <a:rPr b="1" dirty="0" sz="2800" lang="en-US">
                <a:latin typeface="Times New Roman" panose="02020603050405020304" pitchFamily="18" charset="0"/>
                <a:cs typeface="Times New Roman" panose="02020603050405020304" pitchFamily="18" charset="0"/>
              </a:rPr>
              <a:t>CALCULATION OF THE DEDUCTION </a:t>
            </a:r>
          </a:p>
          <a:p>
            <a:pPr indent="-514350" marL="514350">
              <a:buFont typeface="+mj-lt"/>
              <a:buAutoNum type="arabicPeriod"/>
            </a:pPr>
            <a:r>
              <a:rPr b="1" dirty="0" sz="2800" lang="en-US">
                <a:latin typeface="Times New Roman" panose="02020603050405020304" pitchFamily="18" charset="0"/>
                <a:cs typeface="Times New Roman" panose="02020603050405020304" pitchFamily="18" charset="0"/>
              </a:rPr>
              <a:t>ADVANCE</a:t>
            </a:r>
            <a:endParaRPr b="1"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www.kingqueeneditzs.s@gmail.com</cp:lastModifiedBy>
  <dcterms:created xsi:type="dcterms:W3CDTF">2024-03-29T04:07:22Z</dcterms:created>
  <dcterms:modified xsi:type="dcterms:W3CDTF">2024-09-06T07:45:05Z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3b5f22dff25046738ccab7139821f8e8</vt:lpwstr>
  </property>
</Properties>
</file>