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sldIdLst>
    <p:sldId id="256" r:id="rId2"/>
    <p:sldId id="258" r:id="rId3"/>
    <p:sldId id="259" r:id="rId4"/>
    <p:sldId id="287" r:id="rId5"/>
    <p:sldId id="284" r:id="rId6"/>
    <p:sldId id="288" r:id="rId7"/>
    <p:sldId id="285" r:id="rId8"/>
    <p:sldId id="289" r:id="rId9"/>
    <p:sldId id="286" r:id="rId10"/>
    <p:sldId id="301" r:id="rId11"/>
    <p:sldId id="302" r:id="rId12"/>
    <p:sldId id="303" r:id="rId13"/>
    <p:sldId id="290" r:id="rId14"/>
    <p:sldId id="261" r:id="rId15"/>
    <p:sldId id="292" r:id="rId16"/>
    <p:sldId id="294" r:id="rId17"/>
    <p:sldId id="296" r:id="rId18"/>
    <p:sldId id="297" r:id="rId19"/>
    <p:sldId id="298" r:id="rId20"/>
    <p:sldId id="300" r:id="rId21"/>
  </p:sldIdLst>
  <p:sldSz cx="9144000" cy="5143500" type="screen16x9"/>
  <p:notesSz cx="6858000" cy="9144000"/>
  <p:embeddedFontLst>
    <p:embeddedFont>
      <p:font typeface="Bebas Neue" panose="020B0604020202020204" charset="0"/>
      <p:regular r:id="rId23"/>
    </p:embeddedFont>
    <p:embeddedFont>
      <p:font typeface="Mulish" panose="020B0604020202020204" charset="0"/>
      <p:regular r:id="rId24"/>
      <p:bold r:id="rId25"/>
      <p:italic r:id="rId26"/>
      <p:boldItalic r:id="rId27"/>
    </p:embeddedFont>
    <p:embeddedFont>
      <p:font typeface="Quicksand"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FD481C-466C-41D3-BA36-01AD030E0A78}">
  <a:tblStyle styleId="{11FD481C-466C-41D3-BA36-01AD030E0A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varScale="1">
        <p:scale>
          <a:sx n="92" d="100"/>
          <a:sy n="92" d="100"/>
        </p:scale>
        <p:origin x="81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6296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927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1240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4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878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346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2622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760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389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7488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1601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826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989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959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0594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758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09200" y="1424875"/>
            <a:ext cx="5925600" cy="2079300"/>
          </a:xfrm>
          <a:prstGeom prst="rect">
            <a:avLst/>
          </a:prstGeom>
          <a:noFill/>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7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609200" y="3573775"/>
            <a:ext cx="59427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3579950" y="1854500"/>
            <a:ext cx="36048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1959250" y="1854500"/>
            <a:ext cx="1189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1959250" y="2939075"/>
            <a:ext cx="5225400" cy="446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cxnSp>
        <p:nvCxnSpPr>
          <p:cNvPr id="18" name="Google Shape;18;p3"/>
          <p:cNvCxnSpPr/>
          <p:nvPr/>
        </p:nvCxnSpPr>
        <p:spPr>
          <a:xfrm rot="10800000">
            <a:off x="8761325" y="2079300"/>
            <a:ext cx="0" cy="984900"/>
          </a:xfrm>
          <a:prstGeom prst="straightConnector1">
            <a:avLst/>
          </a:prstGeom>
          <a:noFill/>
          <a:ln w="19050" cap="flat" cmpd="sng">
            <a:solidFill>
              <a:schemeClr val="lt1"/>
            </a:solidFill>
            <a:prstDash val="solid"/>
            <a:round/>
            <a:headEnd type="oval" w="med" len="med"/>
            <a:tailEnd type="oval" w="med" len="med"/>
          </a:ln>
        </p:spPr>
      </p:cxnSp>
      <p:cxnSp>
        <p:nvCxnSpPr>
          <p:cNvPr id="19" name="Google Shape;19;p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0" name="Google Shape;20;p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2" name="Google Shape;22;p3"/>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4" name="Google Shape;24;p3"/>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5" name="Google Shape;25;p3"/>
          <p:cNvCxnSpPr/>
          <p:nvPr/>
        </p:nvCxnSpPr>
        <p:spPr>
          <a:xfrm rot="10800000">
            <a:off x="394350" y="2079300"/>
            <a:ext cx="0" cy="9849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Google Shape;79;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 name="Google Shape;80;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5"/>
        <p:cNvGrpSpPr/>
        <p:nvPr/>
      </p:nvGrpSpPr>
      <p:grpSpPr>
        <a:xfrm>
          <a:off x="0" y="0"/>
          <a:ext cx="0" cy="0"/>
          <a:chOff x="0" y="0"/>
          <a:chExt cx="0" cy="0"/>
        </a:xfrm>
      </p:grpSpPr>
      <p:sp>
        <p:nvSpPr>
          <p:cNvPr id="96" name="Google Shape;96;p1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8" name="Google Shape;98;p13"/>
          <p:cNvSpPr txBox="1">
            <a:spLocks noGrp="1"/>
          </p:cNvSpPr>
          <p:nvPr>
            <p:ph type="subTitle" idx="1"/>
          </p:nvPr>
        </p:nvSpPr>
        <p:spPr>
          <a:xfrm>
            <a:off x="713225" y="20181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 name="Google Shape;99;p13"/>
          <p:cNvSpPr txBox="1">
            <a:spLocks noGrp="1"/>
          </p:cNvSpPr>
          <p:nvPr>
            <p:ph type="subTitle" idx="2"/>
          </p:nvPr>
        </p:nvSpPr>
        <p:spPr>
          <a:xfrm>
            <a:off x="713225" y="3870728"/>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0" name="Google Shape;100;p13"/>
          <p:cNvSpPr txBox="1">
            <a:spLocks noGrp="1"/>
          </p:cNvSpPr>
          <p:nvPr>
            <p:ph type="subTitle" idx="3"/>
          </p:nvPr>
        </p:nvSpPr>
        <p:spPr>
          <a:xfrm>
            <a:off x="3359125" y="38707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1" name="Google Shape;101;p13"/>
          <p:cNvSpPr txBox="1">
            <a:spLocks noGrp="1"/>
          </p:cNvSpPr>
          <p:nvPr>
            <p:ph type="subTitle" idx="4"/>
          </p:nvPr>
        </p:nvSpPr>
        <p:spPr>
          <a:xfrm>
            <a:off x="3359125" y="20180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 name="Google Shape;102;p13"/>
          <p:cNvSpPr txBox="1">
            <a:spLocks noGrp="1"/>
          </p:cNvSpPr>
          <p:nvPr>
            <p:ph type="title" idx="5" hasCustomPrompt="1"/>
          </p:nvPr>
        </p:nvSpPr>
        <p:spPr>
          <a:xfrm>
            <a:off x="713225" y="1141288"/>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title" idx="6" hasCustomPrompt="1"/>
          </p:nvPr>
        </p:nvSpPr>
        <p:spPr>
          <a:xfrm>
            <a:off x="3359125"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title" idx="7" hasCustomPrompt="1"/>
          </p:nvPr>
        </p:nvSpPr>
        <p:spPr>
          <a:xfrm>
            <a:off x="713225"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8" hasCustomPrompt="1"/>
          </p:nvPr>
        </p:nvSpPr>
        <p:spPr>
          <a:xfrm>
            <a:off x="3359125" y="1142055"/>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9"/>
          </p:nvPr>
        </p:nvSpPr>
        <p:spPr>
          <a:xfrm>
            <a:off x="5997638" y="38707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 name="Google Shape;107;p13"/>
          <p:cNvSpPr txBox="1">
            <a:spLocks noGrp="1"/>
          </p:cNvSpPr>
          <p:nvPr>
            <p:ph type="subTitle" idx="13"/>
          </p:nvPr>
        </p:nvSpPr>
        <p:spPr>
          <a:xfrm>
            <a:off x="5997638" y="20180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 name="Google Shape;108;p13"/>
          <p:cNvSpPr txBox="1">
            <a:spLocks noGrp="1"/>
          </p:cNvSpPr>
          <p:nvPr>
            <p:ph type="title" idx="14" hasCustomPrompt="1"/>
          </p:nvPr>
        </p:nvSpPr>
        <p:spPr>
          <a:xfrm>
            <a:off x="5997638"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title" idx="15" hasCustomPrompt="1"/>
          </p:nvPr>
        </p:nvSpPr>
        <p:spPr>
          <a:xfrm>
            <a:off x="5997638" y="1142055"/>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16"/>
          </p:nvPr>
        </p:nvSpPr>
        <p:spPr>
          <a:xfrm>
            <a:off x="713225"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1" name="Google Shape;111;p13"/>
          <p:cNvSpPr txBox="1">
            <a:spLocks noGrp="1"/>
          </p:cNvSpPr>
          <p:nvPr>
            <p:ph type="subTitle" idx="17"/>
          </p:nvPr>
        </p:nvSpPr>
        <p:spPr>
          <a:xfrm>
            <a:off x="713225" y="3447136"/>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2" name="Google Shape;112;p13"/>
          <p:cNvSpPr txBox="1">
            <a:spLocks noGrp="1"/>
          </p:cNvSpPr>
          <p:nvPr>
            <p:ph type="subTitle" idx="18"/>
          </p:nvPr>
        </p:nvSpPr>
        <p:spPr>
          <a:xfrm>
            <a:off x="3359125" y="3447125"/>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3" name="Google Shape;113;p13"/>
          <p:cNvSpPr txBox="1">
            <a:spLocks noGrp="1"/>
          </p:cNvSpPr>
          <p:nvPr>
            <p:ph type="subTitle" idx="19"/>
          </p:nvPr>
        </p:nvSpPr>
        <p:spPr>
          <a:xfrm>
            <a:off x="3359125"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4" name="Google Shape;114;p13"/>
          <p:cNvSpPr txBox="1">
            <a:spLocks noGrp="1"/>
          </p:cNvSpPr>
          <p:nvPr>
            <p:ph type="subTitle" idx="20"/>
          </p:nvPr>
        </p:nvSpPr>
        <p:spPr>
          <a:xfrm>
            <a:off x="5997638" y="3447125"/>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5" name="Google Shape;115;p13"/>
          <p:cNvSpPr txBox="1">
            <a:spLocks noGrp="1"/>
          </p:cNvSpPr>
          <p:nvPr>
            <p:ph type="subTitle" idx="21"/>
          </p:nvPr>
        </p:nvSpPr>
        <p:spPr>
          <a:xfrm>
            <a:off x="5997638"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cxnSp>
        <p:nvCxnSpPr>
          <p:cNvPr id="116" name="Google Shape;116;p1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17" name="Google Shape;117;p1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 name="Google Shape;118;p1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19" name="Google Shape;119;p13"/>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1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21" name="Google Shape;121;p13"/>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2"/>
        <p:cNvGrpSpPr/>
        <p:nvPr/>
      </p:nvGrpSpPr>
      <p:grpSpPr>
        <a:xfrm>
          <a:off x="0" y="0"/>
          <a:ext cx="0" cy="0"/>
          <a:chOff x="0" y="0"/>
          <a:chExt cx="0" cy="0"/>
        </a:xfrm>
      </p:grpSpPr>
      <p:sp>
        <p:nvSpPr>
          <p:cNvPr id="123" name="Google Shape;123;p1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25" name="Google Shape;125;p1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 name="Google Shape;126;p1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27" name="Google Shape;127;p1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28" name="Google Shape;128;p1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29" name="Google Shape;129;p1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30" name="Google Shape;130;p14"/>
          <p:cNvSpPr txBox="1">
            <a:spLocks noGrp="1"/>
          </p:cNvSpPr>
          <p:nvPr>
            <p:ph type="title"/>
          </p:nvPr>
        </p:nvSpPr>
        <p:spPr>
          <a:xfrm>
            <a:off x="969900" y="3387600"/>
            <a:ext cx="7204200" cy="531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31" name="Google Shape;131;p14"/>
          <p:cNvSpPr txBox="1">
            <a:spLocks noGrp="1"/>
          </p:cNvSpPr>
          <p:nvPr>
            <p:ph type="subTitle" idx="1"/>
          </p:nvPr>
        </p:nvSpPr>
        <p:spPr>
          <a:xfrm>
            <a:off x="969900" y="1312625"/>
            <a:ext cx="7204200" cy="147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59"/>
        <p:cNvGrpSpPr/>
        <p:nvPr/>
      </p:nvGrpSpPr>
      <p:grpSpPr>
        <a:xfrm>
          <a:off x="0" y="0"/>
          <a:ext cx="0" cy="0"/>
          <a:chOff x="0" y="0"/>
          <a:chExt cx="0" cy="0"/>
        </a:xfrm>
      </p:grpSpPr>
      <p:sp>
        <p:nvSpPr>
          <p:cNvPr id="260" name="Google Shape;260;p2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62" name="Google Shape;262;p2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63" name="Google Shape;263;p2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2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65" name="Google Shape;265;p2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66" name="Google Shape;266;p24"/>
          <p:cNvSpPr txBox="1">
            <a:spLocks noGrp="1"/>
          </p:cNvSpPr>
          <p:nvPr>
            <p:ph type="sldNum" idx="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lt1"/>
                </a:solidFill>
              </a:defRPr>
            </a:lvl1pPr>
            <a:lvl2pPr lvl="1" algn="ctr" rtl="0">
              <a:buNone/>
              <a:defRPr>
                <a:solidFill>
                  <a:schemeClr val="lt1"/>
                </a:solidFill>
              </a:defRPr>
            </a:lvl2pPr>
            <a:lvl3pPr lvl="2" algn="ctr" rtl="0">
              <a:buNone/>
              <a:defRPr>
                <a:solidFill>
                  <a:schemeClr val="lt1"/>
                </a:solidFill>
              </a:defRPr>
            </a:lvl3pPr>
            <a:lvl4pPr lvl="3" algn="ctr" rtl="0">
              <a:buNone/>
              <a:defRPr>
                <a:solidFill>
                  <a:schemeClr val="lt1"/>
                </a:solidFill>
              </a:defRPr>
            </a:lvl4pPr>
            <a:lvl5pPr lvl="4" algn="ctr" rtl="0">
              <a:buNone/>
              <a:defRPr>
                <a:solidFill>
                  <a:schemeClr val="lt1"/>
                </a:solidFill>
              </a:defRPr>
            </a:lvl5pPr>
            <a:lvl6pPr lvl="5" algn="ctr" rtl="0">
              <a:buNone/>
              <a:defRPr>
                <a:solidFill>
                  <a:schemeClr val="lt1"/>
                </a:solidFill>
              </a:defRPr>
            </a:lvl6pPr>
            <a:lvl7pPr lvl="6" algn="ctr" rtl="0">
              <a:buNone/>
              <a:defRPr>
                <a:solidFill>
                  <a:schemeClr val="lt1"/>
                </a:solidFill>
              </a:defRPr>
            </a:lvl7pPr>
            <a:lvl8pPr lvl="7" algn="ctr" rtl="0">
              <a:buNone/>
              <a:defRPr>
                <a:solidFill>
                  <a:schemeClr val="lt1"/>
                </a:solidFill>
              </a:defRPr>
            </a:lvl8pPr>
            <a:lvl9pPr lvl="8" algn="ctr"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67" name="Google Shape;267;p2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68"/>
        <p:cNvGrpSpPr/>
        <p:nvPr/>
      </p:nvGrpSpPr>
      <p:grpSpPr>
        <a:xfrm>
          <a:off x="0" y="0"/>
          <a:ext cx="0" cy="0"/>
          <a:chOff x="0" y="0"/>
          <a:chExt cx="0" cy="0"/>
        </a:xfrm>
      </p:grpSpPr>
      <p:sp>
        <p:nvSpPr>
          <p:cNvPr id="269" name="Google Shape;26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0" name="Google Shape;270;p2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72" name="Google Shape;272;p2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2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74" name="Google Shape;274;p25"/>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0" r:id="rId6"/>
    <p:sldLayoutId id="2147483670" r:id="rId7"/>
    <p:sldLayoutId id="2147483671"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p29"/>
          <p:cNvSpPr txBox="1">
            <a:spLocks noGrp="1"/>
          </p:cNvSpPr>
          <p:nvPr>
            <p:ph type="ctrTitle"/>
          </p:nvPr>
        </p:nvSpPr>
        <p:spPr>
          <a:xfrm>
            <a:off x="1515682" y="1424869"/>
            <a:ext cx="6371018" cy="2079300"/>
          </a:xfrm>
          <a:prstGeom prst="rect">
            <a:avLst/>
          </a:prstGeom>
        </p:spPr>
        <p:txBody>
          <a:bodyPr spcFirstLastPara="1" wrap="square" lIns="91425" tIns="91425" rIns="91425" bIns="91425" anchor="ctr" anchorCtr="0">
            <a:noAutofit/>
          </a:bodyPr>
          <a:lstStyle/>
          <a:p>
            <a:pPr lvl="0"/>
            <a:r>
              <a:rPr lang="en" sz="4000" dirty="0" smtClean="0"/>
              <a:t>Nhóm 10 </a:t>
            </a:r>
            <a:br>
              <a:rPr lang="en" sz="4000" dirty="0" smtClean="0"/>
            </a:br>
            <a:r>
              <a:rPr lang="en-US" sz="4000" dirty="0" err="1" smtClean="0"/>
              <a:t>Dự</a:t>
            </a:r>
            <a:r>
              <a:rPr lang="en-US" sz="4000" dirty="0" smtClean="0"/>
              <a:t> </a:t>
            </a:r>
            <a:r>
              <a:rPr lang="en-US" sz="4000" dirty="0" err="1"/>
              <a:t>đoán</a:t>
            </a:r>
            <a:r>
              <a:rPr lang="en-US" sz="4000" dirty="0"/>
              <a:t> </a:t>
            </a:r>
            <a:r>
              <a:rPr lang="en-US" sz="4000" dirty="0" err="1"/>
              <a:t>bệnh</a:t>
            </a:r>
            <a:r>
              <a:rPr lang="en-US" sz="4000" dirty="0"/>
              <a:t> </a:t>
            </a:r>
            <a:r>
              <a:rPr lang="en-US" sz="4000" dirty="0" err="1"/>
              <a:t>trầm</a:t>
            </a:r>
            <a:r>
              <a:rPr lang="en-US" sz="4000" dirty="0"/>
              <a:t> </a:t>
            </a:r>
            <a:r>
              <a:rPr lang="en-US" sz="4000" dirty="0" err="1"/>
              <a:t>cảm</a:t>
            </a:r>
            <a:r>
              <a:rPr lang="en-US" sz="4000" dirty="0"/>
              <a:t> </a:t>
            </a:r>
            <a:r>
              <a:rPr lang="en-US" sz="4000" dirty="0" err="1"/>
              <a:t>của</a:t>
            </a:r>
            <a:r>
              <a:rPr lang="en-US" sz="4000" dirty="0"/>
              <a:t> </a:t>
            </a:r>
            <a:r>
              <a:rPr lang="en-US" sz="4000" dirty="0" err="1"/>
              <a:t>sinh</a:t>
            </a:r>
            <a:r>
              <a:rPr lang="en-US" sz="4000" dirty="0"/>
              <a:t> </a:t>
            </a:r>
            <a:r>
              <a:rPr lang="en-US" sz="4000" dirty="0" err="1"/>
              <a:t>viên</a:t>
            </a:r>
            <a:endParaRPr sz="4000" dirty="0">
              <a:solidFill>
                <a:schemeClr val="dk2"/>
              </a:solidFill>
            </a:endParaRPr>
          </a:p>
        </p:txBody>
      </p:sp>
      <p:cxnSp>
        <p:nvCxnSpPr>
          <p:cNvPr id="287" name="Google Shape;287;p29"/>
          <p:cNvCxnSpPr/>
          <p:nvPr/>
        </p:nvCxnSpPr>
        <p:spPr>
          <a:xfrm rot="10800000" flipH="1">
            <a:off x="1600600" y="3708856"/>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288" name="Google Shape;288;p29"/>
          <p:cNvCxnSpPr/>
          <p:nvPr/>
        </p:nvCxnSpPr>
        <p:spPr>
          <a:xfrm rot="10800000" flipH="1">
            <a:off x="1600600" y="1348663"/>
            <a:ext cx="5942700" cy="66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4"/>
          <p:cNvSpPr txBox="1">
            <a:spLocks noGrp="1"/>
          </p:cNvSpPr>
          <p:nvPr>
            <p:ph type="subTitle" idx="1"/>
          </p:nvPr>
        </p:nvSpPr>
        <p:spPr>
          <a:xfrm>
            <a:off x="553499" y="732465"/>
            <a:ext cx="8039783" cy="3143344"/>
          </a:xfrm>
          <a:prstGeom prst="rect">
            <a:avLst/>
          </a:prstGeom>
        </p:spPr>
        <p:txBody>
          <a:bodyPr spcFirstLastPara="1" wrap="square" lIns="91425" tIns="91425" rIns="91425" bIns="91425" anchor="ctr" anchorCtr="0">
            <a:noAutofit/>
          </a:bodyPr>
          <a:lstStyle/>
          <a:p>
            <a:pPr lvl="0" algn="just" fontAlgn="base">
              <a:buFontTx/>
              <a:buChar char="-"/>
            </a:pPr>
            <a:r>
              <a:rPr lang="vi-VN" sz="1500" dirty="0"/>
              <a:t>Naïve Bayes - Naïve Bayes là một thuật toán phân loại dựa trên định lý Bayes và giả định rằng các đặc trưng (features) trong dữ liệu là độc lập với nhau. Dù giả định này thường không hoàn toàn đúng trong thực tế, thuật toán Naïve Bayes vẫn cho hiệu suất tốt trong nhiều bài toán phân loại. </a:t>
            </a:r>
            <a:endParaRPr lang="en-US" sz="1500" dirty="0" smtClean="0"/>
          </a:p>
          <a:p>
            <a:pPr lvl="0" algn="just" fontAlgn="base">
              <a:buFontTx/>
              <a:buChar char="-"/>
            </a:pPr>
            <a:endParaRPr lang="en-US" sz="1500" dirty="0" smtClean="0"/>
          </a:p>
          <a:p>
            <a:pPr lvl="0" algn="just" fontAlgn="base">
              <a:buFontTx/>
              <a:buChar char="-"/>
            </a:pPr>
            <a:r>
              <a:rPr lang="vi-VN" sz="1500" dirty="0" smtClean="0"/>
              <a:t> </a:t>
            </a:r>
            <a:r>
              <a:rPr lang="vi-VN" sz="1500" dirty="0"/>
              <a:t>Ý tưởng cơ bản của cách tiếp cận Naive Bayes là sử dụng xác suất có điều kiện giữa từ và chủ đề để dự đoán xác suất của một văn bản cần phân loại - Được xem là thuật toán đơn giản nhất trong các phương </a:t>
            </a:r>
            <a:r>
              <a:rPr lang="vi-VN" sz="1500" dirty="0" smtClean="0"/>
              <a:t>pháp</a:t>
            </a:r>
            <a:endParaRPr lang="en-US" sz="1500" dirty="0"/>
          </a:p>
        </p:txBody>
      </p:sp>
      <p:sp>
        <p:nvSpPr>
          <p:cNvPr id="355" name="Google Shape;355;p3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481562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4"/>
          <p:cNvSpPr txBox="1">
            <a:spLocks noGrp="1"/>
          </p:cNvSpPr>
          <p:nvPr>
            <p:ph type="subTitle" idx="1"/>
          </p:nvPr>
        </p:nvSpPr>
        <p:spPr>
          <a:xfrm>
            <a:off x="552108" y="0"/>
            <a:ext cx="8039783" cy="3143344"/>
          </a:xfrm>
          <a:prstGeom prst="rect">
            <a:avLst/>
          </a:prstGeom>
        </p:spPr>
        <p:txBody>
          <a:bodyPr spcFirstLastPara="1" wrap="square" lIns="91425" tIns="91425" rIns="91425" bIns="91425" anchor="ctr" anchorCtr="0">
            <a:noAutofit/>
          </a:bodyPr>
          <a:lstStyle/>
          <a:p>
            <a:pPr marL="139700" lvl="0" indent="0" algn="just" fontAlgn="base"/>
            <a:r>
              <a:rPr lang="vi-VN" sz="2000" dirty="0"/>
              <a:t>Gaussian Naïve Bayes </a:t>
            </a:r>
            <a:endParaRPr lang="en-US" sz="2000" dirty="0" smtClean="0"/>
          </a:p>
          <a:p>
            <a:pPr marL="425450" lvl="0" indent="-285750" algn="just" fontAlgn="base">
              <a:buFontTx/>
              <a:buChar char="-"/>
            </a:pPr>
            <a:r>
              <a:rPr lang="vi-VN" sz="1500" dirty="0" smtClean="0"/>
              <a:t>Mô </a:t>
            </a:r>
            <a:r>
              <a:rPr lang="vi-VN" sz="1500" dirty="0"/>
              <a:t>hình này được sử dụng chủ yếu trong loại dữ liệu mà các thành phần là các biến liên tục. </a:t>
            </a:r>
            <a:endParaRPr lang="en-US" sz="1500" dirty="0" smtClean="0"/>
          </a:p>
          <a:p>
            <a:pPr marL="425450" lvl="0" indent="-285750" algn="just" fontAlgn="base">
              <a:buFontTx/>
              <a:buChar char="-"/>
            </a:pPr>
            <a:r>
              <a:rPr lang="vi-VN" sz="1500" dirty="0" smtClean="0"/>
              <a:t>Với </a:t>
            </a:r>
            <a:r>
              <a:rPr lang="vi-VN" sz="1500" dirty="0"/>
              <a:t>mỗi chiều dữ liệu ii và một class c, xi tuân theo một phân phối chuẩn có kỳ vọng </a:t>
            </a:r>
            <a:r>
              <a:rPr lang="el-GR" sz="1500" dirty="0"/>
              <a:t>μ</a:t>
            </a:r>
            <a:r>
              <a:rPr lang="vi-VN" sz="1500" dirty="0"/>
              <a:t>ci và phương sai </a:t>
            </a:r>
            <a:r>
              <a:rPr lang="el-GR" sz="1500" dirty="0"/>
              <a:t>σ</a:t>
            </a:r>
            <a:r>
              <a:rPr lang="vi-VN" sz="1500" dirty="0"/>
              <a:t>ci2</a:t>
            </a:r>
            <a:endParaRPr lang="en-US" sz="1500" dirty="0"/>
          </a:p>
        </p:txBody>
      </p:sp>
      <p:sp>
        <p:nvSpPr>
          <p:cNvPr id="355" name="Google Shape;355;p3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pic>
        <p:nvPicPr>
          <p:cNvPr id="1026" name="Picture 2" descr="Không có mô t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012" y="2509856"/>
            <a:ext cx="6444608" cy="12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229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4"/>
          <p:cNvSpPr txBox="1">
            <a:spLocks noGrp="1"/>
          </p:cNvSpPr>
          <p:nvPr>
            <p:ph type="subTitle" idx="1"/>
          </p:nvPr>
        </p:nvSpPr>
        <p:spPr>
          <a:xfrm>
            <a:off x="448199" y="-155864"/>
            <a:ext cx="8039783" cy="3117273"/>
          </a:xfrm>
          <a:prstGeom prst="rect">
            <a:avLst/>
          </a:prstGeom>
        </p:spPr>
        <p:txBody>
          <a:bodyPr spcFirstLastPara="1" wrap="square" lIns="91425" tIns="91425" rIns="91425" bIns="91425" anchor="ctr" anchorCtr="0">
            <a:noAutofit/>
          </a:bodyPr>
          <a:lstStyle/>
          <a:p>
            <a:pPr marL="139700" lvl="0" indent="0" algn="just" fontAlgn="base"/>
            <a:r>
              <a:rPr lang="vi-VN" sz="2000" b="1" dirty="0"/>
              <a:t>Ưu điểm của Naive </a:t>
            </a:r>
            <a:r>
              <a:rPr lang="vi-VN" sz="2000" b="1" dirty="0" smtClean="0"/>
              <a:t>Bayes</a:t>
            </a:r>
            <a:endParaRPr lang="en-US" sz="2000" b="1" dirty="0" smtClean="0"/>
          </a:p>
          <a:p>
            <a:pPr marL="139700" lvl="0" indent="0" algn="just" fontAlgn="base"/>
            <a:r>
              <a:rPr lang="en-US" sz="1500" dirty="0" smtClean="0"/>
              <a:t>+  </a:t>
            </a:r>
            <a:r>
              <a:rPr lang="vi-VN" sz="1500" dirty="0" smtClean="0"/>
              <a:t>Đơn </a:t>
            </a:r>
            <a:r>
              <a:rPr lang="vi-VN" sz="1500" dirty="0"/>
              <a:t>giản và nhanh </a:t>
            </a:r>
            <a:r>
              <a:rPr lang="vi-VN" sz="1500" dirty="0" smtClean="0"/>
              <a:t>chóng</a:t>
            </a:r>
            <a:endParaRPr lang="en-US" sz="1500" dirty="0" smtClean="0"/>
          </a:p>
          <a:p>
            <a:pPr marL="139700" lvl="0" indent="0" algn="just" fontAlgn="base"/>
            <a:r>
              <a:rPr lang="en-US" sz="1500" dirty="0" smtClean="0"/>
              <a:t>+ </a:t>
            </a:r>
            <a:r>
              <a:rPr lang="vi-VN" sz="1500" dirty="0" smtClean="0"/>
              <a:t> </a:t>
            </a:r>
            <a:r>
              <a:rPr lang="vi-VN" sz="1500" dirty="0"/>
              <a:t>Hiệu quả với dữ liệu </a:t>
            </a:r>
            <a:r>
              <a:rPr lang="vi-VN" sz="1500" dirty="0" smtClean="0"/>
              <a:t>nhỏ</a:t>
            </a:r>
            <a:r>
              <a:rPr lang="en-US" sz="1500" dirty="0" smtClean="0"/>
              <a:t> </a:t>
            </a:r>
          </a:p>
          <a:p>
            <a:pPr marL="139700" lvl="0" indent="0" algn="just" fontAlgn="base"/>
            <a:r>
              <a:rPr lang="en-US" sz="1500" dirty="0" smtClean="0"/>
              <a:t>+  </a:t>
            </a:r>
            <a:r>
              <a:rPr lang="vi-VN" sz="1500" dirty="0" smtClean="0"/>
              <a:t>Xử </a:t>
            </a:r>
            <a:r>
              <a:rPr lang="vi-VN" sz="1500" dirty="0"/>
              <a:t>lý tốt với dữ liệu phân loại (Categorical data</a:t>
            </a:r>
            <a:r>
              <a:rPr lang="vi-VN" sz="1500" dirty="0" smtClean="0"/>
              <a:t>)</a:t>
            </a:r>
            <a:endParaRPr lang="en-US" sz="1500" dirty="0" smtClean="0"/>
          </a:p>
          <a:p>
            <a:pPr marL="139700" lvl="0" indent="0" algn="just" fontAlgn="base"/>
            <a:r>
              <a:rPr lang="en-US" sz="1500" dirty="0" smtClean="0"/>
              <a:t>+</a:t>
            </a:r>
            <a:r>
              <a:rPr lang="vi-VN" sz="1500" dirty="0" smtClean="0"/>
              <a:t> </a:t>
            </a:r>
            <a:r>
              <a:rPr lang="vi-VN" sz="1500" dirty="0"/>
              <a:t>Hiệu quả trong bài toán phân loại văn </a:t>
            </a:r>
            <a:r>
              <a:rPr lang="vi-VN" sz="1500" dirty="0" smtClean="0"/>
              <a:t>bản</a:t>
            </a:r>
            <a:endParaRPr lang="en-US" sz="1500" dirty="0"/>
          </a:p>
        </p:txBody>
      </p:sp>
      <p:sp>
        <p:nvSpPr>
          <p:cNvPr id="355" name="Google Shape;355;p3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5" name="Google Shape;353;p34"/>
          <p:cNvSpPr txBox="1">
            <a:spLocks/>
          </p:cNvSpPr>
          <p:nvPr/>
        </p:nvSpPr>
        <p:spPr>
          <a:xfrm>
            <a:off x="448199" y="1459531"/>
            <a:ext cx="8039783" cy="31433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1600"/>
              </a:spcBef>
              <a:spcAft>
                <a:spcPts val="1600"/>
              </a:spcAft>
              <a:buClr>
                <a:schemeClr val="dk1"/>
              </a:buClr>
              <a:buSzPts val="3000"/>
              <a:buFont typeface="Mulish"/>
              <a:buNone/>
              <a:defRPr sz="3000" b="0" i="0" u="none" strike="noStrike" cap="none">
                <a:solidFill>
                  <a:schemeClr val="dk1"/>
                </a:solidFill>
                <a:latin typeface="Mulish"/>
                <a:ea typeface="Mulish"/>
                <a:cs typeface="Mulish"/>
                <a:sym typeface="Mulish"/>
              </a:defRPr>
            </a:lvl9pPr>
          </a:lstStyle>
          <a:p>
            <a:pPr marL="139700" indent="0" algn="just" fontAlgn="base"/>
            <a:r>
              <a:rPr lang="en-US" sz="2000" b="1" dirty="0" err="1" smtClean="0"/>
              <a:t>Nhược</a:t>
            </a:r>
            <a:r>
              <a:rPr lang="vi-VN" sz="2000" b="1" dirty="0" smtClean="0"/>
              <a:t> điểm của Naive Bayes</a:t>
            </a:r>
            <a:endParaRPr lang="en-US" sz="2000" b="1" dirty="0" smtClean="0"/>
          </a:p>
          <a:p>
            <a:pPr marL="139700" indent="0" algn="just" fontAlgn="base"/>
            <a:r>
              <a:rPr lang="en-US" sz="1500" dirty="0" smtClean="0"/>
              <a:t>+  </a:t>
            </a:r>
            <a:r>
              <a:rPr lang="en-US" sz="1500" dirty="0" err="1" smtClean="0"/>
              <a:t>Giả</a:t>
            </a:r>
            <a:r>
              <a:rPr lang="en-US" sz="1500" dirty="0" smtClean="0"/>
              <a:t> </a:t>
            </a:r>
            <a:r>
              <a:rPr lang="en-US" sz="1500" dirty="0" err="1" smtClean="0"/>
              <a:t>định</a:t>
            </a:r>
            <a:r>
              <a:rPr lang="en-US" sz="1500" dirty="0" smtClean="0"/>
              <a:t> </a:t>
            </a:r>
            <a:r>
              <a:rPr lang="en-US" sz="1500" dirty="0" err="1" smtClean="0"/>
              <a:t>độc</a:t>
            </a:r>
            <a:r>
              <a:rPr lang="en-US" sz="1500" dirty="0" smtClean="0"/>
              <a:t> </a:t>
            </a:r>
            <a:r>
              <a:rPr lang="en-US" sz="1500" dirty="0" err="1" smtClean="0"/>
              <a:t>lập</a:t>
            </a:r>
            <a:r>
              <a:rPr lang="en-US" sz="1500" dirty="0" smtClean="0"/>
              <a:t> </a:t>
            </a:r>
            <a:r>
              <a:rPr lang="en-US" sz="1500" dirty="0" err="1" smtClean="0"/>
              <a:t>giữa</a:t>
            </a:r>
            <a:r>
              <a:rPr lang="en-US" sz="1500" dirty="0" smtClean="0"/>
              <a:t> </a:t>
            </a:r>
            <a:r>
              <a:rPr lang="en-US" sz="1500" dirty="0" err="1" smtClean="0"/>
              <a:t>các</a:t>
            </a:r>
            <a:r>
              <a:rPr lang="en-US" sz="1500" dirty="0" smtClean="0"/>
              <a:t> </a:t>
            </a:r>
            <a:r>
              <a:rPr lang="en-US" sz="1500" dirty="0" err="1" smtClean="0"/>
              <a:t>thuộc</a:t>
            </a:r>
            <a:r>
              <a:rPr lang="en-US" sz="1500" dirty="0" smtClean="0"/>
              <a:t> </a:t>
            </a:r>
            <a:r>
              <a:rPr lang="en-US" sz="1500" dirty="0" err="1" smtClean="0"/>
              <a:t>tính</a:t>
            </a:r>
            <a:endParaRPr lang="en-US" sz="1500" dirty="0" smtClean="0"/>
          </a:p>
          <a:p>
            <a:pPr marL="139700" indent="0" algn="just" fontAlgn="base"/>
            <a:r>
              <a:rPr lang="en-US" sz="1500" dirty="0" smtClean="0"/>
              <a:t>+ </a:t>
            </a:r>
            <a:r>
              <a:rPr lang="vi-VN" sz="1500" dirty="0" smtClean="0"/>
              <a:t> </a:t>
            </a:r>
            <a:r>
              <a:rPr lang="en-US" sz="1500" dirty="0" err="1" smtClean="0"/>
              <a:t>Nhạy</a:t>
            </a:r>
            <a:r>
              <a:rPr lang="en-US" sz="1500" dirty="0" smtClean="0"/>
              <a:t> </a:t>
            </a:r>
            <a:r>
              <a:rPr lang="en-US" sz="1500" dirty="0" err="1" smtClean="0"/>
              <a:t>cảm</a:t>
            </a:r>
            <a:r>
              <a:rPr lang="en-US" sz="1500" dirty="0" smtClean="0"/>
              <a:t> </a:t>
            </a:r>
            <a:r>
              <a:rPr lang="en-US" sz="1500" dirty="0" err="1" smtClean="0"/>
              <a:t>với</a:t>
            </a:r>
            <a:r>
              <a:rPr lang="en-US" sz="1500" dirty="0" smtClean="0"/>
              <a:t> </a:t>
            </a:r>
            <a:r>
              <a:rPr lang="en-US" sz="1500" dirty="0" err="1" smtClean="0"/>
              <a:t>các</a:t>
            </a:r>
            <a:r>
              <a:rPr lang="en-US" sz="1500" dirty="0" smtClean="0"/>
              <a:t> </a:t>
            </a:r>
            <a:r>
              <a:rPr lang="en-US" sz="1500" dirty="0" err="1" smtClean="0"/>
              <a:t>dữ</a:t>
            </a:r>
            <a:r>
              <a:rPr lang="en-US" sz="1500" dirty="0" smtClean="0"/>
              <a:t> </a:t>
            </a:r>
            <a:r>
              <a:rPr lang="en-US" sz="1500" dirty="0" err="1" smtClean="0"/>
              <a:t>liệu</a:t>
            </a:r>
            <a:r>
              <a:rPr lang="en-US" sz="1500" dirty="0" smtClean="0"/>
              <a:t> </a:t>
            </a:r>
            <a:r>
              <a:rPr lang="en-US" sz="1500" dirty="0" err="1" smtClean="0"/>
              <a:t>không</a:t>
            </a:r>
            <a:r>
              <a:rPr lang="en-US" sz="1500" dirty="0" smtClean="0"/>
              <a:t> </a:t>
            </a:r>
            <a:r>
              <a:rPr lang="en-US" sz="1500" dirty="0" err="1" smtClean="0"/>
              <a:t>cân</a:t>
            </a:r>
            <a:r>
              <a:rPr lang="en-US" sz="1500" dirty="0" smtClean="0"/>
              <a:t> </a:t>
            </a:r>
            <a:r>
              <a:rPr lang="en-US" sz="1500" dirty="0" err="1" smtClean="0"/>
              <a:t>bằng</a:t>
            </a:r>
            <a:endParaRPr lang="en-US" sz="1500" dirty="0" smtClean="0"/>
          </a:p>
          <a:p>
            <a:pPr marL="139700" indent="0" algn="just" fontAlgn="base"/>
            <a:r>
              <a:rPr lang="en-US" sz="1500" dirty="0" smtClean="0"/>
              <a:t>+  </a:t>
            </a:r>
            <a:r>
              <a:rPr lang="en-US" sz="1500" dirty="0" err="1" smtClean="0"/>
              <a:t>Không</a:t>
            </a:r>
            <a:r>
              <a:rPr lang="en-US" sz="1500" dirty="0" smtClean="0"/>
              <a:t> </a:t>
            </a:r>
            <a:r>
              <a:rPr lang="en-US" sz="1500" dirty="0" err="1" smtClean="0"/>
              <a:t>hoạt</a:t>
            </a:r>
            <a:r>
              <a:rPr lang="en-US" sz="1500" dirty="0" smtClean="0"/>
              <a:t> </a:t>
            </a:r>
            <a:r>
              <a:rPr lang="en-US" sz="1500" dirty="0" err="1" smtClean="0"/>
              <a:t>động</a:t>
            </a:r>
            <a:r>
              <a:rPr lang="en-US" sz="1500" dirty="0" smtClean="0"/>
              <a:t> </a:t>
            </a:r>
            <a:r>
              <a:rPr lang="en-US" sz="1500" dirty="0" err="1" smtClean="0"/>
              <a:t>tốt</a:t>
            </a:r>
            <a:r>
              <a:rPr lang="en-US" sz="1500" dirty="0" smtClean="0"/>
              <a:t> </a:t>
            </a:r>
            <a:r>
              <a:rPr lang="en-US" sz="1500" dirty="0" err="1" smtClean="0"/>
              <a:t>với</a:t>
            </a:r>
            <a:r>
              <a:rPr lang="en-US" sz="1500" dirty="0" smtClean="0"/>
              <a:t> </a:t>
            </a:r>
            <a:r>
              <a:rPr lang="en-US" sz="1500" dirty="0" err="1" smtClean="0"/>
              <a:t>dữ</a:t>
            </a:r>
            <a:r>
              <a:rPr lang="en-US" sz="1500" dirty="0" smtClean="0"/>
              <a:t> </a:t>
            </a:r>
            <a:r>
              <a:rPr lang="en-US" sz="1500" dirty="0" err="1" smtClean="0"/>
              <a:t>liệu</a:t>
            </a:r>
            <a:r>
              <a:rPr lang="en-US" sz="1500" dirty="0" smtClean="0"/>
              <a:t> </a:t>
            </a:r>
            <a:r>
              <a:rPr lang="en-US" sz="1500" dirty="0" err="1" smtClean="0"/>
              <a:t>liên</a:t>
            </a:r>
            <a:r>
              <a:rPr lang="en-US" sz="1500" dirty="0" smtClean="0"/>
              <a:t> </a:t>
            </a:r>
            <a:r>
              <a:rPr lang="en-US" sz="1500" dirty="0" err="1" smtClean="0"/>
              <a:t>tục</a:t>
            </a:r>
            <a:r>
              <a:rPr lang="en-US" sz="1500" dirty="0" smtClean="0"/>
              <a:t> </a:t>
            </a:r>
            <a:r>
              <a:rPr lang="en-US" sz="1500" dirty="0" err="1" smtClean="0"/>
              <a:t>mà</a:t>
            </a:r>
            <a:r>
              <a:rPr lang="en-US" sz="1500" dirty="0" smtClean="0"/>
              <a:t> </a:t>
            </a:r>
            <a:r>
              <a:rPr lang="en-US" sz="1500" dirty="0" err="1" smtClean="0"/>
              <a:t>không</a:t>
            </a:r>
            <a:r>
              <a:rPr lang="en-US" sz="1500" dirty="0" smtClean="0"/>
              <a:t> </a:t>
            </a:r>
            <a:r>
              <a:rPr lang="en-US" sz="1500" dirty="0" err="1" smtClean="0"/>
              <a:t>xử</a:t>
            </a:r>
            <a:r>
              <a:rPr lang="en-US" sz="1500" dirty="0" smtClean="0"/>
              <a:t> </a:t>
            </a:r>
            <a:r>
              <a:rPr lang="en-US" sz="1500" dirty="0" err="1" smtClean="0"/>
              <a:t>lý</a:t>
            </a:r>
            <a:r>
              <a:rPr lang="en-US" sz="1500" dirty="0" smtClean="0"/>
              <a:t> </a:t>
            </a:r>
            <a:r>
              <a:rPr lang="en-US" sz="1500" dirty="0" err="1" smtClean="0"/>
              <a:t>trước</a:t>
            </a:r>
            <a:endParaRPr lang="en-US" sz="1500" dirty="0" smtClean="0"/>
          </a:p>
          <a:p>
            <a:pPr marL="139700" indent="0" algn="just" fontAlgn="base"/>
            <a:r>
              <a:rPr lang="en-US" sz="1500" dirty="0" smtClean="0"/>
              <a:t>+  </a:t>
            </a:r>
            <a:r>
              <a:rPr lang="en-US" sz="1500" dirty="0" err="1" smtClean="0"/>
              <a:t>Không</a:t>
            </a:r>
            <a:r>
              <a:rPr lang="en-US" sz="1500" dirty="0" smtClean="0"/>
              <a:t> </a:t>
            </a:r>
            <a:r>
              <a:rPr lang="en-US" sz="1500" dirty="0" err="1" smtClean="0"/>
              <a:t>phù</a:t>
            </a:r>
            <a:r>
              <a:rPr lang="en-US" sz="1500" dirty="0" smtClean="0"/>
              <a:t> </a:t>
            </a:r>
            <a:r>
              <a:rPr lang="en-US" sz="1500" dirty="0" err="1" smtClean="0"/>
              <a:t>hợp</a:t>
            </a:r>
            <a:r>
              <a:rPr lang="en-US" sz="1500" dirty="0" smtClean="0"/>
              <a:t> </a:t>
            </a:r>
            <a:r>
              <a:rPr lang="en-US" sz="1500" dirty="0" err="1" smtClean="0"/>
              <a:t>với</a:t>
            </a:r>
            <a:r>
              <a:rPr lang="en-US" sz="1500" dirty="0" smtClean="0"/>
              <a:t> </a:t>
            </a:r>
            <a:r>
              <a:rPr lang="en-US" sz="1500" dirty="0" err="1" smtClean="0"/>
              <a:t>các</a:t>
            </a:r>
            <a:r>
              <a:rPr lang="en-US" sz="1500" dirty="0" smtClean="0"/>
              <a:t> </a:t>
            </a:r>
            <a:r>
              <a:rPr lang="en-US" sz="1500" dirty="0" err="1" smtClean="0"/>
              <a:t>dữ</a:t>
            </a:r>
            <a:r>
              <a:rPr lang="en-US" sz="1500" dirty="0" smtClean="0"/>
              <a:t> </a:t>
            </a:r>
            <a:r>
              <a:rPr lang="en-US" sz="1500" dirty="0" err="1" smtClean="0"/>
              <a:t>liệu</a:t>
            </a:r>
            <a:r>
              <a:rPr lang="en-US" sz="1500" dirty="0" smtClean="0"/>
              <a:t> </a:t>
            </a:r>
            <a:r>
              <a:rPr lang="en-US" sz="1500" dirty="0" err="1" smtClean="0"/>
              <a:t>phức</a:t>
            </a:r>
            <a:r>
              <a:rPr lang="en-US" sz="1500" dirty="0" smtClean="0"/>
              <a:t> </a:t>
            </a:r>
            <a:r>
              <a:rPr lang="en-US" sz="1500" dirty="0" err="1" smtClean="0"/>
              <a:t>tạp</a:t>
            </a:r>
            <a:endParaRPr lang="en-US" sz="1500" dirty="0"/>
          </a:p>
        </p:txBody>
      </p:sp>
    </p:spTree>
    <p:extLst>
      <p:ext uri="{BB962C8B-B14F-4D97-AF65-F5344CB8AC3E}">
        <p14:creationId xmlns:p14="http://schemas.microsoft.com/office/powerpoint/2010/main" val="1406223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3369800" y="1806531"/>
            <a:ext cx="4764550" cy="841800"/>
          </a:xfrm>
          <a:prstGeom prst="rect">
            <a:avLst/>
          </a:prstGeom>
        </p:spPr>
        <p:txBody>
          <a:bodyPr spcFirstLastPara="1" wrap="square" lIns="91425" tIns="91425" rIns="91425" bIns="91425" anchor="ctr" anchorCtr="0">
            <a:noAutofit/>
          </a:bodyPr>
          <a:lstStyle/>
          <a:p>
            <a:pPr lvl="0" algn="l"/>
            <a:r>
              <a:rPr lang="en-US" sz="3000" dirty="0" smtClean="0"/>
              <a:t>Logistic Regression</a:t>
            </a:r>
            <a:endParaRPr lang="en-US" sz="3000" dirty="0"/>
          </a:p>
        </p:txBody>
      </p:sp>
      <p:sp>
        <p:nvSpPr>
          <p:cNvPr id="331" name="Google Shape;331;p32"/>
          <p:cNvSpPr txBox="1">
            <a:spLocks noGrp="1"/>
          </p:cNvSpPr>
          <p:nvPr>
            <p:ph type="title" idx="2"/>
          </p:nvPr>
        </p:nvSpPr>
        <p:spPr>
          <a:xfrm>
            <a:off x="1959250" y="1854500"/>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cxnSp>
        <p:nvCxnSpPr>
          <p:cNvPr id="333" name="Google Shape;333;p32"/>
          <p:cNvCxnSpPr/>
          <p:nvPr/>
        </p:nvCxnSpPr>
        <p:spPr>
          <a:xfrm rot="10800000" flipH="1">
            <a:off x="1600600" y="2910566"/>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1537695"/>
            <a:ext cx="5942700" cy="6600"/>
          </a:xfrm>
          <a:prstGeom prst="straightConnector1">
            <a:avLst/>
          </a:prstGeom>
          <a:noFill/>
          <a:ln w="19050" cap="flat" cmpd="sng">
            <a:solidFill>
              <a:schemeClr val="lt1"/>
            </a:solidFill>
            <a:prstDash val="solid"/>
            <a:round/>
            <a:headEnd type="oval" w="med" len="med"/>
            <a:tailEnd type="oval" w="med" len="med"/>
          </a:ln>
        </p:spPr>
      </p:cxnSp>
    </p:spTree>
    <p:extLst>
      <p:ext uri="{BB962C8B-B14F-4D97-AF65-F5344CB8AC3E}">
        <p14:creationId xmlns:p14="http://schemas.microsoft.com/office/powerpoint/2010/main" val="858724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4"/>
          <p:cNvSpPr txBox="1">
            <a:spLocks noGrp="1"/>
          </p:cNvSpPr>
          <p:nvPr>
            <p:ph type="subTitle" idx="1"/>
          </p:nvPr>
        </p:nvSpPr>
        <p:spPr>
          <a:xfrm>
            <a:off x="553499" y="732465"/>
            <a:ext cx="8039783" cy="3143344"/>
          </a:xfrm>
          <a:prstGeom prst="rect">
            <a:avLst/>
          </a:prstGeom>
        </p:spPr>
        <p:txBody>
          <a:bodyPr spcFirstLastPara="1" wrap="square" lIns="91425" tIns="91425" rIns="91425" bIns="91425" anchor="ctr" anchorCtr="0">
            <a:noAutofit/>
          </a:bodyPr>
          <a:lstStyle/>
          <a:p>
            <a:pPr lvl="0" algn="just" fontAlgn="base">
              <a:buFontTx/>
              <a:buChar char="-"/>
            </a:pPr>
            <a:r>
              <a:rPr lang="en-US" sz="1500" b="1" dirty="0" smtClean="0"/>
              <a:t>Logistic </a:t>
            </a:r>
            <a:r>
              <a:rPr lang="en-US" sz="1500" b="1" dirty="0"/>
              <a:t>Regression</a:t>
            </a:r>
            <a:r>
              <a:rPr lang="en-US" sz="1500" dirty="0"/>
              <a:t> </a:t>
            </a:r>
            <a:r>
              <a:rPr lang="en-US" sz="1500" dirty="0" err="1"/>
              <a:t>là</a:t>
            </a:r>
            <a:r>
              <a:rPr lang="en-US" sz="1500" dirty="0"/>
              <a:t> </a:t>
            </a:r>
            <a:r>
              <a:rPr lang="en-US" sz="1500" dirty="0" err="1"/>
              <a:t>một</a:t>
            </a:r>
            <a:r>
              <a:rPr lang="en-US" sz="1500" dirty="0"/>
              <a:t> </a:t>
            </a:r>
            <a:r>
              <a:rPr lang="en-US" sz="1500" dirty="0" err="1"/>
              <a:t>thuật</a:t>
            </a:r>
            <a:r>
              <a:rPr lang="en-US" sz="1500" dirty="0"/>
              <a:t> </a:t>
            </a:r>
            <a:r>
              <a:rPr lang="en-US" sz="1500" dirty="0" err="1"/>
              <a:t>toán</a:t>
            </a:r>
            <a:r>
              <a:rPr lang="en-US" sz="1500" dirty="0"/>
              <a:t> </a:t>
            </a:r>
            <a:r>
              <a:rPr lang="en-US" sz="1500" dirty="0" err="1"/>
              <a:t>học</a:t>
            </a:r>
            <a:r>
              <a:rPr lang="en-US" sz="1500" dirty="0"/>
              <a:t> </a:t>
            </a:r>
            <a:r>
              <a:rPr lang="en-US" sz="1500" dirty="0" err="1"/>
              <a:t>có</a:t>
            </a:r>
            <a:r>
              <a:rPr lang="en-US" sz="1500" dirty="0"/>
              <a:t> </a:t>
            </a:r>
            <a:r>
              <a:rPr lang="en-US" sz="1500" dirty="0" err="1"/>
              <a:t>giám</a:t>
            </a:r>
            <a:r>
              <a:rPr lang="en-US" sz="1500" dirty="0"/>
              <a:t> </a:t>
            </a:r>
            <a:r>
              <a:rPr lang="en-US" sz="1500" dirty="0" err="1"/>
              <a:t>sát</a:t>
            </a:r>
            <a:r>
              <a:rPr lang="en-US" sz="1500" dirty="0"/>
              <a:t> (supervised learning) </a:t>
            </a:r>
            <a:r>
              <a:rPr lang="en-US" sz="1500" dirty="0" err="1"/>
              <a:t>được</a:t>
            </a:r>
            <a:r>
              <a:rPr lang="en-US" sz="1500" dirty="0"/>
              <a:t> </a:t>
            </a:r>
            <a:r>
              <a:rPr lang="en-US" sz="1500" dirty="0" err="1"/>
              <a:t>sử</a:t>
            </a:r>
            <a:r>
              <a:rPr lang="en-US" sz="1500" dirty="0"/>
              <a:t> </a:t>
            </a:r>
            <a:r>
              <a:rPr lang="en-US" sz="1500" dirty="0" err="1"/>
              <a:t>dụng</a:t>
            </a:r>
            <a:r>
              <a:rPr lang="en-US" sz="1500" dirty="0"/>
              <a:t> </a:t>
            </a:r>
            <a:r>
              <a:rPr lang="en-US" sz="1500" dirty="0" err="1"/>
              <a:t>phổ</a:t>
            </a:r>
            <a:r>
              <a:rPr lang="en-US" sz="1500" dirty="0"/>
              <a:t> </a:t>
            </a:r>
            <a:r>
              <a:rPr lang="en-US" sz="1500" dirty="0" err="1"/>
              <a:t>biến</a:t>
            </a:r>
            <a:r>
              <a:rPr lang="en-US" sz="1500" dirty="0"/>
              <a:t> </a:t>
            </a:r>
            <a:r>
              <a:rPr lang="en-US" sz="1500" dirty="0" err="1"/>
              <a:t>cho</a:t>
            </a:r>
            <a:r>
              <a:rPr lang="en-US" sz="1500" dirty="0"/>
              <a:t> </a:t>
            </a:r>
            <a:r>
              <a:rPr lang="en-US" sz="1500" dirty="0" err="1"/>
              <a:t>các</a:t>
            </a:r>
            <a:r>
              <a:rPr lang="en-US" sz="1500" dirty="0"/>
              <a:t> </a:t>
            </a:r>
            <a:r>
              <a:rPr lang="en-US" sz="1500" dirty="0" err="1"/>
              <a:t>bài</a:t>
            </a:r>
            <a:r>
              <a:rPr lang="en-US" sz="1500" dirty="0"/>
              <a:t> </a:t>
            </a:r>
            <a:r>
              <a:rPr lang="en-US" sz="1500" dirty="0" err="1"/>
              <a:t>toán</a:t>
            </a:r>
            <a:r>
              <a:rPr lang="en-US" sz="1500" dirty="0"/>
              <a:t> </a:t>
            </a:r>
            <a:r>
              <a:rPr lang="en-US" sz="1500" b="1" dirty="0" err="1"/>
              <a:t>phân</a:t>
            </a:r>
            <a:r>
              <a:rPr lang="en-US" sz="1500" b="1" dirty="0"/>
              <a:t> </a:t>
            </a:r>
            <a:r>
              <a:rPr lang="en-US" sz="1500" b="1" dirty="0" err="1"/>
              <a:t>loại</a:t>
            </a:r>
            <a:r>
              <a:rPr lang="en-US" sz="1500" b="1" dirty="0"/>
              <a:t> </a:t>
            </a:r>
            <a:r>
              <a:rPr lang="en-US" sz="1500" b="1" dirty="0" err="1"/>
              <a:t>nhị</a:t>
            </a:r>
            <a:r>
              <a:rPr lang="en-US" sz="1500" b="1" dirty="0"/>
              <a:t> </a:t>
            </a:r>
            <a:r>
              <a:rPr lang="en-US" sz="1500" b="1" dirty="0" err="1"/>
              <a:t>phân</a:t>
            </a:r>
            <a:r>
              <a:rPr lang="en-US" sz="1500" dirty="0"/>
              <a:t> (binary classification). </a:t>
            </a:r>
            <a:r>
              <a:rPr lang="en-US" sz="1500" dirty="0" err="1"/>
              <a:t>Mục</a:t>
            </a:r>
            <a:r>
              <a:rPr lang="en-US" sz="1500" dirty="0"/>
              <a:t> </a:t>
            </a:r>
            <a:r>
              <a:rPr lang="en-US" sz="1500" dirty="0" err="1"/>
              <a:t>tiêu</a:t>
            </a:r>
            <a:r>
              <a:rPr lang="en-US" sz="1500" dirty="0"/>
              <a:t> </a:t>
            </a:r>
            <a:r>
              <a:rPr lang="en-US" sz="1500" dirty="0" err="1"/>
              <a:t>của</a:t>
            </a:r>
            <a:r>
              <a:rPr lang="en-US" sz="1500" dirty="0"/>
              <a:t> Logistic Regression </a:t>
            </a:r>
            <a:r>
              <a:rPr lang="en-US" sz="1500" dirty="0" err="1"/>
              <a:t>là</a:t>
            </a:r>
            <a:r>
              <a:rPr lang="en-US" sz="1500" dirty="0"/>
              <a:t> </a:t>
            </a:r>
            <a:r>
              <a:rPr lang="en-US" sz="1500" dirty="0" err="1"/>
              <a:t>dự</a:t>
            </a:r>
            <a:r>
              <a:rPr lang="en-US" sz="1500" dirty="0"/>
              <a:t> </a:t>
            </a:r>
            <a:r>
              <a:rPr lang="en-US" sz="1500" dirty="0" err="1"/>
              <a:t>đoán</a:t>
            </a:r>
            <a:r>
              <a:rPr lang="en-US" sz="1500" dirty="0"/>
              <a:t> </a:t>
            </a:r>
            <a:r>
              <a:rPr lang="en-US" sz="1500" dirty="0" err="1"/>
              <a:t>xác</a:t>
            </a:r>
            <a:r>
              <a:rPr lang="en-US" sz="1500" dirty="0"/>
              <a:t> </a:t>
            </a:r>
            <a:r>
              <a:rPr lang="en-US" sz="1500" dirty="0" err="1"/>
              <a:t>suất</a:t>
            </a:r>
            <a:r>
              <a:rPr lang="en-US" sz="1500" dirty="0"/>
              <a:t> </a:t>
            </a:r>
            <a:r>
              <a:rPr lang="en-US" sz="1500" dirty="0" err="1"/>
              <a:t>một</a:t>
            </a:r>
            <a:r>
              <a:rPr lang="en-US" sz="1500" dirty="0"/>
              <a:t> </a:t>
            </a:r>
            <a:r>
              <a:rPr lang="en-US" sz="1500" dirty="0" err="1"/>
              <a:t>mẫu</a:t>
            </a:r>
            <a:r>
              <a:rPr lang="en-US" sz="1500" dirty="0"/>
              <a:t> </a:t>
            </a:r>
            <a:r>
              <a:rPr lang="en-US" sz="1500" dirty="0" err="1"/>
              <a:t>thuộc</a:t>
            </a:r>
            <a:r>
              <a:rPr lang="en-US" sz="1500" dirty="0"/>
              <a:t> </a:t>
            </a:r>
            <a:r>
              <a:rPr lang="en-US" sz="1500" dirty="0" err="1"/>
              <a:t>vào</a:t>
            </a:r>
            <a:r>
              <a:rPr lang="en-US" sz="1500" dirty="0"/>
              <a:t> </a:t>
            </a:r>
            <a:r>
              <a:rPr lang="en-US" sz="1500" dirty="0" err="1"/>
              <a:t>một</a:t>
            </a:r>
            <a:r>
              <a:rPr lang="en-US" sz="1500" dirty="0"/>
              <a:t> </a:t>
            </a:r>
            <a:r>
              <a:rPr lang="en-US" sz="1500" dirty="0" err="1"/>
              <a:t>trong</a:t>
            </a:r>
            <a:r>
              <a:rPr lang="en-US" sz="1500" dirty="0"/>
              <a:t> </a:t>
            </a:r>
            <a:r>
              <a:rPr lang="en-US" sz="1500" dirty="0" err="1"/>
              <a:t>hai</a:t>
            </a:r>
            <a:r>
              <a:rPr lang="en-US" sz="1500" dirty="0"/>
              <a:t> </a:t>
            </a:r>
            <a:r>
              <a:rPr lang="en-US" sz="1500" dirty="0" err="1"/>
              <a:t>lớp</a:t>
            </a:r>
            <a:r>
              <a:rPr lang="en-US" sz="1500" dirty="0"/>
              <a:t> (</a:t>
            </a:r>
            <a:r>
              <a:rPr lang="en-US" sz="1500" dirty="0" err="1"/>
              <a:t>ví</a:t>
            </a:r>
            <a:r>
              <a:rPr lang="en-US" sz="1500" dirty="0"/>
              <a:t> </a:t>
            </a:r>
            <a:r>
              <a:rPr lang="en-US" sz="1500" dirty="0" err="1"/>
              <a:t>dụ</a:t>
            </a:r>
            <a:r>
              <a:rPr lang="en-US" sz="1500" dirty="0"/>
              <a:t>: "1" </a:t>
            </a:r>
            <a:r>
              <a:rPr lang="en-US" sz="1500" dirty="0" err="1"/>
              <a:t>hoặc</a:t>
            </a:r>
            <a:r>
              <a:rPr lang="en-US" sz="1500" dirty="0"/>
              <a:t> "0</a:t>
            </a:r>
            <a:r>
              <a:rPr lang="en-US" sz="1500" dirty="0" smtClean="0"/>
              <a:t>").</a:t>
            </a:r>
          </a:p>
          <a:p>
            <a:pPr lvl="0" algn="just" fontAlgn="base">
              <a:buFontTx/>
              <a:buChar char="-"/>
            </a:pPr>
            <a:endParaRPr lang="en-US" sz="1500" dirty="0" smtClean="0"/>
          </a:p>
          <a:p>
            <a:pPr lvl="0" algn="just" fontAlgn="base"/>
            <a:r>
              <a:rPr lang="en-US" sz="1500" b="1" dirty="0" smtClean="0"/>
              <a:t>-  </a:t>
            </a:r>
            <a:r>
              <a:rPr lang="en-US" sz="1500" dirty="0" err="1" smtClean="0"/>
              <a:t>Sử</a:t>
            </a:r>
            <a:r>
              <a:rPr lang="en-US" sz="1500" dirty="0" smtClean="0"/>
              <a:t> </a:t>
            </a:r>
            <a:r>
              <a:rPr lang="en-US" sz="1500" dirty="0" err="1"/>
              <a:t>dụng</a:t>
            </a:r>
            <a:r>
              <a:rPr lang="en-US" sz="1500" dirty="0"/>
              <a:t> </a:t>
            </a:r>
            <a:r>
              <a:rPr lang="en-US" sz="1500" dirty="0" err="1"/>
              <a:t>hàm</a:t>
            </a:r>
            <a:r>
              <a:rPr lang="en-US" sz="1500" dirty="0"/>
              <a:t> sigmoid </a:t>
            </a:r>
            <a:r>
              <a:rPr lang="en-US" sz="1500" dirty="0" err="1"/>
              <a:t>để</a:t>
            </a:r>
            <a:r>
              <a:rPr lang="en-US" sz="1500" dirty="0"/>
              <a:t> </a:t>
            </a:r>
            <a:r>
              <a:rPr lang="en-US" sz="1500" dirty="0" err="1"/>
              <a:t>đưa</a:t>
            </a:r>
            <a:r>
              <a:rPr lang="en-US" sz="1500" dirty="0"/>
              <a:t> </a:t>
            </a:r>
            <a:r>
              <a:rPr lang="en-US" sz="1500" dirty="0" err="1"/>
              <a:t>ra</a:t>
            </a:r>
            <a:r>
              <a:rPr lang="en-US" sz="1500" dirty="0"/>
              <a:t> </a:t>
            </a:r>
            <a:r>
              <a:rPr lang="en-US" sz="1500" dirty="0" err="1"/>
              <a:t>dự</a:t>
            </a:r>
            <a:r>
              <a:rPr lang="en-US" sz="1500" dirty="0"/>
              <a:t> </a:t>
            </a:r>
            <a:r>
              <a:rPr lang="en-US" sz="1500" dirty="0" err="1"/>
              <a:t>đoán</a:t>
            </a:r>
            <a:r>
              <a:rPr lang="en-US" sz="1500" dirty="0"/>
              <a:t> </a:t>
            </a:r>
            <a:r>
              <a:rPr lang="en-US" sz="1500" b="1" dirty="0" err="1"/>
              <a:t>xác</a:t>
            </a:r>
            <a:r>
              <a:rPr lang="en-US" sz="1500" b="1" dirty="0"/>
              <a:t> </a:t>
            </a:r>
            <a:r>
              <a:rPr lang="en-US" sz="1500" b="1" dirty="0" err="1"/>
              <a:t>suất</a:t>
            </a:r>
            <a:r>
              <a:rPr lang="en-US" sz="1500" dirty="0"/>
              <a:t> </a:t>
            </a:r>
            <a:r>
              <a:rPr lang="en-US" sz="1500" dirty="0" err="1"/>
              <a:t>nằm</a:t>
            </a:r>
            <a:r>
              <a:rPr lang="en-US" sz="1500" dirty="0"/>
              <a:t> </a:t>
            </a:r>
            <a:r>
              <a:rPr lang="en-US" sz="1500" dirty="0" err="1"/>
              <a:t>trong</a:t>
            </a:r>
            <a:r>
              <a:rPr lang="en-US" sz="1500" dirty="0"/>
              <a:t> </a:t>
            </a:r>
            <a:r>
              <a:rPr lang="en-US" sz="1500" dirty="0" err="1"/>
              <a:t>khoảng</a:t>
            </a:r>
            <a:r>
              <a:rPr lang="en-US" sz="1500" dirty="0"/>
              <a:t> [0,1], </a:t>
            </a:r>
            <a:r>
              <a:rPr lang="en-US" sz="1500" dirty="0" err="1"/>
              <a:t>giúp</a:t>
            </a:r>
            <a:r>
              <a:rPr lang="en-US" sz="1500" dirty="0"/>
              <a:t> </a:t>
            </a:r>
            <a:r>
              <a:rPr lang="en-US" sz="1500" dirty="0" err="1" smtClean="0"/>
              <a:t>dễ</a:t>
            </a:r>
            <a:r>
              <a:rPr lang="en-US" sz="1500" dirty="0" smtClean="0"/>
              <a:t> </a:t>
            </a:r>
            <a:r>
              <a:rPr lang="en-US" sz="1500" dirty="0" err="1" smtClean="0"/>
              <a:t>dàng</a:t>
            </a:r>
            <a:r>
              <a:rPr lang="en-US" sz="1500" dirty="0" smtClean="0"/>
              <a:t> </a:t>
            </a:r>
            <a:r>
              <a:rPr lang="en-US" sz="1500" dirty="0" err="1"/>
              <a:t>phân</a:t>
            </a:r>
            <a:r>
              <a:rPr lang="en-US" sz="1500" dirty="0"/>
              <a:t> </a:t>
            </a:r>
            <a:r>
              <a:rPr lang="en-US" sz="1500" dirty="0" err="1"/>
              <a:t>loại</a:t>
            </a:r>
            <a:r>
              <a:rPr lang="en-US" sz="1500" dirty="0"/>
              <a:t> </a:t>
            </a:r>
            <a:r>
              <a:rPr lang="en-US" sz="1500" dirty="0" err="1"/>
              <a:t>sinh</a:t>
            </a:r>
            <a:r>
              <a:rPr lang="en-US" sz="1500" dirty="0"/>
              <a:t> </a:t>
            </a:r>
            <a:r>
              <a:rPr lang="en-US" sz="1500" dirty="0" err="1"/>
              <a:t>viên</a:t>
            </a:r>
            <a:r>
              <a:rPr lang="en-US" sz="1500" dirty="0"/>
              <a:t> </a:t>
            </a:r>
            <a:r>
              <a:rPr lang="en-US" sz="1500" dirty="0" err="1"/>
              <a:t>thuộc</a:t>
            </a:r>
            <a:r>
              <a:rPr lang="en-US" sz="1500" dirty="0"/>
              <a:t> </a:t>
            </a:r>
            <a:r>
              <a:rPr lang="en-US" sz="1500" dirty="0" err="1"/>
              <a:t>hai</a:t>
            </a:r>
            <a:r>
              <a:rPr lang="en-US" sz="1500" dirty="0"/>
              <a:t> </a:t>
            </a:r>
            <a:r>
              <a:rPr lang="en-US" sz="1500" dirty="0" err="1"/>
              <a:t>nhóm</a:t>
            </a:r>
            <a:r>
              <a:rPr lang="en-US" sz="1500" dirty="0"/>
              <a:t>:</a:t>
            </a:r>
          </a:p>
          <a:p>
            <a:pPr lvl="1" algn="just" fontAlgn="base"/>
            <a:r>
              <a:rPr lang="en-US" sz="1500" dirty="0" smtClean="0"/>
              <a:t>+ 1</a:t>
            </a:r>
            <a:r>
              <a:rPr lang="en-US" sz="1500" dirty="0"/>
              <a:t>: </a:t>
            </a:r>
            <a:r>
              <a:rPr lang="en-US" sz="1500" dirty="0" err="1"/>
              <a:t>Có</a:t>
            </a:r>
            <a:r>
              <a:rPr lang="en-US" sz="1500" dirty="0"/>
              <a:t> </a:t>
            </a:r>
            <a:r>
              <a:rPr lang="en-US" sz="1500" dirty="0" err="1"/>
              <a:t>dấu</a:t>
            </a:r>
            <a:r>
              <a:rPr lang="en-US" sz="1500" dirty="0"/>
              <a:t> </a:t>
            </a:r>
            <a:r>
              <a:rPr lang="en-US" sz="1500" dirty="0" err="1"/>
              <a:t>hiệu</a:t>
            </a:r>
            <a:r>
              <a:rPr lang="en-US" sz="1500" dirty="0"/>
              <a:t> </a:t>
            </a:r>
            <a:r>
              <a:rPr lang="en-US" sz="1500" dirty="0" err="1"/>
              <a:t>trầm</a:t>
            </a:r>
            <a:r>
              <a:rPr lang="en-US" sz="1500" dirty="0"/>
              <a:t> </a:t>
            </a:r>
            <a:r>
              <a:rPr lang="en-US" sz="1500" dirty="0" err="1"/>
              <a:t>cảm</a:t>
            </a:r>
            <a:r>
              <a:rPr lang="en-US" sz="1500" dirty="0"/>
              <a:t>.</a:t>
            </a:r>
          </a:p>
          <a:p>
            <a:pPr lvl="1" algn="just" fontAlgn="base"/>
            <a:r>
              <a:rPr lang="en-US" sz="1500" dirty="0" smtClean="0"/>
              <a:t>+ 0</a:t>
            </a:r>
            <a:r>
              <a:rPr lang="en-US" sz="1500" dirty="0"/>
              <a:t>: </a:t>
            </a:r>
            <a:r>
              <a:rPr lang="en-US" sz="1500" dirty="0" err="1"/>
              <a:t>Không</a:t>
            </a:r>
            <a:r>
              <a:rPr lang="en-US" sz="1500" dirty="0"/>
              <a:t> </a:t>
            </a:r>
            <a:r>
              <a:rPr lang="en-US" sz="1500" dirty="0" err="1"/>
              <a:t>có</a:t>
            </a:r>
            <a:r>
              <a:rPr lang="en-US" sz="1500" dirty="0"/>
              <a:t> </a:t>
            </a:r>
            <a:r>
              <a:rPr lang="en-US" sz="1500" dirty="0" err="1"/>
              <a:t>dấu</a:t>
            </a:r>
            <a:r>
              <a:rPr lang="en-US" sz="1500" dirty="0"/>
              <a:t> </a:t>
            </a:r>
            <a:r>
              <a:rPr lang="en-US" sz="1500" dirty="0" err="1"/>
              <a:t>hiệu</a:t>
            </a:r>
            <a:r>
              <a:rPr lang="en-US" sz="1500" dirty="0"/>
              <a:t> </a:t>
            </a:r>
            <a:r>
              <a:rPr lang="en-US" sz="1500" dirty="0" err="1"/>
              <a:t>trầm</a:t>
            </a:r>
            <a:r>
              <a:rPr lang="en-US" sz="1500" dirty="0"/>
              <a:t> </a:t>
            </a:r>
            <a:r>
              <a:rPr lang="en-US" sz="1500" dirty="0" err="1"/>
              <a:t>cảm</a:t>
            </a:r>
            <a:r>
              <a:rPr lang="en-US" sz="1500" dirty="0"/>
              <a:t>.</a:t>
            </a:r>
          </a:p>
        </p:txBody>
      </p:sp>
      <p:sp>
        <p:nvSpPr>
          <p:cNvPr id="355" name="Google Shape;355;p3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4"/>
          <p:cNvSpPr txBox="1">
            <a:spLocks noGrp="1"/>
          </p:cNvSpPr>
          <p:nvPr>
            <p:ph type="subTitle" idx="1"/>
          </p:nvPr>
        </p:nvSpPr>
        <p:spPr>
          <a:xfrm>
            <a:off x="553499" y="732465"/>
            <a:ext cx="8039783" cy="3143344"/>
          </a:xfrm>
          <a:prstGeom prst="rect">
            <a:avLst/>
          </a:prstGeom>
        </p:spPr>
        <p:txBody>
          <a:bodyPr spcFirstLastPara="1" wrap="square" lIns="91425" tIns="91425" rIns="91425" bIns="91425" anchor="ctr" anchorCtr="0">
            <a:noAutofit/>
          </a:bodyPr>
          <a:lstStyle/>
          <a:p>
            <a:pPr algn="l"/>
            <a:r>
              <a:rPr lang="en-US" sz="2000" b="1" dirty="0" err="1"/>
              <a:t>Ưu</a:t>
            </a:r>
            <a:r>
              <a:rPr lang="en-US" sz="2000" b="1" dirty="0"/>
              <a:t> </a:t>
            </a:r>
            <a:r>
              <a:rPr lang="en-US" sz="2000" b="1" dirty="0" err="1"/>
              <a:t>điểm</a:t>
            </a:r>
            <a:r>
              <a:rPr lang="en-US" sz="2000" b="1" dirty="0"/>
              <a:t> </a:t>
            </a:r>
            <a:r>
              <a:rPr lang="en-US" sz="2000" b="1" dirty="0" err="1"/>
              <a:t>của</a:t>
            </a:r>
            <a:r>
              <a:rPr lang="en-US" sz="2000" b="1" dirty="0"/>
              <a:t> Logistic </a:t>
            </a:r>
            <a:r>
              <a:rPr lang="en-US" sz="2000" b="1" dirty="0" smtClean="0"/>
              <a:t>Regression :</a:t>
            </a:r>
            <a:endParaRPr lang="en-US" sz="2000" dirty="0"/>
          </a:p>
          <a:p>
            <a:pPr lvl="0" algn="l" fontAlgn="base"/>
            <a:r>
              <a:rPr lang="en-US" sz="1500" b="1" dirty="0" smtClean="0"/>
              <a:t>+ </a:t>
            </a:r>
            <a:r>
              <a:rPr lang="en-US" sz="1500" b="1" dirty="0" err="1" smtClean="0"/>
              <a:t>Hiệu</a:t>
            </a:r>
            <a:r>
              <a:rPr lang="en-US" sz="1500" b="1" dirty="0" smtClean="0"/>
              <a:t> </a:t>
            </a:r>
            <a:r>
              <a:rPr lang="en-US" sz="1500" b="1" dirty="0" err="1"/>
              <a:t>quả</a:t>
            </a:r>
            <a:r>
              <a:rPr lang="en-US" sz="1500" b="1" dirty="0"/>
              <a:t> </a:t>
            </a:r>
            <a:r>
              <a:rPr lang="en-US" sz="1500" b="1" dirty="0" err="1"/>
              <a:t>và</a:t>
            </a:r>
            <a:r>
              <a:rPr lang="en-US" sz="1500" b="1" dirty="0"/>
              <a:t> </a:t>
            </a:r>
            <a:r>
              <a:rPr lang="en-US" sz="1500" b="1" dirty="0" err="1"/>
              <a:t>dễ</a:t>
            </a:r>
            <a:r>
              <a:rPr lang="en-US" sz="1500" b="1" dirty="0"/>
              <a:t> </a:t>
            </a:r>
            <a:r>
              <a:rPr lang="en-US" sz="1500" b="1" dirty="0" err="1"/>
              <a:t>triển</a:t>
            </a:r>
            <a:r>
              <a:rPr lang="en-US" sz="1500" b="1" dirty="0"/>
              <a:t> </a:t>
            </a:r>
            <a:r>
              <a:rPr lang="en-US" sz="1500" b="1" dirty="0" err="1"/>
              <a:t>khai</a:t>
            </a:r>
            <a:r>
              <a:rPr lang="en-US" sz="1500" b="1" dirty="0"/>
              <a:t>:</a:t>
            </a:r>
            <a:endParaRPr lang="en-US" sz="1500" dirty="0"/>
          </a:p>
          <a:p>
            <a:pPr lvl="1" algn="l" fontAlgn="base"/>
            <a:r>
              <a:rPr lang="en-US" sz="1500" dirty="0" smtClean="0"/>
              <a:t>=&gt; Logistic </a:t>
            </a:r>
            <a:r>
              <a:rPr lang="en-US" sz="1500" dirty="0"/>
              <a:t>Regression </a:t>
            </a:r>
            <a:r>
              <a:rPr lang="en-US" sz="1500" dirty="0" err="1"/>
              <a:t>đơn</a:t>
            </a:r>
            <a:r>
              <a:rPr lang="en-US" sz="1500" dirty="0"/>
              <a:t> </a:t>
            </a:r>
            <a:r>
              <a:rPr lang="en-US" sz="1500" dirty="0" err="1"/>
              <a:t>giản</a:t>
            </a:r>
            <a:r>
              <a:rPr lang="en-US" sz="1500" dirty="0"/>
              <a:t>, </a:t>
            </a:r>
            <a:r>
              <a:rPr lang="en-US" sz="1500" dirty="0" err="1"/>
              <a:t>dễ</a:t>
            </a:r>
            <a:r>
              <a:rPr lang="en-US" sz="1500" dirty="0"/>
              <a:t> </a:t>
            </a:r>
            <a:r>
              <a:rPr lang="en-US" sz="1500" dirty="0" err="1"/>
              <a:t>huấn</a:t>
            </a:r>
            <a:r>
              <a:rPr lang="en-US" sz="1500" dirty="0"/>
              <a:t> </a:t>
            </a:r>
            <a:r>
              <a:rPr lang="en-US" sz="1500" dirty="0" err="1"/>
              <a:t>luyện</a:t>
            </a:r>
            <a:r>
              <a:rPr lang="en-US" sz="1500" dirty="0"/>
              <a:t> </a:t>
            </a:r>
            <a:r>
              <a:rPr lang="en-US" sz="1500" dirty="0" err="1"/>
              <a:t>và</a:t>
            </a:r>
            <a:r>
              <a:rPr lang="en-US" sz="1500" dirty="0"/>
              <a:t> </a:t>
            </a:r>
            <a:r>
              <a:rPr lang="en-US" sz="1500" dirty="0" err="1"/>
              <a:t>không</a:t>
            </a:r>
            <a:r>
              <a:rPr lang="en-US" sz="1500" dirty="0"/>
              <a:t> </a:t>
            </a:r>
            <a:r>
              <a:rPr lang="en-US" sz="1500" dirty="0" err="1"/>
              <a:t>yêu</a:t>
            </a:r>
            <a:r>
              <a:rPr lang="en-US" sz="1500" dirty="0"/>
              <a:t> </a:t>
            </a:r>
            <a:r>
              <a:rPr lang="en-US" sz="1500" dirty="0" err="1"/>
              <a:t>cầu</a:t>
            </a:r>
            <a:r>
              <a:rPr lang="en-US" sz="1500" dirty="0"/>
              <a:t> </a:t>
            </a:r>
            <a:r>
              <a:rPr lang="en-US" sz="1500" dirty="0" err="1"/>
              <a:t>tài</a:t>
            </a:r>
            <a:r>
              <a:rPr lang="en-US" sz="1500" dirty="0"/>
              <a:t> </a:t>
            </a:r>
            <a:r>
              <a:rPr lang="en-US" sz="1500" dirty="0" err="1"/>
              <a:t>nguyên</a:t>
            </a:r>
            <a:r>
              <a:rPr lang="en-US" sz="1500" dirty="0"/>
              <a:t> </a:t>
            </a:r>
            <a:r>
              <a:rPr lang="en-US" sz="1500" dirty="0" err="1"/>
              <a:t>tính</a:t>
            </a:r>
            <a:r>
              <a:rPr lang="en-US" sz="1500" dirty="0"/>
              <a:t> </a:t>
            </a:r>
            <a:r>
              <a:rPr lang="en-US" sz="1500" dirty="0" err="1"/>
              <a:t>toán</a:t>
            </a:r>
            <a:r>
              <a:rPr lang="en-US" sz="1500" dirty="0"/>
              <a:t> </a:t>
            </a:r>
            <a:r>
              <a:rPr lang="en-US" sz="1500" dirty="0" err="1"/>
              <a:t>cao</a:t>
            </a:r>
            <a:r>
              <a:rPr lang="en-US" sz="1500" dirty="0"/>
              <a:t>.</a:t>
            </a:r>
          </a:p>
          <a:p>
            <a:pPr lvl="0" algn="l" fontAlgn="base"/>
            <a:r>
              <a:rPr lang="en-US" sz="1500" b="1" dirty="0" smtClean="0"/>
              <a:t>+ </a:t>
            </a:r>
            <a:r>
              <a:rPr lang="en-US" sz="1500" b="1" dirty="0" err="1" smtClean="0"/>
              <a:t>Giải</a:t>
            </a:r>
            <a:r>
              <a:rPr lang="en-US" sz="1500" b="1" dirty="0" smtClean="0"/>
              <a:t> </a:t>
            </a:r>
            <a:r>
              <a:rPr lang="en-US" sz="1500" b="1" dirty="0" err="1"/>
              <a:t>thích</a:t>
            </a:r>
            <a:r>
              <a:rPr lang="en-US" sz="1500" b="1" dirty="0"/>
              <a:t> </a:t>
            </a:r>
            <a:r>
              <a:rPr lang="en-US" sz="1500" b="1" dirty="0" err="1"/>
              <a:t>được</a:t>
            </a:r>
            <a:r>
              <a:rPr lang="en-US" sz="1500" b="1" dirty="0"/>
              <a:t> </a:t>
            </a:r>
            <a:r>
              <a:rPr lang="en-US" sz="1500" b="1" dirty="0" err="1"/>
              <a:t>kết</a:t>
            </a:r>
            <a:r>
              <a:rPr lang="en-US" sz="1500" b="1" dirty="0"/>
              <a:t> </a:t>
            </a:r>
            <a:r>
              <a:rPr lang="en-US" sz="1500" b="1" dirty="0" err="1"/>
              <a:t>quả</a:t>
            </a:r>
            <a:r>
              <a:rPr lang="en-US" sz="1500" b="1" dirty="0"/>
              <a:t>:</a:t>
            </a:r>
            <a:endParaRPr lang="en-US" sz="1500" dirty="0"/>
          </a:p>
          <a:p>
            <a:pPr lvl="1" algn="l" fontAlgn="base"/>
            <a:r>
              <a:rPr lang="en-US" sz="1500" dirty="0" smtClean="0"/>
              <a:t>=&gt; </a:t>
            </a:r>
            <a:r>
              <a:rPr lang="en-US" sz="1500" dirty="0" err="1" smtClean="0"/>
              <a:t>Trọng</a:t>
            </a:r>
            <a:r>
              <a:rPr lang="en-US" sz="1500" dirty="0" smtClean="0"/>
              <a:t> </a:t>
            </a:r>
            <a:r>
              <a:rPr lang="en-US" sz="1500" dirty="0" err="1"/>
              <a:t>số</a:t>
            </a:r>
            <a:r>
              <a:rPr lang="en-US" sz="1500" dirty="0"/>
              <a:t> </a:t>
            </a:r>
            <a:r>
              <a:rPr lang="en-US" sz="1500" dirty="0" err="1"/>
              <a:t>của</a:t>
            </a:r>
            <a:r>
              <a:rPr lang="en-US" sz="1500" dirty="0"/>
              <a:t> </a:t>
            </a:r>
            <a:r>
              <a:rPr lang="en-US" sz="1500" dirty="0" err="1"/>
              <a:t>các</a:t>
            </a:r>
            <a:r>
              <a:rPr lang="en-US" sz="1500" dirty="0"/>
              <a:t> </a:t>
            </a:r>
            <a:r>
              <a:rPr lang="en-US" sz="1500" dirty="0" err="1"/>
              <a:t>đặc</a:t>
            </a:r>
            <a:r>
              <a:rPr lang="en-US" sz="1500" dirty="0"/>
              <a:t> </a:t>
            </a:r>
            <a:r>
              <a:rPr lang="en-US" sz="1500" dirty="0" err="1"/>
              <a:t>trưng</a:t>
            </a:r>
            <a:r>
              <a:rPr lang="en-US" sz="1500" dirty="0"/>
              <a:t> (features) </a:t>
            </a:r>
            <a:r>
              <a:rPr lang="en-US" sz="1500" dirty="0" err="1"/>
              <a:t>trong</a:t>
            </a:r>
            <a:r>
              <a:rPr lang="en-US" sz="1500" dirty="0"/>
              <a:t> Logistic Regression </a:t>
            </a:r>
            <a:r>
              <a:rPr lang="en-US" sz="1500" dirty="0" err="1"/>
              <a:t>dễ</a:t>
            </a:r>
            <a:r>
              <a:rPr lang="en-US" sz="1500" dirty="0"/>
              <a:t> </a:t>
            </a:r>
            <a:r>
              <a:rPr lang="en-US" sz="1500" dirty="0" err="1"/>
              <a:t>hiểu</a:t>
            </a:r>
            <a:r>
              <a:rPr lang="en-US" sz="1500" dirty="0"/>
              <a:t>, </a:t>
            </a:r>
            <a:r>
              <a:rPr lang="en-US" sz="1500" dirty="0" err="1"/>
              <a:t>cho</a:t>
            </a:r>
            <a:r>
              <a:rPr lang="en-US" sz="1500" dirty="0"/>
              <a:t> </a:t>
            </a:r>
            <a:r>
              <a:rPr lang="en-US" sz="1500" dirty="0" err="1"/>
              <a:t>phép</a:t>
            </a:r>
            <a:r>
              <a:rPr lang="en-US" sz="1500" dirty="0"/>
              <a:t> </a:t>
            </a:r>
            <a:r>
              <a:rPr lang="en-US" sz="1500" dirty="0" err="1"/>
              <a:t>phân</a:t>
            </a:r>
            <a:r>
              <a:rPr lang="en-US" sz="1500" dirty="0"/>
              <a:t> </a:t>
            </a:r>
            <a:r>
              <a:rPr lang="en-US" sz="1500" dirty="0" err="1"/>
              <a:t>tích</a:t>
            </a:r>
            <a:r>
              <a:rPr lang="en-US" sz="1500" dirty="0"/>
              <a:t> </a:t>
            </a:r>
            <a:r>
              <a:rPr lang="en-US" sz="1500" dirty="0" err="1"/>
              <a:t>tác</a:t>
            </a:r>
            <a:r>
              <a:rPr lang="en-US" sz="1500" dirty="0"/>
              <a:t> </a:t>
            </a:r>
            <a:r>
              <a:rPr lang="en-US" sz="1500" dirty="0" err="1"/>
              <a:t>động</a:t>
            </a:r>
            <a:r>
              <a:rPr lang="en-US" sz="1500" dirty="0"/>
              <a:t> </a:t>
            </a:r>
            <a:r>
              <a:rPr lang="en-US" sz="1500" dirty="0" err="1"/>
              <a:t>của</a:t>
            </a:r>
            <a:r>
              <a:rPr lang="en-US" sz="1500" dirty="0"/>
              <a:t> </a:t>
            </a:r>
            <a:r>
              <a:rPr lang="en-US" sz="1500" dirty="0" err="1"/>
              <a:t>từng</a:t>
            </a:r>
            <a:r>
              <a:rPr lang="en-US" sz="1500" dirty="0"/>
              <a:t> </a:t>
            </a:r>
            <a:r>
              <a:rPr lang="en-US" sz="1500" dirty="0" err="1"/>
              <a:t>yếu</a:t>
            </a:r>
            <a:r>
              <a:rPr lang="en-US" sz="1500" dirty="0"/>
              <a:t> </a:t>
            </a:r>
            <a:r>
              <a:rPr lang="en-US" sz="1500" dirty="0" err="1"/>
              <a:t>tố</a:t>
            </a:r>
            <a:r>
              <a:rPr lang="en-US" sz="1500" dirty="0"/>
              <a:t> </a:t>
            </a:r>
            <a:r>
              <a:rPr lang="en-US" sz="1500" dirty="0" err="1"/>
              <a:t>đến</a:t>
            </a:r>
            <a:r>
              <a:rPr lang="en-US" sz="1500" dirty="0"/>
              <a:t> </a:t>
            </a:r>
            <a:r>
              <a:rPr lang="en-US" sz="1500" dirty="0" err="1"/>
              <a:t>kết</a:t>
            </a:r>
            <a:r>
              <a:rPr lang="en-US" sz="1500" dirty="0"/>
              <a:t> </a:t>
            </a:r>
            <a:r>
              <a:rPr lang="en-US" sz="1500" dirty="0" err="1"/>
              <a:t>quả</a:t>
            </a:r>
            <a:r>
              <a:rPr lang="en-US" sz="1500" dirty="0"/>
              <a:t> </a:t>
            </a:r>
            <a:r>
              <a:rPr lang="en-US" sz="1500" dirty="0" err="1"/>
              <a:t>dự</a:t>
            </a:r>
            <a:r>
              <a:rPr lang="en-US" sz="1500" dirty="0"/>
              <a:t> </a:t>
            </a:r>
            <a:r>
              <a:rPr lang="en-US" sz="1500" dirty="0" err="1"/>
              <a:t>đoán</a:t>
            </a:r>
            <a:r>
              <a:rPr lang="en-US" sz="1500" dirty="0"/>
              <a:t>.</a:t>
            </a:r>
          </a:p>
          <a:p>
            <a:pPr lvl="0" algn="l" fontAlgn="base"/>
            <a:r>
              <a:rPr lang="en-US" sz="1500" b="1" dirty="0" smtClean="0"/>
              <a:t>+ </a:t>
            </a:r>
            <a:r>
              <a:rPr lang="en-US" sz="1500" b="1" dirty="0" err="1" smtClean="0"/>
              <a:t>Khả</a:t>
            </a:r>
            <a:r>
              <a:rPr lang="en-US" sz="1500" b="1" dirty="0" smtClean="0"/>
              <a:t> </a:t>
            </a:r>
            <a:r>
              <a:rPr lang="en-US" sz="1500" b="1" dirty="0" err="1"/>
              <a:t>năng</a:t>
            </a:r>
            <a:r>
              <a:rPr lang="en-US" sz="1500" b="1" dirty="0"/>
              <a:t> </a:t>
            </a:r>
            <a:r>
              <a:rPr lang="en-US" sz="1500" b="1" dirty="0" err="1"/>
              <a:t>mở</a:t>
            </a:r>
            <a:r>
              <a:rPr lang="en-US" sz="1500" b="1" dirty="0"/>
              <a:t> </a:t>
            </a:r>
            <a:r>
              <a:rPr lang="en-US" sz="1500" b="1" dirty="0" err="1" smtClean="0"/>
              <a:t>rộng</a:t>
            </a:r>
            <a:r>
              <a:rPr lang="en-US" sz="1500" b="1" dirty="0" smtClean="0"/>
              <a:t>:</a:t>
            </a:r>
            <a:endParaRPr lang="en-US" sz="1500" dirty="0" smtClean="0"/>
          </a:p>
          <a:p>
            <a:pPr lvl="1" algn="l" fontAlgn="base"/>
            <a:r>
              <a:rPr lang="en-US" sz="1500" dirty="0" smtClean="0"/>
              <a:t>=&gt; Logistic Regression </a:t>
            </a:r>
            <a:r>
              <a:rPr lang="en-US" sz="1500" dirty="0" err="1" smtClean="0"/>
              <a:t>hoạt</a:t>
            </a:r>
            <a:r>
              <a:rPr lang="en-US" sz="1500" dirty="0" smtClean="0"/>
              <a:t> </a:t>
            </a:r>
            <a:r>
              <a:rPr lang="en-US" sz="1500" dirty="0" err="1" smtClean="0"/>
              <a:t>động</a:t>
            </a:r>
            <a:r>
              <a:rPr lang="en-US" sz="1500" dirty="0" smtClean="0"/>
              <a:t> </a:t>
            </a:r>
            <a:r>
              <a:rPr lang="en-US" sz="1500" dirty="0" err="1" smtClean="0"/>
              <a:t>tốt</a:t>
            </a:r>
            <a:r>
              <a:rPr lang="en-US" sz="1500" dirty="0" smtClean="0"/>
              <a:t> </a:t>
            </a:r>
            <a:r>
              <a:rPr lang="en-US" sz="1500" dirty="0" err="1" smtClean="0"/>
              <a:t>với</a:t>
            </a:r>
            <a:r>
              <a:rPr lang="en-US" sz="1500" dirty="0" smtClean="0"/>
              <a:t> </a:t>
            </a:r>
            <a:r>
              <a:rPr lang="en-US" sz="1500" dirty="0" err="1" smtClean="0"/>
              <a:t>dữ</a:t>
            </a:r>
            <a:r>
              <a:rPr lang="en-US" sz="1500" dirty="0" smtClean="0"/>
              <a:t> </a:t>
            </a:r>
            <a:r>
              <a:rPr lang="en-US" sz="1500" dirty="0" err="1" smtClean="0"/>
              <a:t>liệu</a:t>
            </a:r>
            <a:r>
              <a:rPr lang="en-US" sz="1500" dirty="0" smtClean="0"/>
              <a:t> </a:t>
            </a:r>
            <a:r>
              <a:rPr lang="en-US" sz="1500" dirty="0" err="1" smtClean="0"/>
              <a:t>vừa</a:t>
            </a:r>
            <a:r>
              <a:rPr lang="en-US" sz="1500" dirty="0" smtClean="0"/>
              <a:t> </a:t>
            </a:r>
            <a:r>
              <a:rPr lang="en-US" sz="1500" dirty="0" err="1" smtClean="0"/>
              <a:t>và</a:t>
            </a:r>
            <a:r>
              <a:rPr lang="en-US" sz="1500" dirty="0" smtClean="0"/>
              <a:t> </a:t>
            </a:r>
            <a:r>
              <a:rPr lang="en-US" sz="1500" dirty="0" err="1" smtClean="0"/>
              <a:t>nhỏ</a:t>
            </a:r>
            <a:r>
              <a:rPr lang="en-US" sz="1500" dirty="0" smtClean="0"/>
              <a:t>, </a:t>
            </a:r>
            <a:r>
              <a:rPr lang="en-US" sz="1500" dirty="0" err="1" smtClean="0"/>
              <a:t>đồng</a:t>
            </a:r>
            <a:r>
              <a:rPr lang="en-US" sz="1500" dirty="0" smtClean="0"/>
              <a:t> </a:t>
            </a:r>
            <a:r>
              <a:rPr lang="en-US" sz="1500" dirty="0" err="1" smtClean="0"/>
              <a:t>thời</a:t>
            </a:r>
            <a:r>
              <a:rPr lang="en-US" sz="1500" dirty="0" smtClean="0"/>
              <a:t> </a:t>
            </a:r>
            <a:r>
              <a:rPr lang="en-US" sz="1500" dirty="0" err="1" smtClean="0"/>
              <a:t>dễ</a:t>
            </a:r>
            <a:r>
              <a:rPr lang="en-US" sz="1500" dirty="0" smtClean="0"/>
              <a:t> </a:t>
            </a:r>
            <a:r>
              <a:rPr lang="en-US" sz="1500" dirty="0" err="1" smtClean="0"/>
              <a:t>tích</a:t>
            </a:r>
            <a:r>
              <a:rPr lang="en-US" sz="1500" dirty="0" smtClean="0"/>
              <a:t> </a:t>
            </a:r>
            <a:r>
              <a:rPr lang="en-US" sz="1500" dirty="0" err="1" smtClean="0"/>
              <a:t>hợp</a:t>
            </a:r>
            <a:r>
              <a:rPr lang="en-US" sz="1500" dirty="0" smtClean="0"/>
              <a:t> </a:t>
            </a:r>
            <a:r>
              <a:rPr lang="en-US" sz="1500" dirty="0" err="1" smtClean="0"/>
              <a:t>với</a:t>
            </a:r>
            <a:r>
              <a:rPr lang="en-US" sz="1500" dirty="0" smtClean="0"/>
              <a:t> </a:t>
            </a:r>
            <a:r>
              <a:rPr lang="en-US" sz="1500" dirty="0" err="1" smtClean="0"/>
              <a:t>các</a:t>
            </a:r>
            <a:r>
              <a:rPr lang="en-US" sz="1500" dirty="0" smtClean="0"/>
              <a:t> </a:t>
            </a:r>
            <a:r>
              <a:rPr lang="en-US" sz="1500" dirty="0" err="1" smtClean="0"/>
              <a:t>kỹ</a:t>
            </a:r>
            <a:r>
              <a:rPr lang="en-US" sz="1500" dirty="0" smtClean="0"/>
              <a:t> </a:t>
            </a:r>
            <a:r>
              <a:rPr lang="en-US" sz="1500" dirty="0" err="1" smtClean="0"/>
              <a:t>thuật</a:t>
            </a:r>
            <a:r>
              <a:rPr lang="en-US" sz="1500" dirty="0" smtClean="0"/>
              <a:t> </a:t>
            </a:r>
            <a:r>
              <a:rPr lang="en-US" sz="1500" dirty="0" err="1" smtClean="0"/>
              <a:t>tiền</a:t>
            </a:r>
            <a:r>
              <a:rPr lang="en-US" sz="1500" dirty="0" smtClean="0"/>
              <a:t> </a:t>
            </a:r>
            <a:r>
              <a:rPr lang="en-US" sz="1500" dirty="0" err="1" smtClean="0"/>
              <a:t>xử</a:t>
            </a:r>
            <a:r>
              <a:rPr lang="en-US" sz="1500" dirty="0" smtClean="0"/>
              <a:t> </a:t>
            </a:r>
            <a:r>
              <a:rPr lang="en-US" sz="1500" dirty="0" err="1" smtClean="0"/>
              <a:t>lý</a:t>
            </a:r>
            <a:r>
              <a:rPr lang="en-US" sz="1500" dirty="0" smtClean="0"/>
              <a:t> </a:t>
            </a:r>
            <a:r>
              <a:rPr lang="en-US" sz="1500" dirty="0" err="1" smtClean="0"/>
              <a:t>như</a:t>
            </a:r>
            <a:r>
              <a:rPr lang="en-US" sz="1500" dirty="0" smtClean="0"/>
              <a:t> </a:t>
            </a:r>
            <a:r>
              <a:rPr lang="en-US" sz="1500" dirty="0" err="1" smtClean="0"/>
              <a:t>mã</a:t>
            </a:r>
            <a:r>
              <a:rPr lang="en-US" sz="1500" dirty="0" smtClean="0"/>
              <a:t> </a:t>
            </a:r>
            <a:r>
              <a:rPr lang="en-US" sz="1500" dirty="0" err="1" smtClean="0"/>
              <a:t>hóa</a:t>
            </a:r>
            <a:r>
              <a:rPr lang="en-US" sz="1500" dirty="0" smtClean="0"/>
              <a:t> </a:t>
            </a:r>
            <a:r>
              <a:rPr lang="en-US" sz="1500" dirty="0" err="1" smtClean="0"/>
              <a:t>dữ</a:t>
            </a:r>
            <a:r>
              <a:rPr lang="en-US" sz="1500" dirty="0" smtClean="0"/>
              <a:t> </a:t>
            </a:r>
            <a:r>
              <a:rPr lang="en-US" sz="1500" dirty="0" err="1" smtClean="0"/>
              <a:t>liệu</a:t>
            </a:r>
            <a:r>
              <a:rPr lang="en-US" sz="1500" dirty="0" smtClean="0"/>
              <a:t> </a:t>
            </a:r>
            <a:r>
              <a:rPr lang="en-US" sz="1500" dirty="0" err="1" smtClean="0"/>
              <a:t>và</a:t>
            </a:r>
            <a:r>
              <a:rPr lang="en-US" sz="1500" dirty="0" smtClean="0"/>
              <a:t> </a:t>
            </a:r>
            <a:r>
              <a:rPr lang="en-US" sz="1500" dirty="0" err="1" smtClean="0"/>
              <a:t>chuẩn</a:t>
            </a:r>
            <a:r>
              <a:rPr lang="en-US" sz="1500" dirty="0" smtClean="0"/>
              <a:t> </a:t>
            </a:r>
            <a:r>
              <a:rPr lang="en-US" sz="1500" dirty="0" err="1" smtClean="0"/>
              <a:t>hóa</a:t>
            </a:r>
            <a:r>
              <a:rPr lang="en-US" sz="1500" dirty="0" smtClean="0"/>
              <a:t>.</a:t>
            </a:r>
            <a:endParaRPr lang="en-US" sz="1500" dirty="0"/>
          </a:p>
        </p:txBody>
      </p:sp>
      <p:sp>
        <p:nvSpPr>
          <p:cNvPr id="355" name="Google Shape;355;p3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407919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4"/>
          <p:cNvSpPr txBox="1">
            <a:spLocks noGrp="1"/>
          </p:cNvSpPr>
          <p:nvPr>
            <p:ph type="subTitle" idx="1"/>
          </p:nvPr>
        </p:nvSpPr>
        <p:spPr>
          <a:xfrm>
            <a:off x="552108" y="914400"/>
            <a:ext cx="8039783" cy="2504209"/>
          </a:xfrm>
          <a:prstGeom prst="rect">
            <a:avLst/>
          </a:prstGeom>
        </p:spPr>
        <p:txBody>
          <a:bodyPr spcFirstLastPara="1" wrap="square" lIns="91425" tIns="91425" rIns="91425" bIns="91425" anchor="ctr" anchorCtr="0">
            <a:noAutofit/>
          </a:bodyPr>
          <a:lstStyle/>
          <a:p>
            <a:pPr algn="l"/>
            <a:r>
              <a:rPr lang="en-US" sz="2000" b="1" dirty="0" err="1"/>
              <a:t>Thuật</a:t>
            </a:r>
            <a:r>
              <a:rPr lang="en-US" sz="2000" b="1" dirty="0"/>
              <a:t> </a:t>
            </a:r>
            <a:r>
              <a:rPr lang="en-US" sz="2000" b="1" dirty="0" err="1"/>
              <a:t>toán</a:t>
            </a:r>
            <a:r>
              <a:rPr lang="en-US" sz="2000" b="1" dirty="0"/>
              <a:t> Logistic </a:t>
            </a:r>
            <a:r>
              <a:rPr lang="en-US" sz="2000" b="1" dirty="0" smtClean="0"/>
              <a:t>Regression: </a:t>
            </a:r>
            <a:endParaRPr lang="en-US" sz="2000" dirty="0"/>
          </a:p>
          <a:p>
            <a:pPr algn="l"/>
            <a:r>
              <a:rPr lang="en-US" sz="1500" dirty="0"/>
              <a:t>Logistic Regression </a:t>
            </a:r>
            <a:r>
              <a:rPr lang="en-US" sz="1500" dirty="0" err="1"/>
              <a:t>ước</a:t>
            </a:r>
            <a:r>
              <a:rPr lang="en-US" sz="1500" dirty="0"/>
              <a:t> </a:t>
            </a:r>
            <a:r>
              <a:rPr lang="en-US" sz="1500" dirty="0" err="1"/>
              <a:t>lượng</a:t>
            </a:r>
            <a:r>
              <a:rPr lang="en-US" sz="1500" dirty="0"/>
              <a:t> </a:t>
            </a:r>
            <a:r>
              <a:rPr lang="en-US" sz="1500" dirty="0" err="1"/>
              <a:t>mối</a:t>
            </a:r>
            <a:r>
              <a:rPr lang="en-US" sz="1500" dirty="0"/>
              <a:t> </a:t>
            </a:r>
            <a:r>
              <a:rPr lang="en-US" sz="1500" dirty="0" err="1"/>
              <a:t>quan</a:t>
            </a:r>
            <a:r>
              <a:rPr lang="en-US" sz="1500" dirty="0"/>
              <a:t> </a:t>
            </a:r>
            <a:r>
              <a:rPr lang="en-US" sz="1500" dirty="0" err="1"/>
              <a:t>hệ</a:t>
            </a:r>
            <a:r>
              <a:rPr lang="en-US" sz="1500" dirty="0"/>
              <a:t> </a:t>
            </a:r>
            <a:r>
              <a:rPr lang="en-US" sz="1500" dirty="0" err="1"/>
              <a:t>giữa</a:t>
            </a:r>
            <a:r>
              <a:rPr lang="en-US" sz="1500" dirty="0"/>
              <a:t> </a:t>
            </a:r>
            <a:r>
              <a:rPr lang="en-US" sz="1500" dirty="0" err="1"/>
              <a:t>các</a:t>
            </a:r>
            <a:r>
              <a:rPr lang="en-US" sz="1500" dirty="0"/>
              <a:t> </a:t>
            </a:r>
            <a:r>
              <a:rPr lang="en-US" sz="1500" dirty="0" err="1"/>
              <a:t>đặc</a:t>
            </a:r>
            <a:r>
              <a:rPr lang="en-US" sz="1500" dirty="0"/>
              <a:t> </a:t>
            </a:r>
            <a:r>
              <a:rPr lang="en-US" sz="1500" dirty="0" err="1"/>
              <a:t>trưng</a:t>
            </a:r>
            <a:r>
              <a:rPr lang="en-US" sz="1500" dirty="0"/>
              <a:t> </a:t>
            </a:r>
            <a:r>
              <a:rPr lang="en-US" sz="1500" dirty="0" err="1"/>
              <a:t>đầu</a:t>
            </a:r>
            <a:r>
              <a:rPr lang="en-US" sz="1500" dirty="0"/>
              <a:t> </a:t>
            </a:r>
            <a:r>
              <a:rPr lang="en-US" sz="1500" dirty="0" err="1"/>
              <a:t>vào</a:t>
            </a:r>
            <a:r>
              <a:rPr lang="en-US" sz="1500" dirty="0"/>
              <a:t> X=[x1,x2,...,</a:t>
            </a:r>
            <a:r>
              <a:rPr lang="en-US" sz="1500" dirty="0" err="1"/>
              <a:t>xn</a:t>
            </a:r>
            <a:r>
              <a:rPr lang="en-US" sz="1500" dirty="0"/>
              <a:t>] </a:t>
            </a:r>
            <a:r>
              <a:rPr lang="en-US" sz="1500" dirty="0" err="1"/>
              <a:t>và</a:t>
            </a:r>
            <a:r>
              <a:rPr lang="en-US" sz="1500" dirty="0"/>
              <a:t> </a:t>
            </a:r>
            <a:r>
              <a:rPr lang="en-US" sz="1500" dirty="0" err="1"/>
              <a:t>kết</a:t>
            </a:r>
            <a:r>
              <a:rPr lang="en-US" sz="1500" dirty="0"/>
              <a:t> </a:t>
            </a:r>
            <a:r>
              <a:rPr lang="en-US" sz="1500" dirty="0" err="1"/>
              <a:t>quả</a:t>
            </a:r>
            <a:r>
              <a:rPr lang="en-US" sz="1500" dirty="0"/>
              <a:t> y ∈ {0,1} </a:t>
            </a:r>
            <a:r>
              <a:rPr lang="en-US" sz="1500" dirty="0" err="1"/>
              <a:t>thông</a:t>
            </a:r>
            <a:r>
              <a:rPr lang="en-US" sz="1500" dirty="0"/>
              <a:t> qua </a:t>
            </a:r>
            <a:r>
              <a:rPr lang="en-US" sz="1500" dirty="0" err="1"/>
              <a:t>một</a:t>
            </a:r>
            <a:r>
              <a:rPr lang="en-US" sz="1500" dirty="0"/>
              <a:t> </a:t>
            </a:r>
            <a:r>
              <a:rPr lang="en-US" sz="1500" dirty="0" err="1"/>
              <a:t>hàm</a:t>
            </a:r>
            <a:r>
              <a:rPr lang="en-US" sz="1500" dirty="0"/>
              <a:t> </a:t>
            </a:r>
            <a:r>
              <a:rPr lang="en-US" sz="1500" dirty="0" err="1"/>
              <a:t>xác</a:t>
            </a:r>
            <a:r>
              <a:rPr lang="en-US" sz="1500" dirty="0"/>
              <a:t> </a:t>
            </a:r>
            <a:r>
              <a:rPr lang="en-US" sz="1500" dirty="0" err="1"/>
              <a:t>suất</a:t>
            </a:r>
            <a:r>
              <a:rPr lang="en-US" sz="1500" dirty="0"/>
              <a:t>.</a:t>
            </a:r>
          </a:p>
          <a:p>
            <a:pPr lvl="0" algn="l" fontAlgn="base"/>
            <a:r>
              <a:rPr lang="en-US" sz="1500" b="1" dirty="0" err="1"/>
              <a:t>Hàm</a:t>
            </a:r>
            <a:r>
              <a:rPr lang="en-US" sz="1500" b="1" dirty="0"/>
              <a:t> </a:t>
            </a:r>
            <a:r>
              <a:rPr lang="en-US" sz="1500" b="1" dirty="0" err="1"/>
              <a:t>hồi</a:t>
            </a:r>
            <a:r>
              <a:rPr lang="en-US" sz="1500" b="1" dirty="0"/>
              <a:t> </a:t>
            </a:r>
            <a:r>
              <a:rPr lang="en-US" sz="1500" b="1" dirty="0" err="1"/>
              <a:t>quy</a:t>
            </a:r>
            <a:r>
              <a:rPr lang="en-US" sz="1500" b="1" dirty="0"/>
              <a:t> </a:t>
            </a:r>
            <a:r>
              <a:rPr lang="en-US" sz="1500" b="1" dirty="0" err="1"/>
              <a:t>tuyến</a:t>
            </a:r>
            <a:r>
              <a:rPr lang="en-US" sz="1500" b="1" dirty="0"/>
              <a:t> </a:t>
            </a:r>
            <a:r>
              <a:rPr lang="en-US" sz="1500" b="1" dirty="0" err="1"/>
              <a:t>tính</a:t>
            </a:r>
            <a:r>
              <a:rPr lang="en-US" sz="1500" b="1" dirty="0"/>
              <a:t>:</a:t>
            </a:r>
            <a:r>
              <a:rPr lang="en-US" sz="1500" dirty="0"/>
              <a:t> Logistic Regression </a:t>
            </a:r>
            <a:r>
              <a:rPr lang="en-US" sz="1500" dirty="0" err="1"/>
              <a:t>dựa</a:t>
            </a:r>
            <a:r>
              <a:rPr lang="en-US" sz="1500" dirty="0"/>
              <a:t> </a:t>
            </a:r>
            <a:r>
              <a:rPr lang="en-US" sz="1500" dirty="0" err="1"/>
              <a:t>trên</a:t>
            </a:r>
            <a:r>
              <a:rPr lang="en-US" sz="1500" dirty="0"/>
              <a:t> ý </a:t>
            </a:r>
            <a:r>
              <a:rPr lang="en-US" sz="1500" dirty="0" err="1"/>
              <a:t>tưởng</a:t>
            </a:r>
            <a:r>
              <a:rPr lang="en-US" sz="1500" dirty="0"/>
              <a:t> </a:t>
            </a:r>
            <a:r>
              <a:rPr lang="en-US" sz="1500" dirty="0" err="1"/>
              <a:t>từ</a:t>
            </a:r>
            <a:r>
              <a:rPr lang="en-US" sz="1500" dirty="0"/>
              <a:t> Linear Regression:</a:t>
            </a:r>
            <a:br>
              <a:rPr lang="en-US" sz="1500" dirty="0"/>
            </a:br>
            <a:r>
              <a:rPr lang="en-US" sz="1500" dirty="0"/>
              <a:t>z = w0 + w1*x1 + w2*x2 + ⋯ + </a:t>
            </a:r>
            <a:r>
              <a:rPr lang="en-US" sz="1500" dirty="0" err="1"/>
              <a:t>wn</a:t>
            </a:r>
            <a:r>
              <a:rPr lang="en-US" sz="1500" dirty="0"/>
              <a:t>*</a:t>
            </a:r>
            <a:r>
              <a:rPr lang="en-US" sz="1500" dirty="0" err="1"/>
              <a:t>xn</a:t>
            </a:r>
            <a:r>
              <a:rPr lang="en-US" sz="1500" dirty="0"/>
              <a:t> = </a:t>
            </a:r>
            <a:r>
              <a:rPr lang="en-US" sz="1500" dirty="0" err="1"/>
              <a:t>wT.xz</a:t>
            </a:r>
            <a:r>
              <a:rPr lang="en-US" sz="1500" dirty="0"/>
              <a:t> </a:t>
            </a:r>
          </a:p>
          <a:p>
            <a:pPr lvl="0" algn="l" fontAlgn="base"/>
            <a:r>
              <a:rPr lang="en-US" sz="1500" dirty="0" err="1"/>
              <a:t>Trong</a:t>
            </a:r>
            <a:r>
              <a:rPr lang="en-US" sz="1500" dirty="0"/>
              <a:t> </a:t>
            </a:r>
            <a:r>
              <a:rPr lang="en-US" sz="1500" dirty="0" err="1"/>
              <a:t>đó</a:t>
            </a:r>
            <a:r>
              <a:rPr lang="en-US" sz="1500" dirty="0"/>
              <a:t>:</a:t>
            </a:r>
          </a:p>
          <a:p>
            <a:pPr lvl="1" algn="l" fontAlgn="base"/>
            <a:r>
              <a:rPr lang="en-US" sz="1500" dirty="0"/>
              <a:t>z: </a:t>
            </a:r>
            <a:r>
              <a:rPr lang="en-US" sz="1500" dirty="0" err="1"/>
              <a:t>Điểm</a:t>
            </a:r>
            <a:r>
              <a:rPr lang="en-US" sz="1500" dirty="0"/>
              <a:t> </a:t>
            </a:r>
            <a:r>
              <a:rPr lang="en-US" sz="1500" dirty="0" err="1"/>
              <a:t>tổng</a:t>
            </a:r>
            <a:r>
              <a:rPr lang="en-US" sz="1500" dirty="0"/>
              <a:t> </a:t>
            </a:r>
            <a:r>
              <a:rPr lang="en-US" sz="1500" dirty="0" err="1"/>
              <a:t>hợp</a:t>
            </a:r>
            <a:r>
              <a:rPr lang="en-US" sz="1500" dirty="0"/>
              <a:t> (logit).</a:t>
            </a:r>
          </a:p>
          <a:p>
            <a:pPr lvl="1" algn="l" fontAlgn="base"/>
            <a:r>
              <a:rPr lang="en-US" sz="1500" dirty="0"/>
              <a:t>w=[w0,w1,...,</a:t>
            </a:r>
            <a:r>
              <a:rPr lang="en-US" sz="1500" dirty="0" err="1"/>
              <a:t>wn</a:t>
            </a:r>
            <a:r>
              <a:rPr lang="en-US" sz="1500" dirty="0"/>
              <a:t>] : </a:t>
            </a:r>
            <a:r>
              <a:rPr lang="en-US" sz="1500" dirty="0" err="1"/>
              <a:t>Trọng</a:t>
            </a:r>
            <a:r>
              <a:rPr lang="en-US" sz="1500" dirty="0"/>
              <a:t> </a:t>
            </a:r>
            <a:r>
              <a:rPr lang="en-US" sz="1500" dirty="0" err="1"/>
              <a:t>số</a:t>
            </a:r>
            <a:r>
              <a:rPr lang="en-US" sz="1500" dirty="0"/>
              <a:t>.</a:t>
            </a:r>
          </a:p>
          <a:p>
            <a:pPr lvl="1" algn="l" fontAlgn="base"/>
            <a:r>
              <a:rPr lang="en-US" sz="1500" dirty="0"/>
              <a:t>x=[1,x1,...,</a:t>
            </a:r>
            <a:r>
              <a:rPr lang="en-US" sz="1500" dirty="0" err="1"/>
              <a:t>xn</a:t>
            </a:r>
            <a:r>
              <a:rPr lang="en-US" sz="1500" dirty="0"/>
              <a:t>]:  Vector </a:t>
            </a:r>
            <a:r>
              <a:rPr lang="en-US" sz="1500" dirty="0" err="1"/>
              <a:t>đặc</a:t>
            </a:r>
            <a:r>
              <a:rPr lang="en-US" sz="1500" dirty="0"/>
              <a:t> </a:t>
            </a:r>
            <a:r>
              <a:rPr lang="en-US" sz="1500" dirty="0" err="1"/>
              <a:t>trưng</a:t>
            </a:r>
            <a:r>
              <a:rPr lang="en-US" sz="1500" dirty="0"/>
              <a:t> (</a:t>
            </a:r>
            <a:r>
              <a:rPr lang="en-US" sz="1500" dirty="0" err="1"/>
              <a:t>bao</a:t>
            </a:r>
            <a:r>
              <a:rPr lang="en-US" sz="1500" dirty="0"/>
              <a:t> </a:t>
            </a:r>
            <a:r>
              <a:rPr lang="en-US" sz="1500" dirty="0" err="1"/>
              <a:t>gồm</a:t>
            </a:r>
            <a:r>
              <a:rPr lang="en-US" sz="1500" dirty="0"/>
              <a:t> </a:t>
            </a:r>
            <a:r>
              <a:rPr lang="en-US" sz="1500" dirty="0" err="1"/>
              <a:t>hằng</a:t>
            </a:r>
            <a:r>
              <a:rPr lang="en-US" sz="1500" dirty="0"/>
              <a:t> </a:t>
            </a:r>
            <a:r>
              <a:rPr lang="en-US" sz="1500" dirty="0" err="1"/>
              <a:t>số</a:t>
            </a:r>
            <a:r>
              <a:rPr lang="en-US" sz="1500" dirty="0"/>
              <a:t> 1 </a:t>
            </a:r>
            <a:r>
              <a:rPr lang="en-US" sz="1500" dirty="0" err="1"/>
              <a:t>cho</a:t>
            </a:r>
            <a:r>
              <a:rPr lang="en-US" sz="1500" dirty="0"/>
              <a:t> bias​</a:t>
            </a:r>
            <a:r>
              <a:rPr lang="en-US" sz="1500" dirty="0" smtClean="0"/>
              <a:t>).</a:t>
            </a:r>
          </a:p>
        </p:txBody>
      </p:sp>
      <p:sp>
        <p:nvSpPr>
          <p:cNvPr id="355" name="Google Shape;355;p3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615564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4"/>
          <p:cNvSpPr txBox="1">
            <a:spLocks noGrp="1"/>
          </p:cNvSpPr>
          <p:nvPr>
            <p:ph type="subTitle" idx="1"/>
          </p:nvPr>
        </p:nvSpPr>
        <p:spPr>
          <a:xfrm>
            <a:off x="552108" y="1111828"/>
            <a:ext cx="8039783" cy="2504209"/>
          </a:xfrm>
          <a:prstGeom prst="rect">
            <a:avLst/>
          </a:prstGeom>
        </p:spPr>
        <p:txBody>
          <a:bodyPr spcFirstLastPara="1" wrap="square" lIns="91425" tIns="91425" rIns="91425" bIns="91425" anchor="ctr" anchorCtr="0">
            <a:noAutofit/>
          </a:bodyPr>
          <a:lstStyle/>
          <a:p>
            <a:pPr algn="l"/>
            <a:r>
              <a:rPr lang="en-US" sz="1500" b="1" dirty="0"/>
              <a:t> </a:t>
            </a:r>
            <a:r>
              <a:rPr lang="en-US" sz="1500" b="1" dirty="0" err="1"/>
              <a:t>Hàm</a:t>
            </a:r>
            <a:r>
              <a:rPr lang="en-US" sz="1500" b="1" dirty="0"/>
              <a:t> sigmoid</a:t>
            </a:r>
            <a:r>
              <a:rPr lang="en-US" sz="1500" b="1" dirty="0" smtClean="0"/>
              <a:t>:</a:t>
            </a:r>
          </a:p>
          <a:p>
            <a:pPr algn="l"/>
            <a:endParaRPr lang="en-US" sz="1500" dirty="0"/>
          </a:p>
          <a:p>
            <a:pPr lvl="0" algn="l" fontAlgn="base"/>
            <a:r>
              <a:rPr lang="en-US" sz="1500" b="1" dirty="0" err="1" smtClean="0"/>
              <a:t>Mục</a:t>
            </a:r>
            <a:r>
              <a:rPr lang="en-US" sz="1500" b="1" dirty="0" smtClean="0"/>
              <a:t> </a:t>
            </a:r>
            <a:r>
              <a:rPr lang="en-US" sz="1500" b="1" dirty="0" err="1"/>
              <a:t>đích</a:t>
            </a:r>
            <a:r>
              <a:rPr lang="en-US" sz="1500" b="1" dirty="0"/>
              <a:t>:</a:t>
            </a:r>
            <a:endParaRPr lang="en-US" sz="1500" dirty="0"/>
          </a:p>
          <a:p>
            <a:pPr lvl="1" algn="l" fontAlgn="base"/>
            <a:r>
              <a:rPr lang="en-US" sz="1500" dirty="0" err="1"/>
              <a:t>Hàm</a:t>
            </a:r>
            <a:r>
              <a:rPr lang="en-US" sz="1500" dirty="0"/>
              <a:t> sigmoid </a:t>
            </a:r>
            <a:r>
              <a:rPr lang="en-US" sz="1500" dirty="0" err="1"/>
              <a:t>chuyển</a:t>
            </a:r>
            <a:r>
              <a:rPr lang="en-US" sz="1500" dirty="0"/>
              <a:t> </a:t>
            </a:r>
            <a:r>
              <a:rPr lang="en-US" sz="1500" dirty="0" err="1"/>
              <a:t>đổi</a:t>
            </a:r>
            <a:r>
              <a:rPr lang="en-US" sz="1500" dirty="0"/>
              <a:t> </a:t>
            </a:r>
            <a:r>
              <a:rPr lang="en-US" sz="1500" dirty="0" err="1"/>
              <a:t>giá</a:t>
            </a:r>
            <a:r>
              <a:rPr lang="en-US" sz="1500" dirty="0"/>
              <a:t> </a:t>
            </a:r>
            <a:r>
              <a:rPr lang="en-US" sz="1500" dirty="0" err="1"/>
              <a:t>trị</a:t>
            </a:r>
            <a:r>
              <a:rPr lang="en-US" sz="1500" dirty="0"/>
              <a:t> </a:t>
            </a:r>
            <a:r>
              <a:rPr lang="en-US" sz="1500" dirty="0" err="1"/>
              <a:t>đầu</a:t>
            </a:r>
            <a:r>
              <a:rPr lang="en-US" sz="1500" dirty="0"/>
              <a:t> </a:t>
            </a:r>
            <a:r>
              <a:rPr lang="en-US" sz="1500" dirty="0" err="1"/>
              <a:t>ra</a:t>
            </a:r>
            <a:r>
              <a:rPr lang="en-US" sz="1500" dirty="0"/>
              <a:t> z (</a:t>
            </a:r>
            <a:r>
              <a:rPr lang="en-US" sz="1500" dirty="0" err="1"/>
              <a:t>từ</a:t>
            </a:r>
            <a:r>
              <a:rPr lang="en-US" sz="1500" dirty="0"/>
              <a:t> </a:t>
            </a:r>
            <a:r>
              <a:rPr lang="en-US" sz="1500" dirty="0" err="1"/>
              <a:t>tổng</a:t>
            </a:r>
            <a:r>
              <a:rPr lang="en-US" sz="1500" dirty="0"/>
              <a:t> </a:t>
            </a:r>
            <a:r>
              <a:rPr lang="en-US" sz="1500" dirty="0" err="1"/>
              <a:t>có</a:t>
            </a:r>
            <a:r>
              <a:rPr lang="en-US" sz="1500" dirty="0"/>
              <a:t> </a:t>
            </a:r>
            <a:r>
              <a:rPr lang="en-US" sz="1500" dirty="0" err="1"/>
              <a:t>trọng</a:t>
            </a:r>
            <a:r>
              <a:rPr lang="en-US" sz="1500" dirty="0"/>
              <a:t> </a:t>
            </a:r>
            <a:r>
              <a:rPr lang="en-US" sz="1500" dirty="0" err="1"/>
              <a:t>số</a:t>
            </a:r>
            <a:r>
              <a:rPr lang="en-US" sz="1500" dirty="0"/>
              <a:t> </a:t>
            </a:r>
            <a:r>
              <a:rPr lang="en-US" sz="1500" dirty="0" err="1"/>
              <a:t>của</a:t>
            </a:r>
            <a:r>
              <a:rPr lang="en-US" sz="1500" dirty="0"/>
              <a:t> </a:t>
            </a:r>
            <a:r>
              <a:rPr lang="en-US" sz="1500" dirty="0" err="1"/>
              <a:t>các</a:t>
            </a:r>
            <a:r>
              <a:rPr lang="en-US" sz="1500" dirty="0"/>
              <a:t> </a:t>
            </a:r>
            <a:r>
              <a:rPr lang="en-US" sz="1500" dirty="0" err="1"/>
              <a:t>đặc</a:t>
            </a:r>
            <a:r>
              <a:rPr lang="en-US" sz="1500" dirty="0"/>
              <a:t> </a:t>
            </a:r>
            <a:r>
              <a:rPr lang="en-US" sz="1500" dirty="0" err="1"/>
              <a:t>trưng</a:t>
            </a:r>
            <a:r>
              <a:rPr lang="en-US" sz="1500" dirty="0"/>
              <a:t>) </a:t>
            </a:r>
            <a:r>
              <a:rPr lang="en-US" sz="1500" dirty="0" err="1"/>
              <a:t>thành</a:t>
            </a:r>
            <a:r>
              <a:rPr lang="en-US" sz="1500" dirty="0"/>
              <a:t> </a:t>
            </a:r>
            <a:r>
              <a:rPr lang="en-US" sz="1500" dirty="0" err="1"/>
              <a:t>xác</a:t>
            </a:r>
            <a:r>
              <a:rPr lang="en-US" sz="1500" dirty="0"/>
              <a:t> </a:t>
            </a:r>
            <a:r>
              <a:rPr lang="en-US" sz="1500" dirty="0" err="1"/>
              <a:t>suất</a:t>
            </a:r>
            <a:r>
              <a:rPr lang="en-US" sz="1500" dirty="0"/>
              <a:t> </a:t>
            </a:r>
            <a:r>
              <a:rPr lang="en-US" sz="1500" dirty="0" err="1"/>
              <a:t>nằm</a:t>
            </a:r>
            <a:r>
              <a:rPr lang="en-US" sz="1500" dirty="0"/>
              <a:t> </a:t>
            </a:r>
            <a:r>
              <a:rPr lang="en-US" sz="1500" dirty="0" err="1"/>
              <a:t>trong</a:t>
            </a:r>
            <a:r>
              <a:rPr lang="en-US" sz="1500" dirty="0"/>
              <a:t> </a:t>
            </a:r>
            <a:r>
              <a:rPr lang="en-US" sz="1500" dirty="0" err="1"/>
              <a:t>khoảng</a:t>
            </a:r>
            <a:r>
              <a:rPr lang="en-US" sz="1500" dirty="0"/>
              <a:t> [0,1].</a:t>
            </a:r>
          </a:p>
          <a:p>
            <a:pPr lvl="1" algn="l" fontAlgn="base"/>
            <a:r>
              <a:rPr lang="en-US" sz="1500" dirty="0" err="1"/>
              <a:t>Công</a:t>
            </a:r>
            <a:r>
              <a:rPr lang="en-US" sz="1500" dirty="0"/>
              <a:t> </a:t>
            </a:r>
            <a:r>
              <a:rPr lang="en-US" sz="1500" dirty="0" err="1"/>
              <a:t>thức</a:t>
            </a:r>
            <a:r>
              <a:rPr lang="en-US" sz="1500" dirty="0"/>
              <a:t>: sigmoid(z) = 1 / (1 + </a:t>
            </a:r>
            <a:r>
              <a:rPr lang="en-US" sz="1500" dirty="0" err="1"/>
              <a:t>np.exp</a:t>
            </a:r>
            <a:r>
              <a:rPr lang="en-US" sz="1500" dirty="0"/>
              <a:t>(-z))</a:t>
            </a:r>
          </a:p>
          <a:p>
            <a:pPr lvl="0" algn="l" fontAlgn="base"/>
            <a:r>
              <a:rPr lang="en-US" sz="1500" b="1" dirty="0"/>
              <a:t>Ý </a:t>
            </a:r>
            <a:r>
              <a:rPr lang="en-US" sz="1500" b="1" dirty="0" err="1"/>
              <a:t>nghĩa</a:t>
            </a:r>
            <a:r>
              <a:rPr lang="en-US" sz="1500" b="1" dirty="0"/>
              <a:t>:</a:t>
            </a:r>
            <a:endParaRPr lang="en-US" sz="1500" dirty="0"/>
          </a:p>
          <a:p>
            <a:pPr lvl="1" algn="l" fontAlgn="base"/>
            <a:r>
              <a:rPr lang="en-US" sz="1500" dirty="0" err="1"/>
              <a:t>Dùng</a:t>
            </a:r>
            <a:r>
              <a:rPr lang="en-US" sz="1500" dirty="0"/>
              <a:t> </a:t>
            </a:r>
            <a:r>
              <a:rPr lang="en-US" sz="1500" dirty="0" err="1"/>
              <a:t>để</a:t>
            </a:r>
            <a:r>
              <a:rPr lang="en-US" sz="1500" dirty="0"/>
              <a:t> </a:t>
            </a:r>
            <a:r>
              <a:rPr lang="en-US" sz="1500" dirty="0" err="1"/>
              <a:t>dự</a:t>
            </a:r>
            <a:r>
              <a:rPr lang="en-US" sz="1500" dirty="0"/>
              <a:t> </a:t>
            </a:r>
            <a:r>
              <a:rPr lang="en-US" sz="1500" dirty="0" err="1"/>
              <a:t>đoán</a:t>
            </a:r>
            <a:r>
              <a:rPr lang="en-US" sz="1500" dirty="0"/>
              <a:t> </a:t>
            </a:r>
            <a:r>
              <a:rPr lang="en-US" sz="1500" dirty="0" err="1"/>
              <a:t>xác</a:t>
            </a:r>
            <a:r>
              <a:rPr lang="en-US" sz="1500" dirty="0"/>
              <a:t> </a:t>
            </a:r>
            <a:r>
              <a:rPr lang="en-US" sz="1500" dirty="0" err="1"/>
              <a:t>suất</a:t>
            </a:r>
            <a:endParaRPr lang="en-US" sz="1500" dirty="0"/>
          </a:p>
          <a:p>
            <a:pPr lvl="1" algn="l" fontAlgn="base"/>
            <a:r>
              <a:rPr lang="en-US" sz="1500" dirty="0" err="1"/>
              <a:t>Hàm</a:t>
            </a:r>
            <a:r>
              <a:rPr lang="en-US" sz="1500" dirty="0"/>
              <a:t> sigmoid </a:t>
            </a:r>
            <a:r>
              <a:rPr lang="en-US" sz="1500" dirty="0" err="1"/>
              <a:t>được</a:t>
            </a:r>
            <a:r>
              <a:rPr lang="en-US" sz="1500" dirty="0"/>
              <a:t> </a:t>
            </a:r>
            <a:r>
              <a:rPr lang="en-US" sz="1500" dirty="0" err="1"/>
              <a:t>sử</a:t>
            </a:r>
            <a:r>
              <a:rPr lang="en-US" sz="1500" dirty="0"/>
              <a:t> </a:t>
            </a:r>
            <a:r>
              <a:rPr lang="en-US" sz="1500" dirty="0" err="1"/>
              <a:t>dụng</a:t>
            </a:r>
            <a:r>
              <a:rPr lang="en-US" sz="1500" dirty="0"/>
              <a:t> </a:t>
            </a:r>
            <a:r>
              <a:rPr lang="en-US" sz="1500" dirty="0" err="1"/>
              <a:t>nhiều</a:t>
            </a:r>
            <a:r>
              <a:rPr lang="en-US" sz="1500" dirty="0"/>
              <a:t> </a:t>
            </a:r>
            <a:r>
              <a:rPr lang="en-US" sz="1500" dirty="0" err="1"/>
              <a:t>nhất</a:t>
            </a:r>
            <a:r>
              <a:rPr lang="en-US" sz="1500" dirty="0"/>
              <a:t>, </a:t>
            </a:r>
            <a:r>
              <a:rPr lang="en-US" sz="1500" dirty="0" err="1"/>
              <a:t>vì</a:t>
            </a:r>
            <a:r>
              <a:rPr lang="en-US" sz="1500" dirty="0"/>
              <a:t> </a:t>
            </a:r>
            <a:r>
              <a:rPr lang="en-US" sz="1500" dirty="0" err="1"/>
              <a:t>nó</a:t>
            </a:r>
            <a:r>
              <a:rPr lang="en-US" sz="1500" dirty="0"/>
              <a:t> </a:t>
            </a:r>
            <a:r>
              <a:rPr lang="en-US" sz="1500" dirty="0" err="1"/>
              <a:t>bị</a:t>
            </a:r>
            <a:r>
              <a:rPr lang="en-US" sz="1500" dirty="0"/>
              <a:t> </a:t>
            </a:r>
            <a:r>
              <a:rPr lang="en-US" sz="1500" dirty="0" err="1"/>
              <a:t>chặn</a:t>
            </a:r>
            <a:r>
              <a:rPr lang="en-US" sz="1500" dirty="0"/>
              <a:t> </a:t>
            </a:r>
            <a:r>
              <a:rPr lang="en-US" sz="1500" dirty="0" err="1"/>
              <a:t>trong</a:t>
            </a:r>
            <a:r>
              <a:rPr lang="en-US" sz="1500" dirty="0"/>
              <a:t> </a:t>
            </a:r>
            <a:r>
              <a:rPr lang="en-US" sz="1500" dirty="0" err="1"/>
              <a:t>khoảng</a:t>
            </a:r>
            <a:r>
              <a:rPr lang="en-US" sz="1500" dirty="0"/>
              <a:t> (0, 1). </a:t>
            </a:r>
          </a:p>
          <a:p>
            <a:pPr lvl="1" algn="l" fontAlgn="base"/>
            <a:r>
              <a:rPr lang="en-US" sz="1500" dirty="0" err="1"/>
              <a:t>Thêm</a:t>
            </a:r>
            <a:r>
              <a:rPr lang="en-US" sz="1500" dirty="0"/>
              <a:t> </a:t>
            </a:r>
            <a:r>
              <a:rPr lang="en-US" sz="1500" dirty="0" err="1"/>
              <a:t>nữa</a:t>
            </a:r>
            <a:r>
              <a:rPr lang="en-US" sz="1500" dirty="0"/>
              <a:t>, </a:t>
            </a:r>
            <a:r>
              <a:rPr lang="en-US" sz="1500" dirty="0" err="1"/>
              <a:t>lim</a:t>
            </a:r>
            <a:r>
              <a:rPr lang="en-US" sz="1500" dirty="0"/>
              <a:t> s→−∞ = 0; </a:t>
            </a:r>
            <a:r>
              <a:rPr lang="en-US" sz="1500" dirty="0" err="1"/>
              <a:t>lim</a:t>
            </a:r>
            <a:r>
              <a:rPr lang="en-US" sz="1500" dirty="0"/>
              <a:t> s→+∞= 1</a:t>
            </a:r>
          </a:p>
        </p:txBody>
      </p:sp>
      <p:sp>
        <p:nvSpPr>
          <p:cNvPr id="355" name="Google Shape;355;p3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pic>
        <p:nvPicPr>
          <p:cNvPr id="2" name="Picture 1"/>
          <p:cNvPicPr>
            <a:picLocks noChangeAspect="1"/>
          </p:cNvPicPr>
          <p:nvPr/>
        </p:nvPicPr>
        <p:blipFill>
          <a:blip r:embed="rId3"/>
          <a:stretch>
            <a:fillRect/>
          </a:stretch>
        </p:blipFill>
        <p:spPr>
          <a:xfrm>
            <a:off x="2325975" y="1029566"/>
            <a:ext cx="1971675" cy="590550"/>
          </a:xfrm>
          <a:prstGeom prst="rect">
            <a:avLst/>
          </a:prstGeom>
        </p:spPr>
      </p:pic>
    </p:spTree>
    <p:extLst>
      <p:ext uri="{BB962C8B-B14F-4D97-AF65-F5344CB8AC3E}">
        <p14:creationId xmlns:p14="http://schemas.microsoft.com/office/powerpoint/2010/main" val="21610053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5" name="Google Shape;355;p3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
        <p:nvSpPr>
          <p:cNvPr id="11" name="Subtitle 10"/>
          <p:cNvSpPr>
            <a:spLocks noGrp="1"/>
          </p:cNvSpPr>
          <p:nvPr>
            <p:ph type="subTitle" idx="1"/>
          </p:nvPr>
        </p:nvSpPr>
        <p:spPr>
          <a:xfrm>
            <a:off x="408791" y="512525"/>
            <a:ext cx="7204200" cy="1252198"/>
          </a:xfrm>
        </p:spPr>
        <p:txBody>
          <a:bodyPr/>
          <a:lstStyle/>
          <a:p>
            <a:pPr algn="l"/>
            <a:r>
              <a:rPr lang="en-US" sz="1500" b="1" dirty="0" err="1"/>
              <a:t>Hàm</a:t>
            </a:r>
            <a:r>
              <a:rPr lang="en-US" sz="1500" b="1" dirty="0"/>
              <a:t> </a:t>
            </a:r>
            <a:r>
              <a:rPr lang="en-US" sz="1500" b="1" dirty="0" err="1"/>
              <a:t>mất</a:t>
            </a:r>
            <a:r>
              <a:rPr lang="en-US" sz="1500" b="1" dirty="0"/>
              <a:t> </a:t>
            </a:r>
            <a:r>
              <a:rPr lang="en-US" sz="1500" b="1" dirty="0" err="1"/>
              <a:t>mát</a:t>
            </a:r>
            <a:r>
              <a:rPr lang="en-US" sz="1500" b="1" dirty="0"/>
              <a:t> </a:t>
            </a:r>
            <a:r>
              <a:rPr lang="en-US" sz="1500" b="1" dirty="0" err="1"/>
              <a:t>và</a:t>
            </a:r>
            <a:r>
              <a:rPr lang="en-US" sz="1500" b="1" dirty="0"/>
              <a:t> </a:t>
            </a:r>
            <a:r>
              <a:rPr lang="en-US" sz="1500" b="1" dirty="0" err="1"/>
              <a:t>phương</a:t>
            </a:r>
            <a:r>
              <a:rPr lang="en-US" sz="1500" b="1" dirty="0"/>
              <a:t> </a:t>
            </a:r>
            <a:r>
              <a:rPr lang="en-US" sz="1500" b="1" dirty="0" err="1"/>
              <a:t>pháp</a:t>
            </a:r>
            <a:r>
              <a:rPr lang="en-US" sz="1500" b="1" dirty="0"/>
              <a:t> </a:t>
            </a:r>
            <a:r>
              <a:rPr lang="en-US" sz="1500" b="1" dirty="0" err="1"/>
              <a:t>tối</a:t>
            </a:r>
            <a:r>
              <a:rPr lang="en-US" sz="1500" b="1" dirty="0"/>
              <a:t> </a:t>
            </a:r>
            <a:r>
              <a:rPr lang="en-US" sz="1500" b="1" dirty="0" err="1"/>
              <a:t>ưu</a:t>
            </a:r>
            <a:r>
              <a:rPr lang="en-US" sz="1500" b="1" dirty="0"/>
              <a:t>:</a:t>
            </a:r>
            <a:endParaRPr lang="en-US" sz="1500" dirty="0"/>
          </a:p>
          <a:p>
            <a:pPr algn="l"/>
            <a:r>
              <a:rPr lang="en-US" sz="1500" dirty="0" smtClean="0"/>
              <a:t>  Ta </a:t>
            </a:r>
            <a:r>
              <a:rPr lang="en-US" sz="1500" dirty="0" err="1"/>
              <a:t>có</a:t>
            </a:r>
            <a:r>
              <a:rPr lang="en-US" sz="1500" dirty="0"/>
              <a:t> </a:t>
            </a:r>
            <a:r>
              <a:rPr lang="en-US" sz="1500" dirty="0" err="1"/>
              <a:t>hàm</a:t>
            </a:r>
            <a:r>
              <a:rPr lang="en-US" sz="1500" dirty="0"/>
              <a:t> </a:t>
            </a:r>
            <a:r>
              <a:rPr lang="en-US" sz="1500" dirty="0" err="1" smtClean="0"/>
              <a:t>số</a:t>
            </a:r>
            <a:r>
              <a:rPr lang="en-US" sz="1500" dirty="0" smtClean="0"/>
              <a:t>: </a:t>
            </a:r>
            <a:endParaRPr lang="en-US" sz="1500" dirty="0"/>
          </a:p>
        </p:txBody>
      </p:sp>
      <p:pic>
        <p:nvPicPr>
          <p:cNvPr id="21" name="Picture 20" descr="https://lh7-rt.googleusercontent.com/docsz/AD_4nXfKLzF9apyZjPFoeAYaQ2OrmcmVWH_b5lESe2iKg7YboI-HwjFoFsxlHyLlvFthNsIjghvA_DybufgSXxmzI8O3eylEVg0GJEc_A-dB9L_5wp43-RSoMXHvLROTKQmm16WBNSP2?key=OmovQyPaOFGJCLA9YGkunH_9"/>
          <p:cNvPicPr/>
          <p:nvPr/>
        </p:nvPicPr>
        <p:blipFill>
          <a:blip r:embed="rId3">
            <a:extLst>
              <a:ext uri="{28A0092B-C50C-407E-A947-70E740481C1C}">
                <a14:useLocalDpi xmlns:a14="http://schemas.microsoft.com/office/drawing/2010/main" val="0"/>
              </a:ext>
            </a:extLst>
          </a:blip>
          <a:srcRect/>
          <a:stretch>
            <a:fillRect/>
          </a:stretch>
        </p:blipFill>
        <p:spPr bwMode="auto">
          <a:xfrm>
            <a:off x="554263" y="1555387"/>
            <a:ext cx="8218805" cy="990600"/>
          </a:xfrm>
          <a:prstGeom prst="rect">
            <a:avLst/>
          </a:prstGeom>
          <a:noFill/>
          <a:ln>
            <a:noFill/>
          </a:ln>
        </p:spPr>
      </p:pic>
      <p:sp>
        <p:nvSpPr>
          <p:cNvPr id="22" name="Subtitle 10"/>
          <p:cNvSpPr txBox="1">
            <a:spLocks/>
          </p:cNvSpPr>
          <p:nvPr/>
        </p:nvSpPr>
        <p:spPr>
          <a:xfrm>
            <a:off x="554263" y="2778750"/>
            <a:ext cx="7204200" cy="12521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1600"/>
              </a:spcBef>
              <a:spcAft>
                <a:spcPts val="1600"/>
              </a:spcAft>
              <a:buClr>
                <a:schemeClr val="dk1"/>
              </a:buClr>
              <a:buSzPts val="3000"/>
              <a:buFont typeface="Mulish"/>
              <a:buNone/>
              <a:defRPr sz="3000" b="0" i="0" u="none" strike="noStrike" cap="none">
                <a:solidFill>
                  <a:schemeClr val="dk1"/>
                </a:solidFill>
                <a:latin typeface="Mulish"/>
                <a:ea typeface="Mulish"/>
                <a:cs typeface="Mulish"/>
                <a:sym typeface="Mulish"/>
              </a:defRPr>
            </a:lvl9pPr>
          </a:lstStyle>
          <a:p>
            <a:pPr algn="just"/>
            <a:r>
              <a:rPr lang="en-US" sz="1500" dirty="0" err="1"/>
              <a:t>Trong</a:t>
            </a:r>
            <a:r>
              <a:rPr lang="en-US" sz="1500" dirty="0"/>
              <a:t> </a:t>
            </a:r>
            <a:r>
              <a:rPr lang="en-US" sz="1500" dirty="0" err="1"/>
              <a:t>đó</a:t>
            </a:r>
            <a:r>
              <a:rPr lang="en-US" sz="1500" dirty="0"/>
              <a:t>:</a:t>
            </a:r>
          </a:p>
          <a:p>
            <a:pPr lvl="0" algn="just" fontAlgn="base"/>
            <a:r>
              <a:rPr lang="en-US" sz="1500" dirty="0" err="1"/>
              <a:t>zi</a:t>
            </a:r>
            <a:r>
              <a:rPr lang="en-US" sz="1500" dirty="0"/>
              <a:t>: </a:t>
            </a:r>
            <a:r>
              <a:rPr lang="en-US" sz="1500" dirty="0" err="1"/>
              <a:t>Xác</a:t>
            </a:r>
            <a:r>
              <a:rPr lang="en-US" sz="1500" dirty="0"/>
              <a:t> </a:t>
            </a:r>
            <a:r>
              <a:rPr lang="en-US" sz="1500" dirty="0" err="1"/>
              <a:t>suất</a:t>
            </a:r>
            <a:r>
              <a:rPr lang="en-US" sz="1500" dirty="0"/>
              <a:t> </a:t>
            </a:r>
            <a:r>
              <a:rPr lang="en-US" sz="1500" dirty="0" err="1"/>
              <a:t>dự</a:t>
            </a:r>
            <a:r>
              <a:rPr lang="en-US" sz="1500" dirty="0"/>
              <a:t> </a:t>
            </a:r>
            <a:r>
              <a:rPr lang="en-US" sz="1500" dirty="0" err="1"/>
              <a:t>đoán</a:t>
            </a:r>
            <a:r>
              <a:rPr lang="en-US" sz="1500" dirty="0"/>
              <a:t>.</a:t>
            </a:r>
          </a:p>
          <a:p>
            <a:pPr lvl="0" algn="just" fontAlgn="base"/>
            <a:r>
              <a:rPr lang="en-US" sz="1500" dirty="0" err="1"/>
              <a:t>yi</a:t>
            </a:r>
            <a:r>
              <a:rPr lang="en-US" sz="1500" dirty="0"/>
              <a:t>​: </a:t>
            </a:r>
            <a:r>
              <a:rPr lang="en-US" sz="1500" dirty="0" err="1"/>
              <a:t>Nhãn</a:t>
            </a:r>
            <a:r>
              <a:rPr lang="en-US" sz="1500" dirty="0"/>
              <a:t> </a:t>
            </a:r>
            <a:r>
              <a:rPr lang="en-US" sz="1500" dirty="0" err="1"/>
              <a:t>thực</a:t>
            </a:r>
            <a:r>
              <a:rPr lang="en-US" sz="1500" dirty="0"/>
              <a:t> </a:t>
            </a:r>
            <a:r>
              <a:rPr lang="en-US" sz="1500" dirty="0" err="1"/>
              <a:t>tế</a:t>
            </a:r>
            <a:r>
              <a:rPr lang="en-US" sz="1500" dirty="0"/>
              <a:t> (0 </a:t>
            </a:r>
            <a:r>
              <a:rPr lang="en-US" sz="1500" dirty="0" err="1"/>
              <a:t>hoặc</a:t>
            </a:r>
            <a:r>
              <a:rPr lang="en-US" sz="1500" dirty="0"/>
              <a:t> 1).</a:t>
            </a:r>
          </a:p>
          <a:p>
            <a:pPr lvl="0" algn="just" fontAlgn="base"/>
            <a:r>
              <a:rPr lang="en-US" sz="1500" dirty="0"/>
              <a:t>N: </a:t>
            </a:r>
            <a:r>
              <a:rPr lang="en-US" sz="1500" dirty="0" err="1"/>
              <a:t>Số</a:t>
            </a:r>
            <a:r>
              <a:rPr lang="en-US" sz="1500" dirty="0"/>
              <a:t> </a:t>
            </a:r>
            <a:r>
              <a:rPr lang="en-US" sz="1500" dirty="0" err="1"/>
              <a:t>lượng</a:t>
            </a:r>
            <a:r>
              <a:rPr lang="en-US" sz="1500" dirty="0"/>
              <a:t> </a:t>
            </a:r>
            <a:r>
              <a:rPr lang="en-US" sz="1500" dirty="0" err="1"/>
              <a:t>mẫu</a:t>
            </a:r>
            <a:r>
              <a:rPr lang="en-US" sz="1500" dirty="0"/>
              <a:t> </a:t>
            </a:r>
            <a:r>
              <a:rPr lang="en-US" sz="1500" dirty="0" err="1"/>
              <a:t>trong</a:t>
            </a:r>
            <a:r>
              <a:rPr lang="en-US" sz="1500" dirty="0"/>
              <a:t> </a:t>
            </a:r>
            <a:r>
              <a:rPr lang="en-US" sz="1500" dirty="0" err="1"/>
              <a:t>tập</a:t>
            </a:r>
            <a:r>
              <a:rPr lang="en-US" sz="1500" dirty="0"/>
              <a:t> </a:t>
            </a:r>
            <a:r>
              <a:rPr lang="en-US" sz="1500" dirty="0" err="1"/>
              <a:t>huấn</a:t>
            </a:r>
            <a:r>
              <a:rPr lang="en-US" sz="1500" dirty="0"/>
              <a:t> </a:t>
            </a:r>
            <a:r>
              <a:rPr lang="en-US" sz="1500" dirty="0" err="1"/>
              <a:t>luyện</a:t>
            </a:r>
            <a:r>
              <a:rPr lang="en-US" sz="1500" dirty="0"/>
              <a:t>.</a:t>
            </a:r>
          </a:p>
          <a:p>
            <a:pPr algn="just"/>
            <a:r>
              <a:rPr lang="en-US" sz="1500" dirty="0" err="1"/>
              <a:t>Hàm</a:t>
            </a:r>
            <a:r>
              <a:rPr lang="en-US" sz="1500" dirty="0"/>
              <a:t> </a:t>
            </a:r>
            <a:r>
              <a:rPr lang="en-US" sz="1500" dirty="0" err="1"/>
              <a:t>số</a:t>
            </a:r>
            <a:r>
              <a:rPr lang="en-US" sz="1500" dirty="0"/>
              <a:t> </a:t>
            </a:r>
            <a:r>
              <a:rPr lang="en-US" sz="1500" dirty="0" err="1"/>
              <a:t>này</a:t>
            </a:r>
            <a:r>
              <a:rPr lang="en-US" sz="1500" dirty="0"/>
              <a:t> </a:t>
            </a:r>
            <a:r>
              <a:rPr lang="en-US" sz="1500" dirty="0" err="1"/>
              <a:t>chính</a:t>
            </a:r>
            <a:r>
              <a:rPr lang="en-US" sz="1500" dirty="0"/>
              <a:t> </a:t>
            </a:r>
            <a:r>
              <a:rPr lang="en-US" sz="1500" dirty="0" err="1"/>
              <a:t>là</a:t>
            </a:r>
            <a:r>
              <a:rPr lang="en-US" sz="1500" dirty="0"/>
              <a:t> </a:t>
            </a:r>
            <a:r>
              <a:rPr lang="en-US" sz="1500" dirty="0" err="1"/>
              <a:t>hàm</a:t>
            </a:r>
            <a:r>
              <a:rPr lang="en-US" sz="1500" dirty="0"/>
              <a:t> </a:t>
            </a:r>
            <a:r>
              <a:rPr lang="en-US" sz="1500" dirty="0" err="1"/>
              <a:t>mất</a:t>
            </a:r>
            <a:r>
              <a:rPr lang="en-US" sz="1500" dirty="0"/>
              <a:t> </a:t>
            </a:r>
            <a:r>
              <a:rPr lang="en-US" sz="1500" dirty="0" err="1"/>
              <a:t>mát</a:t>
            </a:r>
            <a:r>
              <a:rPr lang="en-US" sz="1500" dirty="0"/>
              <a:t> </a:t>
            </a:r>
            <a:r>
              <a:rPr lang="en-US" sz="1500" dirty="0" err="1"/>
              <a:t>của</a:t>
            </a:r>
            <a:r>
              <a:rPr lang="en-US" sz="1500" dirty="0"/>
              <a:t> Logistic Regression. Ta </a:t>
            </a:r>
            <a:r>
              <a:rPr lang="en-US" sz="1500" dirty="0" err="1"/>
              <a:t>cần</a:t>
            </a:r>
            <a:r>
              <a:rPr lang="en-US" sz="1500" dirty="0"/>
              <a:t> </a:t>
            </a:r>
            <a:r>
              <a:rPr lang="en-US" sz="1500" dirty="0" err="1"/>
              <a:t>đi</a:t>
            </a:r>
            <a:r>
              <a:rPr lang="en-US" sz="1500" dirty="0"/>
              <a:t> </a:t>
            </a:r>
            <a:r>
              <a:rPr lang="en-US" sz="1500" dirty="0" err="1"/>
              <a:t>tìm</a:t>
            </a:r>
            <a:r>
              <a:rPr lang="en-US" sz="1500" dirty="0"/>
              <a:t> w </a:t>
            </a:r>
            <a:r>
              <a:rPr lang="en-US" sz="1500" dirty="0" err="1"/>
              <a:t>để</a:t>
            </a:r>
            <a:r>
              <a:rPr lang="en-US" sz="1500" dirty="0"/>
              <a:t> J(w) </a:t>
            </a:r>
            <a:r>
              <a:rPr lang="en-US" sz="1500" dirty="0" err="1"/>
              <a:t>đạt</a:t>
            </a:r>
            <a:r>
              <a:rPr lang="en-US" sz="1500" dirty="0"/>
              <a:t> </a:t>
            </a:r>
            <a:r>
              <a:rPr lang="en-US" sz="1500" dirty="0" err="1"/>
              <a:t>giá</a:t>
            </a:r>
            <a:r>
              <a:rPr lang="en-US" sz="1500" dirty="0"/>
              <a:t> </a:t>
            </a:r>
            <a:r>
              <a:rPr lang="en-US" sz="1500" dirty="0" err="1"/>
              <a:t>trị</a:t>
            </a:r>
            <a:r>
              <a:rPr lang="en-US" sz="1500" dirty="0"/>
              <a:t> </a:t>
            </a:r>
            <a:r>
              <a:rPr lang="en-US" sz="1500" dirty="0" err="1"/>
              <a:t>nhỏ</a:t>
            </a:r>
            <a:r>
              <a:rPr lang="en-US" sz="1500" dirty="0"/>
              <a:t> </a:t>
            </a:r>
            <a:r>
              <a:rPr lang="en-US" sz="1500" dirty="0" err="1"/>
              <a:t>nhất</a:t>
            </a:r>
            <a:endParaRPr lang="en-US" sz="1500" dirty="0"/>
          </a:p>
        </p:txBody>
      </p:sp>
    </p:spTree>
    <p:extLst>
      <p:ext uri="{BB962C8B-B14F-4D97-AF65-F5344CB8AC3E}">
        <p14:creationId xmlns:p14="http://schemas.microsoft.com/office/powerpoint/2010/main" val="2177608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5" name="Google Shape;355;p3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
        <p:nvSpPr>
          <p:cNvPr id="11" name="Subtitle 10"/>
          <p:cNvSpPr>
            <a:spLocks noGrp="1"/>
          </p:cNvSpPr>
          <p:nvPr>
            <p:ph type="subTitle" idx="1"/>
          </p:nvPr>
        </p:nvSpPr>
        <p:spPr>
          <a:xfrm>
            <a:off x="355989" y="1106171"/>
            <a:ext cx="8432022" cy="1252198"/>
          </a:xfrm>
        </p:spPr>
        <p:txBody>
          <a:bodyPr/>
          <a:lstStyle/>
          <a:p>
            <a:pPr algn="just"/>
            <a:r>
              <a:rPr lang="en-US" sz="1500" b="1" dirty="0" err="1"/>
              <a:t>Tối</a:t>
            </a:r>
            <a:r>
              <a:rPr lang="en-US" sz="1500" b="1" dirty="0"/>
              <a:t> </a:t>
            </a:r>
            <a:r>
              <a:rPr lang="en-US" sz="1500" b="1" dirty="0" err="1"/>
              <a:t>ưu</a:t>
            </a:r>
            <a:r>
              <a:rPr lang="en-US" sz="1500" b="1" dirty="0"/>
              <a:t> </a:t>
            </a:r>
            <a:r>
              <a:rPr lang="en-US" sz="1500" b="1" dirty="0" err="1"/>
              <a:t>hàm</a:t>
            </a:r>
            <a:r>
              <a:rPr lang="en-US" sz="1500" b="1" dirty="0"/>
              <a:t> </a:t>
            </a:r>
            <a:r>
              <a:rPr lang="en-US" sz="1500" b="1" dirty="0" err="1"/>
              <a:t>mất</a:t>
            </a:r>
            <a:r>
              <a:rPr lang="en-US" sz="1500" b="1" dirty="0"/>
              <a:t> </a:t>
            </a:r>
            <a:r>
              <a:rPr lang="en-US" sz="1500" b="1" dirty="0" err="1"/>
              <a:t>mát</a:t>
            </a:r>
            <a:endParaRPr lang="en-US" sz="1500" dirty="0"/>
          </a:p>
          <a:p>
            <a:pPr lvl="0" algn="just" fontAlgn="base"/>
            <a:r>
              <a:rPr lang="en-US" sz="1500" b="1" dirty="0" err="1"/>
              <a:t>Mục</a:t>
            </a:r>
            <a:r>
              <a:rPr lang="en-US" sz="1500" b="1" dirty="0"/>
              <a:t> </a:t>
            </a:r>
            <a:r>
              <a:rPr lang="en-US" sz="1500" b="1" dirty="0" err="1"/>
              <a:t>tiêu</a:t>
            </a:r>
            <a:r>
              <a:rPr lang="en-US" sz="1500" b="1" dirty="0"/>
              <a:t>:</a:t>
            </a:r>
            <a:r>
              <a:rPr lang="en-US" sz="1500" dirty="0"/>
              <a:t> </a:t>
            </a:r>
            <a:r>
              <a:rPr lang="en-US" sz="1500" dirty="0" err="1"/>
              <a:t>Tìm</a:t>
            </a:r>
            <a:r>
              <a:rPr lang="en-US" sz="1500" dirty="0"/>
              <a:t> </a:t>
            </a:r>
            <a:r>
              <a:rPr lang="en-US" sz="1500" dirty="0" err="1"/>
              <a:t>các</a:t>
            </a:r>
            <a:r>
              <a:rPr lang="en-US" sz="1500" dirty="0"/>
              <a:t> </a:t>
            </a:r>
            <a:r>
              <a:rPr lang="en-US" sz="1500" dirty="0" err="1"/>
              <a:t>trọng</a:t>
            </a:r>
            <a:r>
              <a:rPr lang="en-US" sz="1500" dirty="0"/>
              <a:t> </a:t>
            </a:r>
            <a:r>
              <a:rPr lang="en-US" sz="1500" dirty="0" err="1"/>
              <a:t>số</a:t>
            </a:r>
            <a:r>
              <a:rPr lang="en-US" sz="1500" dirty="0"/>
              <a:t> w </a:t>
            </a:r>
            <a:r>
              <a:rPr lang="en-US" sz="1500" dirty="0" err="1"/>
              <a:t>tối</a:t>
            </a:r>
            <a:r>
              <a:rPr lang="en-US" sz="1500" dirty="0"/>
              <a:t> </a:t>
            </a:r>
            <a:r>
              <a:rPr lang="en-US" sz="1500" dirty="0" err="1"/>
              <a:t>ưu</a:t>
            </a:r>
            <a:r>
              <a:rPr lang="en-US" sz="1500" dirty="0"/>
              <a:t> </a:t>
            </a:r>
            <a:r>
              <a:rPr lang="en-US" sz="1500" dirty="0" err="1"/>
              <a:t>để</a:t>
            </a:r>
            <a:r>
              <a:rPr lang="en-US" sz="1500" dirty="0"/>
              <a:t> </a:t>
            </a:r>
            <a:r>
              <a:rPr lang="en-US" sz="1500" dirty="0" err="1"/>
              <a:t>tối</a:t>
            </a:r>
            <a:r>
              <a:rPr lang="en-US" sz="1500" dirty="0"/>
              <a:t> </a:t>
            </a:r>
            <a:r>
              <a:rPr lang="en-US" sz="1500" dirty="0" err="1"/>
              <a:t>thiểu</a:t>
            </a:r>
            <a:r>
              <a:rPr lang="en-US" sz="1500" dirty="0"/>
              <a:t> </a:t>
            </a:r>
            <a:r>
              <a:rPr lang="en-US" sz="1500" dirty="0" err="1"/>
              <a:t>hóa</a:t>
            </a:r>
            <a:r>
              <a:rPr lang="en-US" sz="1500" dirty="0"/>
              <a:t> </a:t>
            </a:r>
            <a:r>
              <a:rPr lang="en-US" sz="1500" dirty="0" err="1"/>
              <a:t>hàm</a:t>
            </a:r>
            <a:r>
              <a:rPr lang="en-US" sz="1500" dirty="0"/>
              <a:t> </a:t>
            </a:r>
            <a:r>
              <a:rPr lang="en-US" sz="1500" dirty="0" err="1"/>
              <a:t>mất</a:t>
            </a:r>
            <a:r>
              <a:rPr lang="en-US" sz="1500" dirty="0"/>
              <a:t> </a:t>
            </a:r>
            <a:r>
              <a:rPr lang="en-US" sz="1500" dirty="0" err="1"/>
              <a:t>mát</a:t>
            </a:r>
            <a:r>
              <a:rPr lang="en-US" sz="1500" dirty="0"/>
              <a:t> L(w).</a:t>
            </a:r>
          </a:p>
          <a:p>
            <a:pPr lvl="0" algn="just" fontAlgn="base"/>
            <a:r>
              <a:rPr lang="en-US" sz="1500" b="1" dirty="0" err="1"/>
              <a:t>Phương</a:t>
            </a:r>
            <a:r>
              <a:rPr lang="en-US" sz="1500" b="1" dirty="0"/>
              <a:t> </a:t>
            </a:r>
            <a:r>
              <a:rPr lang="en-US" sz="1500" b="1" dirty="0" err="1"/>
              <a:t>pháp</a:t>
            </a:r>
            <a:r>
              <a:rPr lang="en-US" sz="1500" b="1" dirty="0"/>
              <a:t> Gradient Descent:</a:t>
            </a:r>
            <a:r>
              <a:rPr lang="en-US" sz="1500" dirty="0"/>
              <a:t> Gradient Descent </a:t>
            </a:r>
            <a:r>
              <a:rPr lang="en-US" sz="1500" dirty="0" err="1"/>
              <a:t>được</a:t>
            </a:r>
            <a:r>
              <a:rPr lang="en-US" sz="1500" dirty="0"/>
              <a:t> </a:t>
            </a:r>
            <a:r>
              <a:rPr lang="en-US" sz="1500" dirty="0" err="1"/>
              <a:t>sử</a:t>
            </a:r>
            <a:r>
              <a:rPr lang="en-US" sz="1500" dirty="0"/>
              <a:t> </a:t>
            </a:r>
            <a:r>
              <a:rPr lang="en-US" sz="1500" dirty="0" err="1"/>
              <a:t>dụng</a:t>
            </a:r>
            <a:r>
              <a:rPr lang="en-US" sz="1500" dirty="0"/>
              <a:t> </a:t>
            </a:r>
            <a:r>
              <a:rPr lang="en-US" sz="1500" dirty="0" err="1"/>
              <a:t>để</a:t>
            </a:r>
            <a:r>
              <a:rPr lang="en-US" sz="1500" dirty="0"/>
              <a:t> </a:t>
            </a:r>
            <a:r>
              <a:rPr lang="en-US" sz="1500" dirty="0" err="1"/>
              <a:t>cập</a:t>
            </a:r>
            <a:r>
              <a:rPr lang="en-US" sz="1500" dirty="0"/>
              <a:t> </a:t>
            </a:r>
            <a:r>
              <a:rPr lang="en-US" sz="1500" dirty="0" err="1"/>
              <a:t>nhật</a:t>
            </a:r>
            <a:r>
              <a:rPr lang="en-US" sz="1500" dirty="0"/>
              <a:t> w </a:t>
            </a:r>
            <a:r>
              <a:rPr lang="en-US" sz="1500" dirty="0" err="1"/>
              <a:t>theo</a:t>
            </a:r>
            <a:r>
              <a:rPr lang="en-US" sz="1500" dirty="0"/>
              <a:t> </a:t>
            </a:r>
            <a:r>
              <a:rPr lang="en-US" sz="1500" dirty="0" err="1"/>
              <a:t>hướng</a:t>
            </a:r>
            <a:r>
              <a:rPr lang="en-US" sz="1500" dirty="0"/>
              <a:t> </a:t>
            </a:r>
            <a:r>
              <a:rPr lang="en-US" sz="1500" dirty="0" err="1"/>
              <a:t>giảm</a:t>
            </a:r>
            <a:r>
              <a:rPr lang="en-US" sz="1500" dirty="0"/>
              <a:t> </a:t>
            </a:r>
            <a:r>
              <a:rPr lang="en-US" sz="1500" dirty="0" err="1"/>
              <a:t>dần</a:t>
            </a:r>
            <a:r>
              <a:rPr lang="en-US" sz="1500" dirty="0"/>
              <a:t> </a:t>
            </a:r>
            <a:r>
              <a:rPr lang="en-US" sz="1500" dirty="0" err="1"/>
              <a:t>giá</a:t>
            </a:r>
            <a:r>
              <a:rPr lang="en-US" sz="1500" dirty="0"/>
              <a:t> </a:t>
            </a:r>
            <a:r>
              <a:rPr lang="en-US" sz="1500" dirty="0" err="1"/>
              <a:t>trị</a:t>
            </a:r>
            <a:r>
              <a:rPr lang="en-US" sz="1500" dirty="0"/>
              <a:t> </a:t>
            </a:r>
            <a:r>
              <a:rPr lang="en-US" sz="1500" dirty="0" err="1"/>
              <a:t>của</a:t>
            </a:r>
            <a:r>
              <a:rPr lang="en-US" sz="1500" dirty="0"/>
              <a:t> L(w)</a:t>
            </a:r>
          </a:p>
        </p:txBody>
      </p:sp>
      <p:pic>
        <p:nvPicPr>
          <p:cNvPr id="6" name="Picture 5" descr="https://lh7-rt.googleusercontent.com/docsz/AD_4nXf6IbsadNWwtZLYmwlZAG3DgD2FVZ39TV4fNQQ-FSd-2jyLoFDcRsWshUQagRcN506EqUaB2ObKdWDs_sZWzbSljWXRsyCf9ZfClFin8vHk46nYjNTf0vVQ-PmioTAsj_-NQjT3?key=OmovQyPaOFGJCLA9YGkunH_9"/>
          <p:cNvPicPr/>
          <p:nvPr/>
        </p:nvPicPr>
        <p:blipFill>
          <a:blip r:embed="rId3">
            <a:extLst>
              <a:ext uri="{28A0092B-C50C-407E-A947-70E740481C1C}">
                <a14:useLocalDpi xmlns:a14="http://schemas.microsoft.com/office/drawing/2010/main" val="0"/>
              </a:ext>
            </a:extLst>
          </a:blip>
          <a:srcRect/>
          <a:stretch>
            <a:fillRect/>
          </a:stretch>
        </p:blipFill>
        <p:spPr bwMode="auto">
          <a:xfrm>
            <a:off x="1046338" y="2483428"/>
            <a:ext cx="6996225" cy="1330035"/>
          </a:xfrm>
          <a:prstGeom prst="rect">
            <a:avLst/>
          </a:prstGeom>
          <a:noFill/>
          <a:ln>
            <a:noFill/>
          </a:ln>
        </p:spPr>
      </p:pic>
    </p:spTree>
    <p:extLst>
      <p:ext uri="{BB962C8B-B14F-4D97-AF65-F5344CB8AC3E}">
        <p14:creationId xmlns:p14="http://schemas.microsoft.com/office/powerpoint/2010/main" val="3957285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310" name="Google Shape;310;p31"/>
          <p:cNvSpPr txBox="1">
            <a:spLocks noGrp="1"/>
          </p:cNvSpPr>
          <p:nvPr>
            <p:ph type="title" idx="5"/>
          </p:nvPr>
        </p:nvSpPr>
        <p:spPr>
          <a:xfrm>
            <a:off x="2157562" y="1307018"/>
            <a:ext cx="6561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01</a:t>
            </a:r>
            <a:endParaRPr sz="3000" dirty="0"/>
          </a:p>
        </p:txBody>
      </p:sp>
      <p:sp>
        <p:nvSpPr>
          <p:cNvPr id="311" name="Google Shape;311;p31"/>
          <p:cNvSpPr txBox="1">
            <a:spLocks noGrp="1"/>
          </p:cNvSpPr>
          <p:nvPr>
            <p:ph type="title" idx="6"/>
          </p:nvPr>
        </p:nvSpPr>
        <p:spPr>
          <a:xfrm>
            <a:off x="5914765" y="2700792"/>
            <a:ext cx="65610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05</a:t>
            </a:r>
            <a:endParaRPr sz="3000" dirty="0"/>
          </a:p>
        </p:txBody>
      </p:sp>
      <p:sp>
        <p:nvSpPr>
          <p:cNvPr id="312" name="Google Shape;312;p31"/>
          <p:cNvSpPr txBox="1">
            <a:spLocks noGrp="1"/>
          </p:cNvSpPr>
          <p:nvPr>
            <p:ph type="title" idx="7"/>
          </p:nvPr>
        </p:nvSpPr>
        <p:spPr>
          <a:xfrm>
            <a:off x="3268865" y="2700792"/>
            <a:ext cx="65610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04</a:t>
            </a:r>
            <a:endParaRPr sz="3000"/>
          </a:p>
        </p:txBody>
      </p:sp>
      <p:sp>
        <p:nvSpPr>
          <p:cNvPr id="313" name="Google Shape;313;p31"/>
          <p:cNvSpPr txBox="1">
            <a:spLocks noGrp="1"/>
          </p:cNvSpPr>
          <p:nvPr>
            <p:ph type="title" idx="8"/>
          </p:nvPr>
        </p:nvSpPr>
        <p:spPr>
          <a:xfrm>
            <a:off x="4803462" y="1307785"/>
            <a:ext cx="6561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02</a:t>
            </a:r>
            <a:endParaRPr sz="3000" dirty="0"/>
          </a:p>
        </p:txBody>
      </p:sp>
      <p:sp>
        <p:nvSpPr>
          <p:cNvPr id="317" name="Google Shape;317;p31"/>
          <p:cNvSpPr txBox="1">
            <a:spLocks noGrp="1"/>
          </p:cNvSpPr>
          <p:nvPr>
            <p:ph type="title" idx="15"/>
          </p:nvPr>
        </p:nvSpPr>
        <p:spPr>
          <a:xfrm>
            <a:off x="194981" y="2701345"/>
            <a:ext cx="6561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03</a:t>
            </a:r>
            <a:endParaRPr sz="3000" dirty="0"/>
          </a:p>
        </p:txBody>
      </p:sp>
      <p:sp>
        <p:nvSpPr>
          <p:cNvPr id="318" name="Google Shape;318;p31"/>
          <p:cNvSpPr txBox="1">
            <a:spLocks noGrp="1"/>
          </p:cNvSpPr>
          <p:nvPr>
            <p:ph type="subTitle" idx="16"/>
          </p:nvPr>
        </p:nvSpPr>
        <p:spPr>
          <a:xfrm>
            <a:off x="2157562" y="1760305"/>
            <a:ext cx="242310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Giới thiệu bài toán</a:t>
            </a:r>
            <a:endParaRPr dirty="0"/>
          </a:p>
        </p:txBody>
      </p:sp>
      <p:sp>
        <p:nvSpPr>
          <p:cNvPr id="319" name="Google Shape;319;p31"/>
          <p:cNvSpPr txBox="1">
            <a:spLocks noGrp="1"/>
          </p:cNvSpPr>
          <p:nvPr>
            <p:ph type="subTitle" idx="17"/>
          </p:nvPr>
        </p:nvSpPr>
        <p:spPr>
          <a:xfrm>
            <a:off x="3268864" y="3153865"/>
            <a:ext cx="2570827" cy="4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Na</a:t>
            </a:r>
            <a:r>
              <a:rPr lang="en-US" dirty="0" smtClean="0"/>
              <a:t>ï</a:t>
            </a:r>
            <a:r>
              <a:rPr lang="en" dirty="0" smtClean="0"/>
              <a:t>ve bayes</a:t>
            </a:r>
            <a:endParaRPr dirty="0"/>
          </a:p>
        </p:txBody>
      </p:sp>
      <p:sp>
        <p:nvSpPr>
          <p:cNvPr id="320" name="Google Shape;320;p31"/>
          <p:cNvSpPr txBox="1">
            <a:spLocks noGrp="1"/>
          </p:cNvSpPr>
          <p:nvPr>
            <p:ph type="subTitle" idx="18"/>
          </p:nvPr>
        </p:nvSpPr>
        <p:spPr>
          <a:xfrm>
            <a:off x="5988421" y="3153865"/>
            <a:ext cx="2895806" cy="4443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Logistic Regression</a:t>
            </a:r>
            <a:endParaRPr dirty="0"/>
          </a:p>
        </p:txBody>
      </p:sp>
      <p:sp>
        <p:nvSpPr>
          <p:cNvPr id="321" name="Google Shape;321;p31"/>
          <p:cNvSpPr txBox="1">
            <a:spLocks noGrp="1"/>
          </p:cNvSpPr>
          <p:nvPr>
            <p:ph type="subTitle" idx="19"/>
          </p:nvPr>
        </p:nvSpPr>
        <p:spPr>
          <a:xfrm>
            <a:off x="4803462" y="1760305"/>
            <a:ext cx="253252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Dữ liệu thu thập</a:t>
            </a:r>
            <a:endParaRPr dirty="0"/>
          </a:p>
        </p:txBody>
      </p:sp>
      <p:sp>
        <p:nvSpPr>
          <p:cNvPr id="323" name="Google Shape;323;p31"/>
          <p:cNvSpPr txBox="1">
            <a:spLocks noGrp="1"/>
          </p:cNvSpPr>
          <p:nvPr>
            <p:ph type="subTitle" idx="21"/>
          </p:nvPr>
        </p:nvSpPr>
        <p:spPr>
          <a:xfrm>
            <a:off x="191981" y="3153865"/>
            <a:ext cx="2928153"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Sự tương quan dữ liệu</a:t>
            </a:r>
            <a:endParaRPr dirty="0"/>
          </a:p>
        </p:txBody>
      </p:sp>
      <p:sp>
        <p:nvSpPr>
          <p:cNvPr id="324" name="Google Shape;324;p3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5" name="Google Shape;355;p3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
        <p:nvSpPr>
          <p:cNvPr id="7" name="Google Shape;799;p56"/>
          <p:cNvSpPr txBox="1">
            <a:spLocks noGrp="1"/>
          </p:cNvSpPr>
          <p:nvPr>
            <p:ph type="title"/>
          </p:nvPr>
        </p:nvSpPr>
        <p:spPr>
          <a:xfrm>
            <a:off x="2415683" y="1548774"/>
            <a:ext cx="4354198" cy="13814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dirty="0" smtClean="0"/>
              <a:t>Cảm ơn thầy cô đã lắng nghe!</a:t>
            </a:r>
            <a:endParaRPr sz="3500" dirty="0"/>
          </a:p>
        </p:txBody>
      </p:sp>
      <p:cxnSp>
        <p:nvCxnSpPr>
          <p:cNvPr id="8" name="Google Shape;802;p56"/>
          <p:cNvCxnSpPr/>
          <p:nvPr/>
        </p:nvCxnSpPr>
        <p:spPr>
          <a:xfrm>
            <a:off x="2202000" y="3037471"/>
            <a:ext cx="4740000" cy="0"/>
          </a:xfrm>
          <a:prstGeom prst="straightConnector1">
            <a:avLst/>
          </a:prstGeom>
          <a:noFill/>
          <a:ln w="19050" cap="flat" cmpd="sng">
            <a:solidFill>
              <a:schemeClr val="lt1"/>
            </a:solidFill>
            <a:prstDash val="solid"/>
            <a:round/>
            <a:headEnd type="oval" w="med" len="med"/>
            <a:tailEnd type="oval" w="med" len="med"/>
          </a:ln>
        </p:spPr>
      </p:cxnSp>
      <p:sp>
        <p:nvSpPr>
          <p:cNvPr id="9" name="Google Shape;803;p56"/>
          <p:cNvSpPr/>
          <p:nvPr/>
        </p:nvSpPr>
        <p:spPr>
          <a:xfrm>
            <a:off x="1733528" y="2078124"/>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4;p56"/>
          <p:cNvSpPr/>
          <p:nvPr/>
        </p:nvSpPr>
        <p:spPr>
          <a:xfrm>
            <a:off x="7337228" y="2078124"/>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63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3579950" y="1854500"/>
            <a:ext cx="3604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t>Giới thiệu bài toán</a:t>
            </a:r>
            <a:endParaRPr sz="3000" dirty="0"/>
          </a:p>
        </p:txBody>
      </p:sp>
      <p:sp>
        <p:nvSpPr>
          <p:cNvPr id="331" name="Google Shape;331;p32"/>
          <p:cNvSpPr txBox="1">
            <a:spLocks noGrp="1"/>
          </p:cNvSpPr>
          <p:nvPr>
            <p:ph type="title" idx="2"/>
          </p:nvPr>
        </p:nvSpPr>
        <p:spPr>
          <a:xfrm>
            <a:off x="1959250" y="1854500"/>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01</a:t>
            </a:r>
            <a:endParaRPr dirty="0"/>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cxnSp>
        <p:nvCxnSpPr>
          <p:cNvPr id="333" name="Google Shape;333;p32"/>
          <p:cNvCxnSpPr/>
          <p:nvPr/>
        </p:nvCxnSpPr>
        <p:spPr>
          <a:xfrm rot="10800000" flipH="1">
            <a:off x="1600600" y="2910566"/>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1714341"/>
            <a:ext cx="5942700" cy="6600"/>
          </a:xfrm>
          <a:prstGeom prst="straightConnector1">
            <a:avLst/>
          </a:prstGeom>
          <a:noFill/>
          <a:ln w="19050" cap="flat" cmpd="sng">
            <a:solidFill>
              <a:schemeClr val="lt1"/>
            </a:solidFill>
            <a:prstDash val="solid"/>
            <a:round/>
            <a:headEnd type="oval" w="med" len="med"/>
            <a:tailEnd type="oval" w="med" len="med"/>
          </a:ln>
        </p:spPr>
      </p:cxnSp>
      <p:sp>
        <p:nvSpPr>
          <p:cNvPr id="335" name="Google Shape;335;p32"/>
          <p:cNvSpPr/>
          <p:nvPr/>
        </p:nvSpPr>
        <p:spPr>
          <a:xfrm>
            <a:off x="3244800" y="2217963"/>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280500" y="2217963"/>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5" name="Google Shape;355;p3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dirty="0"/>
          </a:p>
        </p:txBody>
      </p:sp>
      <p:pic>
        <p:nvPicPr>
          <p:cNvPr id="1026" name="Picture 2" descr="College Life: Helping Students Cope with Depression as a Student Success  Coa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12" y="2425342"/>
            <a:ext cx="3805238" cy="21775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chemical imbalance doesn't explain depression. So what do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8750" y="2425342"/>
            <a:ext cx="3826889" cy="2152625"/>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353;p34"/>
          <p:cNvSpPr txBox="1">
            <a:spLocks noGrp="1"/>
          </p:cNvSpPr>
          <p:nvPr>
            <p:ph type="subTitle" idx="1"/>
          </p:nvPr>
        </p:nvSpPr>
        <p:spPr>
          <a:xfrm>
            <a:off x="1244250" y="613342"/>
            <a:ext cx="7204200" cy="1478400"/>
          </a:xfrm>
          <a:prstGeom prst="rect">
            <a:avLst/>
          </a:prstGeom>
        </p:spPr>
        <p:txBody>
          <a:bodyPr spcFirstLastPara="1" wrap="square" lIns="91425" tIns="91425" rIns="91425" bIns="91425" anchor="ctr" anchorCtr="0">
            <a:noAutofit/>
          </a:bodyPr>
          <a:lstStyle/>
          <a:p>
            <a:pPr marL="0" lvl="0" indent="0"/>
            <a:r>
              <a:rPr lang="vi-VN" sz="1500" dirty="0"/>
              <a:t>Trong bối cảnh xã hội hiện đại, vấn đề sức khỏe tâm lý, đặc biệt là trầm cảm đang ngày càng nhận được sự quan tâm từ các tổ chức y tế và cộng đồng. Trầm cảm không chỉ ảnh hưởng tiêu cực đến chất lượng cuộc sống mà còn dẫn đến các hệ lụy lâu dài nếu không được phát hiện và can thiệp kịp thời.</a:t>
            </a:r>
            <a:endParaRPr sz="1500" dirty="0"/>
          </a:p>
        </p:txBody>
      </p:sp>
    </p:spTree>
    <p:extLst>
      <p:ext uri="{BB962C8B-B14F-4D97-AF65-F5344CB8AC3E}">
        <p14:creationId xmlns:p14="http://schemas.microsoft.com/office/powerpoint/2010/main" val="3610117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3579950" y="1854500"/>
            <a:ext cx="3604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Dữ liệu</a:t>
            </a:r>
            <a:endParaRPr dirty="0"/>
          </a:p>
        </p:txBody>
      </p:sp>
      <p:sp>
        <p:nvSpPr>
          <p:cNvPr id="331" name="Google Shape;331;p32"/>
          <p:cNvSpPr txBox="1">
            <a:spLocks noGrp="1"/>
          </p:cNvSpPr>
          <p:nvPr>
            <p:ph type="title" idx="2"/>
          </p:nvPr>
        </p:nvSpPr>
        <p:spPr>
          <a:xfrm>
            <a:off x="1959250" y="1854500"/>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cxnSp>
        <p:nvCxnSpPr>
          <p:cNvPr id="333" name="Google Shape;333;p32"/>
          <p:cNvCxnSpPr/>
          <p:nvPr/>
        </p:nvCxnSpPr>
        <p:spPr>
          <a:xfrm rot="10800000" flipH="1">
            <a:off x="1600600" y="2910566"/>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1714341"/>
            <a:ext cx="5942700" cy="6600"/>
          </a:xfrm>
          <a:prstGeom prst="straightConnector1">
            <a:avLst/>
          </a:prstGeom>
          <a:noFill/>
          <a:ln w="19050" cap="flat" cmpd="sng">
            <a:solidFill>
              <a:schemeClr val="lt1"/>
            </a:solidFill>
            <a:prstDash val="solid"/>
            <a:round/>
            <a:headEnd type="oval" w="med" len="med"/>
            <a:tailEnd type="oval" w="med" len="med"/>
          </a:ln>
        </p:spPr>
      </p:cxnSp>
      <p:sp>
        <p:nvSpPr>
          <p:cNvPr id="335" name="Google Shape;335;p32"/>
          <p:cNvSpPr/>
          <p:nvPr/>
        </p:nvSpPr>
        <p:spPr>
          <a:xfrm>
            <a:off x="3244800" y="2217963"/>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280500" y="2217963"/>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785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5" name="Google Shape;355;p3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dirty="0"/>
          </a:p>
        </p:txBody>
      </p:sp>
      <p:pic>
        <p:nvPicPr>
          <p:cNvPr id="2" name="Picture 1"/>
          <p:cNvPicPr>
            <a:picLocks noChangeAspect="1"/>
          </p:cNvPicPr>
          <p:nvPr/>
        </p:nvPicPr>
        <p:blipFill>
          <a:blip r:embed="rId3"/>
          <a:stretch>
            <a:fillRect/>
          </a:stretch>
        </p:blipFill>
        <p:spPr>
          <a:xfrm>
            <a:off x="3148446" y="924790"/>
            <a:ext cx="5667800" cy="3057456"/>
          </a:xfrm>
          <a:prstGeom prst="rect">
            <a:avLst/>
          </a:prstGeom>
        </p:spPr>
      </p:pic>
      <p:sp>
        <p:nvSpPr>
          <p:cNvPr id="4" name="TextBox 3"/>
          <p:cNvSpPr txBox="1"/>
          <p:nvPr/>
        </p:nvSpPr>
        <p:spPr>
          <a:xfrm>
            <a:off x="311728" y="924790"/>
            <a:ext cx="2961408" cy="2031325"/>
          </a:xfrm>
          <a:prstGeom prst="rect">
            <a:avLst/>
          </a:prstGeom>
          <a:noFill/>
        </p:spPr>
        <p:txBody>
          <a:bodyPr wrap="square" rtlCol="0">
            <a:spAutoFit/>
          </a:bodyPr>
          <a:lstStyle/>
          <a:p>
            <a:pPr marL="285750" indent="-285750">
              <a:buFontTx/>
              <a:buChar char="-"/>
            </a:pPr>
            <a:r>
              <a:rPr lang="en-US" dirty="0" err="1" smtClean="0"/>
              <a:t>Dữ</a:t>
            </a:r>
            <a:r>
              <a:rPr lang="en-US" dirty="0" smtClean="0"/>
              <a:t> </a:t>
            </a:r>
            <a:r>
              <a:rPr lang="en-US" dirty="0" err="1" smtClean="0"/>
              <a:t>liệu</a:t>
            </a:r>
            <a:r>
              <a:rPr lang="en-US" dirty="0" smtClean="0"/>
              <a:t> </a:t>
            </a:r>
            <a:r>
              <a:rPr lang="en-US" dirty="0" err="1" smtClean="0"/>
              <a:t>có</a:t>
            </a:r>
            <a:r>
              <a:rPr lang="en-US" dirty="0" smtClean="0"/>
              <a:t> 11 </a:t>
            </a:r>
            <a:r>
              <a:rPr lang="en-US" dirty="0" err="1" smtClean="0"/>
              <a:t>thuộc</a:t>
            </a:r>
            <a:r>
              <a:rPr lang="en-US" dirty="0" smtClean="0"/>
              <a:t> </a:t>
            </a:r>
            <a:r>
              <a:rPr lang="en-US" dirty="0" err="1" smtClean="0"/>
              <a:t>tính</a:t>
            </a:r>
            <a:endParaRPr lang="en-US" dirty="0" smtClean="0"/>
          </a:p>
          <a:p>
            <a:pPr marL="285750" indent="-285750">
              <a:buFontTx/>
              <a:buChar char="-"/>
            </a:pPr>
            <a:r>
              <a:rPr lang="en-US" dirty="0" err="1" smtClean="0"/>
              <a:t>Có</a:t>
            </a:r>
            <a:r>
              <a:rPr lang="en-US" dirty="0" smtClean="0"/>
              <a:t> 27901 </a:t>
            </a:r>
            <a:r>
              <a:rPr lang="en-US" dirty="0" err="1" smtClean="0"/>
              <a:t>dữ</a:t>
            </a:r>
            <a:r>
              <a:rPr lang="en-US" dirty="0" smtClean="0"/>
              <a:t> </a:t>
            </a:r>
            <a:r>
              <a:rPr lang="en-US" dirty="0" err="1" smtClean="0"/>
              <a:t>liệu</a:t>
            </a:r>
            <a:endParaRPr lang="en-US" dirty="0" smtClean="0"/>
          </a:p>
          <a:p>
            <a:pPr marL="285750" indent="-285750">
              <a:buFontTx/>
              <a:buChar char="-"/>
            </a:pPr>
            <a:r>
              <a:rPr lang="en-US" dirty="0" err="1" smtClean="0"/>
              <a:t>Định</a:t>
            </a:r>
            <a:r>
              <a:rPr lang="en-US" dirty="0" smtClean="0"/>
              <a:t> </a:t>
            </a:r>
            <a:r>
              <a:rPr lang="en-US" dirty="0" err="1" smtClean="0"/>
              <a:t>dạng</a:t>
            </a:r>
            <a:r>
              <a:rPr lang="en-US" dirty="0" smtClean="0"/>
              <a:t>: CSV</a:t>
            </a:r>
          </a:p>
          <a:p>
            <a:pPr lvl="0"/>
            <a:r>
              <a:rPr lang="en-US" dirty="0" smtClean="0"/>
              <a:t>-     </a:t>
            </a:r>
            <a:r>
              <a:rPr lang="en-US" dirty="0" err="1" smtClean="0"/>
              <a:t>Mục</a:t>
            </a:r>
            <a:r>
              <a:rPr lang="en-US" dirty="0" smtClean="0"/>
              <a:t> </a:t>
            </a:r>
            <a:r>
              <a:rPr lang="en-US" dirty="0" err="1"/>
              <a:t>tiêu</a:t>
            </a:r>
            <a:r>
              <a:rPr lang="en-US" dirty="0"/>
              <a:t> </a:t>
            </a:r>
            <a:r>
              <a:rPr lang="en-US" dirty="0" err="1"/>
              <a:t>của</a:t>
            </a:r>
            <a:r>
              <a:rPr lang="en-US" dirty="0"/>
              <a:t> </a:t>
            </a:r>
            <a:r>
              <a:rPr lang="en-US" dirty="0" err="1"/>
              <a:t>bài</a:t>
            </a:r>
            <a:r>
              <a:rPr lang="en-US" dirty="0"/>
              <a:t> </a:t>
            </a:r>
            <a:r>
              <a:rPr lang="en-US" dirty="0" err="1"/>
              <a:t>toán</a:t>
            </a:r>
            <a:r>
              <a:rPr lang="en-US" dirty="0"/>
              <a:t> </a:t>
            </a:r>
            <a:r>
              <a:rPr lang="en-US" dirty="0" err="1"/>
              <a:t>là</a:t>
            </a:r>
            <a:r>
              <a:rPr lang="en-US" dirty="0"/>
              <a:t> </a:t>
            </a:r>
            <a:r>
              <a:rPr lang="en-US" dirty="0" err="1"/>
              <a:t>phân</a:t>
            </a:r>
            <a:r>
              <a:rPr lang="en-US" dirty="0"/>
              <a:t> </a:t>
            </a:r>
            <a:r>
              <a:rPr lang="en-US" dirty="0" err="1"/>
              <a:t>loại</a:t>
            </a:r>
            <a:r>
              <a:rPr lang="en-US" dirty="0"/>
              <a:t> </a:t>
            </a:r>
            <a:r>
              <a:rPr lang="en-US" dirty="0" err="1"/>
              <a:t>sinh</a:t>
            </a:r>
            <a:r>
              <a:rPr lang="en-US" dirty="0"/>
              <a:t> </a:t>
            </a:r>
            <a:r>
              <a:rPr lang="en-US" dirty="0" err="1"/>
              <a:t>viên</a:t>
            </a:r>
            <a:r>
              <a:rPr lang="en-US" dirty="0"/>
              <a:t> </a:t>
            </a:r>
            <a:r>
              <a:rPr lang="en-US" dirty="0" err="1"/>
              <a:t>vào</a:t>
            </a:r>
            <a:r>
              <a:rPr lang="en-US" dirty="0"/>
              <a:t> 2 </a:t>
            </a:r>
            <a:r>
              <a:rPr lang="en-US" dirty="0" err="1"/>
              <a:t>nhóm</a:t>
            </a:r>
            <a:r>
              <a:rPr lang="en-US" dirty="0"/>
              <a:t>:</a:t>
            </a:r>
          </a:p>
          <a:p>
            <a:pPr lvl="0"/>
            <a:r>
              <a:rPr lang="en-US" dirty="0" smtClean="0"/>
              <a:t>+  </a:t>
            </a:r>
            <a:r>
              <a:rPr lang="en-US" dirty="0" err="1" smtClean="0"/>
              <a:t>Có</a:t>
            </a:r>
            <a:r>
              <a:rPr lang="en-US" dirty="0" smtClean="0"/>
              <a:t> </a:t>
            </a:r>
            <a:r>
              <a:rPr lang="en-US" dirty="0" err="1"/>
              <a:t>nguy</a:t>
            </a:r>
            <a:r>
              <a:rPr lang="en-US" dirty="0"/>
              <a:t> </a:t>
            </a:r>
            <a:r>
              <a:rPr lang="en-US" dirty="0" err="1"/>
              <a:t>cơ</a:t>
            </a:r>
            <a:r>
              <a:rPr lang="en-US" dirty="0"/>
              <a:t> </a:t>
            </a:r>
            <a:r>
              <a:rPr lang="en-US" dirty="0" err="1"/>
              <a:t>mắc</a:t>
            </a:r>
            <a:r>
              <a:rPr lang="en-US" dirty="0"/>
              <a:t> </a:t>
            </a:r>
            <a:r>
              <a:rPr lang="en-US" dirty="0" err="1"/>
              <a:t>trầm</a:t>
            </a:r>
            <a:r>
              <a:rPr lang="en-US" dirty="0"/>
              <a:t> </a:t>
            </a:r>
            <a:r>
              <a:rPr lang="en-US" dirty="0" err="1"/>
              <a:t>cảm</a:t>
            </a:r>
            <a:endParaRPr lang="en-US" dirty="0"/>
          </a:p>
          <a:p>
            <a:pPr lvl="0"/>
            <a:r>
              <a:rPr lang="en-US" dirty="0" smtClean="0"/>
              <a:t>+  </a:t>
            </a:r>
            <a:r>
              <a:rPr lang="en-US" dirty="0" err="1" smtClean="0"/>
              <a:t>Không</a:t>
            </a:r>
            <a:r>
              <a:rPr lang="en-US" dirty="0" smtClean="0"/>
              <a:t> </a:t>
            </a:r>
            <a:r>
              <a:rPr lang="en-US" dirty="0" err="1"/>
              <a:t>có</a:t>
            </a:r>
            <a:r>
              <a:rPr lang="en-US" dirty="0"/>
              <a:t> </a:t>
            </a:r>
            <a:r>
              <a:rPr lang="en-US" dirty="0" err="1"/>
              <a:t>nguy</a:t>
            </a:r>
            <a:r>
              <a:rPr lang="en-US" dirty="0"/>
              <a:t> </a:t>
            </a:r>
            <a:r>
              <a:rPr lang="en-US" dirty="0" err="1"/>
              <a:t>cơ</a:t>
            </a:r>
            <a:r>
              <a:rPr lang="en-US" dirty="0"/>
              <a:t> </a:t>
            </a:r>
            <a:r>
              <a:rPr lang="en-US" dirty="0" err="1"/>
              <a:t>mắc</a:t>
            </a:r>
            <a:r>
              <a:rPr lang="en-US" dirty="0"/>
              <a:t> </a:t>
            </a:r>
            <a:r>
              <a:rPr lang="en-US" dirty="0" err="1"/>
              <a:t>trầm</a:t>
            </a:r>
            <a:r>
              <a:rPr lang="en-US" dirty="0"/>
              <a:t> </a:t>
            </a:r>
            <a:r>
              <a:rPr lang="en-US" dirty="0" err="1"/>
              <a:t>cảm</a:t>
            </a:r>
            <a:endParaRPr lang="en-US" dirty="0"/>
          </a:p>
          <a:p>
            <a:endParaRPr lang="fr-FR" dirty="0" smtClean="0"/>
          </a:p>
        </p:txBody>
      </p:sp>
    </p:spTree>
    <p:extLst>
      <p:ext uri="{BB962C8B-B14F-4D97-AF65-F5344CB8AC3E}">
        <p14:creationId xmlns:p14="http://schemas.microsoft.com/office/powerpoint/2010/main" val="2123497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3353723" y="1890591"/>
            <a:ext cx="4189577"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err="1" smtClean="0"/>
              <a:t>Sự</a:t>
            </a:r>
            <a:r>
              <a:rPr lang="en-US" sz="4000" dirty="0" smtClean="0"/>
              <a:t> </a:t>
            </a:r>
            <a:r>
              <a:rPr lang="en-US" sz="4000" dirty="0" err="1" smtClean="0"/>
              <a:t>tương</a:t>
            </a:r>
            <a:r>
              <a:rPr lang="en-US" sz="4000" dirty="0" smtClean="0"/>
              <a:t> </a:t>
            </a:r>
            <a:r>
              <a:rPr lang="en-US" sz="4000" dirty="0" err="1" smtClean="0"/>
              <a:t>quan</a:t>
            </a:r>
            <a:r>
              <a:rPr lang="en-US" sz="4000" dirty="0" smtClean="0"/>
              <a:t> </a:t>
            </a:r>
            <a:r>
              <a:rPr lang="en-US" sz="4000" dirty="0" err="1" smtClean="0"/>
              <a:t>dữ</a:t>
            </a:r>
            <a:r>
              <a:rPr lang="en-US" sz="4000" dirty="0" smtClean="0"/>
              <a:t> </a:t>
            </a:r>
            <a:r>
              <a:rPr lang="en-US" sz="4000" dirty="0" err="1" smtClean="0"/>
              <a:t>liệu</a:t>
            </a:r>
            <a:endParaRPr sz="4000" dirty="0"/>
          </a:p>
        </p:txBody>
      </p:sp>
      <p:sp>
        <p:nvSpPr>
          <p:cNvPr id="331" name="Google Shape;331;p32"/>
          <p:cNvSpPr txBox="1">
            <a:spLocks noGrp="1"/>
          </p:cNvSpPr>
          <p:nvPr>
            <p:ph type="title" idx="2"/>
          </p:nvPr>
        </p:nvSpPr>
        <p:spPr>
          <a:xfrm>
            <a:off x="1959250" y="1854500"/>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cxnSp>
        <p:nvCxnSpPr>
          <p:cNvPr id="333" name="Google Shape;333;p32"/>
          <p:cNvCxnSpPr/>
          <p:nvPr/>
        </p:nvCxnSpPr>
        <p:spPr>
          <a:xfrm rot="10800000" flipH="1">
            <a:off x="1600600" y="2910566"/>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1714341"/>
            <a:ext cx="5942700" cy="6600"/>
          </a:xfrm>
          <a:prstGeom prst="straightConnector1">
            <a:avLst/>
          </a:prstGeom>
          <a:noFill/>
          <a:ln w="19050" cap="flat" cmpd="sng">
            <a:solidFill>
              <a:schemeClr val="lt1"/>
            </a:solidFill>
            <a:prstDash val="solid"/>
            <a:round/>
            <a:headEnd type="oval" w="med" len="med"/>
            <a:tailEnd type="oval" w="med" len="med"/>
          </a:ln>
        </p:spPr>
      </p:cxnSp>
    </p:spTree>
    <p:extLst>
      <p:ext uri="{BB962C8B-B14F-4D97-AF65-F5344CB8AC3E}">
        <p14:creationId xmlns:p14="http://schemas.microsoft.com/office/powerpoint/2010/main" val="2379854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5" name="Google Shape;355;p3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dirty="0"/>
          </a:p>
        </p:txBody>
      </p:sp>
      <p:pic>
        <p:nvPicPr>
          <p:cNvPr id="2050" name="Picture 2" descr="Không có mô t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509" y="577505"/>
            <a:ext cx="7214982" cy="4025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374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3446000" y="1822362"/>
            <a:ext cx="4307350" cy="841800"/>
          </a:xfrm>
          <a:prstGeom prst="rect">
            <a:avLst/>
          </a:prstGeom>
        </p:spPr>
        <p:txBody>
          <a:bodyPr spcFirstLastPara="1" wrap="square" lIns="91425" tIns="91425" rIns="91425" bIns="91425" anchor="ctr" anchorCtr="0">
            <a:noAutofit/>
          </a:bodyPr>
          <a:lstStyle/>
          <a:p>
            <a:pPr lvl="0" algn="l"/>
            <a:r>
              <a:rPr lang="en-US" dirty="0"/>
              <a:t>Naïve </a:t>
            </a:r>
            <a:r>
              <a:rPr lang="en-US" dirty="0" err="1"/>
              <a:t>bayes</a:t>
            </a:r>
            <a:endParaRPr lang="en-US" dirty="0"/>
          </a:p>
        </p:txBody>
      </p:sp>
      <p:sp>
        <p:nvSpPr>
          <p:cNvPr id="331" name="Google Shape;331;p32"/>
          <p:cNvSpPr txBox="1">
            <a:spLocks noGrp="1"/>
          </p:cNvSpPr>
          <p:nvPr>
            <p:ph type="title" idx="2"/>
          </p:nvPr>
        </p:nvSpPr>
        <p:spPr>
          <a:xfrm>
            <a:off x="1959250" y="1854500"/>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cxnSp>
        <p:nvCxnSpPr>
          <p:cNvPr id="333" name="Google Shape;333;p32"/>
          <p:cNvCxnSpPr/>
          <p:nvPr/>
        </p:nvCxnSpPr>
        <p:spPr>
          <a:xfrm rot="10800000" flipH="1">
            <a:off x="1600600" y="2910566"/>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1537695"/>
            <a:ext cx="5942700" cy="6600"/>
          </a:xfrm>
          <a:prstGeom prst="straightConnector1">
            <a:avLst/>
          </a:prstGeom>
          <a:noFill/>
          <a:ln w="19050" cap="flat" cmpd="sng">
            <a:solidFill>
              <a:schemeClr val="lt1"/>
            </a:solidFill>
            <a:prstDash val="solid"/>
            <a:round/>
            <a:headEnd type="oval" w="med" len="med"/>
            <a:tailEnd type="oval" w="med" len="med"/>
          </a:ln>
        </p:spPr>
      </p:cxnSp>
    </p:spTree>
    <p:extLst>
      <p:ext uri="{BB962C8B-B14F-4D97-AF65-F5344CB8AC3E}">
        <p14:creationId xmlns:p14="http://schemas.microsoft.com/office/powerpoint/2010/main" val="3152902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gant Bachelor Thesis by Slidesgo">
  <a:themeElements>
    <a:clrScheme name="Simple Light">
      <a:dk1>
        <a:srgbClr val="5C5C5F"/>
      </a:dk1>
      <a:lt1>
        <a:srgbClr val="D8CEC9"/>
      </a:lt1>
      <a:dk2>
        <a:srgbClr val="927C71"/>
      </a:dk2>
      <a:lt2>
        <a:srgbClr val="FAFAFA"/>
      </a:lt2>
      <a:accent1>
        <a:srgbClr val="C99A7D"/>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919</Words>
  <Application>Microsoft Office PowerPoint</Application>
  <PresentationFormat>On-screen Show (16:9)</PresentationFormat>
  <Paragraphs>103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Bebas Neue</vt:lpstr>
      <vt:lpstr>Mulish</vt:lpstr>
      <vt:lpstr>Arial</vt:lpstr>
      <vt:lpstr>Quicksand</vt:lpstr>
      <vt:lpstr>Elegant Bachelor Thesis by Slidesgo</vt:lpstr>
      <vt:lpstr>Nhóm 10  Dự đoán bệnh trầm cảm của sinh viên</vt:lpstr>
      <vt:lpstr>Table of contents</vt:lpstr>
      <vt:lpstr>Giới thiệu bài toán</vt:lpstr>
      <vt:lpstr>PowerPoint Presentation</vt:lpstr>
      <vt:lpstr>Dữ liệu</vt:lpstr>
      <vt:lpstr>PowerPoint Presentation</vt:lpstr>
      <vt:lpstr>Sự tương quan dữ liệu</vt:lpstr>
      <vt:lpstr>PowerPoint Presentation</vt:lpstr>
      <vt:lpstr>Naïve bayes</vt:lpstr>
      <vt:lpstr>PowerPoint Presentation</vt:lpstr>
      <vt:lpstr>PowerPoint Presentation</vt:lpstr>
      <vt:lpstr>PowerPoint Presentation</vt:lpstr>
      <vt:lpstr>Logistic Regression</vt:lpstr>
      <vt:lpstr>PowerPoint Presentation</vt:lpstr>
      <vt:lpstr>PowerPoint Presentation</vt:lpstr>
      <vt:lpstr>PowerPoint Presentation</vt:lpstr>
      <vt:lpstr>PowerPoint Presentation</vt:lpstr>
      <vt:lpstr>PowerPoint Presentation</vt:lpstr>
      <vt:lpstr>PowerPoint Presentation</vt:lpstr>
      <vt:lpstr>Cảm ơn thầy cô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10  Dự đoán bệnh trầm cảm của sinh viên</dc:title>
  <cp:lastModifiedBy>Admin</cp:lastModifiedBy>
  <cp:revision>12</cp:revision>
  <dcterms:modified xsi:type="dcterms:W3CDTF">2025-01-07T18:10:33Z</dcterms:modified>
</cp:coreProperties>
</file>