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89" r:id="rId2"/>
    <p:sldId id="257" r:id="rId3"/>
    <p:sldId id="259" r:id="rId4"/>
    <p:sldId id="291" r:id="rId5"/>
    <p:sldId id="290" r:id="rId6"/>
    <p:sldId id="296" r:id="rId7"/>
    <p:sldId id="300" r:id="rId8"/>
    <p:sldId id="298" r:id="rId9"/>
    <p:sldId id="299" r:id="rId10"/>
    <p:sldId id="282" r:id="rId11"/>
  </p:sldIdLst>
  <p:sldSz cx="12192000" cy="6858000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656B0-D5D1-4855-AF49-0A234EDAD219}" v="59" dt="2025-06-12T04:07:30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E9B70A-469D-459D-B21C-08237BD613C8}"/>
              </a:ext>
            </a:extLst>
          </p:cNvPr>
          <p:cNvSpPr>
            <a:spLocks noGrp="1"/>
          </p:cNvSpPr>
          <p:nvPr>
            <p:ph type="hdr" idx="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4" name="Google Shape;29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254579E2-ABEB-E18D-63EB-8A25C204D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927A3D5F-F908-682E-03A6-025E80ACB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:notes">
            <a:extLst>
              <a:ext uri="{FF2B5EF4-FFF2-40B4-BE49-F238E27FC236}">
                <a16:creationId xmlns:a16="http://schemas.microsoft.com/office/drawing/2014/main" id="{476D0FB0-7B94-1F88-46EF-4A3D88D01D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2658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9EFBCAD2-45C0-3A54-6959-57B924A8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9F29B557-100F-A282-7D90-E3321CFC6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:notes">
            <a:extLst>
              <a:ext uri="{FF2B5EF4-FFF2-40B4-BE49-F238E27FC236}">
                <a16:creationId xmlns:a16="http://schemas.microsoft.com/office/drawing/2014/main" id="{D0E53958-5645-56D5-294E-5377FDA79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368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A19C40D2-FD08-42E7-7458-96410363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16E8274A-0513-FF87-9FE9-A6223BA629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:notes">
            <a:extLst>
              <a:ext uri="{FF2B5EF4-FFF2-40B4-BE49-F238E27FC236}">
                <a16:creationId xmlns:a16="http://schemas.microsoft.com/office/drawing/2014/main" id="{F4653CE5-B457-9330-C4B6-CDDAF83DF0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694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D401D818-2805-2D01-D97B-34FB20496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2FD4636E-3D79-887F-2132-624A6B002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:notes">
            <a:extLst>
              <a:ext uri="{FF2B5EF4-FFF2-40B4-BE49-F238E27FC236}">
                <a16:creationId xmlns:a16="http://schemas.microsoft.com/office/drawing/2014/main" id="{0FA0949A-915E-8718-53B2-87BD37402C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6460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8A8DE339-B8CE-4D6E-A507-DC7A7E1D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0840A658-F425-3126-5CBB-47E154BDA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:notes">
            <a:extLst>
              <a:ext uri="{FF2B5EF4-FFF2-40B4-BE49-F238E27FC236}">
                <a16:creationId xmlns:a16="http://schemas.microsoft.com/office/drawing/2014/main" id="{95F4CEDC-66D6-4447-AE19-651191B31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097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128F6B03-1C61-A18B-7FCC-47FD6F290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>
            <a:extLst>
              <a:ext uri="{FF2B5EF4-FFF2-40B4-BE49-F238E27FC236}">
                <a16:creationId xmlns:a16="http://schemas.microsoft.com/office/drawing/2014/main" id="{971AB1E7-4C6C-33E9-478A-31CE4D39F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4:notes">
            <a:extLst>
              <a:ext uri="{FF2B5EF4-FFF2-40B4-BE49-F238E27FC236}">
                <a16:creationId xmlns:a16="http://schemas.microsoft.com/office/drawing/2014/main" id="{561CEDFD-C25F-393A-99D3-8B098771E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6926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 panose="02050604050505020204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 panose="02050604050505020204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8" name="Google Shape;68;p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4246034" y="-1040553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  <a:defRPr sz="4700" b="0" i="0" u="none" strike="noStrike" cap="none">
                <a:solidFill>
                  <a:srgbClr val="3F3F3F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 panose="020F0502020204030204"/>
              <a:buChar char=" "/>
              <a:defRPr sz="19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 panose="020F0502020204030204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 panose="020F0502020204030204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Libre Franklin" panose="00000500000000000000"/>
                <a:ea typeface="Libre Franklin" panose="00000500000000000000"/>
                <a:cs typeface="Libre Franklin" panose="00000500000000000000"/>
                <a:sym typeface="Libre Franklin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ruscode-russian-cultural-code-benchmark-f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html/2403.04014v1" TargetMode="External"/><Relationship Id="rId5" Type="http://schemas.openxmlformats.org/officeDocument/2006/relationships/hyperlink" Target="https://arxiv.org/abs/2403.16422" TargetMode="External"/><Relationship Id="rId4" Type="http://schemas.openxmlformats.org/officeDocument/2006/relationships/hyperlink" Target="https://paperswithcode.com/paper/sketchflex-facilitating-spatial-semanti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5.11487" TargetMode="External"/><Relationship Id="rId7" Type="http://schemas.openxmlformats.org/officeDocument/2006/relationships/hyperlink" Target="https://www.jetir.org/papers/JETIR2311422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dpi.com/2227-7390/12/7/977" TargetMode="External"/><Relationship Id="rId5" Type="http://schemas.openxmlformats.org/officeDocument/2006/relationships/hyperlink" Target="https://ijarcce.com/wp-content/uploads/2025/03/IJARCCE.2025.14270.pdf" TargetMode="External"/><Relationship Id="rId4" Type="http://schemas.openxmlformats.org/officeDocument/2006/relationships/hyperlink" Target="https://www.ijraset.com/research-paper/text-to-image-generation-by-using-stable-diffusion-model-with-variational-autoencoder-decod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595274" y="1857364"/>
            <a:ext cx="10560916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Industry Oriented Mini Project</a:t>
            </a:r>
            <a:endParaRPr lang="en-IN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AI Face Generation From Text Using Deep Learning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BACHELOR OF TECHNOLOGY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CSE- AI &amp; ML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 Vana Priya –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22VE1A6604</a:t>
            </a:r>
            <a:endParaRPr lang="en-IN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ctr">
              <a:buSzPts val="1800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 Moksha Sree- 22VE1A6639</a:t>
            </a:r>
            <a:endParaRPr lang="en-IN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ctr">
              <a:buSzPts val="1800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 Aravind- 22VE1A6646</a:t>
            </a:r>
            <a:endParaRPr lang="en-IN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ctr">
              <a:buSzPts val="1800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Y Akash – 22VE1A6664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IN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Under the Guidance of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Mrs . B .Spandana (ASSISTANT PROFESSOR)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Libre Franklin" panose="00000500000000000000"/>
                <a:cs typeface="Times New Roman" panose="02020603050405020304" pitchFamily="18" charset="0"/>
                <a:sym typeface="Times New Roman" panose="02020603050405020304"/>
              </a:rPr>
              <a:t>ACADEMIC YEAR: (2024-25)</a:t>
            </a:r>
            <a:endParaRPr lang="en-IN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Libre Franklin" panose="00000500000000000000"/>
              <a:cs typeface="Times New Roman" panose="02020603050405020304" pitchFamily="18" charset="0"/>
              <a:sym typeface="Libre Franklin" panose="0000050000000000000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 panose="00000500000000000000"/>
              <a:ea typeface="Libre Franklin" panose="00000500000000000000"/>
              <a:cs typeface="Libre Franklin" panose="00000500000000000000"/>
              <a:sym typeface="Libre Franklin" panose="00000500000000000000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1703325" y="1596475"/>
            <a:ext cx="488100" cy="5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Libre Franklin" panose="00000500000000000000"/>
              <a:ea typeface="Libre Franklin" panose="00000500000000000000"/>
              <a:cs typeface="Libre Franklin" panose="00000500000000000000"/>
              <a:sym typeface="Libre Franklin" panose="000005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281A5-F34B-41C1-9B5C-1AA3CC156CB9}"/>
              </a:ext>
            </a:extLst>
          </p:cNvPr>
          <p:cNvSpPr txBox="1"/>
          <p:nvPr/>
        </p:nvSpPr>
        <p:spPr>
          <a:xfrm>
            <a:off x="335360" y="188640"/>
            <a:ext cx="11521280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16" y="357166"/>
            <a:ext cx="9858444" cy="135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1278925" y="1194947"/>
            <a:ext cx="10058400" cy="30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            </a:t>
            </a:r>
            <a:r>
              <a:rPr lang="en-US" sz="6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??</a:t>
            </a:r>
            <a:endParaRPr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6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0" y="0"/>
            <a:ext cx="12192000" cy="74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 panose="00000500000000000000"/>
              <a:ea typeface="Libre Franklin" panose="00000500000000000000"/>
              <a:cs typeface="Libre Franklin" panose="00000500000000000000"/>
              <a:sym typeface="Libre Franklin" panose="00000500000000000000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4952992" y="1142984"/>
            <a:ext cx="6269400" cy="5094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sz="1800" b="1" cap="none" dirty="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ts val="2220"/>
              <a:buFont typeface="Arial" panose="020B0604020202020204"/>
              <a:buChar char="•"/>
            </a:pPr>
            <a:r>
              <a:rPr lang="en-US" sz="1800" dirty="0"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Abstract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ts val="2220"/>
              <a:buFont typeface="Arial" panose="020B0604020202020204"/>
              <a:buChar char="•"/>
            </a:pPr>
            <a:r>
              <a:rPr lang="en-US" sz="1800" dirty="0"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Introduction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ts val="2220"/>
              <a:buFont typeface="Arial" panose="020B0604020202020204"/>
              <a:buChar char="•"/>
            </a:pPr>
            <a:r>
              <a:rPr lang="en-US" sz="1800" dirty="0"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Literature Review</a:t>
            </a:r>
            <a:endParaRPr lang="en-US" sz="1800" cap="none" dirty="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ClrTx/>
              <a:buSzPts val="2220"/>
              <a:buFont typeface="Arial" panose="020B0604020202020204"/>
              <a:buChar char="•"/>
            </a:pPr>
            <a:r>
              <a:rPr lang="en-IN" sz="1800" dirty="0"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Existing System</a:t>
            </a:r>
            <a:endParaRPr lang="en-IN" sz="1800" cap="none" dirty="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ts val="1400"/>
              </a:spcBef>
              <a:buClrTx/>
              <a:buSzPts val="2220"/>
              <a:buFont typeface="Arial" panose="020B0604020202020204"/>
              <a:buChar char="•"/>
            </a:pPr>
            <a:r>
              <a:rPr lang="en-IN" sz="1800" dirty="0"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Proposed System</a:t>
            </a:r>
            <a:endParaRPr lang="en-US" sz="1800" cap="none" dirty="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</a:pPr>
            <a:endParaRPr lang="en-US" sz="1800" dirty="0"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  <a:buFont typeface="Arial" pitchFamily="34" charset="0"/>
              <a:buChar char="•"/>
            </a:pPr>
            <a:r>
              <a:rPr lang="en-US" sz="1800" cap="none" dirty="0">
                <a:solidFill>
                  <a:schemeClr val="dk1"/>
                </a:solidFill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References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  <a:buFont typeface="Arial" pitchFamily="34" charset="0"/>
              <a:buChar char="•"/>
            </a:pPr>
            <a:r>
              <a:rPr lang="en-US" sz="1800" cap="none" dirty="0">
                <a:solidFill>
                  <a:schemeClr val="dk1"/>
                </a:solidFill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Conclusion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  <a:buFont typeface="Arial" pitchFamily="34" charset="0"/>
              <a:buChar char="•"/>
            </a:pPr>
            <a:r>
              <a:rPr lang="en-US" sz="1800" cap="none" dirty="0">
                <a:solidFill>
                  <a:schemeClr val="dk1"/>
                </a:solidFill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Future Scope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  <a:buFont typeface="Arial" pitchFamily="34" charset="0"/>
              <a:buChar char="•"/>
            </a:pPr>
            <a:endParaRPr lang="en-US" sz="1800" dirty="0"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  <a:buFont typeface="Arial" pitchFamily="34" charset="0"/>
              <a:buChar char="•"/>
            </a:pPr>
            <a:r>
              <a:rPr lang="en-US" sz="1800" cap="none" dirty="0">
                <a:solidFill>
                  <a:schemeClr val="dk1"/>
                </a:solidFill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Queries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  <a:buFont typeface="Arial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220"/>
            </a:pPr>
            <a:endParaRPr sz="1800" dirty="0"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342900" algn="l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220"/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0" lvl="0" indent="0" algn="l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201930" algn="l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Arial" panose="020B0604020202020204"/>
              <a:buNone/>
            </a:pPr>
            <a:endParaRPr sz="1800" cap="none" dirty="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342900" lvl="0" indent="-201930" algn="l" rtl="0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Arial" panose="020B0604020202020204"/>
              <a:buNone/>
            </a:pPr>
            <a:endParaRPr sz="1800" cap="none" dirty="0">
              <a:solidFill>
                <a:schemeClr val="dk1"/>
              </a:solidFill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</p:txBody>
      </p:sp>
      <p:pic>
        <p:nvPicPr>
          <p:cNvPr id="108" name="Google Shape;108;p14" descr="A picture containing building, sitting, bench, side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1"/>
            <a:ext cx="4151785" cy="70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 idx="4294967295"/>
          </p:nvPr>
        </p:nvSpPr>
        <p:spPr>
          <a:xfrm>
            <a:off x="495300" y="318770"/>
            <a:ext cx="11318240" cy="91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4294967295"/>
          </p:nvPr>
        </p:nvSpPr>
        <p:spPr>
          <a:xfrm>
            <a:off x="741045" y="1544955"/>
            <a:ext cx="10710545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plays a dominant role in generating images such as paintings, drawings, and sketches from textual descriptions, reducing the need for manual skill and effort.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of this work is Text-to-Image generation, where users input text and AI models generate synthetic and realistic images accordingly.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leverages open-source tools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Diffusers library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promoting reproducibility, accessibility, and innovation in AI research.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enhances learning in deep learning architectures, model deployment, and human-centered AI design offering both theoretical and practical knowledge.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holds interdisciplinary value, impacting areas like gaming, medical imaging, and architecture, showing potential for everyday intelligent systems.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 rot="10800000" flipH="1">
            <a:off x="672465" y="1344295"/>
            <a:ext cx="10974070" cy="323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C715A243-8F7C-A0F2-FDC4-AB7DD83F1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2B51EB3B-2083-2238-6A07-FFD0E41949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300" y="318770"/>
            <a:ext cx="11318240" cy="91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901D2508-F045-D9D0-79A1-D97A6958B8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1045" y="1544955"/>
            <a:ext cx="10710545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07950" indent="0" rtl="0">
              <a:buNone/>
            </a:pPr>
            <a:r>
              <a:rPr lang="en-US" sz="2000" b="0" i="0" u="sng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Solution:</a:t>
            </a:r>
            <a:endParaRPr lang="en-US" sz="2000" b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PixelCNN</a:t>
            </a:r>
            <a:r>
              <a:rPr lang="en-US" sz="1600" b="0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Generates images pixel by pixel but is slow and struggles with quality.</a:t>
            </a:r>
            <a:endParaRPr lang="en-US" sz="1600" b="1" i="0" u="none" strike="noStrike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AttnGAN</a:t>
            </a:r>
            <a:r>
              <a:rPr lang="en-US" sz="1600" b="0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attention mechanisms for text-to-image generation but may miss fine details.</a:t>
            </a:r>
            <a:endParaRPr lang="en-US" sz="1600" b="1" i="0" u="none" strike="noStrike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Sketch-Based Approaches</a:t>
            </a:r>
            <a:r>
              <a:rPr lang="en-US" sz="1600" b="0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Rely on manual sketches, which are subjective and time-consuming.</a:t>
            </a:r>
            <a:endParaRPr lang="en-US" sz="1600" b="1" i="0" u="none" strike="noStrike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StyleGAN</a:t>
            </a:r>
            <a:r>
              <a:rPr lang="en-US" sz="1600" b="0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High-quality image generation but does not directly utilize text inputs.</a:t>
            </a:r>
            <a:endParaRPr lang="en-US" sz="1600" b="1" i="0" u="none" strike="noStrike" dirty="0">
              <a:solidFill>
                <a:srgbClr val="0A0A0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r>
              <a:rPr lang="en-US" sz="1800" b="0" i="0" u="sng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DRAWBACKS: </a:t>
            </a:r>
            <a:endParaRPr lang="en-US" sz="1800" b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the presence of a Blind Spot in the receptive field.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 and Inefficient: Generates images pixel-by-pixel, making the process very slow.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A0A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Low-Quality Output: Struggles to generate realistic and high-resolution images.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sz="1600" dirty="0">
              <a:solidFill>
                <a:schemeClr val="tx1"/>
              </a:solidFill>
            </a:endParaRPr>
          </a:p>
        </p:txBody>
      </p:sp>
      <p:cxnSp>
        <p:nvCxnSpPr>
          <p:cNvPr id="123" name="Google Shape;123;p16">
            <a:extLst>
              <a:ext uri="{FF2B5EF4-FFF2-40B4-BE49-F238E27FC236}">
                <a16:creationId xmlns:a16="http://schemas.microsoft.com/office/drawing/2014/main" id="{55BE1175-28D5-FF85-5652-859E0CA1BFEC}"/>
              </a:ext>
            </a:extLst>
          </p:cNvPr>
          <p:cNvCxnSpPr/>
          <p:nvPr/>
        </p:nvCxnSpPr>
        <p:spPr>
          <a:xfrm rot="10800000" flipH="1">
            <a:off x="672465" y="1344295"/>
            <a:ext cx="10974070" cy="323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3511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636942B0-9C16-4CFD-45FD-2162F2B5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CAA61CD3-65F1-5F9D-3D1C-353E84EDA6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300" y="318770"/>
            <a:ext cx="11318240" cy="91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/>
              <a:t>Proposed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cxnSp>
        <p:nvCxnSpPr>
          <p:cNvPr id="123" name="Google Shape;123;p16">
            <a:extLst>
              <a:ext uri="{FF2B5EF4-FFF2-40B4-BE49-F238E27FC236}">
                <a16:creationId xmlns:a16="http://schemas.microsoft.com/office/drawing/2014/main" id="{5235863C-592E-9802-B640-A1F29A91476E}"/>
              </a:ext>
            </a:extLst>
          </p:cNvPr>
          <p:cNvCxnSpPr/>
          <p:nvPr/>
        </p:nvCxnSpPr>
        <p:spPr>
          <a:xfrm rot="10800000" flipH="1">
            <a:off x="495300" y="1481904"/>
            <a:ext cx="10974070" cy="323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50F9E444-4457-790F-EB03-1293D77F6C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9015" y="1700793"/>
            <a:ext cx="1077397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uses a forward process to add noise during training and a reverse process to remove noise during image generation based on text prompts.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prompts are encoded using a CLIP text encoder, and a cross-attention mechanism ensures the generated image aligns semantically with the prompt.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operates in a latent space using a Variational Autoencoder (VAE), which reduces computational complexity while maintaining image quality.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guidance scale parameter controls how closely the generated image follows the text prompt, balancing accuracy and creativity.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 offers improved stability and consistency over GANs by avoiding mode collapse and enabling high-quality, reliable outputs.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39E25587-1EB5-511A-0750-159486595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C1397E53-163F-CF99-21FA-0914CEC4C7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300" y="318770"/>
            <a:ext cx="11318240" cy="91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213F0B4A-7261-CCAD-BDD2-8A143016A3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518" y="1018382"/>
            <a:ext cx="10710545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77850" lvl="1" indent="0" algn="just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RusCode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Russian Cultural Code Benchmark for Text-to-Image Generation“(2025)</a:t>
            </a: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LINK: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RusCode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 Russian Cultural Code Benchmark for Text-to-Image Generation | Papers With Code</a:t>
            </a:r>
            <a:endParaRPr lang="en-US" sz="1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0" algn="just">
              <a:buNone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SketchFlex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Facilitating Spatial-Semantic Coherence in Text-to-Image Generation with Region-Based Sketches“(2025)</a:t>
            </a: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LINK: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SketchFlex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 Facilitating Spatial-Semantic Coherence in Text-to-Image Generation with Region-Based Sketches | Papers With Code</a:t>
            </a:r>
            <a:endParaRPr lang="en-US" sz="1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0" algn="just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Seungdae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Joohee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“CLIP-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VQDiffusion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Language-Free Training of Text-To-Image Generation Using CLIP and Vector Quantized Diffusion Model“(2024)</a:t>
            </a: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[2403.16422] Refining Text-to-Image Generation: Towards Accurate Training-Free Glyph-Enhanced Image Generation</a:t>
            </a:r>
            <a:endParaRPr lang="en-US" sz="1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0" algn="just">
              <a:buNone/>
            </a:pPr>
            <a:endParaRPr lang="en-US" sz="1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Shihao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Zhao,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Shaozhe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Hao,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Bojia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Zi,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Huaizhe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Xu, Kwan-Yee K. Wong</a:t>
            </a: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“Refining Text-to-Image Generation: Towards Accurate Training-Free Glyph-Enhanced Image Generation“(2024)</a:t>
            </a:r>
          </a:p>
          <a:p>
            <a:pPr marL="577850" lvl="1" indent="0" algn="just"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[2403.16422] Refining Text-to-Image Generation: Towards Accurate Training-Free Glyph-Enhanced Image Generation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 algn="just">
              <a:lnSpc>
                <a:spcPct val="100000"/>
              </a:lnSpc>
              <a:buNone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Zhijie Wang, Yuheng Huang, Da Song, et al.(2024)</a:t>
            </a:r>
          </a:p>
          <a:p>
            <a:pPr marL="107950" indent="0" algn="just">
              <a:lnSpc>
                <a:spcPct val="100000"/>
              </a:lnSpc>
              <a:buNone/>
            </a:pPr>
            <a:r>
              <a:rPr lang="nb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Title: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PromptCharm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Text-to-Image Generation through Multi-modal Prompting and Refinement“</a:t>
            </a:r>
          </a:p>
          <a:p>
            <a:pPr marL="107950" indent="0" algn="just">
              <a:lnSpc>
                <a:spcPct val="10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PromptCharm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 Text-to-Image Generation through Multi-modal Prompting and Refinement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lvl="1" indent="0" algn="just">
              <a:buNone/>
            </a:pPr>
            <a:endParaRPr lang="en-US" sz="14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Google Shape;123;p16">
            <a:extLst>
              <a:ext uri="{FF2B5EF4-FFF2-40B4-BE49-F238E27FC236}">
                <a16:creationId xmlns:a16="http://schemas.microsoft.com/office/drawing/2014/main" id="{2DE81D74-7CD9-E398-BAB0-64A3D8E510D1}"/>
              </a:ext>
            </a:extLst>
          </p:cNvPr>
          <p:cNvCxnSpPr/>
          <p:nvPr/>
        </p:nvCxnSpPr>
        <p:spPr>
          <a:xfrm rot="10800000" flipH="1">
            <a:off x="608965" y="1124744"/>
            <a:ext cx="10974070" cy="323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7670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51895F9E-DFB6-56D4-3598-582F3A350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3A70D6E6-0E7E-908C-6ECF-B2E1A5D31E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300" y="318770"/>
            <a:ext cx="11318240" cy="91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0FD43332-E170-1824-16E0-82CFD62B59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518" y="1018382"/>
            <a:ext cx="10710545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R="215265" algn="just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1200"/>
            </a:pP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Chitwan </a:t>
            </a:r>
            <a:r>
              <a:rPr lang="en-IN" sz="14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Saharia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William Chan, Saurabh Saxena, Lala Li, Jay Whang, Emily Denton, Seyed Kamyar Seyed </a:t>
            </a:r>
            <a:r>
              <a:rPr lang="en-IN" sz="14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Ghasemipour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Burcu </a:t>
            </a:r>
            <a:r>
              <a:rPr lang="en-IN" sz="14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Karagol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Ayan, S. Sara Mahdavi, Rapha Gontijo Lopes, Tim </a:t>
            </a:r>
          </a:p>
          <a:p>
            <a:pPr marL="962660" marR="215265" indent="-285750" algn="just">
              <a:lnSpc>
                <a:spcPct val="111000"/>
              </a:lnSpc>
              <a:spcAft>
                <a:spcPts val="1110"/>
              </a:spcAft>
            </a:pPr>
            <a:r>
              <a:rPr lang="en-I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Salimans, Jonathan Ho, David J Fleet, Mohammad Norouzi-“ Photorealistic Text-to-Image Diffusion Models with Deep Language Understanding”[2022]:</a:t>
            </a:r>
            <a:r>
              <a:rPr lang="en-I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</a:t>
            </a:r>
            <a:r>
              <a:rPr lang="en-IN" sz="1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[2205.11487] Photorealistic Text-</a:t>
            </a:r>
            <a:r>
              <a:rPr lang="en-IN" sz="1400" kern="1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</a:t>
            </a:r>
            <a:r>
              <a:rPr lang="en-IN" sz="1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to-Image Diffusion Models with Deep Language Understanding</a:t>
            </a:r>
            <a:r>
              <a:rPr lang="en-I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</a:t>
            </a:r>
            <a:endParaRPr lang="en-IN" sz="14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5265" algn="just" fontAlgn="base">
              <a:lnSpc>
                <a:spcPct val="111000"/>
              </a:lnSpc>
              <a:spcAft>
                <a:spcPts val="40"/>
              </a:spcAft>
              <a:buClr>
                <a:srgbClr val="000000"/>
              </a:buClr>
              <a:buSzPts val="1200"/>
            </a:pP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Usharani </a:t>
            </a:r>
            <a:r>
              <a:rPr lang="en-IN" sz="14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Budige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Srikar Goud Konda-“ Text To Image Generation By Using Stable Diffusion Model With Variational Autoencoder Decoder”[2023]: </a:t>
            </a:r>
            <a:r>
              <a:rPr lang="en-IN" sz="1400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Text To Image Generation By Using </a:t>
            </a:r>
            <a:endParaRPr lang="en-IN" sz="14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660" marR="212725" indent="-285750" algn="just">
              <a:lnSpc>
                <a:spcPct val="112000"/>
              </a:lnSpc>
              <a:spcAft>
                <a:spcPts val="1060"/>
              </a:spcAft>
            </a:pPr>
            <a:r>
              <a:rPr lang="en-IN" sz="1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Stable Diffusion Model With Variational Autoencoder Decoder</a:t>
            </a:r>
            <a:r>
              <a:rPr lang="en-I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</a:t>
            </a:r>
            <a:endParaRPr lang="en-IN" sz="14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5265" algn="just" fontAlgn="base">
              <a:lnSpc>
                <a:spcPct val="111000"/>
              </a:lnSpc>
              <a:spcAft>
                <a:spcPts val="255"/>
              </a:spcAft>
              <a:buClr>
                <a:srgbClr val="000000"/>
              </a:buClr>
              <a:buSzPts val="1200"/>
            </a:pP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Satish Kumar-“ Text-to-Image Generator Platform Using Advanced AI Models”[2025]: </a:t>
            </a:r>
          </a:p>
          <a:p>
            <a:pPr marL="962660" marR="212725" indent="-285750" algn="just">
              <a:lnSpc>
                <a:spcPct val="112000"/>
              </a:lnSpc>
              <a:spcAft>
                <a:spcPts val="1060"/>
              </a:spcAft>
            </a:pPr>
            <a:r>
              <a:rPr lang="en-IN" sz="1400" u="sng" kern="1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IJARCCE.2025.14270.pdf</a:t>
            </a:r>
            <a:r>
              <a:rPr lang="en-IN" sz="1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 </a:t>
            </a:r>
            <a:endParaRPr lang="en-IN" sz="1400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5265" algn="just" fontAlgn="base">
              <a:lnSpc>
                <a:spcPct val="111000"/>
              </a:lnSpc>
              <a:spcAft>
                <a:spcPts val="1080"/>
              </a:spcAft>
              <a:buClr>
                <a:srgbClr val="000000"/>
              </a:buClr>
              <a:buSzPts val="1200"/>
            </a:pP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Xiaolong Wang, Zhijian He, </a:t>
            </a:r>
            <a:r>
              <a:rPr lang="en-IN" sz="14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Xiaojiang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Peng-“ Artificial-Intelligence-Generated Content with Diffusion Models”[2024]: </a:t>
            </a:r>
            <a:r>
              <a:rPr lang="en-IN" sz="1400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Artificial-Intelligence-Generated Content with Diffusion Models: A Literature Review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endParaRPr lang="en-IN" sz="14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15265" algn="just" fontAlgn="base">
              <a:lnSpc>
                <a:spcPct val="111000"/>
              </a:lnSpc>
              <a:spcAft>
                <a:spcPts val="1070"/>
              </a:spcAft>
              <a:buClr>
                <a:srgbClr val="000000"/>
              </a:buClr>
              <a:buSzPts val="1200"/>
            </a:pP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Ritika Shaw, Bhavesh Dwivedi ,Gaurav Kashyap ,Sahil, </a:t>
            </a:r>
            <a:r>
              <a:rPr lang="en-IN" sz="14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BhaveshDwivedi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1400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AkhilKhandelwal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Purnima Sharma-“ A Comprehensive Review on Generative AI – Text to Image Generator”[2023]: </a:t>
            </a:r>
            <a:r>
              <a:rPr lang="en-IN" sz="1400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JETIR2311422.pdf</a:t>
            </a:r>
            <a:r>
              <a:rPr lang="en-IN" sz="1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endParaRPr lang="en-IN" sz="14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577850" lvl="1" indent="0" algn="just">
              <a:buNone/>
            </a:pPr>
            <a:endParaRPr lang="en-US" sz="14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Google Shape;123;p16">
            <a:extLst>
              <a:ext uri="{FF2B5EF4-FFF2-40B4-BE49-F238E27FC236}">
                <a16:creationId xmlns:a16="http://schemas.microsoft.com/office/drawing/2014/main" id="{6A93A9BF-556E-1C72-8B68-A4F832C3A3B1}"/>
              </a:ext>
            </a:extLst>
          </p:cNvPr>
          <p:cNvCxnSpPr/>
          <p:nvPr/>
        </p:nvCxnSpPr>
        <p:spPr>
          <a:xfrm rot="10800000" flipH="1">
            <a:off x="608965" y="1124744"/>
            <a:ext cx="10974070" cy="323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9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07CD0B78-1274-C81A-973E-F25E74C4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E6CEA96B-DDB8-9D84-1871-B8476D53FB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300" y="318770"/>
            <a:ext cx="11318240" cy="91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/>
              <a:t>Conclusion</a:t>
            </a:r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6A4A947B-41F3-3890-A2FE-A68E4D6084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1045" y="1544955"/>
            <a:ext cx="10710545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The system demonstrates Stable Diffusion's ability to generate high-quality, semantically accurate images from text prompts with artistic precision.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Diffusion-based models outperform GANs by offering more stability, scalability, and better alignment between text and generated visuals.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The use of latent space sampling and powerful text encoders like CLIP enables the model to interpret complex natural language prompts effectively.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Integration with platforms like Gradio enhances accessibility, allowing non-technical users to explore AI-generated art easily.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The approach opens up applications in creative design, entertainment, education, and tools for everyday use, with potential for further personalization and domain-specific fine-tuning</a:t>
            </a:r>
          </a:p>
        </p:txBody>
      </p:sp>
      <p:cxnSp>
        <p:nvCxnSpPr>
          <p:cNvPr id="123" name="Google Shape;123;p16">
            <a:extLst>
              <a:ext uri="{FF2B5EF4-FFF2-40B4-BE49-F238E27FC236}">
                <a16:creationId xmlns:a16="http://schemas.microsoft.com/office/drawing/2014/main" id="{1FD8AFBA-14A4-B7E2-5B46-2658BB7AEE98}"/>
              </a:ext>
            </a:extLst>
          </p:cNvPr>
          <p:cNvCxnSpPr/>
          <p:nvPr/>
        </p:nvCxnSpPr>
        <p:spPr>
          <a:xfrm rot="10800000" flipH="1">
            <a:off x="672465" y="1344295"/>
            <a:ext cx="10974070" cy="323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1289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26B6AF4B-6270-BC8C-7BA3-E631E6BA4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C13ED5F0-1CA9-978A-4CE5-B9B730E711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300" y="318770"/>
            <a:ext cx="11318240" cy="91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US" dirty="0"/>
              <a:t>Future Scope</a:t>
            </a:r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8998E33D-CBDD-75D3-E3F1-50C418BF2C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1045" y="1544955"/>
            <a:ext cx="10710545" cy="471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The project offers strong potential for future development in areas like art, design, and education, supported by its efficiency, diversity, and ease of use.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Enhancing the user interface with features like image history, multi-format downloads, and gallery views can improve usability with minimal changes.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Real-time prompt suggestions using lightweight language models (e.g., fine-tuned BERT) can assist users in crafting effective and descriptive prompts.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Backend scalability can be achieved by transitioning to frameworks like </a:t>
            </a:r>
            <a:r>
              <a:rPr lang="en-US" sz="1600" dirty="0" err="1"/>
              <a:t>FastAPI</a:t>
            </a:r>
            <a:r>
              <a:rPr lang="en-US" sz="1600" dirty="0"/>
              <a:t> or Django, adding user authentication, image storage, and collaborative features.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Integration with AR/VR technologies could expand the system’s application to immersive experiences in gaming, architecture, and interactive storytelling.</a:t>
            </a:r>
          </a:p>
          <a:p>
            <a:pPr algn="just">
              <a:spcBef>
                <a:spcPts val="14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endParaRPr sz="1600" b="1" dirty="0">
              <a:solidFill>
                <a:schemeClr val="tx1"/>
              </a:solidFill>
            </a:endParaRPr>
          </a:p>
        </p:txBody>
      </p:sp>
      <p:cxnSp>
        <p:nvCxnSpPr>
          <p:cNvPr id="123" name="Google Shape;123;p16">
            <a:extLst>
              <a:ext uri="{FF2B5EF4-FFF2-40B4-BE49-F238E27FC236}">
                <a16:creationId xmlns:a16="http://schemas.microsoft.com/office/drawing/2014/main" id="{2541CCDE-BD4A-5F08-BB18-0A4DD221BE19}"/>
              </a:ext>
            </a:extLst>
          </p:cNvPr>
          <p:cNvCxnSpPr/>
          <p:nvPr/>
        </p:nvCxnSpPr>
        <p:spPr>
          <a:xfrm rot="10800000" flipH="1">
            <a:off x="672465" y="1344295"/>
            <a:ext cx="10974070" cy="3238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5068975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1034</Words>
  <Application>Microsoft Office PowerPoint</Application>
  <PresentationFormat>Widescreen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Times New Roman</vt:lpstr>
      <vt:lpstr>Arial</vt:lpstr>
      <vt:lpstr>Libre Franklin</vt:lpstr>
      <vt:lpstr>Bookman Old Style</vt:lpstr>
      <vt:lpstr>Calibri</vt:lpstr>
      <vt:lpstr>Wingdings</vt:lpstr>
      <vt:lpstr>1_RetrospectVTI</vt:lpstr>
      <vt:lpstr>PowerPoint Presentation</vt:lpstr>
      <vt:lpstr>PowerPoint Presentation</vt:lpstr>
      <vt:lpstr>Introduction</vt:lpstr>
      <vt:lpstr>Existing System</vt:lpstr>
      <vt:lpstr>Proposed System</vt:lpstr>
      <vt:lpstr>References</vt:lpstr>
      <vt:lpstr>References</vt:lpstr>
      <vt:lpstr>Conclusion</vt:lpstr>
      <vt:lpstr>Future Scope</vt:lpstr>
      <vt:lpstr>            Queries ??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</dc:creator>
  <cp:lastModifiedBy>vanapriyaalaparthy@gmail.com</cp:lastModifiedBy>
  <cp:revision>75</cp:revision>
  <dcterms:created xsi:type="dcterms:W3CDTF">2020-05-28T02:27:55Z</dcterms:created>
  <dcterms:modified xsi:type="dcterms:W3CDTF">2025-06-12T04:10:21Z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