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57" r:id="rId3"/>
    <p:sldId id="264" r:id="rId4"/>
    <p:sldId id="260" r:id="rId5"/>
    <p:sldId id="271" r:id="rId6"/>
    <p:sldId id="272" r:id="rId7"/>
    <p:sldId id="273" r:id="rId8"/>
    <p:sldId id="268" r:id="rId9"/>
    <p:sldId id="274" r:id="rId10"/>
    <p:sldId id="275" r:id="rId11"/>
    <p:sldId id="269" r:id="rId12"/>
    <p:sldId id="276" r:id="rId13"/>
    <p:sldId id="277" r:id="rId14"/>
  </p:sldIdLst>
  <p:sldSz cx="9144000" cy="5143500" type="screen16x9"/>
  <p:notesSz cx="6858000" cy="9144000"/>
  <p:embeddedFontLst>
    <p:embeddedFont>
      <p:font typeface="Anaheim" panose="02000503000000000000" pitchFamily="2" charset="0"/>
      <p:regular r:id="rId16"/>
    </p:embeddedFont>
    <p:embeddedFont>
      <p:font typeface="Bebas Neue" panose="020B0606020202050201" pitchFamily="34" charset="0"/>
      <p:regular r:id="rId17"/>
    </p:embeddedFont>
    <p:embeddedFont>
      <p:font typeface="Lato" panose="020F0502020204030203" pitchFamily="34" charset="0"/>
      <p:regular r:id="rId18"/>
      <p:bold r:id="rId19"/>
      <p:italic r:id="rId20"/>
      <p:boldItalic r:id="rId21"/>
    </p:embeddedFont>
    <p:embeddedFont>
      <p:font typeface="Roboto Condensed Light" panose="02000000000000000000" pitchFamily="2" charset="0"/>
      <p:regular r:id="rId22"/>
      <p:italic r:id="rId23"/>
    </p:embeddedFont>
    <p:embeddedFont>
      <p:font typeface="Varela Round" panose="00000500000000000000" pitchFamily="2" charset="-79"/>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0A24D0-AEE0-4C3C-8A60-5421069B006C}">
  <a:tblStyle styleId="{D80A24D0-AEE0-4C3C-8A60-5421069B00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261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083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408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15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D96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914057" y="67463"/>
            <a:ext cx="1137830" cy="861541"/>
            <a:chOff x="2625225" y="855400"/>
            <a:chExt cx="1307700" cy="899687"/>
          </a:xfrm>
        </p:grpSpPr>
        <p:sp>
          <p:nvSpPr>
            <p:cNvPr id="10" name="Google Shape;10;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66432" y="1150463"/>
            <a:ext cx="1137830" cy="861541"/>
            <a:chOff x="2625225" y="855400"/>
            <a:chExt cx="1307700" cy="899687"/>
          </a:xfrm>
        </p:grpSpPr>
        <p:sp>
          <p:nvSpPr>
            <p:cNvPr id="13" name="Google Shape;13;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23275" y="322475"/>
            <a:ext cx="8490434" cy="4491900"/>
            <a:chOff x="323275" y="322475"/>
            <a:chExt cx="8490434" cy="4491900"/>
          </a:xfrm>
        </p:grpSpPr>
        <p:sp>
          <p:nvSpPr>
            <p:cNvPr id="16" name="Google Shape;16;p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flipH="1">
              <a:off x="331504" y="469451"/>
              <a:ext cx="8482204" cy="530259"/>
              <a:chOff x="716550" y="1893994"/>
              <a:chExt cx="7697100" cy="481179"/>
            </a:xfrm>
          </p:grpSpPr>
          <p:cxnSp>
            <p:nvCxnSpPr>
              <p:cNvPr id="18" name="Google Shape;18;p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 name="Google Shape;19;p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1172975" y="1367705"/>
            <a:ext cx="6798000" cy="1871400"/>
          </a:xfrm>
          <a:prstGeom prst="rect">
            <a:avLst/>
          </a:prstGeom>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2466375" y="3490382"/>
            <a:ext cx="42111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4" name="Google Shape;24;p2"/>
          <p:cNvGrpSpPr/>
          <p:nvPr/>
        </p:nvGrpSpPr>
        <p:grpSpPr>
          <a:xfrm>
            <a:off x="142632" y="3214726"/>
            <a:ext cx="1137830" cy="861541"/>
            <a:chOff x="2625225" y="855400"/>
            <a:chExt cx="1307700" cy="899687"/>
          </a:xfrm>
        </p:grpSpPr>
        <p:sp>
          <p:nvSpPr>
            <p:cNvPr id="25" name="Google Shape;25;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865119" y="3675826"/>
            <a:ext cx="1137830" cy="861541"/>
            <a:chOff x="2625225" y="855400"/>
            <a:chExt cx="1307700" cy="899687"/>
          </a:xfrm>
        </p:grpSpPr>
        <p:sp>
          <p:nvSpPr>
            <p:cNvPr id="28" name="Google Shape;28;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grpSp>
        <p:nvGrpSpPr>
          <p:cNvPr id="48" name="Google Shape;48;p4"/>
          <p:cNvGrpSpPr/>
          <p:nvPr/>
        </p:nvGrpSpPr>
        <p:grpSpPr>
          <a:xfrm>
            <a:off x="323275" y="322475"/>
            <a:ext cx="8490434" cy="4491900"/>
            <a:chOff x="323275" y="322475"/>
            <a:chExt cx="8490434" cy="4491900"/>
          </a:xfrm>
        </p:grpSpPr>
        <p:sp>
          <p:nvSpPr>
            <p:cNvPr id="49" name="Google Shape;49;p4"/>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4"/>
            <p:cNvGrpSpPr/>
            <p:nvPr/>
          </p:nvGrpSpPr>
          <p:grpSpPr>
            <a:xfrm flipH="1">
              <a:off x="331504" y="469451"/>
              <a:ext cx="8482204" cy="530259"/>
              <a:chOff x="716550" y="1893994"/>
              <a:chExt cx="7697100" cy="481179"/>
            </a:xfrm>
          </p:grpSpPr>
          <p:cxnSp>
            <p:nvCxnSpPr>
              <p:cNvPr id="51" name="Google Shape;51;p4"/>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52" name="Google Shape;52;p4"/>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 name="Google Shape;55;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56" name="Google Shape;56;p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TITLE_ONLY_1_2">
    <p:spTree>
      <p:nvGrpSpPr>
        <p:cNvPr id="1" name="Shape 379"/>
        <p:cNvGrpSpPr/>
        <p:nvPr/>
      </p:nvGrpSpPr>
      <p:grpSpPr>
        <a:xfrm>
          <a:off x="0" y="0"/>
          <a:ext cx="0" cy="0"/>
          <a:chOff x="0" y="0"/>
          <a:chExt cx="0" cy="0"/>
        </a:xfrm>
      </p:grpSpPr>
      <p:grpSp>
        <p:nvGrpSpPr>
          <p:cNvPr id="380" name="Google Shape;380;p25"/>
          <p:cNvGrpSpPr/>
          <p:nvPr/>
        </p:nvGrpSpPr>
        <p:grpSpPr>
          <a:xfrm>
            <a:off x="323275" y="322475"/>
            <a:ext cx="8490434" cy="4491900"/>
            <a:chOff x="323275" y="322475"/>
            <a:chExt cx="8490434" cy="4491900"/>
          </a:xfrm>
        </p:grpSpPr>
        <p:sp>
          <p:nvSpPr>
            <p:cNvPr id="381" name="Google Shape;381;p2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5"/>
            <p:cNvGrpSpPr/>
            <p:nvPr/>
          </p:nvGrpSpPr>
          <p:grpSpPr>
            <a:xfrm flipH="1">
              <a:off x="331504" y="469451"/>
              <a:ext cx="8482204" cy="530259"/>
              <a:chOff x="716550" y="1893994"/>
              <a:chExt cx="7697100" cy="481179"/>
            </a:xfrm>
          </p:grpSpPr>
          <p:cxnSp>
            <p:nvCxnSpPr>
              <p:cNvPr id="383" name="Google Shape;383;p2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84" name="Google Shape;384;p2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TITLE_1">
    <p:bg>
      <p:bgPr>
        <a:solidFill>
          <a:srgbClr val="FFD966"/>
        </a:solidFill>
        <a:effectLst/>
      </p:bgPr>
    </p:bg>
    <p:spTree>
      <p:nvGrpSpPr>
        <p:cNvPr id="1" name="Shape 387"/>
        <p:cNvGrpSpPr/>
        <p:nvPr/>
      </p:nvGrpSpPr>
      <p:grpSpPr>
        <a:xfrm>
          <a:off x="0" y="0"/>
          <a:ext cx="0" cy="0"/>
          <a:chOff x="0" y="0"/>
          <a:chExt cx="0" cy="0"/>
        </a:xfrm>
      </p:grpSpPr>
      <p:grpSp>
        <p:nvGrpSpPr>
          <p:cNvPr id="388" name="Google Shape;388;p26"/>
          <p:cNvGrpSpPr/>
          <p:nvPr/>
        </p:nvGrpSpPr>
        <p:grpSpPr>
          <a:xfrm>
            <a:off x="7103119" y="67463"/>
            <a:ext cx="1137830" cy="861541"/>
            <a:chOff x="2625225" y="855400"/>
            <a:chExt cx="1307700" cy="899687"/>
          </a:xfrm>
        </p:grpSpPr>
        <p:sp>
          <p:nvSpPr>
            <p:cNvPr id="389" name="Google Shape;389;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6"/>
          <p:cNvGrpSpPr/>
          <p:nvPr/>
        </p:nvGrpSpPr>
        <p:grpSpPr>
          <a:xfrm>
            <a:off x="66432" y="1150463"/>
            <a:ext cx="1137830" cy="861541"/>
            <a:chOff x="2625225" y="855400"/>
            <a:chExt cx="1307700" cy="899687"/>
          </a:xfrm>
        </p:grpSpPr>
        <p:sp>
          <p:nvSpPr>
            <p:cNvPr id="392" name="Google Shape;39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6"/>
          <p:cNvGrpSpPr/>
          <p:nvPr/>
        </p:nvGrpSpPr>
        <p:grpSpPr>
          <a:xfrm>
            <a:off x="323275" y="322475"/>
            <a:ext cx="8490434" cy="4491900"/>
            <a:chOff x="323275" y="322475"/>
            <a:chExt cx="8490434" cy="4491900"/>
          </a:xfrm>
        </p:grpSpPr>
        <p:sp>
          <p:nvSpPr>
            <p:cNvPr id="395" name="Google Shape;395;p2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6"/>
            <p:cNvGrpSpPr/>
            <p:nvPr/>
          </p:nvGrpSpPr>
          <p:grpSpPr>
            <a:xfrm flipH="1">
              <a:off x="331504" y="469451"/>
              <a:ext cx="8482204" cy="530259"/>
              <a:chOff x="716550" y="1893994"/>
              <a:chExt cx="7697100" cy="481179"/>
            </a:xfrm>
          </p:grpSpPr>
          <p:cxnSp>
            <p:nvCxnSpPr>
              <p:cNvPr id="397" name="Google Shape;397;p2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98" name="Google Shape;398;p2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6"/>
          <p:cNvGrpSpPr/>
          <p:nvPr/>
        </p:nvGrpSpPr>
        <p:grpSpPr>
          <a:xfrm>
            <a:off x="142632" y="3214726"/>
            <a:ext cx="1137830" cy="861541"/>
            <a:chOff x="2625225" y="855400"/>
            <a:chExt cx="1307700" cy="899687"/>
          </a:xfrm>
        </p:grpSpPr>
        <p:sp>
          <p:nvSpPr>
            <p:cNvPr id="402" name="Google Shape;40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6"/>
          <p:cNvGrpSpPr/>
          <p:nvPr/>
        </p:nvGrpSpPr>
        <p:grpSpPr>
          <a:xfrm>
            <a:off x="7865119" y="3675826"/>
            <a:ext cx="1137830" cy="861541"/>
            <a:chOff x="2625225" y="855400"/>
            <a:chExt cx="1307700" cy="899687"/>
          </a:xfrm>
        </p:grpSpPr>
        <p:sp>
          <p:nvSpPr>
            <p:cNvPr id="405" name="Google Shape;405;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8325" y="445025"/>
            <a:ext cx="7867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Varela Round"/>
              <a:buNone/>
              <a:defRPr sz="3000" b="1">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38325" y="1152475"/>
            <a:ext cx="7867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00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1" r:id="rId4"/>
    <p:sldLayoutId id="214748367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4"/>
        <p:cNvGrpSpPr/>
        <p:nvPr/>
      </p:nvGrpSpPr>
      <p:grpSpPr>
        <a:xfrm>
          <a:off x="0" y="0"/>
          <a:ext cx="0" cy="0"/>
          <a:chOff x="0" y="0"/>
          <a:chExt cx="0" cy="0"/>
        </a:xfrm>
      </p:grpSpPr>
      <p:sp>
        <p:nvSpPr>
          <p:cNvPr id="415" name="Google Shape;415;p29"/>
          <p:cNvSpPr/>
          <p:nvPr/>
        </p:nvSpPr>
        <p:spPr>
          <a:xfrm>
            <a:off x="2145508" y="3232950"/>
            <a:ext cx="4852984" cy="1392368"/>
          </a:xfrm>
          <a:prstGeom prst="roundRect">
            <a:avLst>
              <a:gd name="adj" fmla="val 6740"/>
            </a:avLst>
          </a:prstGeom>
          <a:solidFill>
            <a:srgbClr val="F6F2E3"/>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txBox="1">
            <a:spLocks noGrp="1"/>
          </p:cNvSpPr>
          <p:nvPr>
            <p:ph type="ctrTitle"/>
          </p:nvPr>
        </p:nvSpPr>
        <p:spPr>
          <a:xfrm>
            <a:off x="1183520" y="1556337"/>
            <a:ext cx="6776960" cy="13923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COMPLETE DIGITAL COMMUNICATION SYSTEM </a:t>
            </a:r>
            <a:r>
              <a:rPr lang="en-US" sz="2400" dirty="0"/>
              <a:t>USING MATLAB</a:t>
            </a:r>
            <a:endParaRPr sz="4800" dirty="0"/>
          </a:p>
        </p:txBody>
      </p:sp>
      <p:sp>
        <p:nvSpPr>
          <p:cNvPr id="417" name="Google Shape;417;p29"/>
          <p:cNvSpPr txBox="1">
            <a:spLocks noGrp="1"/>
          </p:cNvSpPr>
          <p:nvPr>
            <p:ph type="subTitle" idx="1"/>
          </p:nvPr>
        </p:nvSpPr>
        <p:spPr>
          <a:xfrm>
            <a:off x="2093468" y="3410627"/>
            <a:ext cx="4852985" cy="1037013"/>
          </a:xfrm>
          <a:prstGeom prst="rect">
            <a:avLst/>
          </a:prstGeom>
        </p:spPr>
        <p:txBody>
          <a:bodyPr spcFirstLastPara="1" wrap="square" lIns="91425" tIns="91425" rIns="91425" bIns="91425" anchor="t" anchorCtr="0">
            <a:noAutofit/>
          </a:bodyPr>
          <a:lstStyle/>
          <a:p>
            <a:r>
              <a:rPr lang="en-IN" dirty="0"/>
              <a:t>CHAITRA GURUVELLI-BT21ECE130 </a:t>
            </a:r>
          </a:p>
          <a:p>
            <a:r>
              <a:rPr lang="en-IN" dirty="0"/>
              <a:t>ANUSHKA CHINTAWAR-BT21ECE096</a:t>
            </a:r>
          </a:p>
          <a:p>
            <a:r>
              <a:rPr lang="en-IN" dirty="0"/>
              <a:t>VANASHREE PARATE-BT21ECE084</a:t>
            </a:r>
          </a:p>
          <a:p>
            <a:r>
              <a:rPr lang="en-IN" dirty="0"/>
              <a:t>ANJALIKA AGARWAL-BT21ECE095</a:t>
            </a:r>
          </a:p>
          <a:p>
            <a:endParaRPr lang="en-IN"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969346-B520-FDAF-88DE-B9343EBD0F46}"/>
              </a:ext>
            </a:extLst>
          </p:cNvPr>
          <p:cNvSpPr>
            <a:spLocks noGrp="1"/>
          </p:cNvSpPr>
          <p:nvPr>
            <p:ph type="body" idx="1"/>
          </p:nvPr>
        </p:nvSpPr>
        <p:spPr/>
        <p:txBody>
          <a:bodyPr/>
          <a:lstStyle/>
          <a:p>
            <a:pPr marL="152400" indent="0">
              <a:buNone/>
            </a:pPr>
            <a:r>
              <a:rPr lang="en-IN" sz="2800" dirty="0">
                <a:latin typeface="+mj-lt"/>
              </a:rPr>
              <a:t>HUFFMAN DECODING:</a:t>
            </a:r>
          </a:p>
          <a:p>
            <a:pPr marL="152400" indent="0">
              <a:buNone/>
            </a:pPr>
            <a:endParaRPr lang="en-IN" sz="2800" dirty="0"/>
          </a:p>
          <a:p>
            <a:pPr marL="152400" indent="0">
              <a:buNone/>
            </a:pPr>
            <a:r>
              <a:rPr lang="en-US" sz="1600" dirty="0"/>
              <a:t>Huffman codes are variable-length codes, meaning different symbols are represented by codes of varying lengths, with more frequent symbols assigned shorter codes. During decoding, the encoded bit stream is analyzed based on these codes, reconstructing the original symbols. Huffman decoding is widely used in applications like file compression, network protocols, and multimedia compression, enabling efficient storage and transmission of data while preserving the integrity of the information.</a:t>
            </a:r>
            <a:endParaRPr lang="en-IN" sz="1600" dirty="0"/>
          </a:p>
        </p:txBody>
      </p:sp>
      <p:sp>
        <p:nvSpPr>
          <p:cNvPr id="3" name="Title 2">
            <a:extLst>
              <a:ext uri="{FF2B5EF4-FFF2-40B4-BE49-F238E27FC236}">
                <a16:creationId xmlns:a16="http://schemas.microsoft.com/office/drawing/2014/main" id="{B8FAB4B1-25E3-7A90-B714-E8702D608937}"/>
              </a:ext>
            </a:extLst>
          </p:cNvPr>
          <p:cNvSpPr>
            <a:spLocks noGrp="1"/>
          </p:cNvSpPr>
          <p:nvPr>
            <p:ph type="title"/>
          </p:nvPr>
        </p:nvSpPr>
        <p:spPr/>
        <p:txBody>
          <a:bodyPr/>
          <a:lstStyle/>
          <a:p>
            <a:r>
              <a:rPr lang="en-IN" dirty="0"/>
              <a:t>SOURCE DECODING</a:t>
            </a:r>
          </a:p>
        </p:txBody>
      </p:sp>
    </p:spTree>
    <p:extLst>
      <p:ext uri="{BB962C8B-B14F-4D97-AF65-F5344CB8AC3E}">
        <p14:creationId xmlns:p14="http://schemas.microsoft.com/office/powerpoint/2010/main" val="235602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30"/>
          <p:cNvSpPr txBox="1">
            <a:spLocks noGrp="1"/>
          </p:cNvSpPr>
          <p:nvPr>
            <p:ph type="body" idx="1"/>
          </p:nvPr>
        </p:nvSpPr>
        <p:spPr>
          <a:xfrm>
            <a:off x="467932" y="1014724"/>
            <a:ext cx="8487178" cy="38750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0" i="0" dirty="0">
                <a:solidFill>
                  <a:schemeClr val="tx1"/>
                </a:solidFill>
                <a:effectLst/>
                <a:latin typeface="+mj-lt"/>
              </a:rPr>
              <a:t>The simulation is performed using the following properties.</a:t>
            </a:r>
            <a:endParaRPr lang="en-US" sz="2400" dirty="0">
              <a:solidFill>
                <a:schemeClr val="tx1"/>
              </a:solidFill>
              <a:latin typeface="+mj-lt"/>
            </a:endParaRPr>
          </a:p>
          <a:p>
            <a:pPr marL="0" lvl="0" indent="0" algn="l" rtl="0">
              <a:spcBef>
                <a:spcPts val="0"/>
              </a:spcBef>
              <a:spcAft>
                <a:spcPts val="0"/>
              </a:spcAft>
              <a:buNone/>
            </a:pPr>
            <a:endParaRPr lang="en-US" sz="1400" dirty="0">
              <a:solidFill>
                <a:schemeClr val="dk1"/>
              </a:solidFill>
              <a:latin typeface="+mj-lt"/>
            </a:endParaRPr>
          </a:p>
          <a:p>
            <a:pPr marL="0" lvl="0" indent="0" rtl="0">
              <a:spcBef>
                <a:spcPts val="0"/>
              </a:spcBef>
              <a:spcAft>
                <a:spcPts val="0"/>
              </a:spcAft>
              <a:buNone/>
            </a:pPr>
            <a:r>
              <a:rPr lang="en-US" sz="1400" dirty="0">
                <a:solidFill>
                  <a:schemeClr val="dk1"/>
                </a:solidFill>
              </a:rPr>
              <a:t>      </a:t>
            </a:r>
          </a:p>
          <a:p>
            <a:pPr marL="0" lvl="0" indent="0" rtl="0">
              <a:spcBef>
                <a:spcPts val="0"/>
              </a:spcBef>
              <a:spcAft>
                <a:spcPts val="0"/>
              </a:spcAft>
              <a:buNone/>
            </a:pPr>
            <a:r>
              <a:rPr lang="en-US" sz="1400" dirty="0">
                <a:solidFill>
                  <a:schemeClr val="dk1"/>
                </a:solidFill>
              </a:rPr>
              <a:t>           MODULATION TYPES          		 :           ASK, BPSK</a:t>
            </a:r>
          </a:p>
          <a:p>
            <a:pPr marL="0" lvl="0" indent="0" rtl="0">
              <a:spcBef>
                <a:spcPts val="0"/>
              </a:spcBef>
              <a:spcAft>
                <a:spcPts val="0"/>
              </a:spcAft>
              <a:buNone/>
            </a:pPr>
            <a:r>
              <a:rPr lang="en-US" sz="1400" dirty="0">
                <a:solidFill>
                  <a:schemeClr val="dk1"/>
                </a:solidFill>
              </a:rPr>
              <a:t>           SAMPLES PER BIT                 		 :           40</a:t>
            </a:r>
          </a:p>
          <a:p>
            <a:pPr marL="0" lvl="0" indent="0" rtl="0">
              <a:spcBef>
                <a:spcPts val="0"/>
              </a:spcBef>
              <a:spcAft>
                <a:spcPts val="0"/>
              </a:spcAft>
              <a:buNone/>
            </a:pPr>
            <a:r>
              <a:rPr lang="en-US" sz="1400" dirty="0">
                <a:solidFill>
                  <a:schemeClr val="dk1"/>
                </a:solidFill>
              </a:rPr>
              <a:t>           BITRATE				 :           1000</a:t>
            </a:r>
          </a:p>
          <a:p>
            <a:pPr marL="0" lvl="0" indent="0" rtl="0">
              <a:spcBef>
                <a:spcPts val="0"/>
              </a:spcBef>
              <a:spcAft>
                <a:spcPts val="0"/>
              </a:spcAft>
              <a:buNone/>
            </a:pPr>
            <a:r>
              <a:rPr lang="en-US" sz="1400" dirty="0">
                <a:solidFill>
                  <a:schemeClr val="dk1"/>
                </a:solidFill>
              </a:rPr>
              <a:t>           CARRIER FREQUENCY			 :           1000Hz</a:t>
            </a:r>
          </a:p>
          <a:p>
            <a:pPr marL="0" lvl="0" indent="0" rtl="0">
              <a:spcBef>
                <a:spcPts val="0"/>
              </a:spcBef>
              <a:spcAft>
                <a:spcPts val="0"/>
              </a:spcAft>
              <a:buNone/>
            </a:pPr>
            <a:r>
              <a:rPr lang="en-US" sz="1400" dirty="0">
                <a:solidFill>
                  <a:schemeClr val="dk1"/>
                </a:solidFill>
              </a:rPr>
              <a:t>           CARRIER AMPLITUDE			 :           1V</a:t>
            </a:r>
          </a:p>
          <a:p>
            <a:pPr marL="0" lvl="0" indent="0" rtl="0">
              <a:spcBef>
                <a:spcPts val="0"/>
              </a:spcBef>
              <a:spcAft>
                <a:spcPts val="0"/>
              </a:spcAft>
              <a:buNone/>
            </a:pPr>
            <a:r>
              <a:rPr lang="en-US" sz="1400" dirty="0">
                <a:solidFill>
                  <a:schemeClr val="dk1"/>
                </a:solidFill>
              </a:rPr>
              <a:t>           SNR					 :           10 dB</a:t>
            </a:r>
          </a:p>
          <a:p>
            <a:pPr marL="0" lvl="0" indent="0" rtl="0">
              <a:spcBef>
                <a:spcPts val="0"/>
              </a:spcBef>
              <a:spcAft>
                <a:spcPts val="0"/>
              </a:spcAft>
              <a:buNone/>
            </a:pPr>
            <a:r>
              <a:rPr lang="en-US" sz="1400" dirty="0">
                <a:solidFill>
                  <a:schemeClr val="dk1"/>
                </a:solidFill>
              </a:rPr>
              <a:t>           GENERATOR MATRIX FOR CHANNEL CODE           :           [111;101]</a:t>
            </a:r>
          </a:p>
          <a:p>
            <a:pPr marL="0" lvl="0" indent="0" rtl="0">
              <a:spcBef>
                <a:spcPts val="0"/>
              </a:spcBef>
              <a:spcAft>
                <a:spcPts val="0"/>
              </a:spcAft>
              <a:buNone/>
            </a:pPr>
            <a:r>
              <a:rPr lang="en-US" sz="1400" dirty="0">
                <a:solidFill>
                  <a:schemeClr val="dk1"/>
                </a:solidFill>
              </a:rPr>
              <a:t>           NUMBER OF BIT SHIFT IN THE REGISTER	 :           1</a:t>
            </a:r>
          </a:p>
        </p:txBody>
      </p:sp>
    </p:spTree>
    <p:extLst>
      <p:ext uri="{BB962C8B-B14F-4D97-AF65-F5344CB8AC3E}">
        <p14:creationId xmlns:p14="http://schemas.microsoft.com/office/powerpoint/2010/main" val="115437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BE62B0-DB96-83DF-4C4E-70DA011B4B92}"/>
              </a:ext>
            </a:extLst>
          </p:cNvPr>
          <p:cNvSpPr>
            <a:spLocks noGrp="1"/>
          </p:cNvSpPr>
          <p:nvPr>
            <p:ph type="title"/>
          </p:nvPr>
        </p:nvSpPr>
        <p:spPr/>
        <p:txBody>
          <a:bodyPr/>
          <a:lstStyle/>
          <a:p>
            <a:r>
              <a:rPr lang="en-US" dirty="0"/>
              <a:t>RESULTS</a:t>
            </a:r>
            <a:endParaRPr lang="en-IN" dirty="0"/>
          </a:p>
        </p:txBody>
      </p:sp>
      <p:pic>
        <p:nvPicPr>
          <p:cNvPr id="5" name="Picture 4">
            <a:extLst>
              <a:ext uri="{FF2B5EF4-FFF2-40B4-BE49-F238E27FC236}">
                <a16:creationId xmlns:a16="http://schemas.microsoft.com/office/drawing/2014/main" id="{AF308DEC-2338-BC82-2900-FE3C5D59F8CE}"/>
              </a:ext>
            </a:extLst>
          </p:cNvPr>
          <p:cNvPicPr>
            <a:picLocks noChangeAspect="1"/>
          </p:cNvPicPr>
          <p:nvPr/>
        </p:nvPicPr>
        <p:blipFill>
          <a:blip r:embed="rId2"/>
          <a:stretch>
            <a:fillRect/>
          </a:stretch>
        </p:blipFill>
        <p:spPr>
          <a:xfrm>
            <a:off x="849153" y="1458992"/>
            <a:ext cx="3631405" cy="2576531"/>
          </a:xfrm>
          <a:prstGeom prst="rect">
            <a:avLst/>
          </a:prstGeom>
        </p:spPr>
      </p:pic>
      <p:pic>
        <p:nvPicPr>
          <p:cNvPr id="7" name="Picture 6">
            <a:extLst>
              <a:ext uri="{FF2B5EF4-FFF2-40B4-BE49-F238E27FC236}">
                <a16:creationId xmlns:a16="http://schemas.microsoft.com/office/drawing/2014/main" id="{3FE13158-46FE-27EA-C78F-E9116B3FF9B5}"/>
              </a:ext>
            </a:extLst>
          </p:cNvPr>
          <p:cNvPicPr>
            <a:picLocks noChangeAspect="1"/>
          </p:cNvPicPr>
          <p:nvPr/>
        </p:nvPicPr>
        <p:blipFill>
          <a:blip r:embed="rId3"/>
          <a:stretch>
            <a:fillRect/>
          </a:stretch>
        </p:blipFill>
        <p:spPr>
          <a:xfrm>
            <a:off x="4663444" y="1458992"/>
            <a:ext cx="3760582" cy="2503944"/>
          </a:xfrm>
          <a:prstGeom prst="rect">
            <a:avLst/>
          </a:prstGeom>
        </p:spPr>
      </p:pic>
      <p:graphicFrame>
        <p:nvGraphicFramePr>
          <p:cNvPr id="8" name="Table 7">
            <a:extLst>
              <a:ext uri="{FF2B5EF4-FFF2-40B4-BE49-F238E27FC236}">
                <a16:creationId xmlns:a16="http://schemas.microsoft.com/office/drawing/2014/main" id="{BCFAA142-46FE-9E0D-FDE4-DFF10ABF92C8}"/>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{D80A24D0-AEE0-4C3C-8A60-5421069B006C}</a:tableStyleId>
              </a:tblPr>
              <a:tblGrid>
                <a:gridCol w="3048000">
                  <a:extLst>
                    <a:ext uri="{9D8B030D-6E8A-4147-A177-3AD203B41FA5}">
                      <a16:colId xmlns:a16="http://schemas.microsoft.com/office/drawing/2014/main" val="850112505"/>
                    </a:ext>
                  </a:extLst>
                </a:gridCol>
                <a:gridCol w="3048000">
                  <a:extLst>
                    <a:ext uri="{9D8B030D-6E8A-4147-A177-3AD203B41FA5}">
                      <a16:colId xmlns:a16="http://schemas.microsoft.com/office/drawing/2014/main" val="3130603768"/>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2724632467"/>
                  </a:ext>
                </a:extLst>
              </a:tr>
            </a:tbl>
          </a:graphicData>
        </a:graphic>
      </p:graphicFrame>
    </p:spTree>
    <p:extLst>
      <p:ext uri="{BB962C8B-B14F-4D97-AF65-F5344CB8AC3E}">
        <p14:creationId xmlns:p14="http://schemas.microsoft.com/office/powerpoint/2010/main" val="2517927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643616-9127-D2A5-2BF3-FC9FC6E55E82}"/>
              </a:ext>
            </a:extLst>
          </p:cNvPr>
          <p:cNvSpPr>
            <a:spLocks noGrp="1"/>
          </p:cNvSpPr>
          <p:nvPr>
            <p:ph type="body" idx="1"/>
          </p:nvPr>
        </p:nvSpPr>
        <p:spPr/>
        <p:txBody>
          <a:bodyPr/>
          <a:lstStyle/>
          <a:p>
            <a:pPr>
              <a:buFont typeface="Arial" panose="020B0604020202020204" pitchFamily="34" charset="0"/>
              <a:buChar char="•"/>
            </a:pPr>
            <a:r>
              <a:rPr lang="en-US" b="1" i="0" dirty="0">
                <a:effectLst/>
                <a:latin typeface="Söhne"/>
              </a:rPr>
              <a:t>"Digital Communications" by John G. </a:t>
            </a:r>
            <a:r>
              <a:rPr lang="en-US" b="1" i="0" dirty="0" err="1">
                <a:effectLst/>
                <a:latin typeface="Söhne"/>
              </a:rPr>
              <a:t>Proakis</a:t>
            </a:r>
            <a:r>
              <a:rPr lang="en-US" b="1" i="0" dirty="0">
                <a:effectLst/>
                <a:latin typeface="Söhne"/>
              </a:rPr>
              <a:t> and Masoud Salehi</a:t>
            </a:r>
          </a:p>
          <a:p>
            <a:pPr>
              <a:buFont typeface="Arial" panose="020B0604020202020204" pitchFamily="34" charset="0"/>
              <a:buChar char="•"/>
            </a:pPr>
            <a:r>
              <a:rPr lang="en-US" b="1" i="0" dirty="0">
                <a:effectLst/>
                <a:latin typeface="Söhne"/>
              </a:rPr>
              <a:t>"Digital Communication: Theory and Lab Experiments Using MATLAB" by </a:t>
            </a:r>
            <a:r>
              <a:rPr lang="en-US" b="1" i="0" dirty="0" err="1">
                <a:effectLst/>
                <a:latin typeface="Söhne"/>
              </a:rPr>
              <a:t>Mathini</a:t>
            </a:r>
            <a:r>
              <a:rPr lang="en-US" b="1" i="0" dirty="0">
                <a:effectLst/>
                <a:latin typeface="Söhne"/>
              </a:rPr>
              <a:t> </a:t>
            </a:r>
            <a:r>
              <a:rPr lang="en-US" b="1" i="0" dirty="0" err="1">
                <a:effectLst/>
                <a:latin typeface="Söhne"/>
              </a:rPr>
              <a:t>Sellathurai</a:t>
            </a:r>
            <a:r>
              <a:rPr lang="en-US" b="1" i="0" dirty="0">
                <a:effectLst/>
                <a:latin typeface="Söhne"/>
              </a:rPr>
              <a:t> and</a:t>
            </a:r>
          </a:p>
          <a:p>
            <a:pPr marL="152400" indent="0">
              <a:buNone/>
            </a:pPr>
            <a:r>
              <a:rPr lang="en-US" b="1" dirty="0">
                <a:latin typeface="Söhne"/>
              </a:rPr>
              <a:t>           </a:t>
            </a:r>
            <a:r>
              <a:rPr lang="en-US" b="1" i="0" dirty="0" err="1">
                <a:effectLst/>
                <a:latin typeface="Söhne"/>
              </a:rPr>
              <a:t>Devasena</a:t>
            </a:r>
            <a:r>
              <a:rPr lang="en-US" b="1" i="0" dirty="0">
                <a:effectLst/>
                <a:latin typeface="Söhne"/>
              </a:rPr>
              <a:t> Desai</a:t>
            </a:r>
            <a:r>
              <a:rPr lang="en-US" b="0" i="0" dirty="0">
                <a:solidFill>
                  <a:srgbClr val="D1D5DB"/>
                </a:solidFill>
                <a:effectLst/>
                <a:latin typeface="Söhne"/>
              </a:rPr>
              <a:t>:</a:t>
            </a:r>
            <a:endParaRPr lang="en-US" b="1" i="0" dirty="0">
              <a:effectLst/>
              <a:latin typeface="Söhne"/>
            </a:endParaRPr>
          </a:p>
          <a:p>
            <a:pPr>
              <a:buFont typeface="Arial" panose="020B0604020202020204" pitchFamily="34" charset="0"/>
              <a:buChar char="•"/>
            </a:pPr>
            <a:r>
              <a:rPr lang="en-US" b="1" i="0" dirty="0">
                <a:effectLst/>
                <a:latin typeface="Söhne"/>
              </a:rPr>
              <a:t> MATLAB and Simulink for Digital Communication</a:t>
            </a:r>
          </a:p>
          <a:p>
            <a:pPr>
              <a:buFont typeface="Arial" panose="020B0604020202020204" pitchFamily="34" charset="0"/>
              <a:buChar char="•"/>
            </a:pPr>
            <a:r>
              <a:rPr lang="en-IN" b="1" i="0">
                <a:effectLst/>
                <a:latin typeface="Söhne"/>
              </a:rPr>
              <a:t> MATLAB </a:t>
            </a:r>
            <a:r>
              <a:rPr lang="en-IN" b="1" i="0" dirty="0">
                <a:effectLst/>
                <a:latin typeface="Söhne"/>
              </a:rPr>
              <a:t>Documentation</a:t>
            </a:r>
            <a:endParaRPr lang="en-US" b="1" dirty="0">
              <a:latin typeface="Söhne"/>
            </a:endParaRPr>
          </a:p>
          <a:p>
            <a:endParaRPr lang="en-IN" dirty="0"/>
          </a:p>
        </p:txBody>
      </p:sp>
      <p:sp>
        <p:nvSpPr>
          <p:cNvPr id="3" name="Title 2">
            <a:extLst>
              <a:ext uri="{FF2B5EF4-FFF2-40B4-BE49-F238E27FC236}">
                <a16:creationId xmlns:a16="http://schemas.microsoft.com/office/drawing/2014/main" id="{8294C0A6-60DC-91CA-6DE5-E5C67951028B}"/>
              </a:ext>
            </a:extLst>
          </p:cNvPr>
          <p:cNvSpPr>
            <a:spLocks noGrp="1"/>
          </p:cNvSpPr>
          <p:nvPr>
            <p:ph type="title"/>
          </p:nvPr>
        </p:nvSpPr>
        <p:spPr/>
        <p:txBody>
          <a:bodyPr/>
          <a:lstStyle/>
          <a:p>
            <a:r>
              <a:rPr lang="en-US" dirty="0"/>
              <a:t>REFERENCES</a:t>
            </a:r>
            <a:endParaRPr lang="en-IN" dirty="0"/>
          </a:p>
        </p:txBody>
      </p:sp>
    </p:spTree>
    <p:extLst>
      <p:ext uri="{BB962C8B-B14F-4D97-AF65-F5344CB8AC3E}">
        <p14:creationId xmlns:p14="http://schemas.microsoft.com/office/powerpoint/2010/main" val="145169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0"/>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OVERVIEW</a:t>
            </a:r>
            <a:endParaRPr dirty="0"/>
          </a:p>
        </p:txBody>
      </p:sp>
      <p:sp>
        <p:nvSpPr>
          <p:cNvPr id="423" name="Google Shape;423;p30"/>
          <p:cNvSpPr txBox="1">
            <a:spLocks noGrp="1"/>
          </p:cNvSpPr>
          <p:nvPr>
            <p:ph type="body" idx="1"/>
          </p:nvPr>
        </p:nvSpPr>
        <p:spPr>
          <a:xfrm>
            <a:off x="638224" y="1502535"/>
            <a:ext cx="7704000" cy="3111042"/>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IN" sz="2400" b="0" i="0" dirty="0">
                <a:solidFill>
                  <a:schemeClr val="tx2">
                    <a:lumMod val="10000"/>
                  </a:schemeClr>
                </a:solidFill>
                <a:effectLst/>
                <a:latin typeface="Lato" panose="020F0502020204030203" pitchFamily="34" charset="0"/>
                <a:ea typeface="Lato" panose="020F0502020204030203" pitchFamily="34" charset="0"/>
                <a:cs typeface="Lato" panose="020F0502020204030203" pitchFamily="34" charset="0"/>
              </a:rPr>
              <a:t>Source Coding: Huffman encoding</a:t>
            </a:r>
          </a:p>
          <a:p>
            <a:pPr algn="l">
              <a:buFont typeface="Arial" panose="020B0604020202020204" pitchFamily="34" charset="0"/>
              <a:buChar char="•"/>
            </a:pPr>
            <a:r>
              <a:rPr lang="en-IN" sz="2400" b="0" i="0" dirty="0">
                <a:solidFill>
                  <a:schemeClr val="tx2">
                    <a:lumMod val="10000"/>
                  </a:schemeClr>
                </a:solidFill>
                <a:effectLst/>
                <a:latin typeface="Lato" panose="020F0502020204030203" pitchFamily="34" charset="0"/>
                <a:ea typeface="Lato" panose="020F0502020204030203" pitchFamily="34" charset="0"/>
                <a:cs typeface="Lato" panose="020F0502020204030203" pitchFamily="34" charset="0"/>
              </a:rPr>
              <a:t>Channel Coding: Convolutional encoding</a:t>
            </a:r>
          </a:p>
          <a:p>
            <a:pPr algn="l">
              <a:buFont typeface="Arial" panose="020B0604020202020204" pitchFamily="34" charset="0"/>
              <a:buChar char="•"/>
            </a:pPr>
            <a:r>
              <a:rPr lang="en-IN" sz="2400" b="0" i="0" dirty="0">
                <a:solidFill>
                  <a:schemeClr val="tx2">
                    <a:lumMod val="10000"/>
                  </a:schemeClr>
                </a:solidFill>
                <a:effectLst/>
                <a:latin typeface="Lato" panose="020F0502020204030203" pitchFamily="34" charset="0"/>
                <a:ea typeface="Lato" panose="020F0502020204030203" pitchFamily="34" charset="0"/>
                <a:cs typeface="Lato" panose="020F0502020204030203" pitchFamily="34" charset="0"/>
              </a:rPr>
              <a:t>Modulation: Amplitude Shift Keying (ASK), and Phase Shift Keying (PSK) modulation</a:t>
            </a:r>
          </a:p>
          <a:p>
            <a:pPr algn="l">
              <a:buFont typeface="Arial" panose="020B0604020202020204" pitchFamily="34" charset="0"/>
              <a:buChar char="•"/>
            </a:pPr>
            <a:r>
              <a:rPr lang="en-IN" sz="2400" b="0" i="0" dirty="0">
                <a:solidFill>
                  <a:schemeClr val="tx2">
                    <a:lumMod val="10000"/>
                  </a:schemeClr>
                </a:solidFill>
                <a:effectLst/>
                <a:latin typeface="Lato" panose="020F0502020204030203" pitchFamily="34" charset="0"/>
                <a:ea typeface="Lato" panose="020F0502020204030203" pitchFamily="34" charset="0"/>
                <a:cs typeface="Lato" panose="020F0502020204030203" pitchFamily="34" charset="0"/>
              </a:rPr>
              <a:t>Channel: Additive White Gaussian Noise Channel</a:t>
            </a:r>
          </a:p>
          <a:p>
            <a:pPr algn="l">
              <a:buFont typeface="Arial" panose="020B0604020202020204" pitchFamily="34" charset="0"/>
              <a:buChar char="•"/>
            </a:pPr>
            <a:r>
              <a:rPr lang="en-IN" sz="2400" b="0" i="0" dirty="0">
                <a:solidFill>
                  <a:schemeClr val="tx2">
                    <a:lumMod val="10000"/>
                  </a:schemeClr>
                </a:solidFill>
                <a:effectLst/>
                <a:latin typeface="Lato" panose="020F0502020204030203" pitchFamily="34" charset="0"/>
                <a:ea typeface="Lato" panose="020F0502020204030203" pitchFamily="34" charset="0"/>
                <a:cs typeface="Lato" panose="020F0502020204030203" pitchFamily="34" charset="0"/>
              </a:rPr>
              <a:t>Demodulation: ASK and PSK demodulation</a:t>
            </a:r>
          </a:p>
          <a:p>
            <a:pPr algn="l">
              <a:buFont typeface="Arial" panose="020B0604020202020204" pitchFamily="34" charset="0"/>
              <a:buChar char="•"/>
            </a:pPr>
            <a:r>
              <a:rPr lang="en-IN" sz="2400" b="0" i="0" dirty="0">
                <a:solidFill>
                  <a:schemeClr val="tx2">
                    <a:lumMod val="10000"/>
                  </a:schemeClr>
                </a:solidFill>
                <a:effectLst/>
                <a:latin typeface="Lato" panose="020F0502020204030203" pitchFamily="34" charset="0"/>
                <a:ea typeface="Lato" panose="020F0502020204030203" pitchFamily="34" charset="0"/>
                <a:cs typeface="Lato" panose="020F0502020204030203" pitchFamily="34" charset="0"/>
              </a:rPr>
              <a:t>Channel Decoding: Viterbi decoding</a:t>
            </a:r>
          </a:p>
          <a:p>
            <a:pPr algn="l">
              <a:buFont typeface="Arial" panose="020B0604020202020204" pitchFamily="34" charset="0"/>
              <a:buChar char="•"/>
            </a:pPr>
            <a:r>
              <a:rPr lang="en-IN" sz="2400" b="0" i="0" dirty="0">
                <a:solidFill>
                  <a:schemeClr val="tx2">
                    <a:lumMod val="10000"/>
                  </a:schemeClr>
                </a:solidFill>
                <a:effectLst/>
                <a:latin typeface="Lato" panose="020F0502020204030203" pitchFamily="34" charset="0"/>
                <a:ea typeface="Lato" panose="020F0502020204030203" pitchFamily="34" charset="0"/>
                <a:cs typeface="Lato" panose="020F0502020204030203" pitchFamily="34" charset="0"/>
              </a:rPr>
              <a:t>Source Decoding: Huffman decoding</a:t>
            </a:r>
          </a:p>
        </p:txBody>
      </p:sp>
      <p:sp>
        <p:nvSpPr>
          <p:cNvPr id="2" name="TextBox 1">
            <a:extLst>
              <a:ext uri="{FF2B5EF4-FFF2-40B4-BE49-F238E27FC236}">
                <a16:creationId xmlns:a16="http://schemas.microsoft.com/office/drawing/2014/main" id="{3D4BADF0-7E72-021C-3F88-54BE84462DD8}"/>
              </a:ext>
            </a:extLst>
          </p:cNvPr>
          <p:cNvSpPr txBox="1"/>
          <p:nvPr/>
        </p:nvSpPr>
        <p:spPr>
          <a:xfrm>
            <a:off x="801776" y="1061676"/>
            <a:ext cx="7745923" cy="492443"/>
          </a:xfrm>
          <a:prstGeom prst="rect">
            <a:avLst/>
          </a:prstGeom>
          <a:noFill/>
        </p:spPr>
        <p:txBody>
          <a:bodyPr wrap="square" rtlCol="0">
            <a:spAutoFit/>
          </a:bodyPr>
          <a:lstStyle/>
          <a:p>
            <a:r>
              <a:rPr lang="en-US" sz="2600" b="0" i="0" dirty="0">
                <a:solidFill>
                  <a:schemeClr val="tx2">
                    <a:lumMod val="10000"/>
                  </a:schemeClr>
                </a:solidFill>
                <a:effectLst/>
                <a:latin typeface="+mj-lt"/>
              </a:rPr>
              <a:t>Each block is built using the following techniques.</a:t>
            </a:r>
            <a:endParaRPr lang="en-IN" sz="2600" dirty="0">
              <a:solidFill>
                <a:schemeClr val="tx2">
                  <a:lumMod val="10000"/>
                </a:schemeClr>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0"/>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OBJECTIVE</a:t>
            </a:r>
          </a:p>
        </p:txBody>
      </p:sp>
      <p:sp>
        <p:nvSpPr>
          <p:cNvPr id="423" name="Google Shape;423;p30"/>
          <p:cNvSpPr txBox="1">
            <a:spLocks noGrp="1"/>
          </p:cNvSpPr>
          <p:nvPr>
            <p:ph type="body" idx="1"/>
          </p:nvPr>
        </p:nvSpPr>
        <p:spPr>
          <a:xfrm>
            <a:off x="614770" y="1014723"/>
            <a:ext cx="7704000" cy="3416400"/>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2000" b="0" i="0" dirty="0">
                <a:solidFill>
                  <a:schemeClr val="tx2">
                    <a:lumMod val="10000"/>
                  </a:schemeClr>
                </a:solidFill>
                <a:effectLst/>
                <a:latin typeface="Lato" panose="020F0502020204030203" pitchFamily="34" charset="0"/>
                <a:ea typeface="Lato" panose="020F0502020204030203" pitchFamily="34" charset="0"/>
                <a:cs typeface="Lato" panose="020F0502020204030203" pitchFamily="34" charset="0"/>
              </a:rPr>
              <a:t>This project is the simulation of a complete digital communication system. A digital communication system consists of multiple blocks and each block is implemented here as a MATLAB function and the '</a:t>
            </a:r>
            <a:r>
              <a:rPr lang="en-US" sz="2000" b="0" i="0" dirty="0" err="1">
                <a:solidFill>
                  <a:schemeClr val="tx2">
                    <a:lumMod val="10000"/>
                  </a:schemeClr>
                </a:solidFill>
                <a:effectLst/>
                <a:latin typeface="Lato" panose="020F0502020204030203" pitchFamily="34" charset="0"/>
                <a:ea typeface="Lato" panose="020F0502020204030203" pitchFamily="34" charset="0"/>
                <a:cs typeface="Lato" panose="020F0502020204030203" pitchFamily="34" charset="0"/>
              </a:rPr>
              <a:t>main_code.m</a:t>
            </a:r>
            <a:r>
              <a:rPr lang="en-US" sz="2000" b="0" i="0" dirty="0">
                <a:solidFill>
                  <a:schemeClr val="tx2">
                    <a:lumMod val="10000"/>
                  </a:schemeClr>
                </a:solidFill>
                <a:effectLst/>
                <a:latin typeface="Lato" panose="020F0502020204030203" pitchFamily="34" charset="0"/>
                <a:ea typeface="Lato" panose="020F0502020204030203" pitchFamily="34" charset="0"/>
                <a:cs typeface="Lato" panose="020F0502020204030203" pitchFamily="34" charset="0"/>
              </a:rPr>
              <a:t>' file combines them all to build the complete system. The system reads text file 'source_data.txt' from the Data folder and process the text data accordingly and writes the received text into another text file named 'received.txt' again in the Data folder. The block diagram below shows all the blocks of the system in a sequential manner.</a:t>
            </a:r>
            <a:endParaRPr lang="en-US" sz="2000" dirty="0">
              <a:solidFill>
                <a:schemeClr val="tx2">
                  <a:lumMod val="10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97781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0"/>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BLOCK DIAGRAM</a:t>
            </a:r>
            <a:endParaRPr dirty="0"/>
          </a:p>
        </p:txBody>
      </p:sp>
      <p:sp>
        <p:nvSpPr>
          <p:cNvPr id="423" name="Google Shape;423;p30"/>
          <p:cNvSpPr txBox="1">
            <a:spLocks noGrp="1"/>
          </p:cNvSpPr>
          <p:nvPr>
            <p:ph type="body" idx="1"/>
          </p:nvPr>
        </p:nvSpPr>
        <p:spPr>
          <a:xfrm>
            <a:off x="1280408" y="2018535"/>
            <a:ext cx="6423617" cy="27159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dk1"/>
                </a:solidFill>
              </a:rPr>
              <a:t>         </a:t>
            </a:r>
          </a:p>
        </p:txBody>
      </p:sp>
      <p:pic>
        <p:nvPicPr>
          <p:cNvPr id="1026" name="Picture 2">
            <a:extLst>
              <a:ext uri="{FF2B5EF4-FFF2-40B4-BE49-F238E27FC236}">
                <a16:creationId xmlns:a16="http://schemas.microsoft.com/office/drawing/2014/main" id="{ECB9D6E9-19F4-E2D9-06E1-F62A6A3837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732" y="1140922"/>
            <a:ext cx="7624293" cy="3551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72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743F25-132D-7632-EED1-922BAD7084FB}"/>
              </a:ext>
            </a:extLst>
          </p:cNvPr>
          <p:cNvSpPr>
            <a:spLocks noGrp="1"/>
          </p:cNvSpPr>
          <p:nvPr>
            <p:ph type="body" idx="1"/>
          </p:nvPr>
        </p:nvSpPr>
        <p:spPr/>
        <p:txBody>
          <a:bodyPr/>
          <a:lstStyle/>
          <a:p>
            <a:pPr marL="152400" indent="0">
              <a:buNone/>
            </a:pPr>
            <a:r>
              <a:rPr lang="en-IN" sz="2800" dirty="0">
                <a:latin typeface="+mj-lt"/>
              </a:rPr>
              <a:t>HUFFMAN ENCODING:</a:t>
            </a:r>
            <a:endParaRPr lang="en-IN" sz="1600" dirty="0">
              <a:latin typeface="+mj-lt"/>
            </a:endParaRPr>
          </a:p>
          <a:p>
            <a:pPr marL="152400" indent="0">
              <a:buNone/>
            </a:pPr>
            <a:r>
              <a:rPr lang="en-US" sz="1800" dirty="0"/>
              <a:t>Huffman encoding is a widely used algorithm for lossless data compression. It assigns variable-length codes to input symbols, where the length of each code is based on the probability of the corresponding symbol. Shorter codes are assigned to more probable symbols to achieve efficient compression</a:t>
            </a:r>
          </a:p>
          <a:p>
            <a:pPr marL="152400" indent="0">
              <a:buNone/>
            </a:pPr>
            <a:endParaRPr lang="en-IN" sz="1800" dirty="0"/>
          </a:p>
          <a:p>
            <a:pPr marL="152400" indent="0">
              <a:buNone/>
            </a:pPr>
            <a:r>
              <a:rPr lang="en-US" sz="1800" dirty="0"/>
              <a:t>The code assumes the input probabilities are given and it constructs the Huffman codes based on these probabilities. The resulting </a:t>
            </a:r>
            <a:r>
              <a:rPr lang="en-US" sz="1800" dirty="0" err="1"/>
              <a:t>code_word</a:t>
            </a:r>
            <a:r>
              <a:rPr lang="en-US" sz="1800" dirty="0"/>
              <a:t> cell array contains Huffman codes for each symbol, which can be used for encoding and decoding data</a:t>
            </a:r>
            <a:r>
              <a:rPr lang="en-US" sz="1600" dirty="0"/>
              <a:t>.</a:t>
            </a:r>
            <a:endParaRPr lang="en-IN" sz="1600" dirty="0"/>
          </a:p>
        </p:txBody>
      </p:sp>
      <p:sp>
        <p:nvSpPr>
          <p:cNvPr id="3" name="Title 2">
            <a:extLst>
              <a:ext uri="{FF2B5EF4-FFF2-40B4-BE49-F238E27FC236}">
                <a16:creationId xmlns:a16="http://schemas.microsoft.com/office/drawing/2014/main" id="{7C17E428-FA68-2AB9-42FF-114D70659314}"/>
              </a:ext>
            </a:extLst>
          </p:cNvPr>
          <p:cNvSpPr>
            <a:spLocks noGrp="1"/>
          </p:cNvSpPr>
          <p:nvPr>
            <p:ph type="title"/>
          </p:nvPr>
        </p:nvSpPr>
        <p:spPr/>
        <p:txBody>
          <a:bodyPr/>
          <a:lstStyle/>
          <a:p>
            <a:r>
              <a:rPr lang="en-IN" dirty="0"/>
              <a:t>SOURCE CODING</a:t>
            </a:r>
          </a:p>
        </p:txBody>
      </p:sp>
    </p:spTree>
    <p:extLst>
      <p:ext uri="{BB962C8B-B14F-4D97-AF65-F5344CB8AC3E}">
        <p14:creationId xmlns:p14="http://schemas.microsoft.com/office/powerpoint/2010/main" val="416931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0D42C1-6E2D-BC4A-D002-AF6A5466036B}"/>
              </a:ext>
            </a:extLst>
          </p:cNvPr>
          <p:cNvSpPr>
            <a:spLocks noGrp="1"/>
          </p:cNvSpPr>
          <p:nvPr>
            <p:ph type="body" idx="1"/>
          </p:nvPr>
        </p:nvSpPr>
        <p:spPr/>
        <p:txBody>
          <a:bodyPr/>
          <a:lstStyle/>
          <a:p>
            <a:pPr marL="152400" indent="0">
              <a:buNone/>
            </a:pPr>
            <a:r>
              <a:rPr lang="en-IN" sz="2800" dirty="0">
                <a:latin typeface="+mj-lt"/>
              </a:rPr>
              <a:t>CONVOLUTIONAL ENCODING:</a:t>
            </a:r>
          </a:p>
          <a:p>
            <a:pPr marL="152400" indent="0">
              <a:buNone/>
            </a:pPr>
            <a:endParaRPr lang="en-IN" dirty="0"/>
          </a:p>
          <a:p>
            <a:pPr marL="152400" indent="0">
              <a:buNone/>
            </a:pPr>
            <a:endParaRPr lang="en-US" sz="1600" dirty="0"/>
          </a:p>
          <a:p>
            <a:pPr marL="152400" indent="0">
              <a:buNone/>
            </a:pPr>
            <a:r>
              <a:rPr lang="en-US" sz="1800" dirty="0"/>
              <a:t>Convolutional codes are a type of error-correcting codes used in digital communications. In this function, a simple matrix multiplication (convolution) and modulo-2 operation (remainder operation) are performed to generate the coded bit stream.  The effectiveness of the convolutional code depends on the choice of the generator matrix G. The generator matrix determines the code rate, constraint length, and the error-correcting capabilities of the convolutional code.</a:t>
            </a:r>
            <a:endParaRPr lang="en-IN" sz="1800" dirty="0"/>
          </a:p>
        </p:txBody>
      </p:sp>
      <p:sp>
        <p:nvSpPr>
          <p:cNvPr id="3" name="Title 2">
            <a:extLst>
              <a:ext uri="{FF2B5EF4-FFF2-40B4-BE49-F238E27FC236}">
                <a16:creationId xmlns:a16="http://schemas.microsoft.com/office/drawing/2014/main" id="{C11E6F72-3425-D588-1BBC-7870E4A2B376}"/>
              </a:ext>
            </a:extLst>
          </p:cNvPr>
          <p:cNvSpPr>
            <a:spLocks noGrp="1"/>
          </p:cNvSpPr>
          <p:nvPr>
            <p:ph type="title"/>
          </p:nvPr>
        </p:nvSpPr>
        <p:spPr/>
        <p:txBody>
          <a:bodyPr/>
          <a:lstStyle/>
          <a:p>
            <a:r>
              <a:rPr lang="en-IN" dirty="0"/>
              <a:t>CHANNEL CODING</a:t>
            </a:r>
          </a:p>
        </p:txBody>
      </p:sp>
    </p:spTree>
    <p:extLst>
      <p:ext uri="{BB962C8B-B14F-4D97-AF65-F5344CB8AC3E}">
        <p14:creationId xmlns:p14="http://schemas.microsoft.com/office/powerpoint/2010/main" val="2959963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CF9CE3-FA49-74EA-6A5D-84FD6DFCA237}"/>
              </a:ext>
            </a:extLst>
          </p:cNvPr>
          <p:cNvSpPr>
            <a:spLocks noGrp="1"/>
          </p:cNvSpPr>
          <p:nvPr>
            <p:ph type="title"/>
          </p:nvPr>
        </p:nvSpPr>
        <p:spPr/>
        <p:txBody>
          <a:bodyPr/>
          <a:lstStyle/>
          <a:p>
            <a:r>
              <a:rPr lang="en-IN" dirty="0"/>
              <a:t>    </a:t>
            </a:r>
            <a:r>
              <a:rPr lang="en-IN" sz="2800" dirty="0"/>
              <a:t>MODULATION AND DEMODULATION</a:t>
            </a:r>
            <a:r>
              <a:rPr lang="en-IN" dirty="0"/>
              <a:t>:</a:t>
            </a:r>
          </a:p>
        </p:txBody>
      </p:sp>
      <p:pic>
        <p:nvPicPr>
          <p:cNvPr id="5" name="Picture 4">
            <a:extLst>
              <a:ext uri="{FF2B5EF4-FFF2-40B4-BE49-F238E27FC236}">
                <a16:creationId xmlns:a16="http://schemas.microsoft.com/office/drawing/2014/main" id="{4DFBCB85-12AC-12F4-25C5-373EC9107324}"/>
              </a:ext>
            </a:extLst>
          </p:cNvPr>
          <p:cNvPicPr>
            <a:picLocks noChangeAspect="1"/>
          </p:cNvPicPr>
          <p:nvPr/>
        </p:nvPicPr>
        <p:blipFill>
          <a:blip r:embed="rId2"/>
          <a:stretch>
            <a:fillRect/>
          </a:stretch>
        </p:blipFill>
        <p:spPr>
          <a:xfrm>
            <a:off x="570988" y="1205763"/>
            <a:ext cx="7853037" cy="3407814"/>
          </a:xfrm>
          <a:prstGeom prst="rect">
            <a:avLst/>
          </a:prstGeom>
        </p:spPr>
      </p:pic>
    </p:spTree>
    <p:extLst>
      <p:ext uri="{BB962C8B-B14F-4D97-AF65-F5344CB8AC3E}">
        <p14:creationId xmlns:p14="http://schemas.microsoft.com/office/powerpoint/2010/main" val="356393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0"/>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BLOCK DIAGRAM</a:t>
            </a:r>
            <a:endParaRPr dirty="0"/>
          </a:p>
        </p:txBody>
      </p:sp>
      <p:sp>
        <p:nvSpPr>
          <p:cNvPr id="423" name="Google Shape;423;p30"/>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dk1"/>
                </a:solidFill>
              </a:rPr>
              <a:t>         BPSK modulation:                                   BPSK demodulation:</a:t>
            </a:r>
          </a:p>
          <a:p>
            <a:pPr marL="0" lvl="0" indent="0" algn="l" rtl="0">
              <a:spcBef>
                <a:spcPts val="0"/>
              </a:spcBef>
              <a:spcAft>
                <a:spcPts val="0"/>
              </a:spcAft>
              <a:buNone/>
            </a:pPr>
            <a:endParaRPr lang="en-US" sz="2000" dirty="0">
              <a:solidFill>
                <a:schemeClr val="dk1"/>
              </a:solidFill>
            </a:endParaRPr>
          </a:p>
        </p:txBody>
      </p:sp>
      <p:pic>
        <p:nvPicPr>
          <p:cNvPr id="4" name="Picture 3">
            <a:extLst>
              <a:ext uri="{FF2B5EF4-FFF2-40B4-BE49-F238E27FC236}">
                <a16:creationId xmlns:a16="http://schemas.microsoft.com/office/drawing/2014/main" id="{810A066F-5B72-4F1C-A94F-146C40D83355}"/>
              </a:ext>
            </a:extLst>
          </p:cNvPr>
          <p:cNvPicPr>
            <a:picLocks noChangeAspect="1"/>
          </p:cNvPicPr>
          <p:nvPr/>
        </p:nvPicPr>
        <p:blipFill>
          <a:blip r:embed="rId3"/>
          <a:srcRect/>
          <a:stretch/>
        </p:blipFill>
        <p:spPr>
          <a:xfrm>
            <a:off x="909021" y="1771654"/>
            <a:ext cx="3588649" cy="2308698"/>
          </a:xfrm>
          <a:prstGeom prst="rect">
            <a:avLst/>
          </a:prstGeom>
          <a:ln>
            <a:solidFill>
              <a:schemeClr val="tx1">
                <a:lumMod val="90000"/>
                <a:lumOff val="10000"/>
              </a:schemeClr>
            </a:solidFill>
          </a:ln>
        </p:spPr>
      </p:pic>
      <p:pic>
        <p:nvPicPr>
          <p:cNvPr id="5" name="Picture 4">
            <a:extLst>
              <a:ext uri="{FF2B5EF4-FFF2-40B4-BE49-F238E27FC236}">
                <a16:creationId xmlns:a16="http://schemas.microsoft.com/office/drawing/2014/main" id="{78AE680F-C1EB-45B8-A9D9-5AC7C1C40CE4}"/>
              </a:ext>
            </a:extLst>
          </p:cNvPr>
          <p:cNvPicPr>
            <a:picLocks noChangeAspect="1"/>
          </p:cNvPicPr>
          <p:nvPr/>
        </p:nvPicPr>
        <p:blipFill>
          <a:blip r:embed="rId4"/>
          <a:srcRect/>
          <a:stretch/>
        </p:blipFill>
        <p:spPr>
          <a:xfrm>
            <a:off x="5483931" y="1771654"/>
            <a:ext cx="2534295" cy="2534295"/>
          </a:xfrm>
          <a:prstGeom prst="rect">
            <a:avLst/>
          </a:prstGeom>
          <a:ln>
            <a:solidFill>
              <a:schemeClr val="tx1">
                <a:lumMod val="90000"/>
                <a:lumOff val="10000"/>
              </a:schemeClr>
            </a:solidFill>
          </a:ln>
        </p:spPr>
      </p:pic>
    </p:spTree>
    <p:extLst>
      <p:ext uri="{BB962C8B-B14F-4D97-AF65-F5344CB8AC3E}">
        <p14:creationId xmlns:p14="http://schemas.microsoft.com/office/powerpoint/2010/main" val="3762292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7E1C58-5735-A94B-70AC-3736DE0021CB}"/>
              </a:ext>
            </a:extLst>
          </p:cNvPr>
          <p:cNvSpPr>
            <a:spLocks noGrp="1"/>
          </p:cNvSpPr>
          <p:nvPr>
            <p:ph type="body" idx="1"/>
          </p:nvPr>
        </p:nvSpPr>
        <p:spPr/>
        <p:txBody>
          <a:bodyPr/>
          <a:lstStyle/>
          <a:p>
            <a:pPr marL="152400" indent="0">
              <a:buNone/>
            </a:pPr>
            <a:r>
              <a:rPr lang="en-IN" sz="2800" dirty="0">
                <a:latin typeface="+mj-lt"/>
              </a:rPr>
              <a:t>VETERBI DECODING:</a:t>
            </a:r>
          </a:p>
          <a:p>
            <a:pPr marL="152400" indent="0">
              <a:buNone/>
            </a:pPr>
            <a:endParaRPr lang="en-IN" sz="2800" dirty="0"/>
          </a:p>
          <a:p>
            <a:pPr marL="152400" indent="0">
              <a:buNone/>
            </a:pPr>
            <a:r>
              <a:rPr lang="en-US" sz="1600" dirty="0"/>
              <a:t>Viterbi decoding, a widely used technique in digital communication and error correction. Viterbi decoding is particularly effective for decoding convolutional codes. This function is a critical component in digital communication systems, helping correct errors and recover transmitted data accurately. The efficiency of the Viterbi algorithm lies in its ability to find the most likely sequence of transmitted bits, even in the presence of noise and channel distortions.</a:t>
            </a:r>
            <a:endParaRPr lang="en-IN" sz="1600" dirty="0"/>
          </a:p>
        </p:txBody>
      </p:sp>
      <p:sp>
        <p:nvSpPr>
          <p:cNvPr id="3" name="Title 2">
            <a:extLst>
              <a:ext uri="{FF2B5EF4-FFF2-40B4-BE49-F238E27FC236}">
                <a16:creationId xmlns:a16="http://schemas.microsoft.com/office/drawing/2014/main" id="{93D9B767-BB82-64F9-99E1-012E3E68C9C5}"/>
              </a:ext>
            </a:extLst>
          </p:cNvPr>
          <p:cNvSpPr>
            <a:spLocks noGrp="1"/>
          </p:cNvSpPr>
          <p:nvPr>
            <p:ph type="title"/>
          </p:nvPr>
        </p:nvSpPr>
        <p:spPr/>
        <p:txBody>
          <a:bodyPr/>
          <a:lstStyle/>
          <a:p>
            <a:r>
              <a:rPr lang="en-IN" dirty="0"/>
              <a:t>CHANNEL DECODING</a:t>
            </a:r>
          </a:p>
        </p:txBody>
      </p:sp>
    </p:spTree>
    <p:extLst>
      <p:ext uri="{BB962C8B-B14F-4D97-AF65-F5344CB8AC3E}">
        <p14:creationId xmlns:p14="http://schemas.microsoft.com/office/powerpoint/2010/main" val="317369450"/>
      </p:ext>
    </p:extLst>
  </p:cSld>
  <p:clrMapOvr>
    <a:masterClrMapping/>
  </p:clrMapOvr>
</p:sld>
</file>

<file path=ppt/theme/theme1.xml><?xml version="1.0" encoding="utf-8"?>
<a:theme xmlns:a="http://schemas.openxmlformats.org/drawingml/2006/main" name="Kuman Business Meeting by Slidesgo">
  <a:themeElements>
    <a:clrScheme name="Simple Light">
      <a:dk1>
        <a:srgbClr val="2D2E27"/>
      </a:dk1>
      <a:lt1>
        <a:srgbClr val="FFD966"/>
      </a:lt1>
      <a:dk2>
        <a:srgbClr val="595959"/>
      </a:dk2>
      <a:lt2>
        <a:srgbClr val="F6F2E3"/>
      </a:lt2>
      <a:accent1>
        <a:srgbClr val="E4AB00"/>
      </a:accent1>
      <a:accent2>
        <a:srgbClr val="FFFFFF"/>
      </a:accent2>
      <a:accent3>
        <a:srgbClr val="FFFFFF"/>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666</Words>
  <Application>Microsoft Office PowerPoint</Application>
  <PresentationFormat>On-screen Show (16:9)</PresentationFormat>
  <Paragraphs>57</Paragraphs>
  <Slides>13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Lato</vt:lpstr>
      <vt:lpstr>Bebas Neue</vt:lpstr>
      <vt:lpstr>Arial</vt:lpstr>
      <vt:lpstr>Wingdings</vt:lpstr>
      <vt:lpstr>Varela Round</vt:lpstr>
      <vt:lpstr>Anaheim</vt:lpstr>
      <vt:lpstr>Söhne</vt:lpstr>
      <vt:lpstr>Roboto Condensed Light</vt:lpstr>
      <vt:lpstr>Kuman Business Meeting by Slidesgo</vt:lpstr>
      <vt:lpstr>COMPLETE DIGITAL COMMUNICATION SYSTEM USING MATLAB</vt:lpstr>
      <vt:lpstr>OVERVIEW</vt:lpstr>
      <vt:lpstr>OBJECTIVE</vt:lpstr>
      <vt:lpstr>BLOCK DIAGRAM</vt:lpstr>
      <vt:lpstr>SOURCE CODING</vt:lpstr>
      <vt:lpstr>CHANNEL CODING</vt:lpstr>
      <vt:lpstr>    MODULATION AND DEMODULATION:</vt:lpstr>
      <vt:lpstr>BLOCK DIAGRAM</vt:lpstr>
      <vt:lpstr>CHANNEL DECODING</vt:lpstr>
      <vt:lpstr>SOURCE DECODING</vt:lpstr>
      <vt:lpstr>PowerPoint Presentation</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Kuman Business Meeting</dc:title>
  <dc:creator>Chaitra</dc:creator>
  <cp:lastModifiedBy>Chaitra Guruvelli</cp:lastModifiedBy>
  <cp:revision>10</cp:revision>
  <dcterms:modified xsi:type="dcterms:W3CDTF">2023-10-31T14:00:46Z</dcterms:modified>
</cp:coreProperties>
</file>