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79" r:id="rId4"/>
    <p:sldId id="268" r:id="rId5"/>
    <p:sldId id="269" r:id="rId6"/>
    <p:sldId id="270" r:id="rId7"/>
    <p:sldId id="266" r:id="rId8"/>
    <p:sldId id="262" r:id="rId9"/>
    <p:sldId id="276" r:id="rId10"/>
    <p:sldId id="27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601F-9589-09B5-C920-2E0A6C743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51D42-F2C7-EBF6-2EA6-5C32B73D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2B5D-7E3A-971B-0FCF-4476F2ED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CDCB-DBD5-FB02-DE3F-C592A41A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6737-A896-ABB7-2B5D-BD3170D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DDB4-EA20-F6F3-5838-D2D90B04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BFF8D-B869-EDB7-B35B-E65C790BB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91A9-370D-0A1D-F728-810A4C66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D5C9-D72D-D335-1236-C294FC27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46F9-AF95-872A-0AF9-3AC5A3BE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86842-3FE9-12D3-26B5-7650C78F8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B395-9FCD-0789-BC1C-D849F5EF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6DF4-E0B6-6862-6288-CF5B4300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2462-7CB4-C56F-427C-A69DA3EF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2674-9580-6F6A-53D9-257FCA8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0A1-2361-7AC7-915C-1BBD894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435-E847-E3EB-F20D-B28AFFD3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2EB3-BBB2-9E3C-FFC6-6CA75C0F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0C89-70CE-FFAC-2651-DDBDD02B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BAD6-CFF6-6DC0-DCC6-BA44F0CE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7928-6D7A-D140-BCC4-A66C731C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EE86-1DF5-098A-616E-D9C8E06D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2842-F0CE-5BF0-A6ED-B9509E8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749A-DD0A-2D95-3107-8AF29C87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45EE-19A7-B860-CEDB-F4334C93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D4C8-00C0-4EA4-2572-A9F5695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BFEE-DEF2-AA68-3E8C-00018A8E2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7E3FD-A53B-BABC-7977-1B96FE18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99A6-105D-766C-2E4E-B97C5AD2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21D64-A56C-099B-D7F9-C980A2AD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C8BA-D437-1FEE-BCEA-E4D1D0B1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E30D-9907-760C-AF48-835ED383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213C-F193-CC35-80C5-5EA59432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D08D-9354-B36E-0436-DBDA49A5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BE77D-9DB3-4A38-50C1-D79567D7B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6A048-AD09-F226-2F21-FCF1F091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C7AC6-B932-A350-9686-CBE23979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64158-6A24-23B1-8D17-AC09D06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9DCE-E32A-12B9-B4E3-2B352546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B018-6FA4-996B-EB6E-A90D7750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1496A-481B-BDD9-B9A0-092D618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2D0A7-8BC1-A884-CB0A-D5FE75D6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1AAE0-D0C1-32B0-F4C5-B3D9ADEC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09FB1-A7EE-E224-83FA-319A91C3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1BFC5-0671-2073-FD6D-A1B3AB17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F9B7F-BA06-D3C8-E360-1FFD9F23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7F12-D642-8A05-9236-83C4CA7A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F330-DB6E-C48F-4376-1F580324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707DD-5782-E8DB-92EE-97C560A8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B3A1-54B6-A198-55ED-87E2BCE8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BE82-D081-EECD-71D1-9DD3F1D7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1B3B1-F79A-F195-363E-4D661A3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8093-B0F2-9B44-EE6F-2267ECEC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E0CE6-AB2D-36B3-6A40-6C84848C0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6E6E-397E-ECE0-E7D2-A28E3B84A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594B-BCC3-B941-5BEB-DBF434EE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758-D58B-227F-B05A-80F7DCA9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F5C1-80DB-5E18-7631-835EC7C2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9A132-1FEF-06BC-0DD6-F44871D6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9F14C-AFB0-33CF-0988-315160A2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258A-48A4-8334-E126-9F2048C43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2EA-8377-4460-8958-0974910D316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12E4-4BA8-0F76-1070-DE863C78C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3A8B-1F21-D0AC-8665-1B04B2A7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E85F-6F7A-4E68-93B5-A4B35D72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77" y="57291"/>
            <a:ext cx="10044023" cy="132179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MIMIC Healthcare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B5114-8AD1-3997-0992-AF7FD5E9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87" y="154476"/>
            <a:ext cx="1943371" cy="126700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A692D-FE8E-E3A7-AE73-6B84670C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64AF7-FEFC-EF49-0CD4-9CF6BD41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134"/>
            <a:ext cx="1051560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Automate the whole pipeline</a:t>
            </a:r>
          </a:p>
          <a:p>
            <a:r>
              <a:rPr lang="en-US" sz="2400" dirty="0"/>
              <a:t>Parametrize the file path</a:t>
            </a:r>
          </a:p>
          <a:p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4CE78-18E8-5C8C-805F-9E0ED838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6" y="105391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 b="1" u="sng" dirty="0">
                <a:solidFill>
                  <a:srgbClr val="FFFFFF"/>
                </a:solidFill>
              </a:rPr>
              <a:t>Use case visualization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09795EC0-7C93-0E32-717D-1ABF04737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1890184"/>
            <a:ext cx="10030690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34A7C5-4EF5-D633-0E74-52612129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696" y="105391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86D8-5A14-58F9-63CB-BAA48737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Problem Statement:</a:t>
            </a:r>
          </a:p>
        </p:txBody>
      </p:sp>
      <p:sp>
        <p:nvSpPr>
          <p:cNvPr id="42" name="Freeform: Shape 2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60E1-C04E-CBB2-A1F7-75C3E06A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Healthcare organizations need a data-driven insights to improve patient care quality, optimize resource allocation, reduce costs, and enhance overall operational efficiency. </a:t>
            </a:r>
          </a:p>
          <a:p>
            <a:r>
              <a:rPr lang="en-US" sz="2400" dirty="0"/>
              <a:t>Access to comprehensive and de-identified electronic health records (EHR) data, such as the MIMIC database can address this challenge by enabling healthcare professionals and researchers to gain insights and develop data-driven solutions.</a:t>
            </a:r>
          </a:p>
          <a:p>
            <a:endParaRPr lang="en-US" sz="2400" dirty="0"/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980BC469-24FC-EA75-0926-1C33F825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4" name="Freeform: Shape 3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3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Use cases</a:t>
            </a:r>
            <a:br>
              <a:rPr lang="en-US" sz="4000" b="1" u="sng" dirty="0">
                <a:solidFill>
                  <a:srgbClr val="FFFFFF"/>
                </a:solidFill>
              </a:rPr>
            </a:br>
            <a:r>
              <a:rPr lang="en-US" sz="2700" b="1" u="sng" dirty="0">
                <a:solidFill>
                  <a:srgbClr val="FFFFFF"/>
                </a:solidFill>
              </a:rPr>
              <a:t>( End User : Healthcare Provider)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Comparison of admission by 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Comparison of Male death vs female death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Admission location/department and Discharge location/department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Age Group admissions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 of patients got discharged and not admitted again = No Readmissions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 of patients admitted under each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Insurance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Medication prescribed for each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Patient admitted with Severity and Mortality High has been Recovered</a:t>
            </a:r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B5114-8AD1-3997-0992-AF7FD5E9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87" y="154476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Business need</a:t>
            </a:r>
            <a:br>
              <a:rPr lang="en-US" sz="4000" b="1" u="sng" dirty="0">
                <a:solidFill>
                  <a:srgbClr val="FFFFFF"/>
                </a:solidFill>
              </a:rPr>
            </a:br>
            <a:r>
              <a:rPr lang="en-US" sz="2700" b="1" u="sng" dirty="0">
                <a:solidFill>
                  <a:srgbClr val="FFFFFF"/>
                </a:solidFill>
              </a:rPr>
              <a:t>( End User : Healthcare Provider)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Comparison of admission by gender</a:t>
            </a:r>
          </a:p>
          <a:p>
            <a:pPr marL="0" indent="0">
              <a:buNone/>
            </a:pPr>
            <a:r>
              <a:rPr lang="en-US" sz="2000" dirty="0"/>
              <a:t>	Identifying gender-specific needs to improve overall patient care.</a:t>
            </a:r>
          </a:p>
          <a:p>
            <a:r>
              <a:rPr lang="en-US" sz="2000" b="1" dirty="0"/>
              <a:t>Comparison of Male death vs female death</a:t>
            </a:r>
          </a:p>
          <a:p>
            <a:pPr marL="0" indent="0">
              <a:buNone/>
            </a:pPr>
            <a:r>
              <a:rPr lang="en-US" sz="2000" dirty="0"/>
              <a:t>	Analyze mortality rates by gender to identify potential gender-specific health issues or disparities in healthcare outcomes</a:t>
            </a:r>
          </a:p>
          <a:p>
            <a:r>
              <a:rPr lang="en-US" sz="2000" b="1" dirty="0"/>
              <a:t>Admission location/department and Discharge location/department statistics</a:t>
            </a:r>
          </a:p>
          <a:p>
            <a:pPr marL="0" indent="0">
              <a:buNone/>
            </a:pPr>
            <a:r>
              <a:rPr lang="en-US" sz="2000" dirty="0"/>
              <a:t>	Identifying busy departments and patient flow management. This information can guide staffing decisions, resource allocation, and facility planning.</a:t>
            </a:r>
          </a:p>
          <a:p>
            <a:r>
              <a:rPr lang="en-US" sz="2000" b="1" dirty="0"/>
              <a:t>Age Group admissions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This analysis can influence preventive care strategies and specialized services for specific age demographics</a:t>
            </a:r>
          </a:p>
          <a:p>
            <a:pPr marL="0" indent="0">
              <a:buNone/>
            </a:pPr>
            <a:endParaRPr lang="en-US" dirty="0"/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3DDE-5A56-E38B-A60D-1166E436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738" y="154476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Business need</a:t>
            </a:r>
            <a:br>
              <a:rPr lang="en-US" sz="4000" b="1" u="sng" dirty="0">
                <a:solidFill>
                  <a:srgbClr val="FFFFFF"/>
                </a:solidFill>
              </a:rPr>
            </a:br>
            <a:r>
              <a:rPr lang="en-US" sz="2700" b="1" u="sng" dirty="0">
                <a:solidFill>
                  <a:srgbClr val="FFFFFF"/>
                </a:solidFill>
              </a:rPr>
              <a:t>( End User : Healthcare Provider)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No of patients admitted under each category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Helps to optimize healthcare services, resource allocation, and patient care strategies.</a:t>
            </a:r>
          </a:p>
          <a:p>
            <a:r>
              <a:rPr lang="en-US" sz="2000" b="1" dirty="0"/>
              <a:t>Insurance category</a:t>
            </a:r>
          </a:p>
          <a:p>
            <a:pPr marL="0" indent="0">
              <a:buNone/>
            </a:pPr>
            <a:r>
              <a:rPr lang="en-US" sz="2000" dirty="0"/>
              <a:t>	To optimize billing processes</a:t>
            </a:r>
          </a:p>
          <a:p>
            <a:r>
              <a:rPr lang="en-US" sz="2000" b="1" dirty="0"/>
              <a:t>Medication prescribed for each diagnosis</a:t>
            </a:r>
          </a:p>
          <a:p>
            <a:pPr marL="0" indent="0">
              <a:buNone/>
            </a:pPr>
            <a:r>
              <a:rPr lang="en-US" sz="2000" dirty="0"/>
              <a:t>	Link medications to specific diagnoses to improve treatment efficacy, minimize medication errors, and optimize drug inventory and supply chain management</a:t>
            </a:r>
          </a:p>
          <a:p>
            <a:r>
              <a:rPr lang="en-US" sz="2000" b="1" dirty="0"/>
              <a:t>Patient admitted with Severity and Mortality High has been Recovered/Demise</a:t>
            </a:r>
          </a:p>
          <a:p>
            <a:pPr marL="0" indent="0">
              <a:buNone/>
            </a:pPr>
            <a:r>
              <a:rPr lang="en-US" sz="2000" dirty="0"/>
              <a:t>	Identify factors influencing patient recovery or mortality, aiding in proactive interventions, care planning, and risk management.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313CA-45A2-9E34-7E89-306DCC95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6" y="105391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3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Architecture</a:t>
            </a:r>
            <a:endParaRPr lang="en-US" sz="2700" b="1" u="sng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02B78-24F8-37B5-88C9-B8C378FA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6" y="105391"/>
            <a:ext cx="1943371" cy="12670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1740F-A873-D287-0B1F-D1078967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899BA-B679-5889-36F4-755CD9E2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9" y="1924820"/>
            <a:ext cx="9670473" cy="40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Datasets</a:t>
            </a:r>
            <a:endParaRPr lang="en-US" sz="2700" b="1" u="sng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u="sng" dirty="0"/>
              <a:t>Internet Links:</a:t>
            </a:r>
          </a:p>
          <a:p>
            <a:pPr algn="l"/>
            <a:endParaRPr lang="en-US" sz="2400" dirty="0"/>
          </a:p>
          <a:p>
            <a:r>
              <a:rPr lang="en-US" sz="2400" dirty="0"/>
              <a:t>Modules | MIMIC (mit.edu)</a:t>
            </a:r>
          </a:p>
          <a:p>
            <a:pPr marL="0" indent="0" algn="l">
              <a:buNone/>
            </a:pPr>
            <a:endParaRPr lang="en-US" sz="2400" dirty="0"/>
          </a:p>
          <a:p>
            <a:pPr algn="l"/>
            <a:r>
              <a:rPr lang="en-US" sz="2400" dirty="0"/>
              <a:t>https://physionet.org/content/mimic-iv-demo/2.2/</a:t>
            </a:r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4CE78-18E8-5C8C-805F-9E0ED838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6" y="105391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356C4-AEEA-8978-9727-66D0CAEC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3DAA8-D5B0-4DFD-671F-85014566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09" y="894443"/>
            <a:ext cx="5833191" cy="52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73FF-B79F-757A-1DD1-6E5013E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122709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</a:rPr>
              <a:t>Tools used</a:t>
            </a:r>
            <a:endParaRPr lang="en-US" sz="2700" b="1" u="sng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3036-1CCA-E7A9-6C89-8FDFAB5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Storage</a:t>
            </a:r>
          </a:p>
          <a:p>
            <a:pPr lvl="1"/>
            <a:r>
              <a:rPr lang="en-IN" dirty="0"/>
              <a:t>Azure Data Lake(ADLS Gen 2)</a:t>
            </a:r>
          </a:p>
          <a:p>
            <a:r>
              <a:rPr lang="en-IN" sz="2400" dirty="0"/>
              <a:t>Processing</a:t>
            </a:r>
          </a:p>
          <a:p>
            <a:pPr lvl="1"/>
            <a:r>
              <a:rPr lang="en-IN" dirty="0"/>
              <a:t>Azure Databricks</a:t>
            </a:r>
          </a:p>
          <a:p>
            <a:r>
              <a:rPr lang="en-IN" sz="2400" dirty="0"/>
              <a:t>Orchestration</a:t>
            </a:r>
          </a:p>
          <a:p>
            <a:pPr lvl="1"/>
            <a:r>
              <a:rPr lang="en-IN" dirty="0"/>
              <a:t>Azure Data Factory</a:t>
            </a:r>
          </a:p>
          <a:p>
            <a:r>
              <a:rPr lang="en-IN" sz="2400" dirty="0"/>
              <a:t>Visualisation</a:t>
            </a:r>
          </a:p>
          <a:p>
            <a:pPr lvl="1"/>
            <a:r>
              <a:rPr lang="en-IN" dirty="0"/>
              <a:t>Power BI</a:t>
            </a:r>
          </a:p>
          <a:p>
            <a:r>
              <a:rPr lang="en-IN" sz="2400" dirty="0"/>
              <a:t>Monitoring</a:t>
            </a:r>
          </a:p>
          <a:p>
            <a:pPr lvl="1"/>
            <a:r>
              <a:rPr lang="en-IN" dirty="0"/>
              <a:t>Azure Data Factory Alerts and Monitor</a:t>
            </a:r>
          </a:p>
          <a:p>
            <a:pPr lvl="1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4CE78-18E8-5C8C-805F-9E0ED838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6" y="105391"/>
            <a:ext cx="194337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407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MIMIC Healthcare Project</vt:lpstr>
      <vt:lpstr>Problem Statement:</vt:lpstr>
      <vt:lpstr>Use cases ( End User : Healthcare Provider) </vt:lpstr>
      <vt:lpstr>Business need ( End User : Healthcare Provider) </vt:lpstr>
      <vt:lpstr>Business need ( End User : Healthcare Provider) </vt:lpstr>
      <vt:lpstr>Architecture</vt:lpstr>
      <vt:lpstr>Datasets</vt:lpstr>
      <vt:lpstr>Data Model: </vt:lpstr>
      <vt:lpstr>Tools used</vt:lpstr>
      <vt:lpstr>Future enhancements</vt:lpstr>
      <vt:lpstr>Use case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Basavaraj, Vishwas (830-Extern-Vishwas)</dc:creator>
  <cp:lastModifiedBy>Vanathi Sakthivelu</cp:lastModifiedBy>
  <cp:revision>70</cp:revision>
  <dcterms:created xsi:type="dcterms:W3CDTF">2023-09-05T04:53:24Z</dcterms:created>
  <dcterms:modified xsi:type="dcterms:W3CDTF">2024-05-01T13:52:03Z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2023-09-05T04:53:25Z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156b7218-0a78-4808-a072-415f62ccff68</vt:lpwstr>
  </property>
  <property fmtid="{D5CDD505-2E9C-101B-9397-08002B2CF9AE}" pid="8" name="MSIP_Label_924dbb1d-991d-4bbd-aad5-33bac1d8ffaf_ContentBits">
    <vt:lpwstr>0</vt:lpwstr>
  </property>
</Properties>
</file>