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package" Target="../embeddings/Microsoft_Office_Excel_2007_Workbook1.xlsx"/><Relationship Id="rId3" Type="http://schemas.openxmlformats.org/officeDocument/2006/relationships/image" Target="../media/image11.emf"/><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16914" y="1827528"/>
            <a:ext cx="8958437" cy="3647440"/>
          </a:xfrm>
          <a:prstGeom prst="rect"/>
          <a:noFill/>
        </p:spPr>
        <p:txBody>
          <a:bodyPr rtlCol="0" wrap="square">
            <a:spAutoFit/>
          </a:bodyPr>
          <a:p>
            <a:r>
              <a:rPr b="1" dirty="0" sz="2400" i="1" lang="en-US"/>
              <a:t>NAME </a:t>
            </a:r>
            <a:r>
              <a:rPr b="1" dirty="0" sz="2400" i="1" lang="en-GB"/>
              <a:t>               : </a:t>
            </a:r>
            <a:r>
              <a:rPr b="1" dirty="0" sz="2400" i="1" lang="en-US"/>
              <a:t> </a:t>
            </a:r>
            <a:r>
              <a:rPr b="1" dirty="0" sz="2400" i="1" lang="en-US"/>
              <a:t>M</a:t>
            </a:r>
            <a:r>
              <a:rPr b="1" dirty="0" sz="2400" i="1" lang="en-US"/>
              <a:t>.</a:t>
            </a:r>
            <a:r>
              <a:rPr b="1" dirty="0" sz="2400" i="1" lang="en-US"/>
              <a:t> </a:t>
            </a:r>
            <a:r>
              <a:rPr b="1" dirty="0" sz="2400" i="1" lang="en-US"/>
              <a:t>V</a:t>
            </a:r>
            <a:r>
              <a:rPr b="1" dirty="0" sz="2400" i="1" lang="en-US"/>
              <a:t>a</a:t>
            </a:r>
            <a:r>
              <a:rPr b="1" dirty="0" sz="2400" i="1" lang="en-US"/>
              <a:t>n</a:t>
            </a:r>
            <a:r>
              <a:rPr b="1" dirty="0" sz="2400" i="1" lang="en-US"/>
              <a:t>a</a:t>
            </a:r>
            <a:r>
              <a:rPr b="1" dirty="0" sz="2400" i="1" lang="en-US"/>
              <a:t>t</a:t>
            </a:r>
            <a:r>
              <a:rPr b="1" dirty="0" sz="2400" i="1" lang="en-US"/>
              <a:t>h</a:t>
            </a:r>
            <a:r>
              <a:rPr b="1" dirty="0" sz="2400" i="1" lang="en-US"/>
              <a:t>i</a:t>
            </a:r>
            <a:r>
              <a:rPr b="1" dirty="0" sz="2400" i="1" lang="en-US"/>
              <a:t> </a:t>
            </a:r>
            <a:endParaRPr altLang="en-US" lang="zh-CN"/>
          </a:p>
          <a:p>
            <a:endParaRPr b="1" dirty="0" sz="2400" i="1" lang="en-US"/>
          </a:p>
          <a:p>
            <a:r>
              <a:rPr b="1" dirty="0" sz="2400" i="1" lang="en-US"/>
              <a:t>REGISTER NO</a:t>
            </a:r>
            <a:r>
              <a:rPr b="1" dirty="0" sz="2400" i="1" lang="en-GB"/>
              <a:t>.  </a:t>
            </a:r>
            <a:r>
              <a:rPr b="1" dirty="0" sz="2400" i="1" lang="en-US"/>
              <a:t>:</a:t>
            </a:r>
            <a:r>
              <a:rPr b="1" dirty="0" sz="2400" i="1" lang="en-GB"/>
              <a:t> </a:t>
            </a:r>
            <a:r>
              <a:rPr b="1" dirty="0" sz="2400" i="1" lang="en-US"/>
              <a:t> </a:t>
            </a:r>
            <a:r>
              <a:rPr b="1" dirty="0" sz="2400" i="1" lang="en-US"/>
              <a:t>3</a:t>
            </a:r>
            <a:r>
              <a:rPr b="1" dirty="0" sz="2400" i="1" lang="en-US"/>
              <a:t>1</a:t>
            </a:r>
            <a:r>
              <a:rPr b="1" dirty="0" sz="2400" i="1" lang="en-US"/>
              <a:t>2</a:t>
            </a:r>
            <a:r>
              <a:rPr b="1" dirty="0" sz="2400" i="1" lang="en-US"/>
              <a:t>2</a:t>
            </a:r>
            <a:r>
              <a:rPr b="1" dirty="0" sz="2400" i="1" lang="en-US"/>
              <a:t>1</a:t>
            </a:r>
            <a:r>
              <a:rPr b="1" dirty="0" sz="2400" i="1" lang="en-US"/>
              <a:t>8</a:t>
            </a:r>
            <a:r>
              <a:rPr b="1" dirty="0" sz="2400" i="1" lang="en-US"/>
              <a:t>3</a:t>
            </a:r>
            <a:r>
              <a:rPr b="1" dirty="0" sz="2400" i="1" lang="en-US"/>
              <a:t>1</a:t>
            </a:r>
            <a:r>
              <a:rPr b="1" dirty="0" sz="2400" i="1" lang="en-US"/>
              <a:t>8</a:t>
            </a:r>
            <a:endParaRPr altLang="en-US" lang="zh-CN"/>
          </a:p>
          <a:p>
            <a:r>
              <a:rPr altLang="en-US" b="1" dirty="0" sz="2400" i="1" lang="en-US"/>
              <a:t> </a:t>
            </a:r>
            <a:endParaRPr altLang="en-US" lang="zh-CN"/>
          </a:p>
          <a:p>
            <a:r>
              <a:rPr b="1" dirty="0" sz="2400" i="1" lang="en-US"/>
              <a:t>DEPARTMENT</a:t>
            </a:r>
            <a:r>
              <a:rPr b="1" dirty="0" sz="2400" i="1" lang="en-GB"/>
              <a:t> </a:t>
            </a:r>
            <a:r>
              <a:rPr b="1" dirty="0" sz="2400" i="1" lang="en-US"/>
              <a:t>:</a:t>
            </a:r>
            <a:r>
              <a:rPr b="1" dirty="0" sz="2400" i="1" lang="en-GB"/>
              <a:t> C</a:t>
            </a:r>
            <a:r>
              <a:rPr b="1" dirty="0" sz="2400" i="1" lang="en-US"/>
              <a:t>OMMERCE</a:t>
            </a:r>
            <a:endParaRPr b="1" dirty="0" sz="2400" i="1" lang="en-GB"/>
          </a:p>
          <a:p>
            <a:endParaRPr b="1" dirty="0" sz="2400" i="1" lang="en-US"/>
          </a:p>
          <a:p>
            <a:r>
              <a:rPr b="1" dirty="0" sz="2400" i="1" lang="en-US"/>
              <a:t>COLLEGE</a:t>
            </a:r>
            <a:r>
              <a:rPr b="1" dirty="0" sz="2400" i="1" lang="en-GB"/>
              <a:t>          :</a:t>
            </a:r>
            <a:r>
              <a:rPr b="1" dirty="0" sz="2400" i="1" lang="en-US"/>
              <a:t> </a:t>
            </a:r>
            <a:r>
              <a:rPr b="1" dirty="0" sz="2400" i="1" lang="en-US"/>
              <a:t> </a:t>
            </a:r>
            <a:r>
              <a:rPr b="1" dirty="0" sz="2400" i="1" lang="en-US"/>
              <a:t>G</a:t>
            </a:r>
            <a:r>
              <a:rPr b="1" dirty="0" sz="2400" i="1" lang="en-US"/>
              <a:t>O</a:t>
            </a:r>
            <a:r>
              <a:rPr b="1" dirty="0" sz="2400" i="1" lang="en-US"/>
              <a:t>V</a:t>
            </a:r>
            <a:r>
              <a:rPr b="1" dirty="0" sz="2400" i="1" lang="en-US"/>
              <a:t>E</a:t>
            </a:r>
            <a:r>
              <a:rPr b="1" dirty="0" sz="2400" i="1" lang="en-US"/>
              <a:t>R</a:t>
            </a:r>
            <a:r>
              <a:rPr b="1" dirty="0" sz="2400" i="1" lang="en-US"/>
              <a:t>NMENT </a:t>
            </a:r>
            <a:r>
              <a:rPr b="1" dirty="0" sz="2400" i="1" lang="en-US"/>
              <a:t>A</a:t>
            </a:r>
            <a:r>
              <a:rPr b="1" dirty="0" sz="2400" i="1" lang="en-US"/>
              <a:t>R</a:t>
            </a:r>
            <a:r>
              <a:rPr b="1" dirty="0" sz="2400" i="1" lang="en-US"/>
              <a:t>T</a:t>
            </a:r>
            <a:r>
              <a:rPr b="1" dirty="0" sz="2400" i="1" lang="en-US"/>
              <a:t>S</a:t>
            </a:r>
            <a:r>
              <a:rPr b="1" dirty="0" sz="2400" i="1" lang="en-US"/>
              <a:t> </a:t>
            </a:r>
            <a:r>
              <a:rPr b="1" dirty="0" sz="2400" i="1" lang="en-US"/>
              <a:t>&amp;</a:t>
            </a:r>
            <a:r>
              <a:rPr b="1" dirty="0" sz="2400" i="1" lang="en-US"/>
              <a:t> </a:t>
            </a:r>
            <a:r>
              <a:rPr b="1" dirty="0" sz="2400" i="1" lang="en-US"/>
              <a:t>S</a:t>
            </a:r>
            <a:r>
              <a:rPr b="1" dirty="0" sz="2400" i="1" lang="en-US"/>
              <a:t>C</a:t>
            </a:r>
            <a:r>
              <a:rPr b="1" dirty="0" sz="2400" i="1" lang="en-US"/>
              <a:t>I</a:t>
            </a:r>
            <a:r>
              <a:rPr b="1" dirty="0" sz="2400" i="1" lang="en-US"/>
              <a:t>ENCE </a:t>
            </a:r>
            <a:endParaRPr altLang="en-US" lang="zh-CN"/>
          </a:p>
          <a:p>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D</a:t>
            </a:r>
            <a:r>
              <a:rPr altLang="en-US" b="1" dirty="0" sz="2400" i="1" lang="en-US"/>
              <a:t>r</a:t>
            </a:r>
            <a:r>
              <a:rPr altLang="en-US" b="1" dirty="0" sz="2400" i="1" lang="en-US"/>
              <a:t>.</a:t>
            </a:r>
            <a:r>
              <a:rPr altLang="en-US" b="1" dirty="0" sz="2400" i="1" lang="en-US"/>
              <a:t> </a:t>
            </a:r>
            <a:r>
              <a:rPr altLang="en-US" b="1" dirty="0" sz="2400" i="1" lang="en-US"/>
              <a:t>R</a:t>
            </a:r>
            <a:r>
              <a:rPr altLang="en-US" b="1" dirty="0" sz="2400" i="1" lang="en-US"/>
              <a:t>a</a:t>
            </a:r>
            <a:r>
              <a:rPr altLang="en-US" b="1" dirty="0" sz="2400" i="1" lang="en-US"/>
              <a:t>d</a:t>
            </a:r>
            <a:r>
              <a:rPr altLang="en-US" b="1" dirty="0" sz="2400" i="1" lang="en-US"/>
              <a:t>h</a:t>
            </a:r>
            <a:r>
              <a:rPr altLang="en-US" b="1" dirty="0" sz="2400" i="1" lang="en-US"/>
              <a:t>a</a:t>
            </a:r>
            <a:r>
              <a:rPr altLang="en-US" b="1" dirty="0" sz="2400" i="1" lang="en-US"/>
              <a:t>Krishna</a:t>
            </a:r>
            <a:r>
              <a:rPr altLang="en-US" b="1" dirty="0" sz="2400" i="1" lang="en-US"/>
              <a:t>n</a:t>
            </a:r>
            <a:r>
              <a:rPr altLang="en-US" b="1" dirty="0" sz="2400" i="1" lang="en-US"/>
              <a:t> </a:t>
            </a:r>
            <a:r>
              <a:rPr altLang="en-US" b="1" dirty="0" sz="2400" i="1" lang="en-US"/>
              <a:t>N</a:t>
            </a:r>
            <a:r>
              <a:rPr altLang="en-US" b="1" dirty="0" sz="2400" i="1" lang="en-US"/>
              <a:t>a</a:t>
            </a:r>
            <a:r>
              <a:rPr altLang="en-US" b="1" dirty="0" sz="2400" i="1" lang="en-US"/>
              <a:t>g</a:t>
            </a:r>
            <a:r>
              <a:rPr altLang="en-US" b="1" dirty="0" sz="2400" i="1" lang="en-US"/>
              <a:t>a</a:t>
            </a:r>
            <a:r>
              <a:rPr altLang="en-US" b="1" dirty="0" sz="2400" i="1" lang="en-US"/>
              <a:t>r</a:t>
            </a:r>
            <a:r>
              <a:rPr altLang="en-US" b="1" dirty="0" sz="2400" i="1" lang="en-US"/>
              <a:t>,</a:t>
            </a:r>
            <a:r>
              <a:rPr altLang="en-US" b="1" dirty="0" sz="2400" i="1" lang="en-US"/>
              <a:t>T</a:t>
            </a:r>
            <a:r>
              <a:rPr altLang="en-US" b="1" dirty="0" sz="2400" i="1" lang="en-US"/>
              <a:t>o</a:t>
            </a:r>
            <a:r>
              <a:rPr altLang="en-US" b="1" dirty="0" sz="2400" i="1" lang="en-US"/>
              <a:t>n</a:t>
            </a:r>
            <a:r>
              <a:rPr altLang="en-US" b="1" dirty="0" sz="2400" i="1" lang="en-US"/>
              <a:t>d</a:t>
            </a:r>
            <a:r>
              <a:rPr altLang="en-US" b="1" dirty="0" sz="2400" i="1" lang="en-US"/>
              <a:t>i</a:t>
            </a:r>
            <a:r>
              <a:rPr altLang="en-US" b="1" dirty="0" sz="2400" i="1" lang="en-US"/>
              <a:t>a</a:t>
            </a:r>
            <a:r>
              <a:rPr altLang="en-US" b="1" dirty="0" sz="2400" i="1" lang="en-US"/>
              <a:t>r</a:t>
            </a:r>
            <a:r>
              <a:rPr altLang="en-US" b="1" dirty="0" sz="2400" i="1" lang="en-US"/>
              <a:t>p</a:t>
            </a:r>
            <a:r>
              <a:rPr altLang="en-US" b="1" dirty="0" sz="2400" i="1" lang="en-US"/>
              <a:t>e</a:t>
            </a:r>
            <a:r>
              <a:rPr altLang="en-US" b="1" dirty="0" sz="2400" i="1" lang="en-US"/>
              <a:t>t</a:t>
            </a:r>
            <a:r>
              <a:rPr altLang="en-US" b="1" dirty="0" sz="2400" i="1" lang="en-US"/>
              <a:t>,</a:t>
            </a:r>
            <a:r>
              <a:rPr altLang="en-US" b="1" dirty="0" sz="2400" i="1" lang="en-US"/>
              <a:t>c</a:t>
            </a:r>
            <a:r>
              <a:rPr altLang="en-US" b="1" dirty="0" sz="2400" i="1" lang="en-US"/>
              <a:t>h</a:t>
            </a:r>
            <a:r>
              <a:rPr altLang="en-US" b="1" dirty="0" sz="2400" i="1" lang="en-US"/>
              <a:t>-</a:t>
            </a:r>
            <a:r>
              <a:rPr altLang="en-US" b="1" dirty="0" sz="2400" i="1" lang="en-US"/>
              <a:t>1</a:t>
            </a:r>
            <a:r>
              <a:rPr altLang="en-US" b="1" dirty="0" sz="2400" i="1" lang="en-US"/>
              <a:t>2</a:t>
            </a:r>
            <a:endParaRPr altLang="en-US" lang="zh-CN"/>
          </a:p>
          <a:p>
            <a:r>
              <a:rPr b="1" dirty="0" sz="2400" i="1" lang="en-GB"/>
              <a:t>              </a:t>
            </a:r>
            <a:r>
              <a:rPr b="1" dirty="0" sz="2400" i="1" lang="en-GB"/>
              <a:t>   </a:t>
            </a:r>
            <a:endParaRPr b="1" dirty="0" sz="2400" i="1" lang="en-US"/>
          </a:p>
          <a:p>
            <a:r>
              <a:rPr b="1" dirty="0" sz="2400" i="1" lang="en-US"/>
              <a:t>           </a:t>
            </a:r>
            <a:endParaRPr b="1" dirty="0" sz="2400" i="1"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a:solidFill>
            <a:srgbClr val="00B0F0"/>
          </a:solidFill>
          <a:ln>
            <a:solidFill>
              <a:srgbClr val="00B0F0"/>
            </a:solidFill>
          </a:ln>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1"/>
          <p:cNvSpPr txBox="1"/>
          <p:nvPr/>
        </p:nvSpPr>
        <p:spPr>
          <a:xfrm>
            <a:off x="739775" y="1447800"/>
            <a:ext cx="7108825" cy="3647441"/>
          </a:xfrm>
          <a:prstGeom prst="rect"/>
          <a:noFill/>
        </p:spPr>
        <p:txBody>
          <a:bodyPr rtlCol="0" wrap="square">
            <a:spAutoFit/>
          </a:bodyPr>
          <a:p>
            <a:pPr indent="-514350" marL="514350">
              <a:buFont typeface="+mj-lt"/>
              <a:buAutoNum type="romanLcPeriod"/>
            </a:pPr>
            <a:r>
              <a:rPr b="1" dirty="0" sz="2400" lang="en-US"/>
              <a:t>Data cleaning.</a:t>
            </a:r>
          </a:p>
          <a:p>
            <a:pPr indent="-514350" marL="514350">
              <a:buFont typeface="+mj-lt"/>
              <a:buAutoNum type="romanLcPeriod"/>
            </a:pPr>
            <a:r>
              <a:rPr b="1" dirty="0" sz="2400" lang="en-US"/>
              <a:t>Creating table.</a:t>
            </a:r>
          </a:p>
          <a:p>
            <a:pPr indent="-514350" marL="514350">
              <a:buFont typeface="+mj-lt"/>
              <a:buAutoNum type="romanLcPeriod"/>
            </a:pPr>
            <a:r>
              <a:rPr b="1" dirty="0" sz="2400" lang="en-US"/>
              <a:t>Creating pivot chart.</a:t>
            </a:r>
          </a:p>
          <a:p>
            <a:pPr indent="-514350" marL="514350">
              <a:buFont typeface="+mj-lt"/>
              <a:buAutoNum type="romanLcPeriod"/>
            </a:pPr>
            <a:r>
              <a:rPr b="1" dirty="0" sz="2400" lang="en-US"/>
              <a:t>Creating dashboard.</a:t>
            </a:r>
          </a:p>
          <a:p>
            <a:pPr indent="-514350" marL="514350">
              <a:buFont typeface="+mj-lt"/>
              <a:buAutoNum type="romanLcPeriod"/>
            </a:pPr>
            <a:r>
              <a:rPr b="1" dirty="0" sz="2400" lang="en-US"/>
              <a:t>Inserting pivot chart in dashboard.</a:t>
            </a:r>
          </a:p>
          <a:p>
            <a:pPr indent="-514350" marL="514350">
              <a:buFont typeface="+mj-lt"/>
              <a:buAutoNum type="romanLcPeriod"/>
            </a:pPr>
            <a:r>
              <a:rPr b="1" dirty="0" sz="2400" lang="en-US"/>
              <a:t>Inserting formulas in dash board to make interaction.</a:t>
            </a:r>
          </a:p>
          <a:p>
            <a:pPr indent="-514350" marL="514350">
              <a:buFont typeface="+mj-lt"/>
              <a:buAutoNum type="romanLcPeriod"/>
            </a:pPr>
            <a:r>
              <a:rPr b="1" dirty="0" sz="2400" lang="en-US"/>
              <a:t>Creating interactive dashboard by putting all together elements. </a:t>
            </a:r>
          </a:p>
          <a:p>
            <a:pPr indent="-514350" marL="514350">
              <a:buFont typeface="+mj-lt"/>
              <a:buAutoNum type="romanLcPeriod"/>
            </a:pPr>
            <a:endParaRPr b="1"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u="sng">
                <a:solidFill>
                  <a:srgbClr val="00B0F0"/>
                </a:solidFill>
              </a:rPr>
              <a:t>R</a:t>
            </a:r>
            <a:r>
              <a:rPr dirty="0" spc="-40" u="sng">
                <a:solidFill>
                  <a:srgbClr val="00B0F0"/>
                </a:solidFill>
              </a:rPr>
              <a:t>E</a:t>
            </a:r>
            <a:r>
              <a:rPr dirty="0" spc="15" u="sng">
                <a:solidFill>
                  <a:srgbClr val="00B0F0"/>
                </a:solidFill>
              </a:rPr>
              <a:t>S</a:t>
            </a:r>
            <a:r>
              <a:rPr dirty="0" spc="-30" u="sng">
                <a:solidFill>
                  <a:srgbClr val="00B0F0"/>
                </a:solidFill>
              </a:rPr>
              <a:t>U</a:t>
            </a:r>
            <a:r>
              <a:rPr dirty="0" spc="-405" u="sng">
                <a:solidFill>
                  <a:srgbClr val="00B0F0"/>
                </a:solidFill>
              </a:rPr>
              <a:t>L</a:t>
            </a:r>
            <a:r>
              <a:rPr dirty="0" u="sng">
                <a:solidFill>
                  <a:srgbClr val="00B0F0"/>
                </a:solidFill>
              </a:rPr>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r:id="rId2" spid="" imgH="914590" imgW="380879" showAsIcon="1" progId="Excel.Sheet.12">
                  <p:embed/>
                </p:oleObj>
              </mc:Choice>
              <mc:Fallback>
                <p:oleObj name="Worksheet" r:id="rId2" spid="" imgH="914590" imgW="380879" showAsIcon="1" progId="Excel.Sheet.12">
                  <p:embed/>
                  <p:pic>
                    <p:nvPicPr>
                      <p:cNvPr id="2097168" name="Object 14"/>
                      <p:cNvPicPr>
                        <a:picLocks/>
                      </p:cNvPicPr>
                      <p:nvPr/>
                    </p:nvPicPr>
                    <p:blipFill>
                      <a:blip xmlns:r="http://schemas.openxmlformats.org/officeDocument/2006/relationships" r:embed="rId3"/>
                      <a:stretch>
                        <a:fillRect/>
                      </a:stretch>
                    </p:blipFill>
                    <p:spPr>
                      <a:xfrm>
                        <a:off x="4038600" y="432678"/>
                        <a:ext cx="1052310" cy="2525544"/>
                      </a:xfrm>
                      <a:prstGeom prst="rect"/>
                    </p:spPr>
                  </p:pic>
                </p:oleObj>
              </mc:Fallback>
            </mc:AlternateContent>
          </a:graphicData>
        </a:graphic>
      </p:graphicFrame>
      <p:sp>
        <p:nvSpPr>
          <p:cNvPr id="1048684" name="TextBox 15"/>
          <p:cNvSpPr txBox="1"/>
          <p:nvPr/>
        </p:nvSpPr>
        <p:spPr>
          <a:xfrm>
            <a:off x="5483925" y="698904"/>
            <a:ext cx="3124200" cy="369332"/>
          </a:xfrm>
          <a:prstGeom prst="rect"/>
          <a:noFill/>
        </p:spPr>
        <p:txBody>
          <a:bodyPr rtlCol="0" wrap="square">
            <a:spAutoFit/>
          </a:bodyPr>
          <a:p>
            <a:r>
              <a:rPr b="1" dirty="0" lang="en-US"/>
              <a:t>(click  to open  file)</a:t>
            </a:r>
            <a:endParaRPr b="1" dirty="0" lang="en-IN"/>
          </a:p>
        </p:txBody>
      </p:sp>
      <p:pic>
        <p:nvPicPr>
          <p:cNvPr id="2097169" name="Picture 19"/>
          <p:cNvPicPr>
            <a:picLocks noChangeAspect="1"/>
          </p:cNvPicPr>
          <p:nvPr/>
        </p:nvPicPr>
        <p:blipFill>
          <a:blip xmlns:r="http://schemas.openxmlformats.org/officeDocument/2006/relationships" r:embed="rId4"/>
          <a:stretch>
            <a:fillRect/>
          </a:stretch>
        </p:blipFill>
        <p:spPr>
          <a:xfrm>
            <a:off x="523006" y="1351165"/>
            <a:ext cx="8468594" cy="4863933"/>
          </a:xfrm>
          <a:prstGeom prst="rect"/>
        </p:spPr>
      </p:pic>
      <p:pic>
        <p:nvPicPr>
          <p:cNvPr id="2097170" name="Graphic 21" descr="Right pointing backhand index"/>
          <p:cNvPicPr>
            <a:picLocks noChangeAspect="1"/>
          </p:cNvPicPr>
          <p:nvPr/>
        </p:nvPicPr>
        <p:blipFill>
          <a:blip xmlns:r="http://schemas.openxmlformats.org/officeDocument/2006/relationships" r:embed="rId5"/>
          <a:stretch>
            <a:fillRect/>
          </a:stretch>
        </p:blipFill>
        <p:spPr>
          <a:xfrm flipH="1">
            <a:off x="5026725" y="654970"/>
            <a:ext cx="457200" cy="457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u="sng">
                <a:solidFill>
                  <a:srgbClr val="00B0F0"/>
                </a:solidFill>
                <a:latin typeface="Times New Roman" panose="02020603050405020304" pitchFamily="18" charset="0"/>
                <a:cs typeface="Times New Roman" panose="02020603050405020304" pitchFamily="18" charset="0"/>
              </a:rPr>
              <a:t>Conclusion</a:t>
            </a:r>
            <a:r>
              <a:rPr dirty="0" lang="en-GB" u="sng">
                <a:solidFill>
                  <a:srgbClr val="00B0F0"/>
                </a:solidFill>
                <a:latin typeface="Times New Roman" panose="02020603050405020304" pitchFamily="18" charset="0"/>
                <a:cs typeface="Times New Roman" panose="02020603050405020304" pitchFamily="18" charset="0"/>
              </a:rPr>
              <a:t> :</a:t>
            </a:r>
            <a:endParaRPr dirty="0" lang="en-IN" u="sng">
              <a:solidFill>
                <a:srgbClr val="00B0F0"/>
              </a:solidFill>
              <a:latin typeface="Times New Roman" panose="02020603050405020304" pitchFamily="18" charset="0"/>
              <a:cs typeface="Times New Roman" panose="02020603050405020304" pitchFamily="18" charset="0"/>
            </a:endParaRPr>
          </a:p>
        </p:txBody>
      </p:sp>
      <p:sp>
        <p:nvSpPr>
          <p:cNvPr id="1048686" name="TextBox 2"/>
          <p:cNvSpPr txBox="1"/>
          <p:nvPr/>
        </p:nvSpPr>
        <p:spPr>
          <a:xfrm>
            <a:off x="755332" y="1447800"/>
            <a:ext cx="8083868" cy="2936240"/>
          </a:xfrm>
          <a:prstGeom prst="rect"/>
          <a:noFill/>
          <a:ln>
            <a:solidFill>
              <a:schemeClr val="accent1">
                <a:lumMod val="20000"/>
                <a:lumOff val="80000"/>
              </a:schemeClr>
            </a:solidFill>
          </a:ln>
        </p:spPr>
        <p:txBody>
          <a:bodyPr rtlCol="0" wrap="square">
            <a:spAutoFit/>
          </a:bodyPr>
          <a:p>
            <a:r>
              <a:rPr b="1" dirty="0" sz="2400" lang="en-US">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b="1" dirty="0" sz="2400" lang="en-IN">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solidFill>
                  <a:srgbClr val="00B0F0"/>
                </a:solidFill>
              </a:rPr>
              <a:t>PROJECT</a:t>
            </a:r>
            <a:r>
              <a:rPr dirty="0" sz="4250" spc="-85" u="sng">
                <a:solidFill>
                  <a:srgbClr val="00B0F0"/>
                </a:solidFill>
              </a:rPr>
              <a:t> </a:t>
            </a:r>
            <a:r>
              <a:rPr dirty="0" sz="4250" spc="25" u="sng">
                <a:solidFill>
                  <a:srgbClr val="00B0F0"/>
                </a:solidFill>
              </a:rPr>
              <a:t>TITLE</a:t>
            </a:r>
            <a:endParaRPr dirty="0" sz="4250" u="sng">
              <a:solidFill>
                <a:srgbClr val="00B0F0"/>
              </a:solidFill>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average salary &amp; average age analysis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313241" cy="737236"/>
          </a:xfrm>
          <a:prstGeom prst="rect"/>
        </p:spPr>
        <p:txBody>
          <a:bodyPr bIns="0" lIns="0" rIns="0" rtlCol="0" tIns="13335" vert="horz" wrap="square">
            <a:spAutoFit/>
          </a:bodyPr>
          <a:p>
            <a:pPr marL="12700">
              <a:lnSpc>
                <a:spcPct val="100000"/>
              </a:lnSpc>
              <a:spcBef>
                <a:spcPts val="105"/>
              </a:spcBef>
            </a:pPr>
            <a:r>
              <a:rPr dirty="0" spc="25" u="sng">
                <a:solidFill>
                  <a:srgbClr val="00B0F0"/>
                </a:solidFill>
              </a:rPr>
              <a:t>A</a:t>
            </a:r>
            <a:r>
              <a:rPr dirty="0" spc="-5" u="sng">
                <a:solidFill>
                  <a:srgbClr val="00B0F0"/>
                </a:solidFill>
              </a:rPr>
              <a:t>G</a:t>
            </a:r>
            <a:r>
              <a:rPr dirty="0" spc="-35" u="sng">
                <a:solidFill>
                  <a:srgbClr val="00B0F0"/>
                </a:solidFill>
              </a:rPr>
              <a:t>E</a:t>
            </a:r>
            <a:r>
              <a:rPr dirty="0" spc="15" u="sng">
                <a:solidFill>
                  <a:srgbClr val="00B0F0"/>
                </a:solidFill>
              </a:rPr>
              <a:t>N</a:t>
            </a:r>
            <a:r>
              <a:rPr dirty="0" u="sng">
                <a:solidFill>
                  <a:srgbClr val="00B0F0"/>
                </a:solidFill>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533400" y="533400"/>
            <a:ext cx="6633528"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u="sng">
                <a:solidFill>
                  <a:srgbClr val="00B0F0"/>
                </a:solidFill>
              </a:rPr>
              <a:t>P</a:t>
            </a:r>
            <a:r>
              <a:rPr dirty="0" sz="4400" spc="15" u="sng">
                <a:solidFill>
                  <a:srgbClr val="00B0F0"/>
                </a:solidFill>
              </a:rPr>
              <a:t>ROB</a:t>
            </a:r>
            <a:r>
              <a:rPr dirty="0" sz="4400" spc="55" u="sng">
                <a:solidFill>
                  <a:srgbClr val="00B0F0"/>
                </a:solidFill>
              </a:rPr>
              <a:t>L</a:t>
            </a:r>
            <a:r>
              <a:rPr dirty="0" sz="4400" spc="-20" u="sng">
                <a:solidFill>
                  <a:srgbClr val="00B0F0"/>
                </a:solidFill>
              </a:rPr>
              <a:t>E</a:t>
            </a:r>
            <a:r>
              <a:rPr dirty="0" sz="4400" spc="20" u="sng">
                <a:solidFill>
                  <a:srgbClr val="00B0F0"/>
                </a:solidFill>
              </a:rPr>
              <a:t>M</a:t>
            </a:r>
            <a:r>
              <a:rPr dirty="0" sz="4400" u="sng">
                <a:solidFill>
                  <a:srgbClr val="00B0F0"/>
                </a:solidFill>
              </a:rPr>
              <a:t>	</a:t>
            </a:r>
            <a:r>
              <a:rPr dirty="0" sz="4400" spc="10" u="sng">
                <a:solidFill>
                  <a:srgbClr val="00B0F0"/>
                </a:solidFill>
              </a:rPr>
              <a:t>S</a:t>
            </a:r>
            <a:r>
              <a:rPr dirty="0" sz="4400" spc="-370" u="sng">
                <a:solidFill>
                  <a:srgbClr val="00B0F0"/>
                </a:solidFill>
              </a:rPr>
              <a:t>T</a:t>
            </a:r>
            <a:r>
              <a:rPr dirty="0" sz="4400" spc="-375" u="sng">
                <a:solidFill>
                  <a:srgbClr val="00B0F0"/>
                </a:solidFill>
              </a:rPr>
              <a:t>A</a:t>
            </a:r>
            <a:r>
              <a:rPr dirty="0" sz="4400" spc="15" u="sng">
                <a:solidFill>
                  <a:srgbClr val="00B0F0"/>
                </a:solidFill>
              </a:rPr>
              <a:t>T</a:t>
            </a:r>
            <a:r>
              <a:rPr dirty="0" sz="4400" spc="-10" u="sng">
                <a:solidFill>
                  <a:srgbClr val="00B0F0"/>
                </a:solidFill>
              </a:rPr>
              <a:t>E</a:t>
            </a:r>
            <a:r>
              <a:rPr dirty="0" sz="4400" spc="-20" u="sng">
                <a:solidFill>
                  <a:srgbClr val="00B0F0"/>
                </a:solidFill>
              </a:rPr>
              <a:t>ME</a:t>
            </a:r>
            <a:r>
              <a:rPr dirty="0" sz="4400" spc="10" u="sng">
                <a:solidFill>
                  <a:srgbClr val="00B0F0"/>
                </a:solidFill>
              </a:rPr>
              <a:t>NT</a:t>
            </a:r>
            <a:endParaRPr dirty="0" sz="4400" u="sng">
              <a:solidFill>
                <a:srgbClr val="00B0F0"/>
              </a:solidFill>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533400" y="1600200"/>
            <a:ext cx="7162800" cy="2504441"/>
          </a:xfrm>
          <a:prstGeom prst="rect"/>
          <a:noFill/>
        </p:spPr>
        <p:txBody>
          <a:bodyPr rtlCol="0" wrap="square">
            <a:spAutoFit/>
          </a:bodyPr>
          <a:p>
            <a:r>
              <a:rPr b="1" dirty="0" sz="3200" lang="en-US"/>
              <a:t>THE PROBLEM  IS  TO IDENTIFY  AVERAGE  SALARY AND AGE OF THE EMPLOYEE ACCORDING TO THEIR DEPARTMENT,GENDER &amp;  ROLE(</a:t>
            </a:r>
            <a:r>
              <a:rPr b="1" dirty="0" sz="3200" lang="en-US" err="1"/>
              <a:t>ex:manager,process</a:t>
            </a:r>
            <a:r>
              <a:rPr b="1" dirty="0" sz="3200" lang="en-US"/>
              <a:t> </a:t>
            </a:r>
            <a:r>
              <a:rPr b="1" dirty="0" sz="3200" lang="en-US" err="1"/>
              <a:t>excecutive</a:t>
            </a:r>
            <a:r>
              <a:rPr b="1" dirty="0" sz="3200" lang="en-US"/>
              <a:t>).</a:t>
            </a:r>
            <a:endParaRPr b="1" dirty="0" sz="3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solidFill>
                  <a:srgbClr val="00B0F0"/>
                </a:solidFill>
              </a:rPr>
              <a:t>PROJECT	</a:t>
            </a:r>
            <a:r>
              <a:rPr dirty="0" sz="4250" spc="-20" u="sng">
                <a:solidFill>
                  <a:srgbClr val="00B0F0"/>
                </a:solidFill>
              </a:rPr>
              <a:t>OVERVIEW</a:t>
            </a:r>
            <a:endParaRPr sz="4250" u="sng">
              <a:solidFill>
                <a:srgbClr val="00B0F0"/>
              </a:solidFill>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8"/>
          <p:cNvSpPr txBox="1"/>
          <p:nvPr/>
        </p:nvSpPr>
        <p:spPr>
          <a:xfrm>
            <a:off x="381000" y="1828800"/>
            <a:ext cx="8277225" cy="1513839"/>
          </a:xfrm>
          <a:prstGeom prst="rect"/>
          <a:noFill/>
        </p:spPr>
        <p:txBody>
          <a:bodyPr rtlCol="0" wrap="square">
            <a:spAutoFit/>
          </a:bodyPr>
          <a:p>
            <a:r>
              <a:rPr dirty="0" sz="2400" lang="en-US"/>
              <a:t>IN THIS ANALYSIS IM GOING TO EASE THE PROCESS OF IDENTIFY  THE EMPLOYEES AVERAGE SALARY  &amp; AVERAGE AGE USING  EXCEL, WITH THE HELP OF BELOW MENTIONED TOOLS IN  EXCEL.</a:t>
            </a:r>
            <a:endParaRPr dirty="0" sz="2400" lang="en-IN"/>
          </a:p>
        </p:txBody>
      </p:sp>
      <p:sp>
        <p:nvSpPr>
          <p:cNvPr id="1048654" name="TextBox 11"/>
          <p:cNvSpPr txBox="1"/>
          <p:nvPr/>
        </p:nvSpPr>
        <p:spPr>
          <a:xfrm>
            <a:off x="381000" y="3154740"/>
            <a:ext cx="8277225" cy="1869440"/>
          </a:xfrm>
          <a:prstGeom prst="rect"/>
          <a:noFill/>
        </p:spPr>
        <p:txBody>
          <a:bodyPr rtlCol="0" wrap="square">
            <a:spAutoFit/>
          </a:bodyPr>
          <a:p>
            <a:pPr indent="-285750" marL="285750">
              <a:buFont typeface="Wingdings" panose="05000000000000000000" pitchFamily="2" charset="2"/>
              <a:buChar char="§"/>
            </a:pPr>
            <a:r>
              <a:rPr dirty="0" sz="2400" lang="en-US"/>
              <a:t>TABLES.</a:t>
            </a:r>
          </a:p>
          <a:p>
            <a:pPr indent="-285750" marL="285750">
              <a:buFont typeface="Wingdings" panose="05000000000000000000" pitchFamily="2" charset="2"/>
              <a:buChar char="§"/>
            </a:pPr>
            <a:r>
              <a:rPr dirty="0" sz="2400" lang="en-US"/>
              <a:t>SLICERS.</a:t>
            </a:r>
          </a:p>
          <a:p>
            <a:pPr indent="-285750" marL="285750">
              <a:buFont typeface="Wingdings" panose="05000000000000000000" pitchFamily="2" charset="2"/>
              <a:buChar char="§"/>
            </a:pPr>
            <a:r>
              <a:rPr dirty="0" sz="2400" lang="en-US"/>
              <a:t>PIVOT CHART(</a:t>
            </a:r>
            <a:r>
              <a:rPr dirty="0" sz="2400" lang="en-US">
                <a:solidFill>
                  <a:schemeClr val="tx2">
                    <a:lumMod val="60000"/>
                    <a:lumOff val="40000"/>
                  </a:schemeClr>
                </a:solidFill>
              </a:rPr>
              <a:t>LINE CHART,PIE CHART &amp; BAR CHART</a:t>
            </a:r>
            <a:r>
              <a:rPr dirty="0" sz="2400" lang="en-US"/>
              <a:t>).</a:t>
            </a:r>
          </a:p>
          <a:p>
            <a:pPr indent="-285750" marL="285750">
              <a:buFont typeface="Wingdings" panose="05000000000000000000" pitchFamily="2" charset="2"/>
              <a:buChar char="§"/>
            </a:pPr>
            <a:r>
              <a:rPr dirty="0" sz="2400" lang="en-US"/>
              <a:t>BY INSERTING FORMULA TO MAKE INTERACTIVE DASHBOARD.</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457200" y="990600"/>
            <a:ext cx="6082348" cy="570669"/>
          </a:xfrm>
          <a:prstGeom prst="rect"/>
        </p:spPr>
        <p:txBody>
          <a:bodyPr bIns="0" lIns="0" rIns="0" rtlCol="0" tIns="16510" vert="horz" wrap="square">
            <a:spAutoFit/>
          </a:bodyPr>
          <a:p>
            <a:pPr marL="12700">
              <a:lnSpc>
                <a:spcPct val="100000"/>
              </a:lnSpc>
              <a:spcBef>
                <a:spcPts val="130"/>
              </a:spcBef>
            </a:pPr>
            <a:r>
              <a:rPr dirty="0" sz="3600" spc="25" u="sng">
                <a:solidFill>
                  <a:srgbClr val="00B0F0"/>
                </a:solidFill>
              </a:rPr>
              <a:t>W</a:t>
            </a:r>
            <a:r>
              <a:rPr dirty="0" sz="3600" spc="-20" u="sng">
                <a:solidFill>
                  <a:srgbClr val="00B0F0"/>
                </a:solidFill>
              </a:rPr>
              <a:t>H</a:t>
            </a:r>
            <a:r>
              <a:rPr dirty="0" sz="3600" spc="20" u="sng">
                <a:solidFill>
                  <a:srgbClr val="00B0F0"/>
                </a:solidFill>
              </a:rPr>
              <a:t>O</a:t>
            </a:r>
            <a:r>
              <a:rPr dirty="0" sz="3600" spc="-235" u="sng">
                <a:solidFill>
                  <a:srgbClr val="00B0F0"/>
                </a:solidFill>
              </a:rPr>
              <a:t> </a:t>
            </a:r>
            <a:r>
              <a:rPr dirty="0" sz="3600" spc="-10" u="sng">
                <a:solidFill>
                  <a:srgbClr val="00B0F0"/>
                </a:solidFill>
              </a:rPr>
              <a:t>AR</a:t>
            </a:r>
            <a:r>
              <a:rPr dirty="0" sz="3600" spc="15" u="sng">
                <a:solidFill>
                  <a:srgbClr val="00B0F0"/>
                </a:solidFill>
              </a:rPr>
              <a:t>E</a:t>
            </a:r>
            <a:r>
              <a:rPr dirty="0" sz="3600" spc="-35" u="sng">
                <a:solidFill>
                  <a:srgbClr val="00B0F0"/>
                </a:solidFill>
              </a:rPr>
              <a:t> </a:t>
            </a:r>
            <a:r>
              <a:rPr dirty="0" sz="3600" spc="-10" u="sng">
                <a:solidFill>
                  <a:srgbClr val="00B0F0"/>
                </a:solidFill>
              </a:rPr>
              <a:t>T</a:t>
            </a:r>
            <a:r>
              <a:rPr dirty="0" sz="3600" spc="-15" u="sng">
                <a:solidFill>
                  <a:srgbClr val="00B0F0"/>
                </a:solidFill>
              </a:rPr>
              <a:t>H</a:t>
            </a:r>
            <a:r>
              <a:rPr dirty="0" sz="3600" spc="15" u="sng">
                <a:solidFill>
                  <a:srgbClr val="00B0F0"/>
                </a:solidFill>
              </a:rPr>
              <a:t>E</a:t>
            </a:r>
            <a:r>
              <a:rPr dirty="0" sz="3600" spc="-35" u="sng">
                <a:solidFill>
                  <a:srgbClr val="00B0F0"/>
                </a:solidFill>
              </a:rPr>
              <a:t> </a:t>
            </a:r>
            <a:r>
              <a:rPr dirty="0" sz="3600" spc="-20" u="sng">
                <a:solidFill>
                  <a:srgbClr val="00B0F0"/>
                </a:solidFill>
              </a:rPr>
              <a:t>E</a:t>
            </a:r>
            <a:r>
              <a:rPr dirty="0" sz="3600" spc="30" u="sng">
                <a:solidFill>
                  <a:srgbClr val="00B0F0"/>
                </a:solidFill>
              </a:rPr>
              <a:t>N</a:t>
            </a:r>
            <a:r>
              <a:rPr dirty="0" sz="3600" spc="15" u="sng">
                <a:solidFill>
                  <a:srgbClr val="00B0F0"/>
                </a:solidFill>
              </a:rPr>
              <a:t>D</a:t>
            </a:r>
            <a:r>
              <a:rPr dirty="0" sz="3600" spc="-45" u="sng">
                <a:solidFill>
                  <a:srgbClr val="00B0F0"/>
                </a:solidFill>
              </a:rPr>
              <a:t> </a:t>
            </a:r>
            <a:r>
              <a:rPr dirty="0" sz="3600" u="sng">
                <a:solidFill>
                  <a:srgbClr val="00B0F0"/>
                </a:solidFill>
              </a:rPr>
              <a:t>U</a:t>
            </a:r>
            <a:r>
              <a:rPr dirty="0" sz="3600" spc="10" u="sng">
                <a:solidFill>
                  <a:srgbClr val="00B0F0"/>
                </a:solidFill>
              </a:rPr>
              <a:t>S</a:t>
            </a:r>
            <a:r>
              <a:rPr dirty="0" sz="3600" spc="-25" u="sng">
                <a:solidFill>
                  <a:srgbClr val="00B0F0"/>
                </a:solidFill>
              </a:rPr>
              <a:t>E</a:t>
            </a:r>
            <a:r>
              <a:rPr dirty="0" sz="3600" spc="-10" u="sng">
                <a:solidFill>
                  <a:srgbClr val="00B0F0"/>
                </a:solidFill>
              </a:rPr>
              <a:t>R</a:t>
            </a:r>
            <a:r>
              <a:rPr dirty="0" sz="3600" spc="5" u="sng">
                <a:solidFill>
                  <a:srgbClr val="00B0F0"/>
                </a:solidFill>
              </a:rPr>
              <a:t>S?</a:t>
            </a:r>
            <a:endParaRPr dirty="0" sz="3600" u="sng">
              <a:solidFill>
                <a:srgbClr val="00B0F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6"/>
          <p:cNvSpPr txBox="1"/>
          <p:nvPr/>
        </p:nvSpPr>
        <p:spPr>
          <a:xfrm>
            <a:off x="457200" y="1905000"/>
            <a:ext cx="8077200" cy="2504441"/>
          </a:xfrm>
          <a:prstGeom prst="rect"/>
          <a:noFill/>
        </p:spPr>
        <p:txBody>
          <a:bodyPr rtlCol="0" wrap="square">
            <a:spAutoFit/>
          </a:bodyPr>
          <a:p>
            <a:pPr indent="-457200" marL="457200">
              <a:buFont typeface="+mj-lt"/>
              <a:buAutoNum type="alphaUcPeriod"/>
            </a:pPr>
            <a:r>
              <a:rPr dirty="0" sz="3200" lang="en-US"/>
              <a:t>Human Resources (HR) Department</a:t>
            </a:r>
          </a:p>
          <a:p>
            <a:pPr indent="-457200" marL="457200">
              <a:buFont typeface="+mj-lt"/>
              <a:buAutoNum type="alphaUcPeriod"/>
            </a:pPr>
            <a:r>
              <a:rPr dirty="0" sz="3200" lang="en-US"/>
              <a:t>Finance Department</a:t>
            </a:r>
          </a:p>
          <a:p>
            <a:pPr indent="-457200" marL="457200">
              <a:buFont typeface="+mj-lt"/>
              <a:buAutoNum type="alphaUcPeriod"/>
            </a:pPr>
            <a:r>
              <a:rPr dirty="0" sz="3200" lang="en-US"/>
              <a:t>Compensation and Benefits Specialists</a:t>
            </a:r>
          </a:p>
          <a:p>
            <a:pPr indent="-457200" marL="457200">
              <a:buFont typeface="+mj-lt"/>
              <a:buAutoNum type="alphaUcPeriod"/>
            </a:pPr>
            <a:r>
              <a:rPr dirty="0" sz="3200" lang="en-US"/>
              <a:t>Operational Managers</a:t>
            </a:r>
          </a:p>
          <a:p>
            <a:pPr indent="-457200" marL="457200">
              <a:buFont typeface="+mj-lt"/>
              <a:buAutoNum type="alphaUcPeriod"/>
            </a:pPr>
            <a:r>
              <a:rPr dirty="0" sz="3200" lang="en-US"/>
              <a:t> IT and Data Management Teams</a:t>
            </a:r>
            <a:endParaRPr dirty="0"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u="sng">
                <a:solidFill>
                  <a:srgbClr val="00B0F0"/>
                </a:solidFill>
              </a:rPr>
              <a:t>O</a:t>
            </a:r>
            <a:r>
              <a:rPr dirty="0" sz="3600" spc="25" u="sng">
                <a:solidFill>
                  <a:srgbClr val="00B0F0"/>
                </a:solidFill>
              </a:rPr>
              <a:t>U</a:t>
            </a:r>
            <a:r>
              <a:rPr dirty="0" sz="3600" u="sng">
                <a:solidFill>
                  <a:srgbClr val="00B0F0"/>
                </a:solidFill>
              </a:rPr>
              <a:t>R</a:t>
            </a:r>
            <a:r>
              <a:rPr dirty="0" sz="3600" spc="5" u="sng">
                <a:solidFill>
                  <a:srgbClr val="00B0F0"/>
                </a:solidFill>
              </a:rPr>
              <a:t> </a:t>
            </a:r>
            <a:r>
              <a:rPr dirty="0" sz="3600" spc="25" u="sng">
                <a:solidFill>
                  <a:srgbClr val="00B0F0"/>
                </a:solidFill>
              </a:rPr>
              <a:t>S</a:t>
            </a:r>
            <a:r>
              <a:rPr dirty="0" sz="3600" spc="10" u="sng">
                <a:solidFill>
                  <a:srgbClr val="00B0F0"/>
                </a:solidFill>
              </a:rPr>
              <a:t>O</a:t>
            </a:r>
            <a:r>
              <a:rPr dirty="0" sz="3600" spc="25" u="sng">
                <a:solidFill>
                  <a:srgbClr val="00B0F0"/>
                </a:solidFill>
              </a:rPr>
              <a:t>LU</a:t>
            </a:r>
            <a:r>
              <a:rPr dirty="0" sz="3600" spc="-35" u="sng">
                <a:solidFill>
                  <a:srgbClr val="00B0F0"/>
                </a:solidFill>
              </a:rPr>
              <a:t>T</a:t>
            </a:r>
            <a:r>
              <a:rPr dirty="0" sz="3600" spc="-30" u="sng">
                <a:solidFill>
                  <a:srgbClr val="00B0F0"/>
                </a:solidFill>
              </a:rPr>
              <a:t>I</a:t>
            </a:r>
            <a:r>
              <a:rPr dirty="0" sz="3600" spc="10" u="sng">
                <a:solidFill>
                  <a:srgbClr val="00B0F0"/>
                </a:solidFill>
              </a:rPr>
              <a:t>O</a:t>
            </a:r>
            <a:r>
              <a:rPr dirty="0" sz="3600" u="sng">
                <a:solidFill>
                  <a:srgbClr val="00B0F0"/>
                </a:solidFill>
              </a:rPr>
              <a:t>N</a:t>
            </a:r>
            <a:r>
              <a:rPr dirty="0" sz="3600" spc="-345" u="sng">
                <a:solidFill>
                  <a:srgbClr val="00B0F0"/>
                </a:solidFill>
              </a:rPr>
              <a:t> </a:t>
            </a:r>
            <a:r>
              <a:rPr dirty="0" sz="3600" spc="-35" u="sng">
                <a:solidFill>
                  <a:srgbClr val="00B0F0"/>
                </a:solidFill>
              </a:rPr>
              <a:t>A</a:t>
            </a:r>
            <a:r>
              <a:rPr dirty="0" sz="3600" spc="-5" u="sng">
                <a:solidFill>
                  <a:srgbClr val="00B0F0"/>
                </a:solidFill>
              </a:rPr>
              <a:t>N</a:t>
            </a:r>
            <a:r>
              <a:rPr dirty="0" sz="3600" u="sng">
                <a:solidFill>
                  <a:srgbClr val="00B0F0"/>
                </a:solidFill>
              </a:rPr>
              <a:t>D</a:t>
            </a:r>
            <a:r>
              <a:rPr dirty="0" sz="3600" spc="35" u="sng">
                <a:solidFill>
                  <a:srgbClr val="00B0F0"/>
                </a:solidFill>
              </a:rPr>
              <a:t> </a:t>
            </a:r>
            <a:r>
              <a:rPr dirty="0" sz="3600" spc="-30" u="sng">
                <a:solidFill>
                  <a:srgbClr val="00B0F0"/>
                </a:solidFill>
              </a:rPr>
              <a:t>I</a:t>
            </a:r>
            <a:r>
              <a:rPr dirty="0" sz="3600" spc="-35" u="sng">
                <a:solidFill>
                  <a:srgbClr val="00B0F0"/>
                </a:solidFill>
              </a:rPr>
              <a:t>T</a:t>
            </a:r>
            <a:r>
              <a:rPr dirty="0" sz="3600" u="sng">
                <a:solidFill>
                  <a:srgbClr val="00B0F0"/>
                </a:solidFill>
              </a:rPr>
              <a:t>S</a:t>
            </a:r>
            <a:r>
              <a:rPr dirty="0" sz="3600" spc="60" u="sng">
                <a:solidFill>
                  <a:srgbClr val="00B0F0"/>
                </a:solidFill>
              </a:rPr>
              <a:t> </a:t>
            </a:r>
            <a:r>
              <a:rPr dirty="0" sz="3600" spc="-295" u="sng">
                <a:solidFill>
                  <a:srgbClr val="00B0F0"/>
                </a:solidFill>
              </a:rPr>
              <a:t>V</a:t>
            </a:r>
            <a:r>
              <a:rPr dirty="0" sz="3600" spc="-35" u="sng">
                <a:solidFill>
                  <a:srgbClr val="00B0F0"/>
                </a:solidFill>
              </a:rPr>
              <a:t>A</a:t>
            </a:r>
            <a:r>
              <a:rPr dirty="0" sz="3600" spc="25" u="sng">
                <a:solidFill>
                  <a:srgbClr val="00B0F0"/>
                </a:solidFill>
              </a:rPr>
              <a:t>LU</a:t>
            </a:r>
            <a:r>
              <a:rPr dirty="0" sz="3600" u="sng">
                <a:solidFill>
                  <a:srgbClr val="00B0F0"/>
                </a:solidFill>
              </a:rPr>
              <a:t>E</a:t>
            </a:r>
            <a:r>
              <a:rPr dirty="0" sz="3600" spc="-65" u="sng">
                <a:solidFill>
                  <a:srgbClr val="00B0F0"/>
                </a:solidFill>
              </a:rPr>
              <a:t> </a:t>
            </a:r>
            <a:r>
              <a:rPr dirty="0" sz="3600" spc="-15" u="sng">
                <a:solidFill>
                  <a:srgbClr val="00B0F0"/>
                </a:solidFill>
              </a:rPr>
              <a:t>P</a:t>
            </a:r>
            <a:r>
              <a:rPr dirty="0" sz="3600" spc="-30" u="sng">
                <a:solidFill>
                  <a:srgbClr val="00B0F0"/>
                </a:solidFill>
              </a:rPr>
              <a:t>R</a:t>
            </a:r>
            <a:r>
              <a:rPr dirty="0" sz="3600" spc="10" u="sng">
                <a:solidFill>
                  <a:srgbClr val="00B0F0"/>
                </a:solidFill>
              </a:rPr>
              <a:t>O</a:t>
            </a:r>
            <a:r>
              <a:rPr dirty="0" sz="3600" spc="-15" u="sng">
                <a:solidFill>
                  <a:srgbClr val="00B0F0"/>
                </a:solidFill>
              </a:rPr>
              <a:t>P</a:t>
            </a:r>
            <a:r>
              <a:rPr dirty="0" sz="3600" spc="10" u="sng">
                <a:solidFill>
                  <a:srgbClr val="00B0F0"/>
                </a:solidFill>
              </a:rPr>
              <a:t>O</a:t>
            </a:r>
            <a:r>
              <a:rPr dirty="0" sz="3600" spc="25" u="sng">
                <a:solidFill>
                  <a:srgbClr val="00B0F0"/>
                </a:solidFill>
              </a:rPr>
              <a:t>S</a:t>
            </a:r>
            <a:r>
              <a:rPr dirty="0" sz="3600" spc="-30" u="sng">
                <a:solidFill>
                  <a:srgbClr val="00B0F0"/>
                </a:solidFill>
              </a:rPr>
              <a:t>I</a:t>
            </a:r>
            <a:r>
              <a:rPr dirty="0" sz="3600" spc="-35" u="sng">
                <a:solidFill>
                  <a:srgbClr val="00B0F0"/>
                </a:solidFill>
              </a:rPr>
              <a:t>T</a:t>
            </a:r>
            <a:r>
              <a:rPr dirty="0" sz="3600" spc="-30" u="sng">
                <a:solidFill>
                  <a:srgbClr val="00B0F0"/>
                </a:solidFill>
              </a:rPr>
              <a:t>I</a:t>
            </a:r>
            <a:r>
              <a:rPr dirty="0" sz="3600" spc="10" u="sng">
                <a:solidFill>
                  <a:srgbClr val="00B0F0"/>
                </a:solidFill>
              </a:rPr>
              <a:t>O</a:t>
            </a:r>
            <a:r>
              <a:rPr dirty="0" sz="3600" u="sng">
                <a:solidFill>
                  <a:srgbClr val="00B0F0"/>
                </a:solidFill>
              </a:rPr>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7"/>
          <p:cNvSpPr txBox="1"/>
          <p:nvPr/>
        </p:nvSpPr>
        <p:spPr>
          <a:xfrm>
            <a:off x="2971800" y="1733549"/>
            <a:ext cx="6248400" cy="5019041"/>
          </a:xfrm>
          <a:prstGeom prst="rect"/>
          <a:noFill/>
        </p:spPr>
        <p:txBody>
          <a:bodyPr rtlCol="0" wrap="square">
            <a:spAutoFit/>
          </a:bodyPr>
          <a:p>
            <a:pPr indent="-342900" marL="342900">
              <a:buFont typeface="Wingdings" panose="05000000000000000000" pitchFamily="2" charset="2"/>
              <a:buChar char="q"/>
            </a:pPr>
            <a:r>
              <a:rPr b="1" dirty="0" sz="2400" lang="en-US"/>
              <a:t>User-Friendly Interface:</a:t>
            </a:r>
            <a:endParaRPr dirty="0" sz="2400" lang="en-US"/>
          </a:p>
          <a:p>
            <a:pPr>
              <a:buFont typeface="Arial" panose="020B0604020202020204" pitchFamily="34" charset="0"/>
              <a:buChar char="•"/>
            </a:pPr>
            <a:r>
              <a:rPr b="1" dirty="0" sz="2000" lang="en-US"/>
              <a:t>Accessibility</a:t>
            </a:r>
            <a:r>
              <a:rPr dirty="0" sz="2000" lang="en-US"/>
              <a:t> </a:t>
            </a:r>
          </a:p>
          <a:p>
            <a:pPr>
              <a:buFont typeface="Arial" panose="020B0604020202020204" pitchFamily="34" charset="0"/>
              <a:buChar char="•"/>
            </a:pPr>
            <a:r>
              <a:rPr b="1" dirty="0" sz="2000" lang="en-US"/>
              <a:t>Ease of Use</a:t>
            </a:r>
          </a:p>
          <a:p>
            <a:pPr indent="-342900" marL="342900">
              <a:buFont typeface="Wingdings" panose="05000000000000000000" pitchFamily="2" charset="2"/>
              <a:buChar char="q"/>
            </a:pPr>
            <a:r>
              <a:rPr b="1" dirty="0" sz="2400" lang="en-US"/>
              <a:t>Comprehensive Data Management:</a:t>
            </a:r>
            <a:endParaRPr dirty="0" sz="2400" lang="en-US"/>
          </a:p>
          <a:p>
            <a:pPr>
              <a:buFont typeface="Arial" panose="020B0604020202020204" pitchFamily="34" charset="0"/>
              <a:buChar char="•"/>
            </a:pPr>
            <a:r>
              <a:rPr b="1" dirty="0" sz="2000" lang="en-US"/>
              <a:t>Data Organization</a:t>
            </a:r>
            <a:endParaRPr dirty="0" sz="2000" lang="en-US"/>
          </a:p>
          <a:p>
            <a:pPr>
              <a:buFont typeface="Arial" panose="020B0604020202020204" pitchFamily="34" charset="0"/>
              <a:buChar char="•"/>
            </a:pPr>
            <a:r>
              <a:rPr b="1" dirty="0" sz="2000" lang="en-US"/>
              <a:t>Data Integration</a:t>
            </a:r>
          </a:p>
          <a:p>
            <a:pPr indent="-342900" marL="342900">
              <a:buFont typeface="Wingdings" panose="05000000000000000000" pitchFamily="2" charset="2"/>
              <a:buChar char="q"/>
            </a:pPr>
            <a:r>
              <a:rPr b="1" dirty="0" sz="2400" lang="en-US"/>
              <a:t>Advanced Analytical Tools:</a:t>
            </a:r>
            <a:endParaRPr dirty="0" sz="2400" lang="en-US"/>
          </a:p>
          <a:p>
            <a:pPr>
              <a:buFont typeface="Arial" panose="020B0604020202020204" pitchFamily="34" charset="0"/>
              <a:buChar char="•"/>
            </a:pPr>
            <a:r>
              <a:rPr b="1" dirty="0" sz="2000" lang="en-US"/>
              <a:t>Formulas and Functions</a:t>
            </a:r>
          </a:p>
          <a:p>
            <a:pPr>
              <a:buFont typeface="Arial" panose="020B0604020202020204" pitchFamily="34" charset="0"/>
              <a:buChar char="•"/>
            </a:pPr>
            <a:r>
              <a:rPr b="1" dirty="0" sz="2000" lang="en-US"/>
              <a:t>PivotTables</a:t>
            </a:r>
          </a:p>
          <a:p>
            <a:pPr indent="-342900" marL="342900">
              <a:buFont typeface="Wingdings" panose="05000000000000000000" pitchFamily="2" charset="2"/>
              <a:buChar char="q"/>
            </a:pPr>
            <a:r>
              <a:rPr b="1" dirty="0" sz="2400" lang="en-US"/>
              <a:t>Visual Representation:</a:t>
            </a:r>
            <a:endParaRPr dirty="0" sz="2400" lang="en-US"/>
          </a:p>
          <a:p>
            <a:pPr>
              <a:buFont typeface="Arial" panose="020B0604020202020204" pitchFamily="34" charset="0"/>
              <a:buChar char="•"/>
            </a:pPr>
            <a:r>
              <a:rPr b="1" dirty="0" sz="2000" lang="en-US"/>
              <a:t>Charts and Graphs</a:t>
            </a:r>
          </a:p>
          <a:p>
            <a:pPr indent="-342900" marL="342900">
              <a:buFont typeface="Wingdings" panose="05000000000000000000" pitchFamily="2" charset="2"/>
              <a:buChar char="q"/>
            </a:pPr>
            <a:r>
              <a:rPr b="1" dirty="0" sz="2400" lang="en-IN"/>
              <a:t>Scenario Analysis</a:t>
            </a:r>
            <a:r>
              <a:rPr dirty="0" sz="2400" lang="en-IN"/>
              <a:t>:</a:t>
            </a:r>
          </a:p>
          <a:p>
            <a:pPr indent="-342900" marL="342900">
              <a:buFont typeface="Wingdings" panose="05000000000000000000" pitchFamily="2" charset="2"/>
              <a:buChar char="§"/>
            </a:pPr>
            <a:r>
              <a:rPr b="1" dirty="0" sz="2000" lang="en-IN"/>
              <a:t>Used to analyse different situation</a:t>
            </a:r>
          </a:p>
          <a:p>
            <a:pPr indent="-342900" marL="342900">
              <a:buFont typeface="Wingdings" panose="05000000000000000000" pitchFamily="2" charset="2"/>
              <a:buChar char="§"/>
            </a:pPr>
            <a:endParaRPr dirty="0" sz="2400" lang="en-IN"/>
          </a:p>
          <a:p>
            <a:pPr indent="-342900" marL="342900">
              <a:buFont typeface="Arial" panose="020B0604020202020204" pitchFamily="34" charset="0"/>
              <a:buChar char="•"/>
            </a:pP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55813"/>
            <a:ext cx="10681335" cy="723901"/>
          </a:xfrm>
        </p:spPr>
        <p:txBody>
          <a:bodyPr/>
          <a:p>
            <a:r>
              <a:rPr dirty="0" lang="en-IN" u="sng">
                <a:solidFill>
                  <a:srgbClr val="00B0F0"/>
                </a:solidFill>
              </a:rPr>
              <a:t>Dataset Description</a:t>
            </a:r>
          </a:p>
        </p:txBody>
      </p:sp>
      <p:sp>
        <p:nvSpPr>
          <p:cNvPr id="1048666" name="TextBox 2"/>
          <p:cNvSpPr txBox="1"/>
          <p:nvPr/>
        </p:nvSpPr>
        <p:spPr>
          <a:xfrm>
            <a:off x="755332" y="1175165"/>
            <a:ext cx="7321868" cy="5463541"/>
          </a:xfrm>
          <a:prstGeom prst="rect"/>
          <a:noFill/>
        </p:spPr>
        <p:txBody>
          <a:bodyPr rtlCol="0" wrap="square">
            <a:spAutoFit/>
          </a:bodyPr>
          <a:p>
            <a:r>
              <a:rPr b="1" dirty="0" sz="2800" lang="en-US"/>
              <a:t>Data Overview</a:t>
            </a:r>
            <a:r>
              <a:rPr b="1" dirty="0" lang="en-US"/>
              <a:t>:</a:t>
            </a:r>
          </a:p>
          <a:p>
            <a:r>
              <a:rPr b="1" dirty="0" lang="en-US"/>
              <a:t>The dataset contains information about employees within an organization, including their salaries and ages. This data is used to calculate and analyze average salary and average age metrics.</a:t>
            </a:r>
          </a:p>
          <a:p>
            <a:r>
              <a:rPr b="1" dirty="0" sz="2800" lang="en-IN"/>
              <a:t>Data Fields</a:t>
            </a:r>
            <a:r>
              <a:rPr b="1" dirty="0" lang="en-IN"/>
              <a:t>:</a:t>
            </a:r>
          </a:p>
          <a:p>
            <a:pPr indent="-342900" marL="342900">
              <a:buFont typeface="+mj-lt"/>
              <a:buAutoNum type="arabicPeriod"/>
            </a:pPr>
            <a:r>
              <a:rPr b="1" dirty="0" lang="en-US"/>
              <a:t>ID</a:t>
            </a:r>
          </a:p>
          <a:p>
            <a:pPr indent="-342900" marL="342900">
              <a:buFont typeface="+mj-lt"/>
              <a:buAutoNum type="arabicPeriod"/>
            </a:pPr>
            <a:r>
              <a:rPr b="1" dirty="0" lang="en-US"/>
              <a:t>Name	</a:t>
            </a:r>
          </a:p>
          <a:p>
            <a:pPr indent="-342900" marL="342900">
              <a:buFont typeface="+mj-lt"/>
              <a:buAutoNum type="arabicPeriod"/>
            </a:pPr>
            <a:r>
              <a:rPr b="1" dirty="0" lang="en-US"/>
              <a:t>Surname</a:t>
            </a:r>
          </a:p>
          <a:p>
            <a:pPr indent="-342900" marL="342900">
              <a:buFont typeface="+mj-lt"/>
              <a:buAutoNum type="arabicPeriod"/>
            </a:pPr>
            <a:r>
              <a:rPr b="1" dirty="0" lang="en-US"/>
              <a:t>Age	</a:t>
            </a:r>
          </a:p>
          <a:p>
            <a:pPr indent="-342900" marL="342900">
              <a:buFont typeface="+mj-lt"/>
              <a:buAutoNum type="arabicPeriod"/>
            </a:pPr>
            <a:r>
              <a:rPr b="1" dirty="0" lang="en-US"/>
              <a:t>Tenure	</a:t>
            </a:r>
          </a:p>
          <a:p>
            <a:pPr indent="-342900" marL="342900">
              <a:buFont typeface="+mj-lt"/>
              <a:buAutoNum type="arabicPeriod"/>
            </a:pPr>
            <a:r>
              <a:rPr b="1" dirty="0" lang="en-US"/>
              <a:t>Gender	</a:t>
            </a:r>
          </a:p>
          <a:p>
            <a:pPr indent="-342900" marL="342900">
              <a:buFont typeface="+mj-lt"/>
              <a:buAutoNum type="arabicPeriod"/>
            </a:pPr>
            <a:r>
              <a:rPr b="1" dirty="0" lang="en-US"/>
              <a:t>Region	</a:t>
            </a:r>
          </a:p>
          <a:p>
            <a:pPr indent="-342900" marL="342900">
              <a:buFont typeface="+mj-lt"/>
              <a:buAutoNum type="arabicPeriod"/>
            </a:pPr>
            <a:r>
              <a:rPr b="1" dirty="0" lang="en-US"/>
              <a:t>Department	</a:t>
            </a:r>
          </a:p>
          <a:p>
            <a:pPr indent="-342900" marL="342900">
              <a:buFont typeface="+mj-lt"/>
              <a:buAutoNum type="arabicPeriod"/>
            </a:pPr>
            <a:r>
              <a:rPr b="1" dirty="0" lang="en-US"/>
              <a:t>Manager	</a:t>
            </a:r>
          </a:p>
          <a:p>
            <a:pPr indent="-342900" marL="342900">
              <a:buFont typeface="+mj-lt"/>
              <a:buAutoNum type="arabicPeriod"/>
            </a:pPr>
            <a:r>
              <a:rPr b="1" dirty="0" lang="en-US"/>
              <a:t>Hours</a:t>
            </a:r>
          </a:p>
          <a:p>
            <a:pPr indent="-342900" marL="342900">
              <a:buFont typeface="+mj-lt"/>
              <a:buAutoNum type="arabicPeriod"/>
            </a:pPr>
            <a:r>
              <a:rPr b="1" dirty="0" lang="en-US"/>
              <a:t>Salary Band	</a:t>
            </a:r>
          </a:p>
          <a:p>
            <a:pPr indent="-342900" marL="342900">
              <a:buFont typeface="+mj-lt"/>
              <a:buAutoNum type="arabicPeriod"/>
            </a:pPr>
            <a:r>
              <a:rPr b="1" dirty="0" lang="en-US"/>
              <a:t>Salary</a:t>
            </a:r>
          </a:p>
          <a:p>
            <a:pPr indent="-342900" marL="342900">
              <a:buFont typeface="+mj-lt"/>
              <a:buAutoNum type="arabicPeriod"/>
            </a:pPr>
            <a:r>
              <a:rPr b="1" dirty="0" lang="en-US"/>
              <a:t>Performance</a:t>
            </a:r>
          </a:p>
          <a:p>
            <a:pPr indent="-342900" marL="342900">
              <a:buFont typeface="+mj-lt"/>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u="sng">
                <a:solidFill>
                  <a:srgbClr val="00B0F0"/>
                </a:solidFill>
              </a:rPr>
              <a:t>THE</a:t>
            </a:r>
            <a:r>
              <a:rPr dirty="0" sz="4250" spc="20" u="sng">
                <a:solidFill>
                  <a:srgbClr val="00B0F0"/>
                </a:solidFill>
              </a:rPr>
              <a:t> </a:t>
            </a:r>
            <a:r>
              <a:rPr dirty="0" sz="4250" lang="en-US" spc="20" u="sng">
                <a:solidFill>
                  <a:srgbClr val="00B0F0"/>
                </a:solidFill>
              </a:rPr>
              <a:t>"</a:t>
            </a:r>
            <a:r>
              <a:rPr dirty="0" sz="4250" spc="10" u="sng">
                <a:solidFill>
                  <a:srgbClr val="00B0F0"/>
                </a:solidFill>
              </a:rPr>
              <a:t>WOW</a:t>
            </a:r>
            <a:r>
              <a:rPr dirty="0" sz="4250" lang="en-US" spc="10" u="sng">
                <a:solidFill>
                  <a:srgbClr val="00B0F0"/>
                </a:solidFill>
              </a:rPr>
              <a:t>"</a:t>
            </a:r>
            <a:r>
              <a:rPr dirty="0" sz="4250" spc="85" u="sng">
                <a:solidFill>
                  <a:srgbClr val="00B0F0"/>
                </a:solidFill>
              </a:rPr>
              <a:t> </a:t>
            </a:r>
            <a:r>
              <a:rPr dirty="0" sz="4250" spc="10" u="sng">
                <a:solidFill>
                  <a:srgbClr val="00B0F0"/>
                </a:solidFill>
              </a:rPr>
              <a:t>IN</a:t>
            </a:r>
            <a:r>
              <a:rPr dirty="0" sz="4250" spc="-5" u="sng">
                <a:solidFill>
                  <a:srgbClr val="00B0F0"/>
                </a:solidFill>
              </a:rPr>
              <a:t> </a:t>
            </a:r>
            <a:r>
              <a:rPr dirty="0" sz="4250" spc="15" u="sng">
                <a:solidFill>
                  <a:srgbClr val="00B0F0"/>
                </a:solidFill>
              </a:rPr>
              <a:t>OUR</a:t>
            </a:r>
            <a:r>
              <a:rPr dirty="0" sz="4250" spc="-10" u="sng">
                <a:solidFill>
                  <a:srgbClr val="00B0F0"/>
                </a:solidFill>
              </a:rPr>
              <a:t> </a:t>
            </a:r>
            <a:r>
              <a:rPr dirty="0" sz="4250" spc="20" u="sng">
                <a:solidFill>
                  <a:srgbClr val="00B0F0"/>
                </a:solidFill>
              </a:rPr>
              <a:t>SOLUTION</a:t>
            </a:r>
            <a:endParaRPr dirty="0" sz="4250" u="sng">
              <a:solidFill>
                <a:srgbClr val="00B0F0"/>
              </a:solidFill>
            </a:endParaRPr>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3025141"/>
          </a:xfrm>
          <a:prstGeom prst="rect"/>
          <a:noFill/>
        </p:spPr>
        <p:txBody>
          <a:bodyPr rtlCol="0" wrap="square">
            <a:spAutoFit/>
          </a:bodyPr>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Dynamic Dashboards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Advanced Data Visualization</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Segmentation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Comparative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Interactive Reports</a:t>
            </a:r>
          </a:p>
          <a:p>
            <a:pPr algn="l" indent="-571500" marL="571500">
              <a:buFont typeface="+mj-lt"/>
              <a:buAutoNum type="romanUcPeriod"/>
            </a:pPr>
            <a:r>
              <a:rPr dirty="0" sz="2800" lang="en-US">
                <a:solidFill>
                  <a:srgbClr val="0D0D0D"/>
                </a:solidFill>
                <a:latin typeface="Times New Roman" panose="02020603050405020304" pitchFamily="18" charset="0"/>
                <a:cs typeface="Times New Roman" panose="02020603050405020304" pitchFamily="18" charset="0"/>
              </a:rPr>
              <a:t>Slicers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919384533569</cp:lastModifiedBy>
  <dcterms:created xsi:type="dcterms:W3CDTF">2024-03-28T06:07:22Z</dcterms:created>
  <dcterms:modified xsi:type="dcterms:W3CDTF">2024-09-30T04:14:20Z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b81432445e56499d9e6ccee2f2e7e0e1</vt:lpwstr>
  </property>
</Properties>
</file>