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8" r:id="rId6"/>
    <p:sldId id="259" r:id="rId7"/>
    <p:sldId id="262" r:id="rId8"/>
    <p:sldId id="261" r:id="rId9"/>
    <p:sldId id="263" r:id="rId10"/>
    <p:sldId id="264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F62E9-8715-7953-E5D3-B139FD09A477}" v="8" dt="2024-11-30T06:20:1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62" autoAdjust="0"/>
  </p:normalViewPr>
  <p:slideViewPr>
    <p:cSldViewPr snapToGrid="0">
      <p:cViewPr>
        <p:scale>
          <a:sx n="50" d="100"/>
          <a:sy n="50" d="100"/>
        </p:scale>
        <p:origin x="150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ciya Suson SM" userId="S::felciyasuson.sm@snscecbe.onmicrosoft.com::ec4e91e4-7737-4cf5-bcfb-97f5b8ae5ed7" providerId="AD" clId="Web-{160F62E9-8715-7953-E5D3-B139FD09A477}"/>
    <pc:docChg chg="modSld">
      <pc:chgData name="Felciya Suson SM" userId="S::felciyasuson.sm@snscecbe.onmicrosoft.com::ec4e91e4-7737-4cf5-bcfb-97f5b8ae5ed7" providerId="AD" clId="Web-{160F62E9-8715-7953-E5D3-B139FD09A477}" dt="2024-11-30T06:20:07.505" v="1" actId="20577"/>
      <pc:docMkLst>
        <pc:docMk/>
      </pc:docMkLst>
      <pc:sldChg chg="modSp">
        <pc:chgData name="Felciya Suson SM" userId="S::felciyasuson.sm@snscecbe.onmicrosoft.com::ec4e91e4-7737-4cf5-bcfb-97f5b8ae5ed7" providerId="AD" clId="Web-{160F62E9-8715-7953-E5D3-B139FD09A477}" dt="2024-11-30T06:20:07.505" v="1" actId="20577"/>
        <pc:sldMkLst>
          <pc:docMk/>
          <pc:sldMk cId="3172428944" sldId="259"/>
        </pc:sldMkLst>
        <pc:spChg chg="mod">
          <ac:chgData name="Felciya Suson SM" userId="S::felciyasuson.sm@snscecbe.onmicrosoft.com::ec4e91e4-7737-4cf5-bcfb-97f5b8ae5ed7" providerId="AD" clId="Web-{160F62E9-8715-7953-E5D3-B139FD09A477}" dt="2024-11-30T06:20:07.505" v="1" actId="20577"/>
          <ac:spMkLst>
            <pc:docMk/>
            <pc:sldMk cId="3172428944" sldId="259"/>
            <ac:spMk id="26" creationId="{D0736EFB-A4EF-2FCB-2D44-073938EFB9B7}"/>
          </ac:spMkLst>
        </pc:spChg>
        <pc:spChg chg="mod">
          <ac:chgData name="Felciya Suson SM" userId="S::felciyasuson.sm@snscecbe.onmicrosoft.com::ec4e91e4-7737-4cf5-bcfb-97f5b8ae5ed7" providerId="AD" clId="Web-{160F62E9-8715-7953-E5D3-B139FD09A477}" dt="2024-11-30T06:20:01.364" v="0" actId="20577"/>
          <ac:spMkLst>
            <pc:docMk/>
            <pc:sldMk cId="3172428944" sldId="259"/>
            <ac:spMk id="35" creationId="{57A49C9F-D844-8BAF-BB72-9306585727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BF26B-0933-4A58-817D-6DBF03AD953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DC5F-E901-4EBE-B55A-07257A2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16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00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8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3A45-ED25-0DC1-9D6B-21ADC99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46266-4F86-20E0-0FEA-67B2BA78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C717-9F78-D8C3-C4C4-BBF01DA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35B-932E-63FF-C33B-1855ACD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32F2-7937-8643-E37C-C8FB77D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F2F-BD24-1423-66C0-F0F6DCB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6E3-9D16-D3F2-1DF7-FD13323B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AA53-1B5D-E544-0059-966D376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186-6D0F-F070-4B6D-A3EE738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0123-228C-8642-BAC3-7851B129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AFBE4-5DC5-5637-4F7B-C137F0575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7B0E-D301-15AE-CEB4-3D95377E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9C7A-2887-05E8-2E56-402BCDC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1E2C-BAE3-6F0D-BC6C-1121F0B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1C11-9B90-CC66-9E04-6232E548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8FE4-F3C4-7E35-E5C6-827F5AD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17C-AEE8-4220-E422-D7DB1178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01D8-FA08-37BD-DEC8-D5D5E3E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34F1-1DE9-698C-A2A0-C58655C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F4A3-4790-5941-BCEF-7B75170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E9F-234E-5B34-5B3C-912F2E5B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40F-98A3-31C1-9E8E-81BFDBE0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8A0-3284-FD02-146D-B56ECB0B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6381-22F5-2849-E597-296D97F9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A0AA-5BBA-532F-39A3-6F2EFF47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FFA-9EDD-20A0-F2AC-A875B17B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18CE-F7A9-0D60-B66B-C0FAEBB7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E77D-329C-4E0F-B9E5-6D0D49C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605D-0696-0677-BCB6-02C8F5B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A634-85E1-B129-C801-5BB80968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270F-6D1B-F756-3E98-0370605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FA8-540B-875A-C05D-27D8F9A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C96F-871A-4E57-C68F-5F84174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D2DB-9494-DD79-2CEA-07EA42C5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FE67-607A-F344-A5E1-EC5507931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414C-7044-5BF2-D3CA-9794C770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80C6-FBAA-6EE8-DC02-C3DC847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B91C-B5EA-FB7B-9ED8-4A4F8AB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D12E-0B5A-E448-A5DC-1A501019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E56-B4D3-02BA-3F6C-F2945380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9093D-DE34-AB53-BAC4-6A7267E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FE4C-BEF4-AE5D-A543-A0D7993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117-600F-F8E6-D2D5-07D6A7E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41940-81EF-43B0-2C37-619B9A1C6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956" t="11459" r="1707" b="25292"/>
          <a:stretch/>
        </p:blipFill>
        <p:spPr>
          <a:xfrm>
            <a:off x="66843" y="55417"/>
            <a:ext cx="1227696" cy="453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7FDC9-BB3E-6FF1-368C-A499D898D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" y="6213453"/>
            <a:ext cx="609600" cy="650918"/>
          </a:xfrm>
          <a:prstGeom prst="rect">
            <a:avLst/>
          </a:prstGeom>
        </p:spPr>
      </p:pic>
      <p:pic>
        <p:nvPicPr>
          <p:cNvPr id="8" name="Picture 7" descr="A logo with green and white letters&#10;&#10;Description automatically generated">
            <a:extLst>
              <a:ext uri="{FF2B5EF4-FFF2-40B4-BE49-F238E27FC236}">
                <a16:creationId xmlns:a16="http://schemas.microsoft.com/office/drawing/2014/main" id="{7878AB90-1ACE-5E03-01BF-E185A34CFC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70497"/>
            <a:ext cx="771357" cy="53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ED7DC-485C-278F-500C-40222B409893}"/>
              </a:ext>
            </a:extLst>
          </p:cNvPr>
          <p:cNvSpPr txBox="1"/>
          <p:nvPr userDrawn="1"/>
        </p:nvSpPr>
        <p:spPr>
          <a:xfrm>
            <a:off x="10084213" y="6525817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chemeClr val="bg1">
                    <a:lumMod val="50000"/>
                  </a:schemeClr>
                </a:solidFill>
              </a:rPr>
              <a:t>GenAI-2024-2025-B2</a:t>
            </a:r>
          </a:p>
        </p:txBody>
      </p:sp>
    </p:spTree>
    <p:extLst>
      <p:ext uri="{BB962C8B-B14F-4D97-AF65-F5344CB8AC3E}">
        <p14:creationId xmlns:p14="http://schemas.microsoft.com/office/powerpoint/2010/main" val="27959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0367-F970-AC3D-795A-A2C44F5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85D-C349-C356-BA0E-CA0011BB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88BD-7F67-1B6A-DFF8-18279470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3662-C108-A0C6-C05C-E530F4FD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A1322-6F0E-96B7-4BD3-9B52324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0782-C6DC-B02A-75E5-61C89865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235-A44C-0900-EEFB-5287F6D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6087-76E4-50A7-DD7A-07DDCBEF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67F-46E5-8014-D65F-ACEF3C0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9D51-1603-0C69-81DC-4291681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CF2D-B31E-6D72-101E-515B2F6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8D79-ABAF-7791-E42B-81C7C7F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622E-EC30-C996-278F-7A11AE42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3655-BF5C-ECE7-EDE9-58D44723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0B5-9DF4-58DC-E40B-6441D6918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0559-57EB-733F-1E2A-1BF371287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F483-3A3E-DC66-DAC9-7B3DA8F9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79FbqkREiB0S5npcU-1tyYoK_diYJ4xr/view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nscecbe.sharepoint.com/:f:/r/sites/GenAI-2024-2025-B1-006/Shared%20Documents/06.%20Wireframe,%20UI?csf=1&amp;web=1&amp;e=bD7xWW" TargetMode="External"/><Relationship Id="rId3" Type="http://schemas.openxmlformats.org/officeDocument/2006/relationships/hyperlink" Target="https://snscecbe.sharepoint.com/:f:/r/sites/GenAI-2024-2025-B1-006/Shared%20Documents/09.%20Source%20Code?csf=1&amp;web=1&amp;e=oOjWZr" TargetMode="External"/><Relationship Id="rId7" Type="http://schemas.openxmlformats.org/officeDocument/2006/relationships/hyperlink" Target="https://snscecbe.sharepoint.com/:f:/r/sites/GenAI-2024-2025-B1-006/Shared%20Documents/02.%20Requirement?csf=1&amp;web=1&amp;e=Vb88cx" TargetMode="External"/><Relationship Id="rId2" Type="http://schemas.openxmlformats.org/officeDocument/2006/relationships/hyperlink" Target="https://snscecbe.sharepoint.com/sites/GenAI-2024-2025-B1-00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nscecbe.sharepoint.com/:f:/r/sites/GenAI-2024-2025-B1-006/Shared%20Documents/05.%20Presentation?csf=1&amp;web=1&amp;e=ZZxNQl" TargetMode="External"/><Relationship Id="rId11" Type="http://schemas.openxmlformats.org/officeDocument/2006/relationships/hyperlink" Target="https://drive.google.com/file/d/19TmGUrWlCggsYPmKCisJe8Wa69sRDLW3/view?usp=sharing" TargetMode="External"/><Relationship Id="rId5" Type="http://schemas.openxmlformats.org/officeDocument/2006/relationships/hyperlink" Target="https://snscecbe.sharepoint.com/:f:/r/sites/GenAI-2024-2025-B1-006/Shared%20Documents/03.%20Technology?csf=1&amp;web=1&amp;e=SOWH79" TargetMode="External"/><Relationship Id="rId10" Type="http://schemas.openxmlformats.org/officeDocument/2006/relationships/hyperlink" Target="https://snscecbe.sharepoint.com/:f:/r/sites/GenAI-2024-2025-B1-006/Shared%20Documents/08.%20Video?csf=1&amp;web=1&amp;e=eBT0ap" TargetMode="External"/><Relationship Id="rId4" Type="http://schemas.openxmlformats.org/officeDocument/2006/relationships/hyperlink" Target="https://docs.google.com/document/d/1__1ZDfMaLpGxeWzbuJMV3HxyfptOq7qs/edit?usp=sharing&amp;ouid=114303757388562489438&amp;rtpof=true&amp;sd=true" TargetMode="External"/><Relationship Id="rId9" Type="http://schemas.openxmlformats.org/officeDocument/2006/relationships/hyperlink" Target="https://snscecbe.sharepoint.com/:f:/r/sites/GenAI-2024-2025-B1-006/Shared%20Documents/01.%20DT%20Playbook?csf=1&amp;web=1&amp;e=tnvxB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7F685A-0EE3-519C-2457-4E264DBE2CF9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D8582-A0D2-83B8-3806-90CEE91804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" y="6150360"/>
            <a:ext cx="662722" cy="70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8A8FA-D92D-9087-B14F-8E8E2FC881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04" y="83105"/>
            <a:ext cx="1256372" cy="8796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AC2E23-D1C2-A828-290C-7706DF243123}"/>
              </a:ext>
            </a:extLst>
          </p:cNvPr>
          <p:cNvGrpSpPr/>
          <p:nvPr/>
        </p:nvGrpSpPr>
        <p:grpSpPr>
          <a:xfrm>
            <a:off x="1985932" y="2832148"/>
            <a:ext cx="8239735" cy="1257994"/>
            <a:chOff x="2354232" y="2505671"/>
            <a:chExt cx="8239735" cy="1257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BFDB-56E0-C147-9F71-765322CCF80C}"/>
                </a:ext>
              </a:extLst>
            </p:cNvPr>
            <p:cNvSpPr txBox="1"/>
            <p:nvPr/>
          </p:nvSpPr>
          <p:spPr>
            <a:xfrm>
              <a:off x="2354232" y="2505671"/>
              <a:ext cx="52286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rPr>
                <a:t>ZipCord</a:t>
              </a:r>
              <a:r>
                <a:rPr kumimoji="0" lang="en-IN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   </a:t>
              </a: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2024 - 2025</a:t>
              </a:r>
              <a:endPara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4FF7B-D102-05BB-4A42-CE4935844952}"/>
                </a:ext>
              </a:extLst>
            </p:cNvPr>
            <p:cNvSpPr txBox="1"/>
            <p:nvPr/>
          </p:nvSpPr>
          <p:spPr>
            <a:xfrm>
              <a:off x="2475880" y="3363555"/>
              <a:ext cx="81180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Automate expenses, optimize business spending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A7C002-6C83-B4FD-EA96-B4C1CCB373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5880" y="3302000"/>
              <a:ext cx="8039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3B81-4F46-988D-3565-799E3CF1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6" t="11459" r="1707" b="25292"/>
          <a:stretch/>
        </p:blipFill>
        <p:spPr>
          <a:xfrm>
            <a:off x="143898" y="141399"/>
            <a:ext cx="1227696" cy="4532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0F668-A36C-E863-8C2C-3CF963AF8A0F}"/>
              </a:ext>
            </a:extLst>
          </p:cNvPr>
          <p:cNvSpPr txBox="1"/>
          <p:nvPr/>
        </p:nvSpPr>
        <p:spPr>
          <a:xfrm>
            <a:off x="1087108" y="6504180"/>
            <a:ext cx="264527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GenAI-T3- 2024-2025-Q1-001</a:t>
            </a:r>
          </a:p>
        </p:txBody>
      </p:sp>
    </p:spTree>
    <p:extLst>
      <p:ext uri="{BB962C8B-B14F-4D97-AF65-F5344CB8AC3E}">
        <p14:creationId xmlns:p14="http://schemas.microsoft.com/office/powerpoint/2010/main" val="307979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A711DE-64B4-B1B6-8606-DBC36E5F9FF5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6EE9B-79CC-4812-3110-173888B39F0F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1C0D8C-4992-76DE-16E4-4FE7BCB9250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414905-B40A-B1CD-6968-C69EA90FF1B0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Thanks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709343-EB26-6445-22B7-05DD14C0EFA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81235EC-4094-7D16-30A8-0D39CE5E9C5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AECF8CF-5884-EF62-5733-6173B828D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121DE1-81A9-C152-84AC-6B24C8C74A39}"/>
              </a:ext>
            </a:extLst>
          </p:cNvPr>
          <p:cNvSpPr txBox="1"/>
          <p:nvPr/>
        </p:nvSpPr>
        <p:spPr>
          <a:xfrm>
            <a:off x="4490224" y="2735908"/>
            <a:ext cx="32115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Thanks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D084-73EE-04E4-E5E2-098A9F1969BF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53ACA-03DB-D884-CC30-2081415E23E3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A1C09-74AF-F1CF-5A5C-02F601F54FDE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1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038B7-170C-D765-7954-ADA61CFBCB58}"/>
              </a:ext>
            </a:extLst>
          </p:cNvPr>
          <p:cNvGrpSpPr/>
          <p:nvPr/>
        </p:nvGrpSpPr>
        <p:grpSpPr>
          <a:xfrm>
            <a:off x="1050095" y="734457"/>
            <a:ext cx="2362574" cy="2904607"/>
            <a:chOff x="596382" y="716019"/>
            <a:chExt cx="2362574" cy="29046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2AA822-61EE-F52F-0E29-184570F48FF0}"/>
                </a:ext>
              </a:extLst>
            </p:cNvPr>
            <p:cNvSpPr txBox="1"/>
            <p:nvPr/>
          </p:nvSpPr>
          <p:spPr>
            <a:xfrm>
              <a:off x="913449" y="716019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Vanazhagan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K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26AFA4-FA37-B1DA-9606-AEF438BFA4AC}"/>
                </a:ext>
              </a:extLst>
            </p:cNvPr>
            <p:cNvGrpSpPr/>
            <p:nvPr/>
          </p:nvGrpSpPr>
          <p:grpSpPr>
            <a:xfrm>
              <a:off x="596382" y="1061189"/>
              <a:ext cx="2362574" cy="2559437"/>
              <a:chOff x="596382" y="1153287"/>
              <a:chExt cx="2362574" cy="255943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5076B-11AF-9C85-ABE7-721C00591D83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0C2101-3F9C-CF7A-39DA-3C1D412B4B54}"/>
                  </a:ext>
                </a:extLst>
              </p:cNvPr>
              <p:cNvSpPr txBox="1"/>
              <p:nvPr/>
            </p:nvSpPr>
            <p:spPr>
              <a:xfrm>
                <a:off x="596382" y="2881727"/>
                <a:ext cx="23625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into"/>
                  </a:rPr>
                  <a:t>III - BSc Graphics &amp; Communication Design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Technical Developer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DF353C-E5BD-FBB9-78E3-8C1727D7D684}"/>
              </a:ext>
            </a:extLst>
          </p:cNvPr>
          <p:cNvGrpSpPr/>
          <p:nvPr/>
        </p:nvGrpSpPr>
        <p:grpSpPr>
          <a:xfrm>
            <a:off x="3722914" y="696382"/>
            <a:ext cx="7089717" cy="2947498"/>
            <a:chOff x="3571674" y="677944"/>
            <a:chExt cx="7089717" cy="29474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A8CF1-3E4E-38EB-6DFA-DCBAD85A66E6}"/>
                </a:ext>
              </a:extLst>
            </p:cNvPr>
            <p:cNvSpPr txBox="1"/>
            <p:nvPr/>
          </p:nvSpPr>
          <p:spPr>
            <a:xfrm>
              <a:off x="8932951" y="677944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Monisha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0F1CDC-DDE5-A8F6-9DA9-C4EBFF00DEA6}"/>
                </a:ext>
              </a:extLst>
            </p:cNvPr>
            <p:cNvGrpSpPr/>
            <p:nvPr/>
          </p:nvGrpSpPr>
          <p:grpSpPr>
            <a:xfrm>
              <a:off x="3571674" y="1061189"/>
              <a:ext cx="2362574" cy="2564253"/>
              <a:chOff x="3571674" y="1153287"/>
              <a:chExt cx="2362574" cy="256425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3FBBE9-EBF4-BA04-5C03-BC253DCB9B60}"/>
                  </a:ext>
                </a:extLst>
              </p:cNvPr>
              <p:cNvSpPr/>
              <p:nvPr/>
            </p:nvSpPr>
            <p:spPr>
              <a:xfrm>
                <a:off x="3792338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5EEF15-12D9-053D-509A-ABF278C5B276}"/>
                  </a:ext>
                </a:extLst>
              </p:cNvPr>
              <p:cNvSpPr txBox="1"/>
              <p:nvPr/>
            </p:nvSpPr>
            <p:spPr>
              <a:xfrm>
                <a:off x="3571674" y="2886543"/>
                <a:ext cx="23625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BSc Graphics &amp; Communication Design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Technical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D432F-CC04-3208-CA67-4C6F7F51CCE7}"/>
              </a:ext>
            </a:extLst>
          </p:cNvPr>
          <p:cNvGrpSpPr/>
          <p:nvPr/>
        </p:nvGrpSpPr>
        <p:grpSpPr>
          <a:xfrm>
            <a:off x="6299326" y="762866"/>
            <a:ext cx="2266168" cy="2881014"/>
            <a:chOff x="6450560" y="744428"/>
            <a:chExt cx="2266168" cy="28810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E7AFBD-42C6-0B82-0AE6-E001C4411336}"/>
                </a:ext>
              </a:extLst>
            </p:cNvPr>
            <p:cNvSpPr txBox="1"/>
            <p:nvPr/>
          </p:nvSpPr>
          <p:spPr>
            <a:xfrm>
              <a:off x="667122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Akshaya Roopa 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65D893-7B4B-39BF-6F29-1EE32B3ADD6F}"/>
                </a:ext>
              </a:extLst>
            </p:cNvPr>
            <p:cNvGrpSpPr/>
            <p:nvPr/>
          </p:nvGrpSpPr>
          <p:grpSpPr>
            <a:xfrm>
              <a:off x="6450560" y="1061189"/>
              <a:ext cx="2266168" cy="2564253"/>
              <a:chOff x="6450560" y="1153287"/>
              <a:chExt cx="2266168" cy="256425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185F5E-B230-E1D6-E4B8-C136643A8D14}"/>
                  </a:ext>
                </a:extLst>
              </p:cNvPr>
              <p:cNvSpPr/>
              <p:nvPr/>
            </p:nvSpPr>
            <p:spPr>
              <a:xfrm>
                <a:off x="667122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7CDE37-AB79-3B73-46BA-0618E7D609F8}"/>
                  </a:ext>
                </a:extLst>
              </p:cNvPr>
              <p:cNvSpPr txBox="1"/>
              <p:nvPr/>
            </p:nvSpPr>
            <p:spPr>
              <a:xfrm>
                <a:off x="6450560" y="2886543"/>
                <a:ext cx="2266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white">
                        <a:lumMod val="50000"/>
                      </a:prst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UI &amp; UX Development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18E18C-83A3-693B-CF1D-494E2398E211}"/>
              </a:ext>
            </a:extLst>
          </p:cNvPr>
          <p:cNvGrpSpPr/>
          <p:nvPr/>
        </p:nvGrpSpPr>
        <p:grpSpPr>
          <a:xfrm>
            <a:off x="3734811" y="719795"/>
            <a:ext cx="7407094" cy="2739419"/>
            <a:chOff x="4188518" y="701357"/>
            <a:chExt cx="7407094" cy="27394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7A08D7-046C-501E-F144-0495CFECE390}"/>
                </a:ext>
              </a:extLst>
            </p:cNvPr>
            <p:cNvSpPr txBox="1"/>
            <p:nvPr/>
          </p:nvSpPr>
          <p:spPr>
            <a:xfrm>
              <a:off x="4188518" y="701357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 Bharath </a:t>
              </a: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N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60EBC3-8C54-E04A-B1FB-3F7B65E1B4B3}"/>
                </a:ext>
              </a:extLst>
            </p:cNvPr>
            <p:cNvGrpSpPr/>
            <p:nvPr/>
          </p:nvGrpSpPr>
          <p:grpSpPr>
            <a:xfrm>
              <a:off x="9223924" y="1061189"/>
              <a:ext cx="2371688" cy="2379587"/>
              <a:chOff x="9223924" y="1153287"/>
              <a:chExt cx="2371688" cy="23795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D0A6D5-EA00-CD0E-F36A-9D394E3BDD27}"/>
                  </a:ext>
                </a:extLst>
              </p:cNvPr>
              <p:cNvSpPr/>
              <p:nvPr/>
            </p:nvSpPr>
            <p:spPr>
              <a:xfrm>
                <a:off x="9550107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B74624-0202-395E-51CD-E451F20C937C}"/>
                  </a:ext>
                </a:extLst>
              </p:cNvPr>
              <p:cNvSpPr txBox="1"/>
              <p:nvPr/>
            </p:nvSpPr>
            <p:spPr>
              <a:xfrm>
                <a:off x="9223924" y="2886543"/>
                <a:ext cx="23716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Research &amp;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C36D8E-BDF9-3428-C7FE-CD2B080D550E}"/>
              </a:ext>
            </a:extLst>
          </p:cNvPr>
          <p:cNvGrpSpPr/>
          <p:nvPr/>
        </p:nvGrpSpPr>
        <p:grpSpPr>
          <a:xfrm>
            <a:off x="1104425" y="3788527"/>
            <a:ext cx="2446776" cy="2511682"/>
            <a:chOff x="650712" y="744428"/>
            <a:chExt cx="2446776" cy="251168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854CC-85F4-B154-5E36-41CE1707C7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5661855-60FD-C18D-8583-C28700FF66E2}"/>
                </a:ext>
              </a:extLst>
            </p:cNvPr>
            <p:cNvGrpSpPr/>
            <p:nvPr/>
          </p:nvGrpSpPr>
          <p:grpSpPr>
            <a:xfrm>
              <a:off x="650712" y="1061189"/>
              <a:ext cx="2446776" cy="2194921"/>
              <a:chOff x="650712" y="1153287"/>
              <a:chExt cx="2446776" cy="21949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80DCA3-6A6F-8C3D-BA04-C56F082526ED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BB9EB9-11B7-BF43-D046-7003E96A0023}"/>
                  </a:ext>
                </a:extLst>
              </p:cNvPr>
              <p:cNvSpPr txBox="1"/>
              <p:nvPr/>
            </p:nvSpPr>
            <p:spPr>
              <a:xfrm>
                <a:off x="650712" y="2886543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Project Guide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81686-229E-89D4-FDE2-AEE5A0584253}"/>
              </a:ext>
            </a:extLst>
          </p:cNvPr>
          <p:cNvGrpSpPr/>
          <p:nvPr/>
        </p:nvGrpSpPr>
        <p:grpSpPr>
          <a:xfrm>
            <a:off x="3734811" y="3788527"/>
            <a:ext cx="2365178" cy="2511682"/>
            <a:chOff x="704687" y="744428"/>
            <a:chExt cx="2365178" cy="25116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94FD9F-7D59-A01B-14CF-FB11CB3020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yyyy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1019368-6775-1DF8-2BB0-31C7E5DDAB92}"/>
                </a:ext>
              </a:extLst>
            </p:cNvPr>
            <p:cNvGrpSpPr/>
            <p:nvPr/>
          </p:nvGrpSpPr>
          <p:grpSpPr>
            <a:xfrm>
              <a:off x="704687" y="1061189"/>
              <a:ext cx="2365178" cy="2194921"/>
              <a:chOff x="704687" y="1153287"/>
              <a:chExt cx="2365178" cy="219492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E38A21-0F4D-ED5D-FC36-7FE49E0FAFCE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1CA86C-80A1-2D50-6C44-2E4EC896BFEF}"/>
                  </a:ext>
                </a:extLst>
              </p:cNvPr>
              <p:cNvSpPr txBox="1"/>
              <p:nvPr/>
            </p:nvSpPr>
            <p:spPr>
              <a:xfrm>
                <a:off x="704687" y="2886543"/>
                <a:ext cx="2365178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Technology Mentor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F96-162E-8CC1-91D1-BC4F67A48366}"/>
              </a:ext>
            </a:extLst>
          </p:cNvPr>
          <p:cNvSpPr/>
          <p:nvPr/>
        </p:nvSpPr>
        <p:spPr>
          <a:xfrm rot="16200000">
            <a:off x="-439163" y="2024072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B36D6-B041-DB7D-2994-03A1C5D5D230}"/>
              </a:ext>
            </a:extLst>
          </p:cNvPr>
          <p:cNvSpPr/>
          <p:nvPr/>
        </p:nvSpPr>
        <p:spPr>
          <a:xfrm rot="16200000">
            <a:off x="-439164" y="4799699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Aptos" panose="02110004020202020204"/>
              </a:rPr>
              <a:t>Faculty Team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21397-563D-71DD-1E64-C1588B58F562}"/>
              </a:ext>
            </a:extLst>
          </p:cNvPr>
          <p:cNvGrpSpPr/>
          <p:nvPr/>
        </p:nvGrpSpPr>
        <p:grpSpPr>
          <a:xfrm>
            <a:off x="1550281" y="-23929"/>
            <a:ext cx="9945659" cy="825741"/>
            <a:chOff x="1550281" y="-23929"/>
            <a:chExt cx="9945659" cy="8257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0BD8EB-6075-274A-30AB-8CE0054EC9FF}"/>
                </a:ext>
              </a:extLst>
            </p:cNvPr>
            <p:cNvGrpSpPr/>
            <p:nvPr/>
          </p:nvGrpSpPr>
          <p:grpSpPr>
            <a:xfrm>
              <a:off x="1550281" y="-23929"/>
              <a:ext cx="9945659" cy="825741"/>
              <a:chOff x="1171140" y="70856"/>
              <a:chExt cx="9945659" cy="82574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1423A-04C3-36AC-32F2-582333C7507D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EA65DFC-89A3-26C3-AA7B-45C0A9F39584}"/>
                  </a:ext>
                </a:extLst>
              </p:cNvPr>
              <p:cNvGrpSpPr/>
              <p:nvPr/>
            </p:nvGrpSpPr>
            <p:grpSpPr>
              <a:xfrm>
                <a:off x="1171140" y="70856"/>
                <a:ext cx="9634392" cy="513720"/>
                <a:chOff x="1331048" y="105362"/>
                <a:chExt cx="9634392" cy="51372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428B39-7AFB-1402-0752-E24E4DF397D0}"/>
                    </a:ext>
                  </a:extLst>
                </p:cNvPr>
                <p:cNvSpPr txBox="1"/>
                <p:nvPr/>
              </p:nvSpPr>
              <p:spPr>
                <a:xfrm>
                  <a:off x="7753889" y="205394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ffectLst/>
                      <a:uLnTx/>
                      <a:uFillTx/>
                      <a:latin typeface="Bahnschrift" panose="020B0502040204020203" pitchFamily="34" charset="0"/>
                      <a:ea typeface="+mn-ea"/>
                      <a:cs typeface="+mn-cs"/>
                    </a:rPr>
                    <a:t>Team Information</a:t>
                  </a:r>
                  <a:endPara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75E1441-F6CB-5A96-2738-686EBCF3C46D}"/>
                    </a:ext>
                  </a:extLst>
                </p:cNvPr>
                <p:cNvGrpSpPr/>
                <p:nvPr/>
              </p:nvGrpSpPr>
              <p:grpSpPr>
                <a:xfrm>
                  <a:off x="1331048" y="105362"/>
                  <a:ext cx="9634392" cy="513720"/>
                  <a:chOff x="1152768" y="-74738"/>
                  <a:chExt cx="9634392" cy="513720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54497A-76A3-0CA6-1628-C83A7E36B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768" y="-74738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IN" sz="24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</a:rPr>
                      <a:t>ZipCord</a:t>
                    </a:r>
                    <a:endPara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BB4F628-1950-A85C-9E74-3C8A714B0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9DB97-FBF9-B872-A388-C6A987A813C1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GenAI-2024-2025-Q1-001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BA86AD-F722-0AF7-56DA-9BFE219101D7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3897A8-772F-F076-8142-0238462018F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035A91-C1B9-1A3F-D5A4-01492FE581D5}"/>
              </a:ext>
            </a:extLst>
          </p:cNvPr>
          <p:cNvCxnSpPr/>
          <p:nvPr/>
        </p:nvCxnSpPr>
        <p:spPr>
          <a:xfrm>
            <a:off x="878910" y="3702485"/>
            <a:ext cx="10851713" cy="3757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7E4CB9-724C-472C-8D45-CAE45240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49" y="1111487"/>
            <a:ext cx="1723857" cy="168665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2521C82-369E-4B94-A378-6D0146799E39}"/>
              </a:ext>
            </a:extLst>
          </p:cNvPr>
          <p:cNvSpPr txBox="1"/>
          <p:nvPr/>
        </p:nvSpPr>
        <p:spPr>
          <a:xfrm>
            <a:off x="1301150" y="3779543"/>
            <a:ext cx="172844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white">
                    <a:lumMod val="50000"/>
                  </a:prstClr>
                </a:solidFill>
                <a:latin typeface="Bahnschrift" panose="020B0502040204020203" pitchFamily="34" charset="0"/>
              </a:rPr>
              <a:t>Lalitha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49C98CB-BC16-D92F-5A08-10BB67B9B652}"/>
              </a:ext>
            </a:extLst>
          </p:cNvPr>
          <p:cNvGrpSpPr/>
          <p:nvPr/>
        </p:nvGrpSpPr>
        <p:grpSpPr>
          <a:xfrm>
            <a:off x="-3252787" y="854337"/>
            <a:ext cx="15691189" cy="5366179"/>
            <a:chOff x="-3085773" y="864775"/>
            <a:chExt cx="15691189" cy="53661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C69D-36C2-1773-2B91-D0AFBCBD36C4}"/>
                </a:ext>
              </a:extLst>
            </p:cNvPr>
            <p:cNvGrpSpPr/>
            <p:nvPr/>
          </p:nvGrpSpPr>
          <p:grpSpPr>
            <a:xfrm>
              <a:off x="696060" y="864775"/>
              <a:ext cx="10877412" cy="712959"/>
              <a:chOff x="657294" y="801812"/>
              <a:chExt cx="10877412" cy="71295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585C88-EDF0-BA48-BE11-39FE8D642704}"/>
                  </a:ext>
                </a:extLst>
              </p:cNvPr>
              <p:cNvSpPr txBox="1"/>
              <p:nvPr/>
            </p:nvSpPr>
            <p:spPr>
              <a:xfrm>
                <a:off x="657294" y="801812"/>
                <a:ext cx="374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Requirement / Problem statement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8D98A-1CFF-DAE0-665E-EEC0273A0CD1}"/>
                  </a:ext>
                </a:extLst>
              </p:cNvPr>
              <p:cNvSpPr txBox="1"/>
              <p:nvPr/>
            </p:nvSpPr>
            <p:spPr>
              <a:xfrm>
                <a:off x="657294" y="1132679"/>
                <a:ext cx="10877412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Streamlining expense management and financial operations for businesses with a modern corporate card solution.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A0E9A7-DC7C-6BC2-7AFD-383A9EA7363C}"/>
                </a:ext>
              </a:extLst>
            </p:cNvPr>
            <p:cNvGrpSpPr/>
            <p:nvPr/>
          </p:nvGrpSpPr>
          <p:grpSpPr>
            <a:xfrm>
              <a:off x="696060" y="3331227"/>
              <a:ext cx="10877412" cy="1054654"/>
              <a:chOff x="657294" y="2670785"/>
              <a:chExt cx="10877412" cy="105465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7BFDD9-6AD5-0C52-897F-A070F2FFF470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7371847" cy="884916"/>
                <a:chOff x="657294" y="2790385"/>
                <a:chExt cx="7371847" cy="88491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81E4CE-58C8-A09E-EBE5-1C70B1D0EE46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Scope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D23B7B-F03F-C04F-8358-7A76084890D9}"/>
                    </a:ext>
                  </a:extLst>
                </p:cNvPr>
                <p:cNvSpPr txBox="1"/>
                <p:nvPr/>
              </p:nvSpPr>
              <p:spPr>
                <a:xfrm>
                  <a:off x="657294" y="3152081"/>
                  <a:ext cx="73718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provides a comprehensive financial management ecosystem for businesses through its AI-powered corporate card platform and expense automation software.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4265BC-3E35-448A-6300-2BE5B8E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5DED2F-4B3C-BB64-88DE-5353E362EC0E}"/>
                </a:ext>
              </a:extLst>
            </p:cNvPr>
            <p:cNvGrpSpPr/>
            <p:nvPr/>
          </p:nvGrpSpPr>
          <p:grpSpPr>
            <a:xfrm>
              <a:off x="-3085773" y="3448718"/>
              <a:ext cx="15691189" cy="2781858"/>
              <a:chOff x="-3124539" y="3198800"/>
              <a:chExt cx="15691189" cy="278185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C020EF-B5F3-8A49-03ED-5A2BBE6E06E5}"/>
                  </a:ext>
                </a:extLst>
              </p:cNvPr>
              <p:cNvGrpSpPr/>
              <p:nvPr/>
            </p:nvGrpSpPr>
            <p:grpSpPr>
              <a:xfrm>
                <a:off x="-3124539" y="3198800"/>
                <a:ext cx="15691189" cy="2781858"/>
                <a:chOff x="-3079934" y="3198800"/>
                <a:chExt cx="15691189" cy="278185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4904A5-6DC8-CD1F-E304-2A60AE80E17A}"/>
                    </a:ext>
                  </a:extLst>
                </p:cNvPr>
                <p:cNvSpPr txBox="1"/>
                <p:nvPr/>
              </p:nvSpPr>
              <p:spPr>
                <a:xfrm>
                  <a:off x="701899" y="4663790"/>
                  <a:ext cx="247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Key factors &amp; features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311F9D-FB7D-F22A-5F2C-4B23F1321DEE}"/>
                    </a:ext>
                  </a:extLst>
                </p:cNvPr>
                <p:cNvSpPr txBox="1"/>
                <p:nvPr/>
              </p:nvSpPr>
              <p:spPr>
                <a:xfrm>
                  <a:off x="704878" y="4848456"/>
                  <a:ext cx="414788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Expense automation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categorization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Receipt analysis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152C8-BDE8-EB13-CE08-0A0A921B46C7}"/>
                    </a:ext>
                  </a:extLst>
                </p:cNvPr>
                <p:cNvSpPr txBox="1"/>
                <p:nvPr/>
              </p:nvSpPr>
              <p:spPr>
                <a:xfrm>
                  <a:off x="5173906" y="4665978"/>
                  <a:ext cx="2822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Target Audience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8BF3573-8410-8751-3C40-BFB211CB212D}"/>
                    </a:ext>
                  </a:extLst>
                </p:cNvPr>
                <p:cNvSpPr txBox="1"/>
                <p:nvPr/>
              </p:nvSpPr>
              <p:spPr>
                <a:xfrm>
                  <a:off x="9845084" y="4663790"/>
                  <a:ext cx="1008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Domain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83AD80-BE97-AB16-64F3-F4355CC2B1A2}"/>
                    </a:ext>
                  </a:extLst>
                </p:cNvPr>
                <p:cNvSpPr txBox="1"/>
                <p:nvPr/>
              </p:nvSpPr>
              <p:spPr>
                <a:xfrm>
                  <a:off x="-3079934" y="4026878"/>
                  <a:ext cx="2307274" cy="160043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Growing </a:t>
                  </a:r>
                  <a:r>
                    <a:rPr lang="en-IN" sz="1400" dirty="0" err="1"/>
                    <a:t>startups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Finance departments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Times New Roman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Medium enterprise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Times New Roman"/>
                    </a:rPr>
                    <a:t>s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Times New Roman"/>
                  </a:endParaRPr>
                </a:p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C1FF8-CAC9-3CB0-8315-9BE14DB021C8}"/>
                    </a:ext>
                  </a:extLst>
                </p:cNvPr>
                <p:cNvSpPr txBox="1"/>
                <p:nvPr/>
              </p:nvSpPr>
              <p:spPr>
                <a:xfrm>
                  <a:off x="9203240" y="5026551"/>
                  <a:ext cx="3408015" cy="95410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Analytic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Corporate Cards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Financial Technology</a:t>
                  </a:r>
                  <a:br>
                    <a:rPr lang="en-US" sz="1400" dirty="0">
                      <a:solidFill>
                        <a:prstClr val="black"/>
                      </a:solidFill>
                      <a:latin typeface="Aptos" panose="02110004020202020204"/>
                    </a:rPr>
                  </a:b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DF917-28C2-45C4-2E73-C514C24DC287}"/>
                    </a:ext>
                  </a:extLst>
                </p:cNvPr>
                <p:cNvSpPr txBox="1"/>
                <p:nvPr/>
              </p:nvSpPr>
              <p:spPr>
                <a:xfrm>
                  <a:off x="9203240" y="3198800"/>
                  <a:ext cx="1826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GenAI</a:t>
                  </a: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| AI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7A49C9F-D844-8BAF-BB72-93065857271A}"/>
                    </a:ext>
                  </a:extLst>
                </p:cNvPr>
                <p:cNvSpPr txBox="1"/>
                <p:nvPr/>
              </p:nvSpPr>
              <p:spPr>
                <a:xfrm>
                  <a:off x="8224287" y="3480475"/>
                  <a:ext cx="3611497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/>
                    <a:t>Automated expense categorization, anomaly detection, spending insights, budget optimization, predictive analytics.</a:t>
                  </a:r>
                  <a:endParaRPr lang="en-US" sz="1400" dirty="0"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AF2164-5CB4-E13E-59EA-D2EF0B093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4494052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E31837-8F6A-E8C6-6C95-655C93CE1952}"/>
                </a:ext>
              </a:extLst>
            </p:cNvPr>
            <p:cNvGrpSpPr/>
            <p:nvPr/>
          </p:nvGrpSpPr>
          <p:grpSpPr>
            <a:xfrm>
              <a:off x="696060" y="1912307"/>
              <a:ext cx="10877412" cy="4318647"/>
              <a:chOff x="657294" y="2670785"/>
              <a:chExt cx="10877412" cy="431864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409BC0-0002-8609-BBC7-59DB68342ED2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10877412" cy="1106537"/>
                <a:chOff x="657294" y="2790385"/>
                <a:chExt cx="10877412" cy="1106537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B32B7C-411B-FF0B-72E7-3D64915C23F7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1414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Description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736EFB-A4EF-2FCB-2D44-073938EFB9B7}"/>
                    </a:ext>
                  </a:extLst>
                </p:cNvPr>
                <p:cNvSpPr txBox="1"/>
                <p:nvPr/>
              </p:nvSpPr>
              <p:spPr>
                <a:xfrm>
                  <a:off x="657294" y="3158258"/>
                  <a:ext cx="10877412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combines innovative fintech solutions with AI-driven analytics to revolutionize how businesses handle corporate expenses and financial management. The company helps organizations automate financial tasks through its corporate card platform, empowering smarter spending decisions with real-time tracking and intelligent insights.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.</a:t>
                  </a:r>
                  <a:endParaRPr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E024F3-2A77-01F6-0C1B-404F18F2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F43C5A-60A4-6494-1ACA-B45F3053C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7241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6D48C5E-6255-2F94-6782-3B3730CE58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0348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2B66D4-0BE1-D03D-07E1-8B5821265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4006" y="4486349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Overview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D51A536-DEDA-B948-A714-CA91D2AF5CA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74B305-C416-844A-71CF-8DC3D351AE4A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FADACA-2491-E8AE-26CF-FFE6D284B244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472159-A2A9-4AF6-A053-C6161F0B7540}"/>
              </a:ext>
            </a:extLst>
          </p:cNvPr>
          <p:cNvSpPr txBox="1"/>
          <p:nvPr/>
        </p:nvSpPr>
        <p:spPr>
          <a:xfrm>
            <a:off x="5077280" y="5282021"/>
            <a:ext cx="340801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Growing </a:t>
            </a:r>
            <a:r>
              <a:rPr lang="en-IN" sz="1400" dirty="0" err="1"/>
              <a:t>startups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Finance departments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Medium enterprise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rPr>
              <a:t>s</a:t>
            </a:r>
            <a:br>
              <a:rPr lang="en-US" sz="1400" dirty="0">
                <a:solidFill>
                  <a:prstClr val="black"/>
                </a:solidFill>
                <a:latin typeface="Aptos" panose="02110004020202020204"/>
              </a:rPr>
            </a:b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899C69D-36C2-1773-2B91-D0AFBCBD36C4}"/>
              </a:ext>
            </a:extLst>
          </p:cNvPr>
          <p:cNvGrpSpPr/>
          <p:nvPr/>
        </p:nvGrpSpPr>
        <p:grpSpPr>
          <a:xfrm>
            <a:off x="696060" y="864774"/>
            <a:ext cx="10877411" cy="4566568"/>
            <a:chOff x="657294" y="801812"/>
            <a:chExt cx="10877411" cy="24405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85C88-EDF0-BA48-BE11-39FE8D642704}"/>
                </a:ext>
              </a:extLst>
            </p:cNvPr>
            <p:cNvSpPr txBox="1"/>
            <p:nvPr/>
          </p:nvSpPr>
          <p:spPr>
            <a:xfrm>
              <a:off x="657294" y="801812"/>
              <a:ext cx="3015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Features / Journeys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D98A-1CFF-DAE0-665E-EEC0273A0CD1}"/>
                </a:ext>
              </a:extLst>
            </p:cNvPr>
            <p:cNvSpPr txBox="1"/>
            <p:nvPr/>
          </p:nvSpPr>
          <p:spPr>
            <a:xfrm>
              <a:off x="2011707" y="1350747"/>
              <a:ext cx="9522998" cy="18915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Scalability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platform seamlessly handles growing transaction volumes while maintaining real-time processing capabilities. The cloud-based infrastructure automatically scales to accommodate businesses from startups to enterprise-level organizations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lvl="1" algn="just"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Inventory Management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/>
                <a:t>The system tracks company assets and subscription services linked to corporate spending, providing visibility into resource allocation. Automated notifications alert finance teams about renewal dates and underutilized services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User Experience (UX)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intuitive interface simplifies complex financial workflows through customizable dashboards and one-click expense submission. AI-powered suggestions reduce manual input while mobile compatibility ensures on-the-go expense management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Features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497C6E-BCB3-D7E2-1D09-F7D56B9FCF3B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3F289-0AEE-9FE5-45E6-630387DCCA8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B6C9F-B5C4-5121-408A-EBF422F1358A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Technology Stack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3" y="1078003"/>
            <a:ext cx="5107625" cy="904887"/>
            <a:chOff x="657294" y="801812"/>
            <a:chExt cx="3970199" cy="904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70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No-code platform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Next.js Framework</a:t>
              </a:r>
              <a:r>
                <a:rPr lang="en-IN" sz="1400" dirty="0">
                  <a:solidFill>
                    <a:prstClr val="black"/>
                  </a:solidFill>
                  <a:latin typeface="Aptos" panose="02110004020202020204"/>
                </a:rPr>
                <a:t>,</a:t>
              </a:r>
              <a:r>
                <a:rPr lang="en-IN" sz="1400" dirty="0"/>
                <a:t> Tailwind CSS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96252" y="4650223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Artefacts locations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6367477" y="1078003"/>
            <a:ext cx="5107625" cy="1120331"/>
            <a:chOff x="657294" y="801812"/>
            <a:chExt cx="3970199" cy="1120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657294" y="801812"/>
              <a:ext cx="120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Methodology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Integration of AI and APIs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Scalable Architecture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Lean UX Methodology: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96253" y="2271133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56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PHP for backend logic and APIs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96253" y="3462844"/>
            <a:ext cx="5107625" cy="900554"/>
            <a:chOff x="618525" y="2630224"/>
            <a:chExt cx="5107625" cy="900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Data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MySQL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CSV File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982BA2-0894-9048-6B84-F1AC16ECFCF3}"/>
              </a:ext>
            </a:extLst>
          </p:cNvPr>
          <p:cNvGrpSpPr/>
          <p:nvPr/>
        </p:nvGrpSpPr>
        <p:grpSpPr>
          <a:xfrm>
            <a:off x="6367477" y="2271632"/>
            <a:ext cx="5107625" cy="1270481"/>
            <a:chOff x="618525" y="2630224"/>
            <a:chExt cx="5107625" cy="12704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F4105-B70D-B7EE-C124-31E8F67DD312}"/>
                </a:ext>
              </a:extLst>
            </p:cNvPr>
            <p:cNvSpPr txBox="1"/>
            <p:nvPr/>
          </p:nvSpPr>
          <p:spPr>
            <a:xfrm>
              <a:off x="618528" y="2630224"/>
              <a:ext cx="287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Products, Tools &amp; Utilities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48AFC0-9EFA-AEBF-8ED7-E0760FD7B471}"/>
                </a:ext>
              </a:extLst>
            </p:cNvPr>
            <p:cNvSpPr txBox="1"/>
            <p:nvPr/>
          </p:nvSpPr>
          <p:spPr>
            <a:xfrm>
              <a:off x="618525" y="2946598"/>
              <a:ext cx="5107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Node.js</a:t>
              </a:r>
              <a:r>
                <a:rPr lang="en-US" sz="1400" dirty="0"/>
                <a:t> for running the backend and supporting Next.js.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Next.js</a:t>
              </a:r>
              <a:r>
                <a:rPr lang="en-US" sz="1400" dirty="0"/>
                <a:t> for server-side rendering and frontend development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Tailwind CSS</a:t>
              </a:r>
              <a:r>
                <a:rPr lang="en-US" sz="1400" dirty="0"/>
                <a:t> for styling and UI design.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GitHub</a:t>
              </a:r>
              <a:r>
                <a:rPr lang="en-US" sz="1400" dirty="0"/>
                <a:t> for version control and collaboration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05281-624A-6E53-BB00-5C0A2B9D15F9}"/>
              </a:ext>
            </a:extLst>
          </p:cNvPr>
          <p:cNvCxnSpPr/>
          <p:nvPr/>
        </p:nvCxnSpPr>
        <p:spPr>
          <a:xfrm flipV="1">
            <a:off x="5993780" y="1025912"/>
            <a:ext cx="0" cy="466678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6007EE-C578-4CCA-8843-71299728D0AE}"/>
              </a:ext>
            </a:extLst>
          </p:cNvPr>
          <p:cNvGrpSpPr/>
          <p:nvPr/>
        </p:nvGrpSpPr>
        <p:grpSpPr>
          <a:xfrm>
            <a:off x="6367477" y="3460928"/>
            <a:ext cx="5107625" cy="949184"/>
            <a:chOff x="618525" y="2630224"/>
            <a:chExt cx="5107625" cy="9491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E04E8-B70C-64DB-EC14-5BAED3A3907F}"/>
                </a:ext>
              </a:extLst>
            </p:cNvPr>
            <p:cNvSpPr txBox="1"/>
            <p:nvPr/>
          </p:nvSpPr>
          <p:spPr>
            <a:xfrm>
              <a:off x="618528" y="2630224"/>
              <a:ext cx="163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Infrastructure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919363-D300-3AC7-EF12-1659CC99A3D7}"/>
                </a:ext>
              </a:extLst>
            </p:cNvPr>
            <p:cNvSpPr txBox="1"/>
            <p:nvPr/>
          </p:nvSpPr>
          <p:spPr>
            <a:xfrm>
              <a:off x="618525" y="2840744"/>
              <a:ext cx="5107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Cloud Hosting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Version Control System (GitHub)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FF10E3-206D-0AD5-3AB0-F7FA43B5267C}"/>
              </a:ext>
            </a:extLst>
          </p:cNvPr>
          <p:cNvGrpSpPr/>
          <p:nvPr/>
        </p:nvGrpSpPr>
        <p:grpSpPr>
          <a:xfrm>
            <a:off x="6367477" y="4650223"/>
            <a:ext cx="5107625" cy="1546885"/>
            <a:chOff x="618525" y="2630224"/>
            <a:chExt cx="5107625" cy="15468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5B6E04-D66C-A87F-F9AD-454168D09336}"/>
                </a:ext>
              </a:extLst>
            </p:cNvPr>
            <p:cNvSpPr txBox="1"/>
            <p:nvPr/>
          </p:nvSpPr>
          <p:spPr>
            <a:xfrm>
              <a:off x="618528" y="263022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2F4210-52DF-E272-3865-199D520718CA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Gemini API for expense categorization and insights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lang="en-US" sz="1400" dirty="0"/>
                <a:t>Accounting software API for financial integration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Bank transaction API for real-time data access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B719B-FDA8-CF6B-14F4-34DC5AC92573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1A8AA-DCFB-DA64-4615-48CA1BF2451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96061-1937-6E0D-E5A2-89A5B42CCAC9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2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Wireframe | UI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B17F47-DF31-7AC3-BE20-1DE0E007C2C1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79F68-D4A4-BCD0-90D9-B9583085DB88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4341D-CE6F-C50C-3C21-737A3E1C6C1C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8EA2D-48AA-49F9-9E21-D6201F347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91205"/>
            <a:ext cx="12068004" cy="48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Application Screenshots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0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Screenshots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35B14D5-D8B7-63EC-0E86-F4965CBF3F59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90F8A-12E1-A5D2-93EB-86A3E2789F3D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30161" y="-4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930161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5E887-0651-1B66-5AB2-15CCD0F69C4B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0033D-FFAC-4F94-9926-5A9B0A51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0" y="1177277"/>
            <a:ext cx="3591960" cy="5513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12D32D-160B-432F-B773-A5CFE623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13" y="1160272"/>
            <a:ext cx="3591960" cy="5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13778" y="66766"/>
            <a:ext cx="9982162" cy="735046"/>
            <a:chOff x="1134637" y="161551"/>
            <a:chExt cx="9982162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34637" y="161551"/>
              <a:ext cx="9670895" cy="461665"/>
              <a:chOff x="1294545" y="196057"/>
              <a:chExt cx="9670895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/ Product Roadmap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94545" y="196057"/>
                <a:ext cx="9670895" cy="461665"/>
                <a:chOff x="1116265" y="15957"/>
                <a:chExt cx="9670895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16265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23958F-4D33-0314-EE9B-653AF063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07161"/>
              </p:ext>
            </p:extLst>
          </p:nvPr>
        </p:nvGraphicFramePr>
        <p:xfrm>
          <a:off x="544551" y="1275751"/>
          <a:ext cx="11102895" cy="48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966">
                  <a:extLst>
                    <a:ext uri="{9D8B030D-6E8A-4147-A177-3AD203B41FA5}">
                      <a16:colId xmlns:a16="http://schemas.microsoft.com/office/drawing/2014/main" val="2285055309"/>
                    </a:ext>
                  </a:extLst>
                </a:gridCol>
                <a:gridCol w="3627904">
                  <a:extLst>
                    <a:ext uri="{9D8B030D-6E8A-4147-A177-3AD203B41FA5}">
                      <a16:colId xmlns:a16="http://schemas.microsoft.com/office/drawing/2014/main" val="710189728"/>
                    </a:ext>
                  </a:extLst>
                </a:gridCol>
                <a:gridCol w="3774025">
                  <a:extLst>
                    <a:ext uri="{9D8B030D-6E8A-4147-A177-3AD203B41FA5}">
                      <a16:colId xmlns:a16="http://schemas.microsoft.com/office/drawing/2014/main" val="100505058"/>
                    </a:ext>
                  </a:extLst>
                </a:gridCol>
              </a:tblGrid>
              <a:tr h="507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Short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84951"/>
                  </a:ext>
                </a:extLst>
              </a:tr>
              <a:tr h="430255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 on setting up the core infrastructure and implementing essential expense management features. Establish API integrations and ensure smooth data handling..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Enhance AI-driven insights for better financial tracking and fraud detection. Improve UI/UX with interactive dashboards and reporting tools.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Expand </a:t>
                      </a:r>
                      <a:r>
                        <a:rPr lang="en-US" dirty="0" err="1"/>
                        <a:t>ZipCord’s</a:t>
                      </a:r>
                      <a:r>
                        <a:rPr lang="en-US" dirty="0"/>
                        <a:t> offerings with advanced financial services like lending solutions. Scale the platform for global expansion with compliance-ready features.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397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B6E8B4E-B143-2D1E-2393-A0900E4862B5}"/>
              </a:ext>
            </a:extLst>
          </p:cNvPr>
          <p:cNvSpPr txBox="1"/>
          <p:nvPr/>
        </p:nvSpPr>
        <p:spPr>
          <a:xfrm>
            <a:off x="544551" y="698105"/>
            <a:ext cx="53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Project / Product Roadmap | Milestones |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EC226-A374-75F7-88ED-58F597738042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F2A3-DFBD-572D-81AF-8B828FB5DFA5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CC60D-435A-F2BC-AE08-34BAFF8E3D43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24554" y="66766"/>
            <a:ext cx="9971386" cy="735046"/>
            <a:chOff x="1145413" y="161551"/>
            <a:chExt cx="9971386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45413" y="161551"/>
              <a:ext cx="9660119" cy="461665"/>
              <a:chOff x="1305321" y="196057"/>
              <a:chExt cx="9660119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Artefacts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305321" y="196057"/>
                <a:ext cx="9660119" cy="461665"/>
                <a:chOff x="1127041" y="15957"/>
                <a:chExt cx="9660119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27041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07733" y="1276306"/>
            <a:ext cx="5107624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09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 / website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07733" y="5002510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3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All links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707733" y="4101615"/>
            <a:ext cx="5107625" cy="675184"/>
            <a:chOff x="228127" y="842787"/>
            <a:chExt cx="3970199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228127" y="842787"/>
              <a:ext cx="304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Technical Document / Specification</a:t>
              </a:r>
            </a:p>
          </p:txBody>
        </p:sp>
        <p:sp>
          <p:nvSpPr>
            <p:cNvPr id="28" name="TextBox 27">
              <a:hlinkClick r:id="rId4"/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228127" y="1032256"/>
              <a:ext cx="3970199" cy="16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technical document / specification are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5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07733" y="2208940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18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presentation (this document)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6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07733" y="3141574"/>
            <a:ext cx="5107625" cy="685111"/>
            <a:chOff x="618525" y="2630224"/>
            <a:chExt cx="5107625" cy="6851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427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Requirement Document / Specification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requirement document / specification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7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91E9F0-D7E9-4E50-FA35-4AD6B540F498}"/>
              </a:ext>
            </a:extLst>
          </p:cNvPr>
          <p:cNvGrpSpPr/>
          <p:nvPr/>
        </p:nvGrpSpPr>
        <p:grpSpPr>
          <a:xfrm>
            <a:off x="6560335" y="1239289"/>
            <a:ext cx="5107625" cy="749065"/>
            <a:chOff x="657294" y="801812"/>
            <a:chExt cx="3970199" cy="64786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19D7D7-0F66-25EE-5A0E-216D36491B47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F6DE6C-3434-EE00-260A-5A4F884586F8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26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wireframe / UI designs are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326118-C189-4C44-4587-C733F38BEF58}"/>
              </a:ext>
            </a:extLst>
          </p:cNvPr>
          <p:cNvGrpSpPr/>
          <p:nvPr/>
        </p:nvGrpSpPr>
        <p:grpSpPr>
          <a:xfrm>
            <a:off x="6560336" y="2208940"/>
            <a:ext cx="5107625" cy="689444"/>
            <a:chOff x="657294" y="801812"/>
            <a:chExt cx="3970199" cy="6894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BB92B-AC4D-DF2C-AC68-8C67AB42A497}"/>
                </a:ext>
              </a:extLst>
            </p:cNvPr>
            <p:cNvSpPr txBox="1"/>
            <p:nvPr/>
          </p:nvSpPr>
          <p:spPr>
            <a:xfrm>
              <a:off x="657294" y="801812"/>
              <a:ext cx="1079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F7055-B7E6-8155-6A11-FFF61984928E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6D24E9-F78C-80D8-C2D7-83977E1FEBA0}"/>
              </a:ext>
            </a:extLst>
          </p:cNvPr>
          <p:cNvGrpSpPr/>
          <p:nvPr/>
        </p:nvGrpSpPr>
        <p:grpSpPr>
          <a:xfrm>
            <a:off x="6560336" y="3084278"/>
            <a:ext cx="5107625" cy="689444"/>
            <a:chOff x="657294" y="801812"/>
            <a:chExt cx="3970199" cy="689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FB9D4F-0275-4D02-803C-D7DB09C3A7BC}"/>
                </a:ext>
              </a:extLst>
            </p:cNvPr>
            <p:cNvSpPr txBox="1"/>
            <p:nvPr/>
          </p:nvSpPr>
          <p:spPr>
            <a:xfrm>
              <a:off x="657294" y="801812"/>
              <a:ext cx="1149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DT Playbook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A5D603-1937-17C7-AA96-A2419FFA4FFA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DT Playbook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9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9B7853-EDCF-196B-C8A6-781929A9751A}"/>
              </a:ext>
            </a:extLst>
          </p:cNvPr>
          <p:cNvGrpSpPr/>
          <p:nvPr/>
        </p:nvGrpSpPr>
        <p:grpSpPr>
          <a:xfrm>
            <a:off x="6560335" y="4069875"/>
            <a:ext cx="5014631" cy="901332"/>
            <a:chOff x="657293" y="801812"/>
            <a:chExt cx="3897914" cy="901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A7E4C1-56C4-2E8D-8244-1724D6ADB31D}"/>
                </a:ext>
              </a:extLst>
            </p:cNvPr>
            <p:cNvSpPr txBox="1"/>
            <p:nvPr/>
          </p:nvSpPr>
          <p:spPr>
            <a:xfrm>
              <a:off x="657294" y="801812"/>
              <a:ext cx="1407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Overview Video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ECCF4A-1290-4641-B10A-A496C599945C}"/>
                </a:ext>
              </a:extLst>
            </p:cNvPr>
            <p:cNvSpPr txBox="1"/>
            <p:nvPr/>
          </p:nvSpPr>
          <p:spPr>
            <a:xfrm>
              <a:off x="657293" y="1179924"/>
              <a:ext cx="3897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overview video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0"/>
                </a:rPr>
                <a:t>Link</a:t>
              </a:r>
              <a:b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1"/>
                </a:rPr>
              </a:b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C0E72-B412-4405-32AF-7A5165DD2F5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A0336-A4AC-849A-ECE7-9AC9B8921E0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458C5-2210-D1C4-CAD6-B50027F27D32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19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D66C1495D8A448438C28207993EB5" ma:contentTypeVersion="8" ma:contentTypeDescription="Create a new document." ma:contentTypeScope="" ma:versionID="df52d361f6365f3678e16c2043d68fa5">
  <xsd:schema xmlns:xsd="http://www.w3.org/2001/XMLSchema" xmlns:xs="http://www.w3.org/2001/XMLSchema" xmlns:p="http://schemas.microsoft.com/office/2006/metadata/properties" xmlns:ns2="7891944d-1a74-498f-9cfc-faac4edaa589" targetNamespace="http://schemas.microsoft.com/office/2006/metadata/properties" ma:root="true" ma:fieldsID="c84db05009372d68998b49d5bf9e08bb" ns2:_="">
    <xsd:import namespace="7891944d-1a74-498f-9cfc-faac4edaa5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1944d-1a74-498f-9cfc-faac4edaa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F37706-96A5-4C69-853B-10902D37D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1944d-1a74-498f-9cfc-faac4edaa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CB25DF-A098-4BEE-B899-A02E5AE943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7764E-EC77-492C-AA88-6B7950E9706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684</Words>
  <Application>Microsoft Office PowerPoint</Application>
  <PresentationFormat>Widescreen</PresentationFormat>
  <Paragraphs>163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Bahnschrift</vt:lpstr>
      <vt:lpstr>Calibri</vt:lpstr>
      <vt:lpstr>Ginto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Parameshwaran M</dc:creator>
  <cp:lastModifiedBy>v n</cp:lastModifiedBy>
  <cp:revision>22</cp:revision>
  <dcterms:created xsi:type="dcterms:W3CDTF">2024-11-26T13:50:53Z</dcterms:created>
  <dcterms:modified xsi:type="dcterms:W3CDTF">2025-03-21T13:52:44Z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0x010100BA5D66C1495D8A448438C28207993EB5</vt:lpwstr>
  </property>
</Properties>
</file>