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257" r:id="rId5"/>
    <p:sldId id="258" r:id="rId6"/>
    <p:sldId id="259" r:id="rId7"/>
    <p:sldId id="262" r:id="rId8"/>
    <p:sldId id="261" r:id="rId9"/>
    <p:sldId id="263" r:id="rId10"/>
    <p:sldId id="264" r:id="rId11"/>
    <p:sldId id="260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0F62E9-8715-7953-E5D3-B139FD09A477}" v="8" dt="2024-11-30T06:20:12.1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162" autoAdjust="0"/>
  </p:normalViewPr>
  <p:slideViewPr>
    <p:cSldViewPr snapToGrid="0">
      <p:cViewPr varScale="1">
        <p:scale>
          <a:sx n="71" d="100"/>
          <a:sy n="71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ciya Suson SM" userId="S::felciyasuson.sm@snscecbe.onmicrosoft.com::ec4e91e4-7737-4cf5-bcfb-97f5b8ae5ed7" providerId="AD" clId="Web-{160F62E9-8715-7953-E5D3-B139FD09A477}"/>
    <pc:docChg chg="modSld">
      <pc:chgData name="Felciya Suson SM" userId="S::felciyasuson.sm@snscecbe.onmicrosoft.com::ec4e91e4-7737-4cf5-bcfb-97f5b8ae5ed7" providerId="AD" clId="Web-{160F62E9-8715-7953-E5D3-B139FD09A477}" dt="2024-11-30T06:20:07.505" v="1" actId="20577"/>
      <pc:docMkLst>
        <pc:docMk/>
      </pc:docMkLst>
      <pc:sldChg chg="modSp">
        <pc:chgData name="Felciya Suson SM" userId="S::felciyasuson.sm@snscecbe.onmicrosoft.com::ec4e91e4-7737-4cf5-bcfb-97f5b8ae5ed7" providerId="AD" clId="Web-{160F62E9-8715-7953-E5D3-B139FD09A477}" dt="2024-11-30T06:20:07.505" v="1" actId="20577"/>
        <pc:sldMkLst>
          <pc:docMk/>
          <pc:sldMk cId="3172428944" sldId="259"/>
        </pc:sldMkLst>
        <pc:spChg chg="mod">
          <ac:chgData name="Felciya Suson SM" userId="S::felciyasuson.sm@snscecbe.onmicrosoft.com::ec4e91e4-7737-4cf5-bcfb-97f5b8ae5ed7" providerId="AD" clId="Web-{160F62E9-8715-7953-E5D3-B139FD09A477}" dt="2024-11-30T06:20:07.505" v="1" actId="20577"/>
          <ac:spMkLst>
            <pc:docMk/>
            <pc:sldMk cId="3172428944" sldId="259"/>
            <ac:spMk id="26" creationId="{D0736EFB-A4EF-2FCB-2D44-073938EFB9B7}"/>
          </ac:spMkLst>
        </pc:spChg>
        <pc:spChg chg="mod">
          <ac:chgData name="Felciya Suson SM" userId="S::felciyasuson.sm@snscecbe.onmicrosoft.com::ec4e91e4-7737-4cf5-bcfb-97f5b8ae5ed7" providerId="AD" clId="Web-{160F62E9-8715-7953-E5D3-B139FD09A477}" dt="2024-11-30T06:20:01.364" v="0" actId="20577"/>
          <ac:spMkLst>
            <pc:docMk/>
            <pc:sldMk cId="3172428944" sldId="259"/>
            <ac:spMk id="35" creationId="{57A49C9F-D844-8BAF-BB72-93065857271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BF26B-0933-4A58-817D-6DBF03AD9535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8DC5F-E901-4EBE-B55A-07257A228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162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E801D7-97DF-4726-A007-D84A80C1C488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3001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E801D7-97DF-4726-A007-D84A80C1C488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803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03A45-ED25-0DC1-9D6B-21ADC99AF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46266-4F86-20E0-0FEA-67B2BA782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5C717-9F78-D8C3-C4C4-BBF01DAA4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FF37-2284-44EF-98CB-98262E5BCAF4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3735B-932E-63FF-C33B-1855ACD1C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F32F2-7937-8643-E37C-C8FB77D98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02C3-1B21-4F98-BE77-E3EC89A39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98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CBF2F-BD24-1423-66C0-F0F6DCB32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036E3-9D16-D3F2-1DF7-FD13323BC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4AA53-1B5D-E544-0059-966D376F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FF37-2284-44EF-98CB-98262E5BCAF4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2F186-6D0F-F070-4B6D-A3EE738AC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C0123-228C-8642-BAC3-7851B129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02C3-1B21-4F98-BE77-E3EC89A39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4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DAFBE4-5DC5-5637-4F7B-C137F0575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37B0E-D301-15AE-CEB4-3D95377E8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19C7A-2887-05E8-2E56-402BCDC87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FF37-2284-44EF-98CB-98262E5BCAF4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31E2C-BAE3-6F0D-BC6C-1121F0BC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01C11-9B90-CC66-9E04-6232E548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02C3-1B21-4F98-BE77-E3EC89A39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42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8FE4-F3C4-7E35-E5C6-827F5AD9D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0217C-AEE8-4220-E422-D7DB1178C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F01D8-FA08-37BD-DEC8-D5D5E3EA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FF37-2284-44EF-98CB-98262E5BCAF4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334F1-1DE9-698C-A2A0-C58655CE0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AF4A3-4790-5941-BCEF-7B75170D1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02C3-1B21-4F98-BE77-E3EC89A39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08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4E9F-234E-5B34-5B3C-912F2E5B7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3040F-98A3-31C1-9E8E-81BFDBE03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768A0-3284-FD02-146D-B56ECB0B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FF37-2284-44EF-98CB-98262E5BCAF4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46381-22F5-2849-E597-296D97F9B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0A0AA-5BBA-532F-39A3-6F2EFF47A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02C3-1B21-4F98-BE77-E3EC89A39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66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FFFA-9EDD-20A0-F2AC-A875B17B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218CE-F7A9-0D60-B66B-C0FAEBB7CD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CE77D-329C-4E0F-B9E5-6D0D49C55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1605D-0696-0677-BCB6-02C8F5B8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FF37-2284-44EF-98CB-98262E5BCAF4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5A634-85E1-B129-C801-5BB80968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C270F-6D1B-F756-3E98-03706056D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02C3-1B21-4F98-BE77-E3EC89A39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75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33FA8-540B-875A-C05D-27D8F9A7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4C96F-871A-4E57-C68F-5F841743F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4D2DB-9494-DD79-2CEA-07EA42C52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F0FE67-607A-F344-A5E1-EC5507931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6414C-7044-5BF2-D3CA-9794C7706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9C80C6-FBAA-6EE8-DC02-C3DC84744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FF37-2284-44EF-98CB-98262E5BCAF4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56B91C-B5EA-FB7B-9ED8-4A4F8ABC4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BCD12E-0B5A-E448-A5DC-1A5010197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02C3-1B21-4F98-BE77-E3EC89A39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19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E6E56-B4D3-02BA-3F6C-F2945380F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99093D-DE34-AB53-BAC4-6A7267EB9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FF37-2284-44EF-98CB-98262E5BCAF4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8FE4C-BEF4-AE5D-A543-A0D799304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78117-600F-F8E6-D2D5-07D6A7E39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02C3-1B21-4F98-BE77-E3EC89A39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27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041940-81EF-43B0-2C37-619B9A1C6B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956" t="11459" r="1707" b="25292"/>
          <a:stretch/>
        </p:blipFill>
        <p:spPr>
          <a:xfrm>
            <a:off x="66843" y="55417"/>
            <a:ext cx="1227696" cy="4532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B7FDC9-BB3E-6FF1-368C-A499D898D76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3" y="6213453"/>
            <a:ext cx="609600" cy="650918"/>
          </a:xfrm>
          <a:prstGeom prst="rect">
            <a:avLst/>
          </a:prstGeom>
        </p:spPr>
      </p:pic>
      <p:pic>
        <p:nvPicPr>
          <p:cNvPr id="8" name="Picture 7" descr="A logo with green and white letters&#10;&#10;Description automatically generated">
            <a:extLst>
              <a:ext uri="{FF2B5EF4-FFF2-40B4-BE49-F238E27FC236}">
                <a16:creationId xmlns:a16="http://schemas.microsoft.com/office/drawing/2014/main" id="{7878AB90-1ACE-5E03-01BF-E185A34CFC8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799" y="70497"/>
            <a:ext cx="771357" cy="5376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FED7DC-485C-278F-500C-40222B409893}"/>
              </a:ext>
            </a:extLst>
          </p:cNvPr>
          <p:cNvSpPr txBox="1"/>
          <p:nvPr userDrawn="1"/>
        </p:nvSpPr>
        <p:spPr>
          <a:xfrm>
            <a:off x="10084213" y="6525817"/>
            <a:ext cx="2040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>
                <a:solidFill>
                  <a:schemeClr val="bg1">
                    <a:lumMod val="50000"/>
                  </a:schemeClr>
                </a:solidFill>
              </a:rPr>
              <a:t>GenAI-2024-2025-B2</a:t>
            </a:r>
          </a:p>
        </p:txBody>
      </p:sp>
    </p:spTree>
    <p:extLst>
      <p:ext uri="{BB962C8B-B14F-4D97-AF65-F5344CB8AC3E}">
        <p14:creationId xmlns:p14="http://schemas.microsoft.com/office/powerpoint/2010/main" val="2795915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0367-F970-AC3D-795A-A2C44F5A6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7485D-C349-C356-BA0E-CA0011BB2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C88BD-7F67-1B6A-DFF8-18279470E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73662-C108-A0C6-C05C-E530F4FD9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FF37-2284-44EF-98CB-98262E5BCAF4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A1322-6F0E-96B7-4BD3-9B5232493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A0782-C6DC-B02A-75E5-61C898658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02C3-1B21-4F98-BE77-E3EC89A39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580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D235-A44C-0900-EEFB-5287F6DAB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E46087-76E4-50A7-DD7A-07DDCBEF8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7667F-46E5-8014-D65F-ACEF3C080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99D51-1603-0C69-81DC-42916810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FF37-2284-44EF-98CB-98262E5BCAF4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CCF2D-B31E-6D72-101E-515B2F65E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58D79-ABAF-7791-E42B-81C7C7F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02C3-1B21-4F98-BE77-E3EC89A39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463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AC622E-EC30-C996-278F-7A11AE428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E3655-BF5C-ECE7-EDE9-58D447238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CD0B5-9DF4-58DC-E40B-6441D6918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12FF37-2284-44EF-98CB-98262E5BCAF4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50559-57EB-733F-1E2A-1BF371287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3F483-3A3E-DC66-DAC9-7B3DA8F90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A302C3-1B21-4F98-BE77-E3EC89A39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52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nazhagan/ZipCord_project.git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Vanazhagan/ZipCord_wireframe.git" TargetMode="External"/><Relationship Id="rId3" Type="http://schemas.openxmlformats.org/officeDocument/2006/relationships/hyperlink" Target="https://github.com/Vanazhagan/ZipCord_project.git" TargetMode="External"/><Relationship Id="rId7" Type="http://schemas.openxmlformats.org/officeDocument/2006/relationships/hyperlink" Target="https://snscecbe.sharepoint.com/:f:/r/sites/GenAI-2024-2025-B1-006/Shared%20Documents/02.%20Requirement?csf=1&amp;web=1&amp;e=Vb88cx" TargetMode="External"/><Relationship Id="rId12" Type="http://schemas.openxmlformats.org/officeDocument/2006/relationships/hyperlink" Target="https://drive.google.com/file/d/19TmGUrWlCggsYPmKCisJe8Wa69sRDLW3/view?usp=sharing" TargetMode="External"/><Relationship Id="rId2" Type="http://schemas.openxmlformats.org/officeDocument/2006/relationships/hyperlink" Target="https://zipcord.netlify.app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nscecbe.sharepoint.com/:f:/r/sites/GenAI-2024-2025-B1-006/Shared%20Documents/05.%20Presentation?csf=1&amp;web=1&amp;e=ZZxNQl" TargetMode="External"/><Relationship Id="rId11" Type="http://schemas.openxmlformats.org/officeDocument/2006/relationships/hyperlink" Target="https://snscecbe.sharepoint.com/:f:/r/sites/GenAI-2024-2025-B1-006/Shared%20Documents/08.%20Video?csf=1&amp;web=1&amp;e=eBT0ap" TargetMode="External"/><Relationship Id="rId5" Type="http://schemas.openxmlformats.org/officeDocument/2006/relationships/hyperlink" Target="https://snscecbe.sharepoint.com/:f:/r/sites/GenAI-2024-2025-B1-006/Shared%20Documents/03.%20Technology?csf=1&amp;web=1&amp;e=SOWH79" TargetMode="External"/><Relationship Id="rId10" Type="http://schemas.openxmlformats.org/officeDocument/2006/relationships/hyperlink" Target="https://snscecbe.sharepoint.com/:f:/r/sites/GenAI-2024-2025-B1-006/Shared%20Documents/01.%20DT%20Playbook?csf=1&amp;web=1&amp;e=tnvxBf" TargetMode="External"/><Relationship Id="rId4" Type="http://schemas.openxmlformats.org/officeDocument/2006/relationships/hyperlink" Target="https://docs.google.com/document/d/1__1ZDfMaLpGxeWzbuJMV3HxyfptOq7qs/edit?usp=sharing&amp;ouid=114303757388562489438&amp;rtpof=true&amp;sd=true" TargetMode="External"/><Relationship Id="rId9" Type="http://schemas.openxmlformats.org/officeDocument/2006/relationships/hyperlink" Target="https://snscecbe.sharepoint.com/:f:/r/sites/GenAI-2024-2025-B1-006/Shared%20Documents/06.%20Wireframe,%20UI?csf=1&amp;web=1&amp;e=bD7xW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37F685A-0EE3-519C-2457-4E264DBE2CF9}"/>
              </a:ext>
            </a:extLst>
          </p:cNvPr>
          <p:cNvSpPr txBox="1"/>
          <p:nvPr/>
        </p:nvSpPr>
        <p:spPr>
          <a:xfrm>
            <a:off x="10110417" y="6504180"/>
            <a:ext cx="195758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GenAI-2024-2025-Q1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BD8582-A0D2-83B8-3806-90CEE91804B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4" y="6150360"/>
            <a:ext cx="662722" cy="7076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88A8FA-D92D-9087-B14F-8E8E2FC881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604" y="83105"/>
            <a:ext cx="1256372" cy="87962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4AC2E23-D1C2-A828-290C-7706DF243123}"/>
              </a:ext>
            </a:extLst>
          </p:cNvPr>
          <p:cNvGrpSpPr/>
          <p:nvPr/>
        </p:nvGrpSpPr>
        <p:grpSpPr>
          <a:xfrm>
            <a:off x="1985932" y="2832148"/>
            <a:ext cx="8239735" cy="1257994"/>
            <a:chOff x="2354232" y="2505671"/>
            <a:chExt cx="8239735" cy="125799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EEBFDB-56E0-C147-9F71-765322CCF80C}"/>
                </a:ext>
              </a:extLst>
            </p:cNvPr>
            <p:cNvSpPr txBox="1"/>
            <p:nvPr/>
          </p:nvSpPr>
          <p:spPr>
            <a:xfrm>
              <a:off x="2354232" y="2505671"/>
              <a:ext cx="508915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800" b="1" i="0" u="none" strike="noStrike" kern="1200" cap="none" spc="0" normalizeH="0" baseline="0" noProof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Arial Black" panose="020B0A04020102020204" pitchFamily="34" charset="0"/>
                  <a:cs typeface="Times New Roman" panose="02020603050405020304" pitchFamily="18" charset="0"/>
                </a:rPr>
                <a:t>ZipCord</a:t>
              </a:r>
              <a:r>
                <a:rPr kumimoji="0" lang="en-IN" sz="4800" b="1" i="0" u="none" strike="noStrike" kern="1200" cap="none" spc="0" normalizeH="0" baseline="0" noProof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 panose="02020603050405020304" pitchFamily="18" charset="0"/>
                </a:rPr>
                <a:t>  </a:t>
              </a:r>
              <a:r>
                <a:rPr kumimoji="0" lang="en-I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 panose="02020603050405020304" pitchFamily="18" charset="0"/>
                </a:rPr>
                <a:t>2024 - 2025</a:t>
              </a:r>
              <a:endPara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594FF7B-D102-05BB-4A42-CE4935844952}"/>
                </a:ext>
              </a:extLst>
            </p:cNvPr>
            <p:cNvSpPr txBox="1"/>
            <p:nvPr/>
          </p:nvSpPr>
          <p:spPr>
            <a:xfrm>
              <a:off x="2475880" y="3363555"/>
              <a:ext cx="8118087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</a:rPr>
                <a:t>Automate expenses, optimize business spending</a:t>
              </a:r>
              <a:endPara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Times New Roman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9A7C002-6C83-B4FD-EA96-B4C1CCB37348}"/>
                </a:ext>
              </a:extLst>
            </p:cNvPr>
            <p:cNvCxnSpPr>
              <a:cxnSpLocks/>
            </p:cNvCxnSpPr>
            <p:nvPr/>
          </p:nvCxnSpPr>
          <p:spPr>
            <a:xfrm>
              <a:off x="2475880" y="3302000"/>
              <a:ext cx="80397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3BB73B81-4F46-988D-3565-799E3CF166C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56" t="11459" r="1707" b="25292"/>
          <a:stretch/>
        </p:blipFill>
        <p:spPr>
          <a:xfrm>
            <a:off x="143898" y="141399"/>
            <a:ext cx="1227696" cy="45323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4D0F668-A36C-E863-8C2C-3CF963AF8A0F}"/>
              </a:ext>
            </a:extLst>
          </p:cNvPr>
          <p:cNvSpPr txBox="1"/>
          <p:nvPr/>
        </p:nvSpPr>
        <p:spPr>
          <a:xfrm>
            <a:off x="1087108" y="6504180"/>
            <a:ext cx="2645276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GenAI-T3- 2024-2025-Q1-001</a:t>
            </a:r>
          </a:p>
        </p:txBody>
      </p:sp>
    </p:spTree>
    <p:extLst>
      <p:ext uri="{BB962C8B-B14F-4D97-AF65-F5344CB8AC3E}">
        <p14:creationId xmlns:p14="http://schemas.microsoft.com/office/powerpoint/2010/main" val="3079794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7A711DE-64B4-B1B6-8606-DBC36E5F9FF5}"/>
              </a:ext>
            </a:extLst>
          </p:cNvPr>
          <p:cNvGrpSpPr/>
          <p:nvPr/>
        </p:nvGrpSpPr>
        <p:grpSpPr>
          <a:xfrm>
            <a:off x="1447657" y="50809"/>
            <a:ext cx="10048283" cy="751003"/>
            <a:chOff x="1068516" y="145594"/>
            <a:chExt cx="10048283" cy="75100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626EE9B-79CC-4812-3110-173888B39F0F}"/>
                </a:ext>
              </a:extLst>
            </p:cNvPr>
            <p:cNvSpPr txBox="1"/>
            <p:nvPr/>
          </p:nvSpPr>
          <p:spPr>
            <a:xfrm>
              <a:off x="8735009" y="588820"/>
              <a:ext cx="23817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01C0D8C-4992-76DE-16E4-4FE7BCB92507}"/>
                </a:ext>
              </a:extLst>
            </p:cNvPr>
            <p:cNvGrpSpPr/>
            <p:nvPr/>
          </p:nvGrpSpPr>
          <p:grpSpPr>
            <a:xfrm>
              <a:off x="1068516" y="145594"/>
              <a:ext cx="9737016" cy="461665"/>
              <a:chOff x="1228424" y="180100"/>
              <a:chExt cx="9737016" cy="46166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414905-B40A-B1CD-6968-C69EA90FF1B0}"/>
                  </a:ext>
                </a:extLst>
              </p:cNvPr>
              <p:cNvSpPr txBox="1"/>
              <p:nvPr/>
            </p:nvSpPr>
            <p:spPr>
              <a:xfrm>
                <a:off x="7753889" y="214925"/>
                <a:ext cx="32115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60000"/>
                        <a:lumOff val="40000"/>
                      </a:schemeClr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Thanks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9709343-EB26-6445-22B7-05DD14C0EFA8}"/>
                  </a:ext>
                </a:extLst>
              </p:cNvPr>
              <p:cNvGrpSpPr/>
              <p:nvPr/>
            </p:nvGrpSpPr>
            <p:grpSpPr>
              <a:xfrm>
                <a:off x="1228424" y="180100"/>
                <a:ext cx="9737016" cy="461665"/>
                <a:chOff x="1050144" y="0"/>
                <a:chExt cx="9737016" cy="461665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81235EC-4094-7D16-30A8-0D39CE5E9C59}"/>
                    </a:ext>
                  </a:extLst>
                </p:cNvPr>
                <p:cNvSpPr txBox="1"/>
                <p:nvPr/>
              </p:nvSpPr>
              <p:spPr>
                <a:xfrm>
                  <a:off x="1050144" y="0"/>
                  <a:ext cx="287901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24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accent6">
                          <a:lumMod val="75000"/>
                        </a:schemeClr>
                      </a:solidFill>
                      <a:effectLst/>
                      <a:uLnTx/>
                      <a:uFillTx/>
                      <a:latin typeface="Arial Black" panose="020B0A04020102020204" pitchFamily="34" charset="0"/>
                    </a:rPr>
                    <a:t>ZipCord</a:t>
                  </a:r>
                  <a:endParaRPr kumimoji="0" lang="en-I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9AECF8CF-5884-EF62-5733-6173B828DD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2768" y="438982"/>
                  <a:ext cx="963439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F121DE1-81A9-C152-84AC-6B24C8C74A39}"/>
              </a:ext>
            </a:extLst>
          </p:cNvPr>
          <p:cNvSpPr txBox="1"/>
          <p:nvPr/>
        </p:nvSpPr>
        <p:spPr>
          <a:xfrm>
            <a:off x="4490224" y="2735908"/>
            <a:ext cx="321155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6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Thanks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D084-73EE-04E4-E5E2-098A9F1969BF}"/>
              </a:ext>
            </a:extLst>
          </p:cNvPr>
          <p:cNvSpPr/>
          <p:nvPr/>
        </p:nvSpPr>
        <p:spPr>
          <a:xfrm>
            <a:off x="9977120" y="6380480"/>
            <a:ext cx="2204720" cy="467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653ACA-03DB-D884-CC30-2081415E23E3}"/>
              </a:ext>
            </a:extLst>
          </p:cNvPr>
          <p:cNvSpPr txBox="1"/>
          <p:nvPr/>
        </p:nvSpPr>
        <p:spPr>
          <a:xfrm>
            <a:off x="10110417" y="6504180"/>
            <a:ext cx="195758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GenAI-2024-2025-Q1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5A1C09-74AF-F1CF-5A5C-02F601F54FDE}"/>
              </a:ext>
            </a:extLst>
          </p:cNvPr>
          <p:cNvSpPr txBox="1"/>
          <p:nvPr/>
        </p:nvSpPr>
        <p:spPr>
          <a:xfrm>
            <a:off x="4187339" y="143711"/>
            <a:ext cx="3434572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GenAI-2024-2025-Q1-001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2618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01D038B7-170C-D765-7954-ADA61CFBCB58}"/>
              </a:ext>
            </a:extLst>
          </p:cNvPr>
          <p:cNvGrpSpPr/>
          <p:nvPr/>
        </p:nvGrpSpPr>
        <p:grpSpPr>
          <a:xfrm>
            <a:off x="1050095" y="734457"/>
            <a:ext cx="2362574" cy="2904607"/>
            <a:chOff x="596382" y="716019"/>
            <a:chExt cx="2362574" cy="290460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2AA822-61EE-F52F-0E29-184570F48FF0}"/>
                </a:ext>
              </a:extLst>
            </p:cNvPr>
            <p:cNvSpPr txBox="1"/>
            <p:nvPr/>
          </p:nvSpPr>
          <p:spPr>
            <a:xfrm>
              <a:off x="913449" y="716019"/>
              <a:ext cx="172844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400" b="1" dirty="0">
                  <a:solidFill>
                    <a:prstClr val="white">
                      <a:lumMod val="50000"/>
                    </a:prstClr>
                  </a:solidFill>
                  <a:latin typeface="Bahnschrift" panose="020B0502040204020203" pitchFamily="34" charset="0"/>
                </a:rPr>
                <a:t>Vanazhagan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Bahnschrift" panose="020B0502040204020203" pitchFamily="34" charset="0"/>
                </a:rPr>
                <a:t> K</a:t>
              </a:r>
              <a:endPara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Bahnschrift" panose="020B0502040204020203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Bahnschrift" panose="020B0502040204020203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726AFA4-FA37-B1DA-9606-AEF438BFA4AC}"/>
                </a:ext>
              </a:extLst>
            </p:cNvPr>
            <p:cNvGrpSpPr/>
            <p:nvPr/>
          </p:nvGrpSpPr>
          <p:grpSpPr>
            <a:xfrm>
              <a:off x="596382" y="1061189"/>
              <a:ext cx="2362574" cy="2559437"/>
              <a:chOff x="596382" y="1153287"/>
              <a:chExt cx="2362574" cy="2559437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1D5076B-11AF-9C85-ABE7-721C00591D83}"/>
                  </a:ext>
                </a:extLst>
              </p:cNvPr>
              <p:cNvSpPr/>
              <p:nvPr/>
            </p:nvSpPr>
            <p:spPr>
              <a:xfrm>
                <a:off x="913453" y="1153287"/>
                <a:ext cx="1728440" cy="17284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F0C2101-3F9C-CF7A-39DA-3C1D412B4B54}"/>
                  </a:ext>
                </a:extLst>
              </p:cNvPr>
              <p:cNvSpPr txBox="1"/>
              <p:nvPr/>
            </p:nvSpPr>
            <p:spPr>
              <a:xfrm>
                <a:off x="596382" y="2881727"/>
                <a:ext cx="2362574" cy="83099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Ginto"/>
                  </a:rPr>
                  <a:t>III - BSc Graphics &amp; Communication Design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Ginto"/>
                  </a:rPr>
                  <a:t>DRSNSRCAS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Ginto"/>
                  </a:rPr>
                  <a:t>Technical Developer</a:t>
                </a: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Ginto"/>
                </a:endParaRP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5DF353C-E5BD-FBB9-78E3-8C1727D7D684}"/>
              </a:ext>
            </a:extLst>
          </p:cNvPr>
          <p:cNvGrpSpPr/>
          <p:nvPr/>
        </p:nvGrpSpPr>
        <p:grpSpPr>
          <a:xfrm>
            <a:off x="3722914" y="696382"/>
            <a:ext cx="7089717" cy="2947498"/>
            <a:chOff x="3571674" y="677944"/>
            <a:chExt cx="7089717" cy="294749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75A8CF1-3E4E-38EB-6DFA-DCBAD85A66E6}"/>
                </a:ext>
              </a:extLst>
            </p:cNvPr>
            <p:cNvSpPr txBox="1"/>
            <p:nvPr/>
          </p:nvSpPr>
          <p:spPr>
            <a:xfrm>
              <a:off x="8932951" y="677944"/>
              <a:ext cx="172844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0" lang="en-IN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Bahnschrift" panose="020B0502040204020203" pitchFamily="34" charset="0"/>
                </a:rPr>
                <a:t>Monisha</a:t>
              </a:r>
              <a:r>
                <a:rPr kumimoji="0" lang="en-I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Bahnschrift" panose="020B0502040204020203" pitchFamily="34" charset="0"/>
                </a:rPr>
                <a:t> M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Bahnschrift" panose="020B0502040204020203" pitchFamily="34" charset="0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A0F1CDC-DDE5-A8F6-9DA9-C4EBFF00DEA6}"/>
                </a:ext>
              </a:extLst>
            </p:cNvPr>
            <p:cNvGrpSpPr/>
            <p:nvPr/>
          </p:nvGrpSpPr>
          <p:grpSpPr>
            <a:xfrm>
              <a:off x="3571674" y="1061189"/>
              <a:ext cx="2362574" cy="2564253"/>
              <a:chOff x="3571674" y="1153287"/>
              <a:chExt cx="2362574" cy="256425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B3FBBE9-EBF4-BA04-5C03-BC253DCB9B60}"/>
                  </a:ext>
                </a:extLst>
              </p:cNvPr>
              <p:cNvSpPr/>
              <p:nvPr/>
            </p:nvSpPr>
            <p:spPr>
              <a:xfrm>
                <a:off x="3792338" y="1153287"/>
                <a:ext cx="1728440" cy="17284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65EEF15-12D9-053D-509A-ABF278C5B276}"/>
                  </a:ext>
                </a:extLst>
              </p:cNvPr>
              <p:cNvSpPr txBox="1"/>
              <p:nvPr/>
            </p:nvSpPr>
            <p:spPr>
              <a:xfrm>
                <a:off x="3571674" y="2886543"/>
                <a:ext cx="2362574" cy="83099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Ginto"/>
                  </a:rPr>
                  <a:t>III - BSc Graphics &amp; Communication Design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Ginto"/>
                  </a:rPr>
                  <a:t>DRSNSRCAS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Ginto"/>
                  </a:rPr>
                  <a:t>Technical Development</a:t>
                </a: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Ginto"/>
                </a:endParaRP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98D432F-CC04-3208-CA67-4C6F7F51CCE7}"/>
              </a:ext>
            </a:extLst>
          </p:cNvPr>
          <p:cNvGrpSpPr/>
          <p:nvPr/>
        </p:nvGrpSpPr>
        <p:grpSpPr>
          <a:xfrm>
            <a:off x="6299326" y="762866"/>
            <a:ext cx="2266168" cy="2881014"/>
            <a:chOff x="6450560" y="744428"/>
            <a:chExt cx="2266168" cy="288101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E7AFBD-42C6-0B82-0AE6-E001C4411336}"/>
                </a:ext>
              </a:extLst>
            </p:cNvPr>
            <p:cNvSpPr txBox="1"/>
            <p:nvPr/>
          </p:nvSpPr>
          <p:spPr>
            <a:xfrm>
              <a:off x="6671223" y="744428"/>
              <a:ext cx="172844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0" lang="en-I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Bahnschrift" panose="020B0502040204020203" pitchFamily="34" charset="0"/>
                </a:rPr>
                <a:t> Akshaya Roopa 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Bahnschrift" panose="020B0502040204020203" pitchFamily="34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765D893-7B4B-39BF-6F29-1EE32B3ADD6F}"/>
                </a:ext>
              </a:extLst>
            </p:cNvPr>
            <p:cNvGrpSpPr/>
            <p:nvPr/>
          </p:nvGrpSpPr>
          <p:grpSpPr>
            <a:xfrm>
              <a:off x="6450560" y="1061189"/>
              <a:ext cx="2266168" cy="2564253"/>
              <a:chOff x="6450560" y="1153287"/>
              <a:chExt cx="2266168" cy="2564253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B185F5E-B230-E1D6-E4B8-C136643A8D14}"/>
                  </a:ext>
                </a:extLst>
              </p:cNvPr>
              <p:cNvSpPr/>
              <p:nvPr/>
            </p:nvSpPr>
            <p:spPr>
              <a:xfrm>
                <a:off x="6671223" y="1153287"/>
                <a:ext cx="1728440" cy="17284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27CDE37-AB79-3B73-46BA-0618E7D609F8}"/>
                  </a:ext>
                </a:extLst>
              </p:cNvPr>
              <p:cNvSpPr txBox="1"/>
              <p:nvPr/>
            </p:nvSpPr>
            <p:spPr>
              <a:xfrm>
                <a:off x="6450560" y="2886543"/>
                <a:ext cx="226616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Ginto"/>
                  </a:rPr>
                  <a:t>III - BCom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prstClr val="white">
                        <a:lumMod val="50000"/>
                      </a:prstClr>
                    </a:solidFill>
                    <a:latin typeface="Ginto"/>
                  </a:rPr>
                  <a:t>DRSNSRCAS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Ginto"/>
                  </a:rPr>
                  <a:t>UI &amp; UX Development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Ginto"/>
                </a:endParaRP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118E18C-83A3-693B-CF1D-494E2398E211}"/>
              </a:ext>
            </a:extLst>
          </p:cNvPr>
          <p:cNvGrpSpPr/>
          <p:nvPr/>
        </p:nvGrpSpPr>
        <p:grpSpPr>
          <a:xfrm>
            <a:off x="3734811" y="719795"/>
            <a:ext cx="7407094" cy="2739419"/>
            <a:chOff x="4188518" y="701357"/>
            <a:chExt cx="7407094" cy="273941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57A08D7-046C-501E-F144-0495CFECE390}"/>
                </a:ext>
              </a:extLst>
            </p:cNvPr>
            <p:cNvSpPr txBox="1"/>
            <p:nvPr/>
          </p:nvSpPr>
          <p:spPr>
            <a:xfrm>
              <a:off x="4188518" y="701357"/>
              <a:ext cx="172844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Bahnschrift" panose="020B0502040204020203" pitchFamily="34" charset="0"/>
                  <a:ea typeface="+mn-ea"/>
                  <a:cs typeface="+mn-cs"/>
                </a:rPr>
                <a:t> Bharath </a:t>
              </a:r>
              <a:r>
                <a:rPr lang="en-US" sz="1400" b="1" dirty="0">
                  <a:solidFill>
                    <a:prstClr val="white">
                      <a:lumMod val="50000"/>
                    </a:prstClr>
                  </a:solidFill>
                  <a:latin typeface="Bahnschrift" panose="020B0502040204020203" pitchFamily="34" charset="0"/>
                </a:rPr>
                <a:t>N</a:t>
              </a:r>
              <a:endPara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D60EBC3-8C54-E04A-B1FB-3F7B65E1B4B3}"/>
                </a:ext>
              </a:extLst>
            </p:cNvPr>
            <p:cNvGrpSpPr/>
            <p:nvPr/>
          </p:nvGrpSpPr>
          <p:grpSpPr>
            <a:xfrm>
              <a:off x="9223924" y="1061189"/>
              <a:ext cx="2371688" cy="2379587"/>
              <a:chOff x="9223924" y="1153287"/>
              <a:chExt cx="2371688" cy="2379587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5D0A6D5-EA00-CD0E-F36A-9D394E3BDD27}"/>
                  </a:ext>
                </a:extLst>
              </p:cNvPr>
              <p:cNvSpPr/>
              <p:nvPr/>
            </p:nvSpPr>
            <p:spPr>
              <a:xfrm>
                <a:off x="9550107" y="1153287"/>
                <a:ext cx="1728440" cy="17284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3B74624-0202-395E-51CD-E451F20C937C}"/>
                  </a:ext>
                </a:extLst>
              </p:cNvPr>
              <p:cNvSpPr txBox="1"/>
              <p:nvPr/>
            </p:nvSpPr>
            <p:spPr>
              <a:xfrm>
                <a:off x="9223924" y="2886543"/>
                <a:ext cx="237168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Ginto"/>
                  </a:rPr>
                  <a:t>III - BCom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Ginto"/>
                  </a:rPr>
                  <a:t>DRSNSRCAS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Ginto"/>
                  </a:rPr>
                  <a:t>Research &amp; Development</a:t>
                </a: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Ginto"/>
                </a:endParaRPr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8C36D8E-BDF9-3428-C7FE-CD2B080D550E}"/>
              </a:ext>
            </a:extLst>
          </p:cNvPr>
          <p:cNvGrpSpPr/>
          <p:nvPr/>
        </p:nvGrpSpPr>
        <p:grpSpPr>
          <a:xfrm>
            <a:off x="1104425" y="3788527"/>
            <a:ext cx="2446776" cy="2511682"/>
            <a:chOff x="650712" y="744428"/>
            <a:chExt cx="2446776" cy="251168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34854CC-85F4-B154-5E36-41CE1707C7AD}"/>
                </a:ext>
              </a:extLst>
            </p:cNvPr>
            <p:cNvSpPr txBox="1"/>
            <p:nvPr/>
          </p:nvSpPr>
          <p:spPr>
            <a:xfrm>
              <a:off x="913453" y="744428"/>
              <a:ext cx="1728440" cy="307777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Bahnschrift" panose="020B0502040204020203" pitchFamily="34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5661855-60FD-C18D-8583-C28700FF66E2}"/>
                </a:ext>
              </a:extLst>
            </p:cNvPr>
            <p:cNvGrpSpPr/>
            <p:nvPr/>
          </p:nvGrpSpPr>
          <p:grpSpPr>
            <a:xfrm>
              <a:off x="650712" y="1061189"/>
              <a:ext cx="2446776" cy="2194921"/>
              <a:chOff x="650712" y="1153287"/>
              <a:chExt cx="2446776" cy="2194921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980DCA3-6A6F-8C3D-BA04-C56F082526ED}"/>
                  </a:ext>
                </a:extLst>
              </p:cNvPr>
              <p:cNvSpPr/>
              <p:nvPr/>
            </p:nvSpPr>
            <p:spPr>
              <a:xfrm>
                <a:off x="913453" y="1153287"/>
                <a:ext cx="1728440" cy="17284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9BB9EB9-11B7-BF43-D046-7003E96A0023}"/>
                  </a:ext>
                </a:extLst>
              </p:cNvPr>
              <p:cNvSpPr txBox="1"/>
              <p:nvPr/>
            </p:nvSpPr>
            <p:spPr>
              <a:xfrm>
                <a:off x="650712" y="2886543"/>
                <a:ext cx="2446776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Ginto"/>
                    <a:cs typeface="Segoe UI"/>
                  </a:rPr>
                  <a:t>Project Guide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dirty="0">
                    <a:solidFill>
                      <a:srgbClr val="7F7F7F"/>
                    </a:solidFill>
                    <a:latin typeface="Ginto"/>
                    <a:cs typeface="Segoe UI"/>
                  </a:rPr>
                  <a:t>DRSNSRCAS</a:t>
                </a: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Ginto"/>
                </a:endParaRPr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5281686-229E-89D4-FDE2-AEE5A0584253}"/>
              </a:ext>
            </a:extLst>
          </p:cNvPr>
          <p:cNvGrpSpPr/>
          <p:nvPr/>
        </p:nvGrpSpPr>
        <p:grpSpPr>
          <a:xfrm>
            <a:off x="3734811" y="3788527"/>
            <a:ext cx="2365178" cy="2511682"/>
            <a:chOff x="704687" y="744428"/>
            <a:chExt cx="2365178" cy="251168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094FD9F-7D59-A01B-14CF-FB11CB3020AD}"/>
                </a:ext>
              </a:extLst>
            </p:cNvPr>
            <p:cNvSpPr txBox="1"/>
            <p:nvPr/>
          </p:nvSpPr>
          <p:spPr>
            <a:xfrm>
              <a:off x="913453" y="744428"/>
              <a:ext cx="1728440" cy="307777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Bahnschrift" panose="020B0502040204020203" pitchFamily="34" charset="0"/>
                </a:rPr>
                <a:t>yyyy</a:t>
              </a:r>
              <a:endPara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Bahnschrift" panose="020B0502040204020203" pitchFamily="34" charset="0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1019368-6775-1DF8-2BB0-31C7E5DDAB92}"/>
                </a:ext>
              </a:extLst>
            </p:cNvPr>
            <p:cNvGrpSpPr/>
            <p:nvPr/>
          </p:nvGrpSpPr>
          <p:grpSpPr>
            <a:xfrm>
              <a:off x="704687" y="1061189"/>
              <a:ext cx="2365178" cy="2194921"/>
              <a:chOff x="704687" y="1153287"/>
              <a:chExt cx="2365178" cy="2194921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7E38A21-0F4D-ED5D-FC36-7FE49E0FAFCE}"/>
                  </a:ext>
                </a:extLst>
              </p:cNvPr>
              <p:cNvSpPr/>
              <p:nvPr/>
            </p:nvSpPr>
            <p:spPr>
              <a:xfrm>
                <a:off x="913453" y="1153287"/>
                <a:ext cx="1728440" cy="17284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31CA86C-80A1-2D50-6C44-2E4EC896BFEF}"/>
                  </a:ext>
                </a:extLst>
              </p:cNvPr>
              <p:cNvSpPr txBox="1"/>
              <p:nvPr/>
            </p:nvSpPr>
            <p:spPr>
              <a:xfrm>
                <a:off x="704687" y="2886543"/>
                <a:ext cx="2365178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Ginto"/>
                    <a:cs typeface="Segoe UI"/>
                  </a:rPr>
                  <a:t>Technology Mentor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rgbClr val="7F7F7F"/>
                    </a:solidFill>
                    <a:latin typeface="Ginto"/>
                    <a:cs typeface="Segoe UI"/>
                  </a:rPr>
                  <a:t>DRSNSRCAS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Ginto"/>
                </a:endParaRPr>
              </a:p>
            </p:txBody>
          </p: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F96-162E-8CC1-91D1-BC4F67A48366}"/>
              </a:ext>
            </a:extLst>
          </p:cNvPr>
          <p:cNvSpPr/>
          <p:nvPr/>
        </p:nvSpPr>
        <p:spPr>
          <a:xfrm rot="16200000">
            <a:off x="-439163" y="2024072"/>
            <a:ext cx="2269273" cy="3624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Student Team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3B36D6-B041-DB7D-2994-03A1C5D5D230}"/>
              </a:ext>
            </a:extLst>
          </p:cNvPr>
          <p:cNvSpPr/>
          <p:nvPr/>
        </p:nvSpPr>
        <p:spPr>
          <a:xfrm rot="16200000">
            <a:off x="-439164" y="4799699"/>
            <a:ext cx="2269273" cy="3624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solidFill>
                  <a:prstClr val="white"/>
                </a:solidFill>
                <a:latin typeface="Aptos" panose="02110004020202020204"/>
              </a:rPr>
              <a:t>Faculty Team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3C21397-563D-71DD-1E64-C1588B58F562}"/>
              </a:ext>
            </a:extLst>
          </p:cNvPr>
          <p:cNvGrpSpPr/>
          <p:nvPr/>
        </p:nvGrpSpPr>
        <p:grpSpPr>
          <a:xfrm>
            <a:off x="1550281" y="-23929"/>
            <a:ext cx="9945659" cy="825741"/>
            <a:chOff x="1550281" y="-23929"/>
            <a:chExt cx="9945659" cy="82574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80BD8EB-6075-274A-30AB-8CE0054EC9FF}"/>
                </a:ext>
              </a:extLst>
            </p:cNvPr>
            <p:cNvGrpSpPr/>
            <p:nvPr/>
          </p:nvGrpSpPr>
          <p:grpSpPr>
            <a:xfrm>
              <a:off x="1550281" y="-23929"/>
              <a:ext cx="9945659" cy="825741"/>
              <a:chOff x="1171140" y="70856"/>
              <a:chExt cx="9945659" cy="825741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5C1423A-04C3-36AC-32F2-582333C7507D}"/>
                  </a:ext>
                </a:extLst>
              </p:cNvPr>
              <p:cNvSpPr txBox="1"/>
              <p:nvPr/>
            </p:nvSpPr>
            <p:spPr>
              <a:xfrm>
                <a:off x="8735009" y="588820"/>
                <a:ext cx="23817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EA65DFC-89A3-26C3-AA7B-45C0A9F39584}"/>
                  </a:ext>
                </a:extLst>
              </p:cNvPr>
              <p:cNvGrpSpPr/>
              <p:nvPr/>
            </p:nvGrpSpPr>
            <p:grpSpPr>
              <a:xfrm>
                <a:off x="1171140" y="70856"/>
                <a:ext cx="9634392" cy="513720"/>
                <a:chOff x="1331048" y="105362"/>
                <a:chExt cx="9634392" cy="513720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1428B39-7AFB-1402-0752-E24E4DF397D0}"/>
                    </a:ext>
                  </a:extLst>
                </p:cNvPr>
                <p:cNvSpPr txBox="1"/>
                <p:nvPr/>
              </p:nvSpPr>
              <p:spPr>
                <a:xfrm>
                  <a:off x="7753889" y="205394"/>
                  <a:ext cx="321155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effectLst/>
                      <a:uLnTx/>
                      <a:uFillTx/>
                      <a:latin typeface="Bahnschrift" panose="020B0502040204020203" pitchFamily="34" charset="0"/>
                      <a:ea typeface="+mn-ea"/>
                      <a:cs typeface="+mn-cs"/>
                    </a:rPr>
                    <a:t>Team Information</a:t>
                  </a:r>
                  <a:endParaRPr kumimoji="0" lang="en-I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40000"/>
                        <a:lumOff val="60000"/>
                      </a:schemeClr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375E1441-F6CB-5A96-2738-686EBCF3C46D}"/>
                    </a:ext>
                  </a:extLst>
                </p:cNvPr>
                <p:cNvGrpSpPr/>
                <p:nvPr/>
              </p:nvGrpSpPr>
              <p:grpSpPr>
                <a:xfrm>
                  <a:off x="1331048" y="105362"/>
                  <a:ext cx="9634392" cy="513720"/>
                  <a:chOff x="1152768" y="-74738"/>
                  <a:chExt cx="9634392" cy="513720"/>
                </a:xfrm>
              </p:grpSpPr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2154497A-76A3-0CA6-1628-C83A7E36B540}"/>
                      </a:ext>
                    </a:extLst>
                  </p:cNvPr>
                  <p:cNvSpPr txBox="1"/>
                  <p:nvPr/>
                </p:nvSpPr>
                <p:spPr>
                  <a:xfrm>
                    <a:off x="1152768" y="-74738"/>
                    <a:ext cx="287901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IN" sz="2400" b="1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Arial Black" panose="020B0A04020102020204" pitchFamily="34" charset="0"/>
                      </a:rPr>
                      <a:t>ZipCord</a:t>
                    </a:r>
                    <a:endParaRPr kumimoji="0" lang="en-I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6">
                          <a:lumMod val="75000"/>
                        </a:schemeClr>
                      </a:solidFill>
                      <a:effectLst/>
                      <a:uLnTx/>
                      <a:uFillTx/>
                      <a:latin typeface="Arial Black" panose="020B0A04020102020204" pitchFamily="34" charset="0"/>
                    </a:endParaRPr>
                  </a:p>
                </p:txBody>
              </p: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6BB4F628-1950-A85C-9E74-3C8A714B05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52768" y="438982"/>
                    <a:ext cx="9634392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869DB97-FBF9-B872-A388-C6A987A813C1}"/>
                </a:ext>
              </a:extLst>
            </p:cNvPr>
            <p:cNvSpPr txBox="1"/>
            <p:nvPr/>
          </p:nvSpPr>
          <p:spPr>
            <a:xfrm>
              <a:off x="4187339" y="143711"/>
              <a:ext cx="3434572" cy="307777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Bahnschrift"/>
                  <a:ea typeface="+mn-ea"/>
                  <a:cs typeface="+mn-cs"/>
                </a:rPr>
                <a:t>GenAI-2024-2025-Q1-001</a:t>
              </a:r>
              <a:endPara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DBA86AD-F722-0AF7-56DA-9BFE219101D7}"/>
              </a:ext>
            </a:extLst>
          </p:cNvPr>
          <p:cNvSpPr/>
          <p:nvPr/>
        </p:nvSpPr>
        <p:spPr>
          <a:xfrm>
            <a:off x="9977120" y="6380480"/>
            <a:ext cx="2204720" cy="467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3897A8-772F-F076-8142-0238462018F2}"/>
              </a:ext>
            </a:extLst>
          </p:cNvPr>
          <p:cNvSpPr txBox="1"/>
          <p:nvPr/>
        </p:nvSpPr>
        <p:spPr>
          <a:xfrm>
            <a:off x="10110417" y="6504180"/>
            <a:ext cx="195758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GenAI-2024-2025-Q1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035A91-C1B9-1A3F-D5A4-01492FE581D5}"/>
              </a:ext>
            </a:extLst>
          </p:cNvPr>
          <p:cNvCxnSpPr/>
          <p:nvPr/>
        </p:nvCxnSpPr>
        <p:spPr>
          <a:xfrm>
            <a:off x="878910" y="3702485"/>
            <a:ext cx="10851713" cy="37578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F7E4CB9-724C-472C-8D45-CAE45240E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749" y="1111487"/>
            <a:ext cx="1723857" cy="1686657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2521C82-369E-4B94-A378-6D0146799E39}"/>
              </a:ext>
            </a:extLst>
          </p:cNvPr>
          <p:cNvSpPr txBox="1"/>
          <p:nvPr/>
        </p:nvSpPr>
        <p:spPr>
          <a:xfrm>
            <a:off x="1301150" y="3779543"/>
            <a:ext cx="1728440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>
                <a:solidFill>
                  <a:prstClr val="white">
                    <a:lumMod val="50000"/>
                  </a:prstClr>
                </a:solidFill>
                <a:latin typeface="Bahnschrift" panose="020B0502040204020203" pitchFamily="34" charset="0"/>
              </a:rPr>
              <a:t>Lalitha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131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D49C98CB-BC16-D92F-5A08-10BB67B9B652}"/>
              </a:ext>
            </a:extLst>
          </p:cNvPr>
          <p:cNvGrpSpPr/>
          <p:nvPr/>
        </p:nvGrpSpPr>
        <p:grpSpPr>
          <a:xfrm>
            <a:off x="-3252787" y="854337"/>
            <a:ext cx="15691189" cy="5366179"/>
            <a:chOff x="-3085773" y="864775"/>
            <a:chExt cx="15691189" cy="536617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899C69D-36C2-1773-2B91-D0AFBCBD36C4}"/>
                </a:ext>
              </a:extLst>
            </p:cNvPr>
            <p:cNvGrpSpPr/>
            <p:nvPr/>
          </p:nvGrpSpPr>
          <p:grpSpPr>
            <a:xfrm>
              <a:off x="696060" y="864775"/>
              <a:ext cx="10877412" cy="712959"/>
              <a:chOff x="657294" y="801812"/>
              <a:chExt cx="10877412" cy="71295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585C88-EDF0-BA48-BE11-39FE8D642704}"/>
                  </a:ext>
                </a:extLst>
              </p:cNvPr>
              <p:cNvSpPr txBox="1"/>
              <p:nvPr/>
            </p:nvSpPr>
            <p:spPr>
              <a:xfrm>
                <a:off x="657294" y="801812"/>
                <a:ext cx="3748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Requirement / Problem statement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2C8D98A-1CFF-DAE0-665E-EEC0273A0CD1}"/>
                  </a:ext>
                </a:extLst>
              </p:cNvPr>
              <p:cNvSpPr txBox="1"/>
              <p:nvPr/>
            </p:nvSpPr>
            <p:spPr>
              <a:xfrm>
                <a:off x="657294" y="1132679"/>
                <a:ext cx="10877412" cy="38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Streamlining expense management and financial operations for businesses with a modern corporate card solution.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9A0E9A7-DC7C-6BC2-7AFD-383A9EA7363C}"/>
                </a:ext>
              </a:extLst>
            </p:cNvPr>
            <p:cNvGrpSpPr/>
            <p:nvPr/>
          </p:nvGrpSpPr>
          <p:grpSpPr>
            <a:xfrm>
              <a:off x="696060" y="3331227"/>
              <a:ext cx="10877412" cy="1054654"/>
              <a:chOff x="657294" y="2670785"/>
              <a:chExt cx="10877412" cy="105465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517BFDD9-6AD5-0C52-897F-A070F2FFF470}"/>
                  </a:ext>
                </a:extLst>
              </p:cNvPr>
              <p:cNvGrpSpPr/>
              <p:nvPr/>
            </p:nvGrpSpPr>
            <p:grpSpPr>
              <a:xfrm>
                <a:off x="657294" y="2840523"/>
                <a:ext cx="7371847" cy="884916"/>
                <a:chOff x="657294" y="2790385"/>
                <a:chExt cx="7371847" cy="884916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F81E4CE-58C8-A09E-EBE5-1C70B1D0EE46}"/>
                    </a:ext>
                  </a:extLst>
                </p:cNvPr>
                <p:cNvSpPr txBox="1"/>
                <p:nvPr/>
              </p:nvSpPr>
              <p:spPr>
                <a:xfrm>
                  <a:off x="657294" y="2790385"/>
                  <a:ext cx="8451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rPr>
                    <a:t>Scope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FD23B7B-F03F-C04F-8358-7A76084890D9}"/>
                    </a:ext>
                  </a:extLst>
                </p:cNvPr>
                <p:cNvSpPr txBox="1"/>
                <p:nvPr/>
              </p:nvSpPr>
              <p:spPr>
                <a:xfrm>
                  <a:off x="657294" y="3152081"/>
                  <a:ext cx="737184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400" dirty="0" err="1"/>
                    <a:t>ZipCord</a:t>
                  </a:r>
                  <a:r>
                    <a:rPr lang="en-US" sz="1400" dirty="0"/>
                    <a:t> provides a comprehensive financial management ecosystem for businesses through its AI-powered corporate card platform and expense automation software.</a:t>
                  </a:r>
                  <a:endParaRPr kumimoji="0" lang="en-I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184265BC-3E35-448A-6300-2BE5B8E01A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294" y="2670785"/>
                <a:ext cx="10877412" cy="0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25DED2F-4B3C-BB64-88DE-5353E362EC0E}"/>
                </a:ext>
              </a:extLst>
            </p:cNvPr>
            <p:cNvGrpSpPr/>
            <p:nvPr/>
          </p:nvGrpSpPr>
          <p:grpSpPr>
            <a:xfrm>
              <a:off x="-3085773" y="3448718"/>
              <a:ext cx="15691189" cy="2781858"/>
              <a:chOff x="-3124539" y="3198800"/>
              <a:chExt cx="15691189" cy="2781858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3C020EF-B5F3-8A49-03ED-5A2BBE6E06E5}"/>
                  </a:ext>
                </a:extLst>
              </p:cNvPr>
              <p:cNvGrpSpPr/>
              <p:nvPr/>
            </p:nvGrpSpPr>
            <p:grpSpPr>
              <a:xfrm>
                <a:off x="-3124539" y="3198800"/>
                <a:ext cx="15691189" cy="2781858"/>
                <a:chOff x="-3079934" y="3198800"/>
                <a:chExt cx="15691189" cy="2781858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84904A5-6DC8-CD1F-E304-2A60AE80E17A}"/>
                    </a:ext>
                  </a:extLst>
                </p:cNvPr>
                <p:cNvSpPr txBox="1"/>
                <p:nvPr/>
              </p:nvSpPr>
              <p:spPr>
                <a:xfrm>
                  <a:off x="701899" y="4663790"/>
                  <a:ext cx="24747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rPr>
                    <a:t>Key factors &amp; features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6311F9D-FB7D-F22A-5F2C-4B23F1321DEE}"/>
                    </a:ext>
                  </a:extLst>
                </p:cNvPr>
                <p:cNvSpPr txBox="1"/>
                <p:nvPr/>
              </p:nvSpPr>
              <p:spPr>
                <a:xfrm>
                  <a:off x="704878" y="4848456"/>
                  <a:ext cx="4147889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  <a:p>
                  <a:pPr marL="285750" marR="0" lvl="0" indent="-28575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lang="en-IN" sz="1400" dirty="0"/>
                    <a:t>Expense automation</a:t>
                  </a:r>
                  <a:endParaRPr kumimoji="0" lang="en-I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  <a:p>
                  <a:pPr marL="285750" marR="0" lvl="0" indent="-28575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lang="en-IN" sz="1400" dirty="0"/>
                    <a:t>AI categorization</a:t>
                  </a:r>
                  <a:endParaRPr kumimoji="0" lang="en-I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  <a:p>
                  <a:pPr marL="285750" marR="0" lvl="0" indent="-28575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lang="en-IN" sz="1400" dirty="0"/>
                    <a:t>Receipt analysis</a:t>
                  </a:r>
                  <a:endParaRPr kumimoji="0" lang="en-I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29152C8-BDE8-EB13-CE08-0A0A921B46C7}"/>
                    </a:ext>
                  </a:extLst>
                </p:cNvPr>
                <p:cNvSpPr txBox="1"/>
                <p:nvPr/>
              </p:nvSpPr>
              <p:spPr>
                <a:xfrm>
                  <a:off x="5173906" y="4665978"/>
                  <a:ext cx="28223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rPr>
                    <a:t>Target Audience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8BF3573-8410-8751-3C40-BFB211CB212D}"/>
                    </a:ext>
                  </a:extLst>
                </p:cNvPr>
                <p:cNvSpPr txBox="1"/>
                <p:nvPr/>
              </p:nvSpPr>
              <p:spPr>
                <a:xfrm>
                  <a:off x="9845084" y="4663790"/>
                  <a:ext cx="10086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rPr>
                    <a:t>Domain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283AD80-BE97-AB16-64F3-F4355CC2B1A2}"/>
                    </a:ext>
                  </a:extLst>
                </p:cNvPr>
                <p:cNvSpPr txBox="1"/>
                <p:nvPr/>
              </p:nvSpPr>
              <p:spPr>
                <a:xfrm>
                  <a:off x="-3079934" y="4026878"/>
                  <a:ext cx="2307274" cy="1600438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t">
                  <a:spAutoFit/>
                </a:bodyPr>
                <a:lstStyle/>
                <a:p>
                  <a:pPr marL="285750" marR="0" lvl="0" indent="-285750" algn="l" defTabSz="914400" rtl="0" eaLnBrk="1" fontAlgn="auto" latinLnBrk="0" hangingPunct="1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lang="en-IN" sz="1400" dirty="0"/>
                    <a:t>Growing </a:t>
                  </a:r>
                  <a:r>
                    <a:rPr lang="en-IN" sz="1400" dirty="0" err="1"/>
                    <a:t>startups</a:t>
                  </a: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Times New Roman" panose="02020603050405020304" pitchFamily="18" charset="0"/>
                    </a:rPr>
                    <a:t> </a:t>
                  </a:r>
                </a:p>
                <a:p>
                  <a:pPr marL="285750" marR="0" lvl="0" indent="-285750" algn="l" defTabSz="914400" rtl="0" eaLnBrk="1" fontAlgn="auto" latinLnBrk="0" hangingPunct="1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lang="en-IN" sz="1400" dirty="0"/>
                    <a:t>Finance departments</a:t>
                  </a:r>
                  <a:endPara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Times New Roman"/>
                  </a:endParaRPr>
                </a:p>
                <a:p>
                  <a:pPr marL="285750" marR="0" lvl="0" indent="-285750" algn="l" defTabSz="914400" rtl="0" eaLnBrk="1" fontAlgn="auto" latinLnBrk="0" hangingPunct="1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lang="en-IN" sz="1400" dirty="0"/>
                    <a:t>Medium enterprise</a:t>
                  </a: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Times New Roman"/>
                    </a:rPr>
                    <a:t>s</a:t>
                  </a:r>
                  <a:endParaRPr kumimoji="0" lang="en-I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Times New Roman"/>
                  </a:endParaRPr>
                </a:p>
                <a:p>
                  <a:pPr marL="0" marR="0" lvl="0" indent="0" algn="just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73C1FF8-CAC9-3CB0-8315-9BE14DB021C8}"/>
                    </a:ext>
                  </a:extLst>
                </p:cNvPr>
                <p:cNvSpPr txBox="1"/>
                <p:nvPr/>
              </p:nvSpPr>
              <p:spPr>
                <a:xfrm>
                  <a:off x="9203240" y="5026551"/>
                  <a:ext cx="3408015" cy="95410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t">
                  <a:spAutoFit/>
                </a:bodyPr>
                <a:lstStyle/>
                <a:p>
                  <a:pPr marL="285750" marR="0" lvl="0" indent="-28575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lang="en-IN" sz="1400" dirty="0"/>
                    <a:t>AI Analytic</a:t>
                  </a: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rPr>
                    <a:t>s</a:t>
                  </a:r>
                </a:p>
                <a:p>
                  <a:pPr marL="285750" marR="0" lvl="0" indent="-28575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lang="en-IN" sz="1400" dirty="0"/>
                    <a:t>Corporate Cards</a:t>
                  </a:r>
                  <a:endPara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  <a:p>
                  <a:pPr marL="285750" marR="0" lvl="0" indent="-28575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lang="en-IN" sz="1400" dirty="0"/>
                    <a:t>Financial Technology</a:t>
                  </a:r>
                  <a:br>
                    <a:rPr lang="en-US" sz="1400" dirty="0">
                      <a:solidFill>
                        <a:prstClr val="black"/>
                      </a:solidFill>
                      <a:latin typeface="Aptos" panose="02110004020202020204"/>
                    </a:rPr>
                  </a:br>
                  <a:endParaRPr kumimoji="0" lang="en-I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61DF917-28C2-45C4-2E73-C514C24DC287}"/>
                    </a:ext>
                  </a:extLst>
                </p:cNvPr>
                <p:cNvSpPr txBox="1"/>
                <p:nvPr/>
              </p:nvSpPr>
              <p:spPr>
                <a:xfrm>
                  <a:off x="9203240" y="3198800"/>
                  <a:ext cx="18260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18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rPr>
                    <a:t>GenAI</a:t>
                  </a:r>
                  <a:r>
                    <a:rPr kumimoji="0" lang="en-IN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rPr>
                    <a:t> | AI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57A49C9F-D844-8BAF-BB72-93065857271A}"/>
                    </a:ext>
                  </a:extLst>
                </p:cNvPr>
                <p:cNvSpPr txBox="1"/>
                <p:nvPr/>
              </p:nvSpPr>
              <p:spPr>
                <a:xfrm>
                  <a:off x="8224287" y="3480475"/>
                  <a:ext cx="3611497" cy="73866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t">
                  <a:spAutoFit/>
                </a:bodyPr>
                <a:lstStyle/>
                <a:p>
                  <a:pPr marL="0" marR="0" lvl="0" indent="0" algn="just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400" dirty="0"/>
                    <a:t>Automated expense categorization, anomaly detection, spending insights, budget optimization, predictive analytics.</a:t>
                  </a:r>
                  <a:endParaRPr lang="en-US" sz="1400" dirty="0"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2AF2164-5CB4-E13E-59EA-D2EF0B0932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294" y="4494052"/>
                <a:ext cx="10877412" cy="0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7E31837-8F6A-E8C6-6C95-655C93CE1952}"/>
                </a:ext>
              </a:extLst>
            </p:cNvPr>
            <p:cNvGrpSpPr/>
            <p:nvPr/>
          </p:nvGrpSpPr>
          <p:grpSpPr>
            <a:xfrm>
              <a:off x="696060" y="1912307"/>
              <a:ext cx="10877412" cy="4318647"/>
              <a:chOff x="657294" y="2670785"/>
              <a:chExt cx="10877412" cy="4318647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6409BC0-0002-8609-BBC7-59DB68342ED2}"/>
                  </a:ext>
                </a:extLst>
              </p:cNvPr>
              <p:cNvGrpSpPr/>
              <p:nvPr/>
            </p:nvGrpSpPr>
            <p:grpSpPr>
              <a:xfrm>
                <a:off x="657294" y="2840523"/>
                <a:ext cx="10877412" cy="1106537"/>
                <a:chOff x="657294" y="2790385"/>
                <a:chExt cx="10877412" cy="1106537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AB32B7C-411B-FF0B-72E7-3D64915C23F7}"/>
                    </a:ext>
                  </a:extLst>
                </p:cNvPr>
                <p:cNvSpPr txBox="1"/>
                <p:nvPr/>
              </p:nvSpPr>
              <p:spPr>
                <a:xfrm>
                  <a:off x="657294" y="2790385"/>
                  <a:ext cx="14141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rPr>
                    <a:t>Description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0736EFB-A4EF-2FCB-2D44-073938EFB9B7}"/>
                    </a:ext>
                  </a:extLst>
                </p:cNvPr>
                <p:cNvSpPr txBox="1"/>
                <p:nvPr/>
              </p:nvSpPr>
              <p:spPr>
                <a:xfrm>
                  <a:off x="657294" y="3158258"/>
                  <a:ext cx="10877412" cy="73866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t">
                  <a:spAutoFit/>
                </a:bodyPr>
                <a:lstStyle/>
                <a:p>
                  <a:pPr marL="0" marR="0" lvl="0" indent="0" algn="just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400" dirty="0" err="1"/>
                    <a:t>ZipCord</a:t>
                  </a:r>
                  <a:r>
                    <a:rPr lang="en-US" sz="1400" dirty="0"/>
                    <a:t> combines innovative fintech solutions with AI-driven analytics to revolutionize how businesses handle corporate expenses and financial management. The company helps organizations automate financial tasks through its corporate card platform, empowering smarter spending decisions with real-time tracking and intelligent insights.</a:t>
                  </a: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rPr>
                    <a:t>.</a:t>
                  </a:r>
                  <a:endParaRPr lang="en-I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</a:endParaRPr>
                </a:p>
              </p:txBody>
            </p:sp>
          </p:grp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6E024F3-2A77-01F6-0C1B-404F18F267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294" y="2670785"/>
                <a:ext cx="10877412" cy="0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CAF43C5A-60A4-6494-1ACA-B45F3053CB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7241" y="5811769"/>
                <a:ext cx="0" cy="1177663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16D48C5E-6255-2F94-6782-3B3730CE58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20348" y="5811769"/>
                <a:ext cx="0" cy="1177663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D2B66D4-0BE1-D03D-07E1-8B5821265C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84006" y="4486349"/>
                <a:ext cx="0" cy="700610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1B1BB54-D5E9-7633-9A9E-8C64BF9934BB}"/>
              </a:ext>
            </a:extLst>
          </p:cNvPr>
          <p:cNvGrpSpPr/>
          <p:nvPr/>
        </p:nvGrpSpPr>
        <p:grpSpPr>
          <a:xfrm>
            <a:off x="1447657" y="50809"/>
            <a:ext cx="10048283" cy="830997"/>
            <a:chOff x="1068516" y="145594"/>
            <a:chExt cx="10048283" cy="8309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C9E75DE-AFA2-6043-7735-1C995ED42F2B}"/>
                </a:ext>
              </a:extLst>
            </p:cNvPr>
            <p:cNvSpPr txBox="1"/>
            <p:nvPr/>
          </p:nvSpPr>
          <p:spPr>
            <a:xfrm>
              <a:off x="8735009" y="588820"/>
              <a:ext cx="23817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0CE5739-DE18-79E5-3803-86EF1793832D}"/>
                </a:ext>
              </a:extLst>
            </p:cNvPr>
            <p:cNvGrpSpPr/>
            <p:nvPr/>
          </p:nvGrpSpPr>
          <p:grpSpPr>
            <a:xfrm>
              <a:off x="1068516" y="145594"/>
              <a:ext cx="9737016" cy="830997"/>
              <a:chOff x="1228424" y="180100"/>
              <a:chExt cx="9737016" cy="830997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F578AD-0D23-3F2B-9E51-FA4548625E2C}"/>
                  </a:ext>
                </a:extLst>
              </p:cNvPr>
              <p:cNvSpPr txBox="1"/>
              <p:nvPr/>
            </p:nvSpPr>
            <p:spPr>
              <a:xfrm>
                <a:off x="7274388" y="191031"/>
                <a:ext cx="36910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40000"/>
                        <a:lumOff val="60000"/>
                      </a:schemeClr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Project Overview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B3B49EC-D778-11FB-A400-D4EB5EC09AF8}"/>
                  </a:ext>
                </a:extLst>
              </p:cNvPr>
              <p:cNvGrpSpPr/>
              <p:nvPr/>
            </p:nvGrpSpPr>
            <p:grpSpPr>
              <a:xfrm>
                <a:off x="1228424" y="180100"/>
                <a:ext cx="9737016" cy="830997"/>
                <a:chOff x="1050144" y="0"/>
                <a:chExt cx="9737016" cy="830997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0217ED9-38FE-6D36-4E25-F1988B12864A}"/>
                    </a:ext>
                  </a:extLst>
                </p:cNvPr>
                <p:cNvSpPr txBox="1"/>
                <p:nvPr/>
              </p:nvSpPr>
              <p:spPr>
                <a:xfrm>
                  <a:off x="1050144" y="0"/>
                  <a:ext cx="287901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:r>
                    <a:rPr kumimoji="0" lang="en-IN" sz="24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accent6">
                          <a:lumMod val="75000"/>
                        </a:schemeClr>
                      </a:solidFill>
                      <a:effectLst/>
                      <a:uLnTx/>
                      <a:uFillTx/>
                      <a:latin typeface="Arial Black" panose="020B0A04020102020204" pitchFamily="34" charset="0"/>
                    </a:rPr>
                    <a:t>ZipCord</a:t>
                  </a:r>
                  <a:endParaRPr kumimoji="0" lang="en-I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Arial Black" panose="020B0A04020102020204" pitchFamily="34" charset="0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0198E617-ECD4-A130-4C80-DC23A16EBB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2768" y="438982"/>
                  <a:ext cx="963439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CD51A536-DEDA-B948-A714-CA91D2AF5CAE}"/>
              </a:ext>
            </a:extLst>
          </p:cNvPr>
          <p:cNvSpPr/>
          <p:nvPr/>
        </p:nvSpPr>
        <p:spPr>
          <a:xfrm>
            <a:off x="9977120" y="6380480"/>
            <a:ext cx="2204720" cy="467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674B305-C416-844A-71CF-8DC3D351AE4A}"/>
              </a:ext>
            </a:extLst>
          </p:cNvPr>
          <p:cNvSpPr txBox="1"/>
          <p:nvPr/>
        </p:nvSpPr>
        <p:spPr>
          <a:xfrm>
            <a:off x="10110417" y="6504180"/>
            <a:ext cx="195758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GenAI-2024-2025-Q1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FADACA-2491-E8AE-26CF-FFE6D284B244}"/>
              </a:ext>
            </a:extLst>
          </p:cNvPr>
          <p:cNvSpPr txBox="1"/>
          <p:nvPr/>
        </p:nvSpPr>
        <p:spPr>
          <a:xfrm>
            <a:off x="4187339" y="143711"/>
            <a:ext cx="3434572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GenAI-2024-2025-Q1-001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9472159-A2A9-4AF6-A053-C6161F0B7540}"/>
              </a:ext>
            </a:extLst>
          </p:cNvPr>
          <p:cNvSpPr txBox="1"/>
          <p:nvPr/>
        </p:nvSpPr>
        <p:spPr>
          <a:xfrm>
            <a:off x="5077280" y="5282021"/>
            <a:ext cx="3408015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IN" sz="1400" dirty="0"/>
              <a:t>Growing </a:t>
            </a:r>
            <a:r>
              <a:rPr lang="en-IN" sz="1400" dirty="0" err="1"/>
              <a:t>startups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Times New Roman" panose="02020603050405020304" pitchFamily="18" charset="0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IN" sz="1400" dirty="0"/>
              <a:t>Finance departments</a:t>
            </a:r>
            <a:endParaRPr lang="en-US" sz="14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IN" sz="1400" dirty="0"/>
              <a:t>Medium enterprise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Times New Roman"/>
              </a:rPr>
              <a:t>s</a:t>
            </a:r>
            <a:br>
              <a:rPr lang="en-US" sz="1400" dirty="0">
                <a:solidFill>
                  <a:prstClr val="black"/>
                </a:solidFill>
                <a:latin typeface="Aptos" panose="02110004020202020204"/>
              </a:rPr>
            </a:b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2428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2899C69D-36C2-1773-2B91-D0AFBCBD36C4}"/>
              </a:ext>
            </a:extLst>
          </p:cNvPr>
          <p:cNvGrpSpPr/>
          <p:nvPr/>
        </p:nvGrpSpPr>
        <p:grpSpPr>
          <a:xfrm>
            <a:off x="696060" y="864774"/>
            <a:ext cx="10877411" cy="4566568"/>
            <a:chOff x="657294" y="801812"/>
            <a:chExt cx="10877411" cy="244051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C585C88-EDF0-BA48-BE11-39FE8D642704}"/>
                </a:ext>
              </a:extLst>
            </p:cNvPr>
            <p:cNvSpPr txBox="1"/>
            <p:nvPr/>
          </p:nvSpPr>
          <p:spPr>
            <a:xfrm>
              <a:off x="657294" y="801812"/>
              <a:ext cx="3015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Project Features / Journeys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2C8D98A-1CFF-DAE0-665E-EEC0273A0CD1}"/>
                </a:ext>
              </a:extLst>
            </p:cNvPr>
            <p:cNvSpPr txBox="1"/>
            <p:nvPr/>
          </p:nvSpPr>
          <p:spPr>
            <a:xfrm>
              <a:off x="2011707" y="1350747"/>
              <a:ext cx="9522998" cy="189158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Scalability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  <a:p>
              <a:pPr lvl="1" algn="just">
                <a:defRPr/>
              </a:pPr>
              <a:r>
                <a:rPr lang="en-US" sz="1400" dirty="0" err="1"/>
                <a:t>ZipCord's</a:t>
              </a:r>
              <a:r>
                <a:rPr lang="en-US" sz="1400" dirty="0"/>
                <a:t> platform seamlessly handles growing transaction volumes while maintaining real-time processing capabilities. The cloud-based infrastructure automatically scales to accommodate businesses from startups to enterprise-level organizations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.</a:t>
              </a:r>
            </a:p>
            <a:p>
              <a:pPr lvl="1" algn="just"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Inventory Management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  <a:p>
              <a:pPr lvl="1" algn="just">
                <a:defRPr/>
              </a:pPr>
              <a:r>
                <a:rPr lang="en-US" sz="1400" dirty="0"/>
                <a:t>The system tracks company assets and subscription services linked to corporate spending, providing visibility into resource allocation. Automated notifications alert finance teams about renewal dates and underutilized services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.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User Experience (UX)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  <a:p>
              <a:pPr lvl="1" algn="just">
                <a:defRPr/>
              </a:pPr>
              <a:r>
                <a:rPr lang="en-US" sz="1400" dirty="0" err="1"/>
                <a:t>ZipCord's</a:t>
              </a:r>
              <a:r>
                <a:rPr lang="en-US" sz="1400" dirty="0"/>
                <a:t> intuitive interface simplifies complex financial workflows through customizable dashboards and one-click expense submission. AI-powered suggestions reduce manual input while mobile compatibility ensures on-the-go expense management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1B1BB54-D5E9-7633-9A9E-8C64BF9934BB}"/>
              </a:ext>
            </a:extLst>
          </p:cNvPr>
          <p:cNvGrpSpPr/>
          <p:nvPr/>
        </p:nvGrpSpPr>
        <p:grpSpPr>
          <a:xfrm>
            <a:off x="1447657" y="50809"/>
            <a:ext cx="10048283" cy="830997"/>
            <a:chOff x="1068516" y="145594"/>
            <a:chExt cx="10048283" cy="8309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C9E75DE-AFA2-6043-7735-1C995ED42F2B}"/>
                </a:ext>
              </a:extLst>
            </p:cNvPr>
            <p:cNvSpPr txBox="1"/>
            <p:nvPr/>
          </p:nvSpPr>
          <p:spPr>
            <a:xfrm>
              <a:off x="8735009" y="588820"/>
              <a:ext cx="23817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0CE5739-DE18-79E5-3803-86EF1793832D}"/>
                </a:ext>
              </a:extLst>
            </p:cNvPr>
            <p:cNvGrpSpPr/>
            <p:nvPr/>
          </p:nvGrpSpPr>
          <p:grpSpPr>
            <a:xfrm>
              <a:off x="1068516" y="145594"/>
              <a:ext cx="9737016" cy="830997"/>
              <a:chOff x="1228424" y="180100"/>
              <a:chExt cx="9737016" cy="830997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F578AD-0D23-3F2B-9E51-FA4548625E2C}"/>
                  </a:ext>
                </a:extLst>
              </p:cNvPr>
              <p:cNvSpPr txBox="1"/>
              <p:nvPr/>
            </p:nvSpPr>
            <p:spPr>
              <a:xfrm>
                <a:off x="7274388" y="191031"/>
                <a:ext cx="36910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40000"/>
                        <a:lumOff val="60000"/>
                      </a:schemeClr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Project Features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B3B49EC-D778-11FB-A400-D4EB5EC09AF8}"/>
                  </a:ext>
                </a:extLst>
              </p:cNvPr>
              <p:cNvGrpSpPr/>
              <p:nvPr/>
            </p:nvGrpSpPr>
            <p:grpSpPr>
              <a:xfrm>
                <a:off x="1228424" y="180100"/>
                <a:ext cx="9737016" cy="830997"/>
                <a:chOff x="1050144" y="0"/>
                <a:chExt cx="9737016" cy="830997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0217ED9-38FE-6D36-4E25-F1988B12864A}"/>
                    </a:ext>
                  </a:extLst>
                </p:cNvPr>
                <p:cNvSpPr txBox="1"/>
                <p:nvPr/>
              </p:nvSpPr>
              <p:spPr>
                <a:xfrm>
                  <a:off x="1050144" y="0"/>
                  <a:ext cx="287901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:r>
                    <a:rPr kumimoji="0" lang="en-IN" sz="24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accent6">
                          <a:lumMod val="75000"/>
                        </a:schemeClr>
                      </a:solidFill>
                      <a:effectLst/>
                      <a:uLnTx/>
                      <a:uFillTx/>
                      <a:latin typeface="Arial Black" panose="020B0A04020102020204" pitchFamily="34" charset="0"/>
                    </a:rPr>
                    <a:t>ZipCord</a:t>
                  </a:r>
                  <a:endParaRPr kumimoji="0" lang="en-I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Arial Black" panose="020B0A04020102020204" pitchFamily="34" charset="0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97132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rPr>
                    <a:t> </a:t>
                  </a:r>
                  <a:endParaRPr kumimoji="0" lang="en-I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0198E617-ECD4-A130-4C80-DC23A16EBB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2768" y="438982"/>
                  <a:ext cx="963439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B497C6E-BCB3-D7E2-1D09-F7D56B9FCF3B}"/>
              </a:ext>
            </a:extLst>
          </p:cNvPr>
          <p:cNvSpPr/>
          <p:nvPr/>
        </p:nvSpPr>
        <p:spPr>
          <a:xfrm>
            <a:off x="9977120" y="6380480"/>
            <a:ext cx="2204720" cy="467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A3F289-0AEE-9FE5-45E6-630387DCCA81}"/>
              </a:ext>
            </a:extLst>
          </p:cNvPr>
          <p:cNvSpPr txBox="1"/>
          <p:nvPr/>
        </p:nvSpPr>
        <p:spPr>
          <a:xfrm>
            <a:off x="10110417" y="6504180"/>
            <a:ext cx="195758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GenAI-2024-2025-Q1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EB6C9F-B5C4-5121-408A-EBF422F1358A}"/>
              </a:ext>
            </a:extLst>
          </p:cNvPr>
          <p:cNvSpPr txBox="1"/>
          <p:nvPr/>
        </p:nvSpPr>
        <p:spPr>
          <a:xfrm>
            <a:off x="4187339" y="143711"/>
            <a:ext cx="3434572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GenAI-2024-2025-Q1-001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6846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718B37E-C29C-7904-6A55-2D5E4079E8FC}"/>
              </a:ext>
            </a:extLst>
          </p:cNvPr>
          <p:cNvGrpSpPr/>
          <p:nvPr/>
        </p:nvGrpSpPr>
        <p:grpSpPr>
          <a:xfrm>
            <a:off x="1447657" y="50809"/>
            <a:ext cx="10048283" cy="830997"/>
            <a:chOff x="1068516" y="145594"/>
            <a:chExt cx="10048283" cy="8309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12C96A-F9B3-0241-6C20-803EE733607C}"/>
                </a:ext>
              </a:extLst>
            </p:cNvPr>
            <p:cNvSpPr txBox="1"/>
            <p:nvPr/>
          </p:nvSpPr>
          <p:spPr>
            <a:xfrm>
              <a:off x="8735009" y="588820"/>
              <a:ext cx="23817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8B51E12-9E64-DFD8-A33B-EBAD2C0E69D7}"/>
                </a:ext>
              </a:extLst>
            </p:cNvPr>
            <p:cNvGrpSpPr/>
            <p:nvPr/>
          </p:nvGrpSpPr>
          <p:grpSpPr>
            <a:xfrm>
              <a:off x="1068516" y="145594"/>
              <a:ext cx="9737016" cy="830997"/>
              <a:chOff x="1228424" y="180100"/>
              <a:chExt cx="9737016" cy="830997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9A658F-C5ED-AA67-3E68-CC9E5BE87885}"/>
                  </a:ext>
                </a:extLst>
              </p:cNvPr>
              <p:cNvSpPr txBox="1"/>
              <p:nvPr/>
            </p:nvSpPr>
            <p:spPr>
              <a:xfrm>
                <a:off x="7753889" y="214925"/>
                <a:ext cx="32115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40000"/>
                        <a:lumOff val="60000"/>
                      </a:schemeClr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Technology Stack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DC77C8B-6B2C-8BA8-9746-A7130B829EC9}"/>
                  </a:ext>
                </a:extLst>
              </p:cNvPr>
              <p:cNvGrpSpPr/>
              <p:nvPr/>
            </p:nvGrpSpPr>
            <p:grpSpPr>
              <a:xfrm>
                <a:off x="1228424" y="180100"/>
                <a:ext cx="9737016" cy="830997"/>
                <a:chOff x="1050144" y="0"/>
                <a:chExt cx="9737016" cy="830997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523FB00-2696-117F-7BFD-8B00C09843B9}"/>
                    </a:ext>
                  </a:extLst>
                </p:cNvPr>
                <p:cNvSpPr txBox="1"/>
                <p:nvPr/>
              </p:nvSpPr>
              <p:spPr>
                <a:xfrm>
                  <a:off x="1050144" y="0"/>
                  <a:ext cx="287901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:r>
                    <a:rPr kumimoji="0" lang="en-IN" sz="24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accent6">
                          <a:lumMod val="75000"/>
                        </a:schemeClr>
                      </a:solidFill>
                      <a:effectLst/>
                      <a:uLnTx/>
                      <a:uFillTx/>
                      <a:latin typeface="Arial Black" panose="020B0A04020102020204" pitchFamily="34" charset="0"/>
                    </a:rPr>
                    <a:t>ZipCord</a:t>
                  </a:r>
                  <a:endParaRPr kumimoji="0" lang="en-I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Arial Black" panose="020B0A04020102020204" pitchFamily="34" charset="0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CDABBB08-DFBD-B187-D2F3-088D3E6F28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2768" y="438982"/>
                  <a:ext cx="963439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A7A2694-5C54-06E8-7EA6-1BCAC4D2C56C}"/>
              </a:ext>
            </a:extLst>
          </p:cNvPr>
          <p:cNvGrpSpPr/>
          <p:nvPr/>
        </p:nvGrpSpPr>
        <p:grpSpPr>
          <a:xfrm>
            <a:off x="796253" y="1078003"/>
            <a:ext cx="5107625" cy="904887"/>
            <a:chOff x="657294" y="801812"/>
            <a:chExt cx="3970199" cy="90488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4AA4D4F-FBAE-EC38-F787-48F4AAC75776}"/>
                </a:ext>
              </a:extLst>
            </p:cNvPr>
            <p:cNvSpPr txBox="1"/>
            <p:nvPr/>
          </p:nvSpPr>
          <p:spPr>
            <a:xfrm>
              <a:off x="657294" y="801812"/>
              <a:ext cx="1670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Presentation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BBBDC1-8AA5-A179-296A-BF1C50C4E4BC}"/>
                </a:ext>
              </a:extLst>
            </p:cNvPr>
            <p:cNvSpPr txBox="1"/>
            <p:nvPr/>
          </p:nvSpPr>
          <p:spPr>
            <a:xfrm>
              <a:off x="657294" y="1183479"/>
              <a:ext cx="39701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No-code platform 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IN" sz="1400" dirty="0"/>
                <a:t>Next.js Framework</a:t>
              </a:r>
              <a:r>
                <a:rPr lang="en-IN" sz="1400" dirty="0">
                  <a:solidFill>
                    <a:prstClr val="black"/>
                  </a:solidFill>
                  <a:latin typeface="Aptos" panose="02110004020202020204"/>
                </a:rPr>
                <a:t>,</a:t>
              </a:r>
              <a:r>
                <a:rPr lang="en-IN" sz="1400" dirty="0"/>
                <a:t> Tailwind CSS</a:t>
              </a: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F8CBB5-A70B-9C24-41CC-3EF77C367318}"/>
              </a:ext>
            </a:extLst>
          </p:cNvPr>
          <p:cNvGrpSpPr/>
          <p:nvPr/>
        </p:nvGrpSpPr>
        <p:grpSpPr>
          <a:xfrm>
            <a:off x="796252" y="4650223"/>
            <a:ext cx="5107625" cy="689444"/>
            <a:chOff x="657294" y="801812"/>
            <a:chExt cx="3970199" cy="68944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EE5A607-F4B0-D5A4-E372-CB020052E7F4}"/>
                </a:ext>
              </a:extLst>
            </p:cNvPr>
            <p:cNvSpPr txBox="1"/>
            <p:nvPr/>
          </p:nvSpPr>
          <p:spPr>
            <a:xfrm>
              <a:off x="657294" y="801812"/>
              <a:ext cx="1191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Source Code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B8DC5C-7168-FE85-8E0E-59C7E731C844}"/>
                </a:ext>
              </a:extLst>
            </p:cNvPr>
            <p:cNvSpPr txBox="1"/>
            <p:nvPr/>
          </p:nvSpPr>
          <p:spPr>
            <a:xfrm>
              <a:off x="657294" y="1183479"/>
              <a:ext cx="3970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Project code repository is available at </a:t>
              </a: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  <a:hlinkClick r:id="rId2"/>
                </a:rPr>
                <a:t>Link</a:t>
              </a: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8933026-F079-D307-C0EB-9986F588260F}"/>
              </a:ext>
            </a:extLst>
          </p:cNvPr>
          <p:cNvSpPr txBox="1"/>
          <p:nvPr/>
        </p:nvSpPr>
        <p:spPr>
          <a:xfrm>
            <a:off x="960498" y="6403292"/>
            <a:ext cx="7871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Note: Artefacts locations are provided as clickable hyperlink available as “Link”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0789A23-CD38-3C04-73FE-D5936CAE8E65}"/>
              </a:ext>
            </a:extLst>
          </p:cNvPr>
          <p:cNvGrpSpPr/>
          <p:nvPr/>
        </p:nvGrpSpPr>
        <p:grpSpPr>
          <a:xfrm>
            <a:off x="6367477" y="1078003"/>
            <a:ext cx="5107625" cy="1120331"/>
            <a:chOff x="657294" y="801812"/>
            <a:chExt cx="3970199" cy="112033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99D9320-857C-2260-A370-DA21FF64E726}"/>
                </a:ext>
              </a:extLst>
            </p:cNvPr>
            <p:cNvSpPr txBox="1"/>
            <p:nvPr/>
          </p:nvSpPr>
          <p:spPr>
            <a:xfrm>
              <a:off x="657294" y="801812"/>
              <a:ext cx="1208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Methodology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985574-1F0F-B52C-8CE2-D6144B8CF964}"/>
                </a:ext>
              </a:extLst>
            </p:cNvPr>
            <p:cNvSpPr txBox="1"/>
            <p:nvPr/>
          </p:nvSpPr>
          <p:spPr>
            <a:xfrm>
              <a:off x="657294" y="1183479"/>
              <a:ext cx="397019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Integration of AI and APIs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I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Scalable Architecture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I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Lean UX Methodology:</a:t>
              </a: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37595F8-0FE1-C906-A898-9D3875C4FE5F}"/>
              </a:ext>
            </a:extLst>
          </p:cNvPr>
          <p:cNvGrpSpPr/>
          <p:nvPr/>
        </p:nvGrpSpPr>
        <p:grpSpPr>
          <a:xfrm>
            <a:off x="796253" y="2271133"/>
            <a:ext cx="5107625" cy="689444"/>
            <a:chOff x="657294" y="801812"/>
            <a:chExt cx="3970199" cy="68944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D127159-6FE6-628F-2639-4AF7AFF8C6DD}"/>
                </a:ext>
              </a:extLst>
            </p:cNvPr>
            <p:cNvSpPr txBox="1"/>
            <p:nvPr/>
          </p:nvSpPr>
          <p:spPr>
            <a:xfrm>
              <a:off x="657294" y="801812"/>
              <a:ext cx="1560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Application Layer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F442D11-651A-5AC6-F1C4-87492759D9F7}"/>
                </a:ext>
              </a:extLst>
            </p:cNvPr>
            <p:cNvSpPr txBox="1"/>
            <p:nvPr/>
          </p:nvSpPr>
          <p:spPr>
            <a:xfrm>
              <a:off x="657294" y="1183479"/>
              <a:ext cx="3970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I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PHP for backend logic and APIs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7688D70-4DF6-8813-9687-2BC28BD22D00}"/>
              </a:ext>
            </a:extLst>
          </p:cNvPr>
          <p:cNvGrpSpPr/>
          <p:nvPr/>
        </p:nvGrpSpPr>
        <p:grpSpPr>
          <a:xfrm>
            <a:off x="796253" y="3462844"/>
            <a:ext cx="5107625" cy="900554"/>
            <a:chOff x="618525" y="2630224"/>
            <a:chExt cx="5107625" cy="90055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28C2539-A4F7-8D3F-A646-C46C5C3A3703}"/>
                </a:ext>
              </a:extLst>
            </p:cNvPr>
            <p:cNvSpPr txBox="1"/>
            <p:nvPr/>
          </p:nvSpPr>
          <p:spPr>
            <a:xfrm>
              <a:off x="618528" y="2630224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Data Layer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446F67A-E221-B964-3BAF-E01BD718F917}"/>
                </a:ext>
              </a:extLst>
            </p:cNvPr>
            <p:cNvSpPr txBox="1"/>
            <p:nvPr/>
          </p:nvSpPr>
          <p:spPr>
            <a:xfrm>
              <a:off x="618525" y="3007558"/>
              <a:ext cx="51076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MySQL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400" dirty="0">
                  <a:solidFill>
                    <a:prstClr val="black"/>
                  </a:solidFill>
                  <a:latin typeface="Aptos" panose="02110004020202020204"/>
                </a:rPr>
                <a:t>CSV File</a:t>
              </a: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E982BA2-0894-9048-6B84-F1AC16ECFCF3}"/>
              </a:ext>
            </a:extLst>
          </p:cNvPr>
          <p:cNvGrpSpPr/>
          <p:nvPr/>
        </p:nvGrpSpPr>
        <p:grpSpPr>
          <a:xfrm>
            <a:off x="6367477" y="2271632"/>
            <a:ext cx="5107625" cy="1270481"/>
            <a:chOff x="618525" y="2630224"/>
            <a:chExt cx="5107625" cy="127048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2F4105-B70D-B7EE-C124-31E8F67DD312}"/>
                </a:ext>
              </a:extLst>
            </p:cNvPr>
            <p:cNvSpPr txBox="1"/>
            <p:nvPr/>
          </p:nvSpPr>
          <p:spPr>
            <a:xfrm>
              <a:off x="618528" y="2630224"/>
              <a:ext cx="2873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Products, Tools &amp; Utilities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48AFC0-9EFA-AEBF-8ED7-E0760FD7B471}"/>
                </a:ext>
              </a:extLst>
            </p:cNvPr>
            <p:cNvSpPr txBox="1"/>
            <p:nvPr/>
          </p:nvSpPr>
          <p:spPr>
            <a:xfrm>
              <a:off x="618525" y="2946598"/>
              <a:ext cx="510762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400" b="1" dirty="0"/>
                <a:t>Node.js</a:t>
              </a:r>
              <a:r>
                <a:rPr lang="en-US" sz="1400" dirty="0"/>
                <a:t> for running the backend and supporting Next.js.</a:t>
              </a: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400" b="1" dirty="0"/>
                <a:t>Next.js</a:t>
              </a:r>
              <a:r>
                <a:rPr lang="en-US" sz="1400" dirty="0"/>
                <a:t> for server-side rendering and frontend development</a:t>
              </a: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400" b="1" dirty="0"/>
                <a:t>Tailwind CSS</a:t>
              </a:r>
              <a:r>
                <a:rPr lang="en-US" sz="1400" dirty="0"/>
                <a:t> for styling and UI design.</a:t>
              </a: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400" b="1" dirty="0"/>
                <a:t>GitHub</a:t>
              </a:r>
              <a:r>
                <a:rPr lang="en-US" sz="1400" dirty="0"/>
                <a:t> for version control and collaboration</a:t>
              </a: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.</a:t>
              </a: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8E05281-624A-6E53-BB00-5C0A2B9D15F9}"/>
              </a:ext>
            </a:extLst>
          </p:cNvPr>
          <p:cNvCxnSpPr/>
          <p:nvPr/>
        </p:nvCxnSpPr>
        <p:spPr>
          <a:xfrm flipV="1">
            <a:off x="5993780" y="1025912"/>
            <a:ext cx="0" cy="4666786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26007EE-C578-4CCA-8843-71299728D0AE}"/>
              </a:ext>
            </a:extLst>
          </p:cNvPr>
          <p:cNvGrpSpPr/>
          <p:nvPr/>
        </p:nvGrpSpPr>
        <p:grpSpPr>
          <a:xfrm>
            <a:off x="6367477" y="3460928"/>
            <a:ext cx="5107625" cy="949184"/>
            <a:chOff x="618525" y="2630224"/>
            <a:chExt cx="5107625" cy="94918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B0E04E8-B70C-64DB-EC14-5BAED3A3907F}"/>
                </a:ext>
              </a:extLst>
            </p:cNvPr>
            <p:cNvSpPr txBox="1"/>
            <p:nvPr/>
          </p:nvSpPr>
          <p:spPr>
            <a:xfrm>
              <a:off x="618528" y="2630224"/>
              <a:ext cx="1638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Infrastructure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B919363-D300-3AC7-EF12-1659CC99A3D7}"/>
                </a:ext>
              </a:extLst>
            </p:cNvPr>
            <p:cNvSpPr txBox="1"/>
            <p:nvPr/>
          </p:nvSpPr>
          <p:spPr>
            <a:xfrm>
              <a:off x="618525" y="2840744"/>
              <a:ext cx="510762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IN" sz="1400" dirty="0"/>
                <a:t>Cloud Hosting</a:t>
              </a: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IN" sz="1400" dirty="0"/>
                <a:t>Version Control System (GitHub)</a:t>
              </a: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EFF10E3-206D-0AD5-3AB0-F7FA43B5267C}"/>
              </a:ext>
            </a:extLst>
          </p:cNvPr>
          <p:cNvGrpSpPr/>
          <p:nvPr/>
        </p:nvGrpSpPr>
        <p:grpSpPr>
          <a:xfrm>
            <a:off x="6367477" y="4650223"/>
            <a:ext cx="5107625" cy="1546885"/>
            <a:chOff x="618525" y="2630224"/>
            <a:chExt cx="5107625" cy="154688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E5B6E04-D66C-A87F-F9AD-454168D09336}"/>
                </a:ext>
              </a:extLst>
            </p:cNvPr>
            <p:cNvSpPr txBox="1"/>
            <p:nvPr/>
          </p:nvSpPr>
          <p:spPr>
            <a:xfrm>
              <a:off x="618528" y="2630224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API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72F4210-52DF-E272-3865-199D520718CA}"/>
                </a:ext>
              </a:extLst>
            </p:cNvPr>
            <p:cNvSpPr txBox="1"/>
            <p:nvPr/>
          </p:nvSpPr>
          <p:spPr>
            <a:xfrm>
              <a:off x="618525" y="3007558"/>
              <a:ext cx="5107625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400" dirty="0"/>
                <a:t>Gemini API for expense categorization and insights</a:t>
              </a: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 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 </a:t>
              </a:r>
              <a:r>
                <a:rPr lang="en-US" sz="1400" dirty="0"/>
                <a:t>Accounting software API for financial integration</a:t>
              </a: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400" dirty="0"/>
                <a:t>Bank transaction API for real-time data access</a:t>
              </a: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F2B719B-FDA8-CF6B-14F4-34DC5AC92573}"/>
              </a:ext>
            </a:extLst>
          </p:cNvPr>
          <p:cNvSpPr/>
          <p:nvPr/>
        </p:nvSpPr>
        <p:spPr>
          <a:xfrm>
            <a:off x="9977120" y="6380480"/>
            <a:ext cx="2204720" cy="467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11A8AA-DCFB-DA64-4615-48CA1BF24512}"/>
              </a:ext>
            </a:extLst>
          </p:cNvPr>
          <p:cNvSpPr txBox="1"/>
          <p:nvPr/>
        </p:nvSpPr>
        <p:spPr>
          <a:xfrm>
            <a:off x="10110417" y="6504180"/>
            <a:ext cx="195758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GenAI-2024-2025-Q1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96061-1937-6E0D-E5A2-89A5B42CCAC9}"/>
              </a:ext>
            </a:extLst>
          </p:cNvPr>
          <p:cNvSpPr txBox="1"/>
          <p:nvPr/>
        </p:nvSpPr>
        <p:spPr>
          <a:xfrm>
            <a:off x="4187339" y="143711"/>
            <a:ext cx="3434572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GenAI-2024-2025-Q1-001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223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718B37E-C29C-7904-6A55-2D5E4079E8FC}"/>
              </a:ext>
            </a:extLst>
          </p:cNvPr>
          <p:cNvGrpSpPr/>
          <p:nvPr/>
        </p:nvGrpSpPr>
        <p:grpSpPr>
          <a:xfrm>
            <a:off x="1447657" y="50809"/>
            <a:ext cx="10048283" cy="751003"/>
            <a:chOff x="1068516" y="145594"/>
            <a:chExt cx="10048283" cy="75100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12C96A-F9B3-0241-6C20-803EE733607C}"/>
                </a:ext>
              </a:extLst>
            </p:cNvPr>
            <p:cNvSpPr txBox="1"/>
            <p:nvPr/>
          </p:nvSpPr>
          <p:spPr>
            <a:xfrm>
              <a:off x="8735009" y="588820"/>
              <a:ext cx="23817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8B51E12-9E64-DFD8-A33B-EBAD2C0E69D7}"/>
                </a:ext>
              </a:extLst>
            </p:cNvPr>
            <p:cNvGrpSpPr/>
            <p:nvPr/>
          </p:nvGrpSpPr>
          <p:grpSpPr>
            <a:xfrm>
              <a:off x="1068516" y="145594"/>
              <a:ext cx="9737016" cy="461665"/>
              <a:chOff x="1228424" y="180100"/>
              <a:chExt cx="9737016" cy="46166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9A658F-C5ED-AA67-3E68-CC9E5BE87885}"/>
                  </a:ext>
                </a:extLst>
              </p:cNvPr>
              <p:cNvSpPr txBox="1"/>
              <p:nvPr/>
            </p:nvSpPr>
            <p:spPr>
              <a:xfrm>
                <a:off x="7753889" y="214925"/>
                <a:ext cx="32115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40000"/>
                        <a:lumOff val="60000"/>
                      </a:schemeClr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Wireframe | UI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DC77C8B-6B2C-8BA8-9746-A7130B829EC9}"/>
                  </a:ext>
                </a:extLst>
              </p:cNvPr>
              <p:cNvGrpSpPr/>
              <p:nvPr/>
            </p:nvGrpSpPr>
            <p:grpSpPr>
              <a:xfrm>
                <a:off x="1228424" y="180100"/>
                <a:ext cx="9737016" cy="461665"/>
                <a:chOff x="1050144" y="0"/>
                <a:chExt cx="9737016" cy="461665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523FB00-2696-117F-7BFD-8B00C09843B9}"/>
                    </a:ext>
                  </a:extLst>
                </p:cNvPr>
                <p:cNvSpPr txBox="1"/>
                <p:nvPr/>
              </p:nvSpPr>
              <p:spPr>
                <a:xfrm>
                  <a:off x="1050144" y="0"/>
                  <a:ext cx="287901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IN" sz="2400" b="1" dirty="0" err="1">
                      <a:solidFill>
                        <a:schemeClr val="accent6">
                          <a:lumMod val="75000"/>
                        </a:schemeClr>
                      </a:solidFill>
                      <a:latin typeface="Arial Black" panose="020B0A04020102020204" pitchFamily="34" charset="0"/>
                    </a:rPr>
                    <a:t>ZipCor</a:t>
                  </a:r>
                  <a:r>
                    <a:rPr kumimoji="0" lang="en-I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6">
                          <a:lumMod val="75000"/>
                        </a:schemeClr>
                      </a:solidFill>
                      <a:effectLst/>
                      <a:uLnTx/>
                      <a:uFillTx/>
                      <a:latin typeface="Arial Black" panose="020B0A04020102020204" pitchFamily="34" charset="0"/>
                    </a:rPr>
                    <a:t>d</a:t>
                  </a:r>
                  <a:r>
                    <a:rPr kumimoji="0" lang="en-I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97132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rPr>
                    <a:t> </a:t>
                  </a:r>
                  <a:endParaRPr kumimoji="0" lang="en-I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CDABBB08-DFBD-B187-D2F3-088D3E6F28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2768" y="438982"/>
                  <a:ext cx="963439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A7A2694-5C54-06E8-7EA6-1BCAC4D2C56C}"/>
              </a:ext>
            </a:extLst>
          </p:cNvPr>
          <p:cNvGrpSpPr/>
          <p:nvPr/>
        </p:nvGrpSpPr>
        <p:grpSpPr>
          <a:xfrm>
            <a:off x="796251" y="797785"/>
            <a:ext cx="10511086" cy="689444"/>
            <a:chOff x="657294" y="801812"/>
            <a:chExt cx="3970199" cy="68944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4AA4D4F-FBAE-EC38-F787-48F4AAC75776}"/>
                </a:ext>
              </a:extLst>
            </p:cNvPr>
            <p:cNvSpPr txBox="1"/>
            <p:nvPr/>
          </p:nvSpPr>
          <p:spPr>
            <a:xfrm>
              <a:off x="657294" y="801812"/>
              <a:ext cx="13000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Wireframe | UI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BBBDC1-8AA5-A179-296A-BF1C50C4E4BC}"/>
                </a:ext>
              </a:extLst>
            </p:cNvPr>
            <p:cNvSpPr txBox="1"/>
            <p:nvPr/>
          </p:nvSpPr>
          <p:spPr>
            <a:xfrm>
              <a:off x="657294" y="1183479"/>
              <a:ext cx="3970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7B17F47-DF31-7AC3-BE20-1DE0E007C2C1}"/>
              </a:ext>
            </a:extLst>
          </p:cNvPr>
          <p:cNvSpPr/>
          <p:nvPr/>
        </p:nvSpPr>
        <p:spPr>
          <a:xfrm>
            <a:off x="9977120" y="6380480"/>
            <a:ext cx="2204720" cy="467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079F68-D4A4-BCD0-90D9-B9583085DB88}"/>
              </a:ext>
            </a:extLst>
          </p:cNvPr>
          <p:cNvSpPr txBox="1"/>
          <p:nvPr/>
        </p:nvSpPr>
        <p:spPr>
          <a:xfrm>
            <a:off x="10110417" y="6504180"/>
            <a:ext cx="195758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GenAI-2024-2025-Q1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04341D-CE6F-C50C-3C21-737A3E1C6C1C}"/>
              </a:ext>
            </a:extLst>
          </p:cNvPr>
          <p:cNvSpPr txBox="1"/>
          <p:nvPr/>
        </p:nvSpPr>
        <p:spPr>
          <a:xfrm>
            <a:off x="4187339" y="143711"/>
            <a:ext cx="3434572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GenAI-2024-2025-Q1-001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A8EA2D-48AA-49F9-9E21-D6201F347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191205"/>
            <a:ext cx="12068004" cy="489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47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718B37E-C29C-7904-6A55-2D5E4079E8FC}"/>
              </a:ext>
            </a:extLst>
          </p:cNvPr>
          <p:cNvGrpSpPr/>
          <p:nvPr/>
        </p:nvGrpSpPr>
        <p:grpSpPr>
          <a:xfrm>
            <a:off x="1447657" y="50809"/>
            <a:ext cx="10048283" cy="751003"/>
            <a:chOff x="1068516" y="145594"/>
            <a:chExt cx="10048283" cy="75100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12C96A-F9B3-0241-6C20-803EE733607C}"/>
                </a:ext>
              </a:extLst>
            </p:cNvPr>
            <p:cNvSpPr txBox="1"/>
            <p:nvPr/>
          </p:nvSpPr>
          <p:spPr>
            <a:xfrm>
              <a:off x="8735009" y="588820"/>
              <a:ext cx="23817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8B51E12-9E64-DFD8-A33B-EBAD2C0E69D7}"/>
                </a:ext>
              </a:extLst>
            </p:cNvPr>
            <p:cNvGrpSpPr/>
            <p:nvPr/>
          </p:nvGrpSpPr>
          <p:grpSpPr>
            <a:xfrm>
              <a:off x="1068516" y="145594"/>
              <a:ext cx="9737016" cy="461665"/>
              <a:chOff x="1228424" y="180100"/>
              <a:chExt cx="9737016" cy="46166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9A658F-C5ED-AA67-3E68-CC9E5BE87885}"/>
                  </a:ext>
                </a:extLst>
              </p:cNvPr>
              <p:cNvSpPr txBox="1"/>
              <p:nvPr/>
            </p:nvSpPr>
            <p:spPr>
              <a:xfrm>
                <a:off x="7753889" y="214925"/>
                <a:ext cx="32115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40000"/>
                        <a:lumOff val="60000"/>
                      </a:schemeClr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Application Screenshots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DC77C8B-6B2C-8BA8-9746-A7130B829EC9}"/>
                  </a:ext>
                </a:extLst>
              </p:cNvPr>
              <p:cNvGrpSpPr/>
              <p:nvPr/>
            </p:nvGrpSpPr>
            <p:grpSpPr>
              <a:xfrm>
                <a:off x="1228424" y="180100"/>
                <a:ext cx="9737016" cy="461665"/>
                <a:chOff x="1050144" y="0"/>
                <a:chExt cx="9737016" cy="461665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523FB00-2696-117F-7BFD-8B00C09843B9}"/>
                    </a:ext>
                  </a:extLst>
                </p:cNvPr>
                <p:cNvSpPr txBox="1"/>
                <p:nvPr/>
              </p:nvSpPr>
              <p:spPr>
                <a:xfrm>
                  <a:off x="1050144" y="0"/>
                  <a:ext cx="287901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24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accent6">
                          <a:lumMod val="75000"/>
                        </a:schemeClr>
                      </a:solidFill>
                      <a:effectLst/>
                      <a:uLnTx/>
                      <a:uFillTx/>
                      <a:latin typeface="Arial Black" panose="020B0A04020102020204" pitchFamily="34" charset="0"/>
                    </a:rPr>
                    <a:t>ZipCord</a:t>
                  </a:r>
                  <a:endParaRPr kumimoji="0" lang="en-I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CDABBB08-DFBD-B187-D2F3-088D3E6F28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2768" y="438982"/>
                  <a:ext cx="963439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A7A2694-5C54-06E8-7EA6-1BCAC4D2C56C}"/>
              </a:ext>
            </a:extLst>
          </p:cNvPr>
          <p:cNvGrpSpPr/>
          <p:nvPr/>
        </p:nvGrpSpPr>
        <p:grpSpPr>
          <a:xfrm>
            <a:off x="796251" y="797785"/>
            <a:ext cx="10511086" cy="689444"/>
            <a:chOff x="657294" y="801812"/>
            <a:chExt cx="3970199" cy="68944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4AA4D4F-FBAE-EC38-F787-48F4AAC75776}"/>
                </a:ext>
              </a:extLst>
            </p:cNvPr>
            <p:cNvSpPr txBox="1"/>
            <p:nvPr/>
          </p:nvSpPr>
          <p:spPr>
            <a:xfrm>
              <a:off x="657294" y="801812"/>
              <a:ext cx="1040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Application Screenshots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BBBDC1-8AA5-A179-296A-BF1C50C4E4BC}"/>
                </a:ext>
              </a:extLst>
            </p:cNvPr>
            <p:cNvSpPr txBox="1"/>
            <p:nvPr/>
          </p:nvSpPr>
          <p:spPr>
            <a:xfrm>
              <a:off x="657294" y="1183479"/>
              <a:ext cx="3970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F35B14D5-D8B7-63EC-0E86-F4965CBF3F59}"/>
              </a:ext>
            </a:extLst>
          </p:cNvPr>
          <p:cNvSpPr/>
          <p:nvPr/>
        </p:nvSpPr>
        <p:spPr>
          <a:xfrm>
            <a:off x="9977120" y="6380480"/>
            <a:ext cx="2204720" cy="467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190F8A-12E1-A5D2-93EB-86A3E2789F3D}"/>
              </a:ext>
            </a:extLst>
          </p:cNvPr>
          <p:cNvSpPr txBox="1"/>
          <p:nvPr/>
        </p:nvSpPr>
        <p:spPr>
          <a:xfrm>
            <a:off x="10110417" y="6504180"/>
            <a:ext cx="195758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GenAI-2024-2025-Q1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930161" y="-444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3930161" y="6858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B5E887-0651-1B66-5AB2-15CCD0F69C4B}"/>
              </a:ext>
            </a:extLst>
          </p:cNvPr>
          <p:cNvSpPr txBox="1"/>
          <p:nvPr/>
        </p:nvSpPr>
        <p:spPr>
          <a:xfrm>
            <a:off x="4187339" y="143711"/>
            <a:ext cx="3434572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GenAI-2024-2025-Q1-001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20033D-FFAC-4F94-9926-5A9B0A51A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040" y="1177277"/>
            <a:ext cx="3591960" cy="55139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712D32D-160B-432F-B773-A5CFE623E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913" y="1160272"/>
            <a:ext cx="3591960" cy="554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0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718B37E-C29C-7904-6A55-2D5E4079E8FC}"/>
              </a:ext>
            </a:extLst>
          </p:cNvPr>
          <p:cNvGrpSpPr/>
          <p:nvPr/>
        </p:nvGrpSpPr>
        <p:grpSpPr>
          <a:xfrm>
            <a:off x="1513778" y="66766"/>
            <a:ext cx="9982162" cy="735046"/>
            <a:chOff x="1134637" y="161551"/>
            <a:chExt cx="9982162" cy="73504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12C96A-F9B3-0241-6C20-803EE733607C}"/>
                </a:ext>
              </a:extLst>
            </p:cNvPr>
            <p:cNvSpPr txBox="1"/>
            <p:nvPr/>
          </p:nvSpPr>
          <p:spPr>
            <a:xfrm>
              <a:off x="8735009" y="588820"/>
              <a:ext cx="23817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8B51E12-9E64-DFD8-A33B-EBAD2C0E69D7}"/>
                </a:ext>
              </a:extLst>
            </p:cNvPr>
            <p:cNvGrpSpPr/>
            <p:nvPr/>
          </p:nvGrpSpPr>
          <p:grpSpPr>
            <a:xfrm>
              <a:off x="1134637" y="161551"/>
              <a:ext cx="9670895" cy="461665"/>
              <a:chOff x="1294545" y="196057"/>
              <a:chExt cx="9670895" cy="46166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9A658F-C5ED-AA67-3E68-CC9E5BE87885}"/>
                  </a:ext>
                </a:extLst>
              </p:cNvPr>
              <p:cNvSpPr txBox="1"/>
              <p:nvPr/>
            </p:nvSpPr>
            <p:spPr>
              <a:xfrm>
                <a:off x="7753889" y="214925"/>
                <a:ext cx="32115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40000"/>
                        <a:lumOff val="60000"/>
                      </a:schemeClr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Project / Product Roadmap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DC77C8B-6B2C-8BA8-9746-A7130B829EC9}"/>
                  </a:ext>
                </a:extLst>
              </p:cNvPr>
              <p:cNvGrpSpPr/>
              <p:nvPr/>
            </p:nvGrpSpPr>
            <p:grpSpPr>
              <a:xfrm>
                <a:off x="1294545" y="196057"/>
                <a:ext cx="9670895" cy="461665"/>
                <a:chOff x="1116265" y="15957"/>
                <a:chExt cx="9670895" cy="461665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523FB00-2696-117F-7BFD-8B00C09843B9}"/>
                    </a:ext>
                  </a:extLst>
                </p:cNvPr>
                <p:cNvSpPr txBox="1"/>
                <p:nvPr/>
              </p:nvSpPr>
              <p:spPr>
                <a:xfrm>
                  <a:off x="1116265" y="15957"/>
                  <a:ext cx="287901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24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accent6">
                          <a:lumMod val="75000"/>
                        </a:schemeClr>
                      </a:solidFill>
                      <a:effectLst/>
                      <a:uLnTx/>
                      <a:uFillTx/>
                      <a:latin typeface="Arial Black" panose="020B0A04020102020204" pitchFamily="34" charset="0"/>
                    </a:rPr>
                    <a:t>ZipCord</a:t>
                  </a:r>
                  <a:endParaRPr kumimoji="0" lang="en-I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CDABBB08-DFBD-B187-D2F3-088D3E6F28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2768" y="438982"/>
                  <a:ext cx="963439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A23958F-4D33-0314-EE9B-653AF0636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207161"/>
              </p:ext>
            </p:extLst>
          </p:nvPr>
        </p:nvGraphicFramePr>
        <p:xfrm>
          <a:off x="544551" y="1275751"/>
          <a:ext cx="11102895" cy="4810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0966">
                  <a:extLst>
                    <a:ext uri="{9D8B030D-6E8A-4147-A177-3AD203B41FA5}">
                      <a16:colId xmlns:a16="http://schemas.microsoft.com/office/drawing/2014/main" val="2285055309"/>
                    </a:ext>
                  </a:extLst>
                </a:gridCol>
                <a:gridCol w="3627904">
                  <a:extLst>
                    <a:ext uri="{9D8B030D-6E8A-4147-A177-3AD203B41FA5}">
                      <a16:colId xmlns:a16="http://schemas.microsoft.com/office/drawing/2014/main" val="710189728"/>
                    </a:ext>
                  </a:extLst>
                </a:gridCol>
                <a:gridCol w="3774025">
                  <a:extLst>
                    <a:ext uri="{9D8B030D-6E8A-4147-A177-3AD203B41FA5}">
                      <a16:colId xmlns:a16="http://schemas.microsoft.com/office/drawing/2014/main" val="100505058"/>
                    </a:ext>
                  </a:extLst>
                </a:gridCol>
              </a:tblGrid>
              <a:tr h="5079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Short Term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Mid Term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Long Term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984951"/>
                  </a:ext>
                </a:extLst>
              </a:tr>
              <a:tr h="4302554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IN" dirty="0"/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Focus on setting up the core infrastructure and implementing essential expense management features. Establish API integrations and ensure smooth data handling..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IN" dirty="0"/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Enhance AI-driven insights for better financial tracking and fraud detection. Improve UI/UX with interactive dashboards and reporting tools.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IN" dirty="0"/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Expand </a:t>
                      </a:r>
                      <a:r>
                        <a:rPr lang="en-US" dirty="0" err="1"/>
                        <a:t>ZipCord’s</a:t>
                      </a:r>
                      <a:r>
                        <a:rPr lang="en-US" dirty="0"/>
                        <a:t> offerings with advanced financial services like lending solutions. Scale the platform for global expansion with compliance-ready features.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73972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B6E8B4E-B143-2D1E-2393-A0900E4862B5}"/>
              </a:ext>
            </a:extLst>
          </p:cNvPr>
          <p:cNvSpPr txBox="1"/>
          <p:nvPr/>
        </p:nvSpPr>
        <p:spPr>
          <a:xfrm>
            <a:off x="544551" y="698105"/>
            <a:ext cx="534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Project / Product Roadmap | Milestones | Features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FEC226-A374-75F7-88ED-58F597738042}"/>
              </a:ext>
            </a:extLst>
          </p:cNvPr>
          <p:cNvSpPr/>
          <p:nvPr/>
        </p:nvSpPr>
        <p:spPr>
          <a:xfrm>
            <a:off x="9977120" y="6380480"/>
            <a:ext cx="2204720" cy="467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91F2A3-DFBD-572D-81AF-8B828FB5DFA5}"/>
              </a:ext>
            </a:extLst>
          </p:cNvPr>
          <p:cNvSpPr txBox="1"/>
          <p:nvPr/>
        </p:nvSpPr>
        <p:spPr>
          <a:xfrm>
            <a:off x="10110417" y="6504180"/>
            <a:ext cx="195758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GenAI-2024-2025-Q1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DCC60D-435A-F2BC-AE08-34BAFF8E3D43}"/>
              </a:ext>
            </a:extLst>
          </p:cNvPr>
          <p:cNvSpPr txBox="1"/>
          <p:nvPr/>
        </p:nvSpPr>
        <p:spPr>
          <a:xfrm>
            <a:off x="4187339" y="143711"/>
            <a:ext cx="3434572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GenAI-2024-2025-Q1-001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1241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718B37E-C29C-7904-6A55-2D5E4079E8FC}"/>
              </a:ext>
            </a:extLst>
          </p:cNvPr>
          <p:cNvGrpSpPr/>
          <p:nvPr/>
        </p:nvGrpSpPr>
        <p:grpSpPr>
          <a:xfrm>
            <a:off x="1524554" y="66766"/>
            <a:ext cx="9971386" cy="735046"/>
            <a:chOff x="1145413" y="161551"/>
            <a:chExt cx="9971386" cy="73504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12C96A-F9B3-0241-6C20-803EE733607C}"/>
                </a:ext>
              </a:extLst>
            </p:cNvPr>
            <p:cNvSpPr txBox="1"/>
            <p:nvPr/>
          </p:nvSpPr>
          <p:spPr>
            <a:xfrm>
              <a:off x="8735009" y="588820"/>
              <a:ext cx="23817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8B51E12-9E64-DFD8-A33B-EBAD2C0E69D7}"/>
                </a:ext>
              </a:extLst>
            </p:cNvPr>
            <p:cNvGrpSpPr/>
            <p:nvPr/>
          </p:nvGrpSpPr>
          <p:grpSpPr>
            <a:xfrm>
              <a:off x="1145413" y="161551"/>
              <a:ext cx="9660119" cy="461665"/>
              <a:chOff x="1305321" y="196057"/>
              <a:chExt cx="9660119" cy="46166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9A658F-C5ED-AA67-3E68-CC9E5BE87885}"/>
                  </a:ext>
                </a:extLst>
              </p:cNvPr>
              <p:cNvSpPr txBox="1"/>
              <p:nvPr/>
            </p:nvSpPr>
            <p:spPr>
              <a:xfrm>
                <a:off x="7753889" y="214925"/>
                <a:ext cx="32115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40000"/>
                        <a:lumOff val="60000"/>
                      </a:schemeClr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Artefacts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DC77C8B-6B2C-8BA8-9746-A7130B829EC9}"/>
                  </a:ext>
                </a:extLst>
              </p:cNvPr>
              <p:cNvGrpSpPr/>
              <p:nvPr/>
            </p:nvGrpSpPr>
            <p:grpSpPr>
              <a:xfrm>
                <a:off x="1305321" y="196057"/>
                <a:ext cx="9660119" cy="461665"/>
                <a:chOff x="1127041" y="15957"/>
                <a:chExt cx="9660119" cy="461665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523FB00-2696-117F-7BFD-8B00C09843B9}"/>
                    </a:ext>
                  </a:extLst>
                </p:cNvPr>
                <p:cNvSpPr txBox="1"/>
                <p:nvPr/>
              </p:nvSpPr>
              <p:spPr>
                <a:xfrm>
                  <a:off x="1127041" y="15957"/>
                  <a:ext cx="287901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IN" sz="2400" b="1" dirty="0" err="1">
                      <a:solidFill>
                        <a:schemeClr val="accent6">
                          <a:lumMod val="75000"/>
                        </a:schemeClr>
                      </a:solidFill>
                      <a:latin typeface="Arial Black" panose="020B0A04020102020204" pitchFamily="34" charset="0"/>
                    </a:rPr>
                    <a:t>ZipCord</a:t>
                  </a:r>
                  <a:r>
                    <a:rPr kumimoji="0" lang="en-I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6">
                          <a:lumMod val="75000"/>
                        </a:schemeClr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rPr>
                    <a:t>  </a:t>
                  </a:r>
                  <a:endParaRPr kumimoji="0" lang="en-I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CDABBB08-DFBD-B187-D2F3-088D3E6F28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2768" y="438982"/>
                  <a:ext cx="963439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A7A2694-5C54-06E8-7EA6-1BCAC4D2C56C}"/>
              </a:ext>
            </a:extLst>
          </p:cNvPr>
          <p:cNvGrpSpPr/>
          <p:nvPr/>
        </p:nvGrpSpPr>
        <p:grpSpPr>
          <a:xfrm>
            <a:off x="707733" y="1276306"/>
            <a:ext cx="5107624" cy="689444"/>
            <a:chOff x="657294" y="801812"/>
            <a:chExt cx="3970199" cy="68944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4AA4D4F-FBAE-EC38-F787-48F4AAC75776}"/>
                </a:ext>
              </a:extLst>
            </p:cNvPr>
            <p:cNvSpPr txBox="1"/>
            <p:nvPr/>
          </p:nvSpPr>
          <p:spPr>
            <a:xfrm>
              <a:off x="657294" y="801812"/>
              <a:ext cx="1609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Project Portal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BBBDC1-8AA5-A179-296A-BF1C50C4E4BC}"/>
                </a:ext>
              </a:extLst>
            </p:cNvPr>
            <p:cNvSpPr txBox="1"/>
            <p:nvPr/>
          </p:nvSpPr>
          <p:spPr>
            <a:xfrm>
              <a:off x="657294" y="1183479"/>
              <a:ext cx="3970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Project Portal / website is available at </a:t>
              </a: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  <a:hlinkClick r:id="rId2"/>
                </a:rPr>
                <a:t>Link</a:t>
              </a: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F8CBB5-A70B-9C24-41CC-3EF77C367318}"/>
              </a:ext>
            </a:extLst>
          </p:cNvPr>
          <p:cNvGrpSpPr/>
          <p:nvPr/>
        </p:nvGrpSpPr>
        <p:grpSpPr>
          <a:xfrm>
            <a:off x="707733" y="5002510"/>
            <a:ext cx="5107625" cy="689444"/>
            <a:chOff x="657294" y="801812"/>
            <a:chExt cx="3970199" cy="68944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EE5A607-F4B0-D5A4-E372-CB020052E7F4}"/>
                </a:ext>
              </a:extLst>
            </p:cNvPr>
            <p:cNvSpPr txBox="1"/>
            <p:nvPr/>
          </p:nvSpPr>
          <p:spPr>
            <a:xfrm>
              <a:off x="657294" y="801812"/>
              <a:ext cx="1191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Source Code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B8DC5C-7168-FE85-8E0E-59C7E731C844}"/>
                </a:ext>
              </a:extLst>
            </p:cNvPr>
            <p:cNvSpPr txBox="1"/>
            <p:nvPr/>
          </p:nvSpPr>
          <p:spPr>
            <a:xfrm>
              <a:off x="657294" y="1183479"/>
              <a:ext cx="3970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Project code repository is available at </a:t>
              </a: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  <a:hlinkClick r:id="rId3"/>
                </a:rPr>
                <a:t>Link</a:t>
              </a: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8933026-F079-D307-C0EB-9986F588260F}"/>
              </a:ext>
            </a:extLst>
          </p:cNvPr>
          <p:cNvSpPr txBox="1"/>
          <p:nvPr/>
        </p:nvSpPr>
        <p:spPr>
          <a:xfrm>
            <a:off x="960498" y="6403292"/>
            <a:ext cx="7871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Note: All links are provided as clickable hyperlink available as “Link”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0789A23-CD38-3C04-73FE-D5936CAE8E65}"/>
              </a:ext>
            </a:extLst>
          </p:cNvPr>
          <p:cNvGrpSpPr/>
          <p:nvPr/>
        </p:nvGrpSpPr>
        <p:grpSpPr>
          <a:xfrm>
            <a:off x="707733" y="4101615"/>
            <a:ext cx="5107625" cy="675184"/>
            <a:chOff x="228127" y="842787"/>
            <a:chExt cx="3970199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99D9320-857C-2260-A370-DA21FF64E726}"/>
                </a:ext>
              </a:extLst>
            </p:cNvPr>
            <p:cNvSpPr txBox="1"/>
            <p:nvPr/>
          </p:nvSpPr>
          <p:spPr>
            <a:xfrm>
              <a:off x="228127" y="842787"/>
              <a:ext cx="3040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Technical Document / Specification</a:t>
              </a:r>
            </a:p>
          </p:txBody>
        </p:sp>
        <p:sp>
          <p:nvSpPr>
            <p:cNvPr id="28" name="TextBox 27">
              <a:hlinkClick r:id="rId4"/>
              <a:extLst>
                <a:ext uri="{FF2B5EF4-FFF2-40B4-BE49-F238E27FC236}">
                  <a16:creationId xmlns:a16="http://schemas.microsoft.com/office/drawing/2014/main" id="{45985574-1F0F-B52C-8CE2-D6144B8CF964}"/>
                </a:ext>
              </a:extLst>
            </p:cNvPr>
            <p:cNvSpPr txBox="1"/>
            <p:nvPr/>
          </p:nvSpPr>
          <p:spPr>
            <a:xfrm>
              <a:off x="228127" y="1032256"/>
              <a:ext cx="3970199" cy="168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Project technical document / specification are available at </a:t>
              </a:r>
              <a:r>
                <a:rPr kumimoji="0" lang="en-IN" sz="1400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  <a:hlinkClick r:id="rId5"/>
                </a:rPr>
                <a:t>Link</a:t>
              </a: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37595F8-0FE1-C906-A898-9D3875C4FE5F}"/>
              </a:ext>
            </a:extLst>
          </p:cNvPr>
          <p:cNvGrpSpPr/>
          <p:nvPr/>
        </p:nvGrpSpPr>
        <p:grpSpPr>
          <a:xfrm>
            <a:off x="707733" y="2208940"/>
            <a:ext cx="5107625" cy="689444"/>
            <a:chOff x="657294" y="801812"/>
            <a:chExt cx="3970199" cy="68944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D127159-6FE6-628F-2639-4AF7AFF8C6DD}"/>
                </a:ext>
              </a:extLst>
            </p:cNvPr>
            <p:cNvSpPr txBox="1"/>
            <p:nvPr/>
          </p:nvSpPr>
          <p:spPr>
            <a:xfrm>
              <a:off x="657294" y="801812"/>
              <a:ext cx="1188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Presentation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F442D11-651A-5AC6-F1C4-87492759D9F7}"/>
                </a:ext>
              </a:extLst>
            </p:cNvPr>
            <p:cNvSpPr txBox="1"/>
            <p:nvPr/>
          </p:nvSpPr>
          <p:spPr>
            <a:xfrm>
              <a:off x="657294" y="1183479"/>
              <a:ext cx="3970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Project presentation (this document) is available at </a:t>
              </a:r>
              <a:r>
                <a:rPr kumimoji="0" lang="en-IN" sz="1400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  <a:hlinkClick r:id="rId6"/>
                </a:rPr>
                <a:t>Link</a:t>
              </a: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7688D70-4DF6-8813-9687-2BC28BD22D00}"/>
              </a:ext>
            </a:extLst>
          </p:cNvPr>
          <p:cNvGrpSpPr/>
          <p:nvPr/>
        </p:nvGrpSpPr>
        <p:grpSpPr>
          <a:xfrm>
            <a:off x="707733" y="3141574"/>
            <a:ext cx="5107625" cy="685111"/>
            <a:chOff x="618525" y="2630224"/>
            <a:chExt cx="5107625" cy="68511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28C2539-A4F7-8D3F-A646-C46C5C3A3703}"/>
                </a:ext>
              </a:extLst>
            </p:cNvPr>
            <p:cNvSpPr txBox="1"/>
            <p:nvPr/>
          </p:nvSpPr>
          <p:spPr>
            <a:xfrm>
              <a:off x="618528" y="2630224"/>
              <a:ext cx="4274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Requirement Document / Specification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446F67A-E221-B964-3BAF-E01BD718F917}"/>
                </a:ext>
              </a:extLst>
            </p:cNvPr>
            <p:cNvSpPr txBox="1"/>
            <p:nvPr/>
          </p:nvSpPr>
          <p:spPr>
            <a:xfrm>
              <a:off x="618525" y="3007558"/>
              <a:ext cx="51076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Project requirement document / specification is available at </a:t>
              </a:r>
              <a:r>
                <a:rPr kumimoji="0" lang="en-IN" sz="1400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  <a:hlinkClick r:id="rId7"/>
                </a:rPr>
                <a:t>Link</a:t>
              </a: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A91E9F0-D7E9-4E50-FA35-4AD6B540F498}"/>
              </a:ext>
            </a:extLst>
          </p:cNvPr>
          <p:cNvGrpSpPr/>
          <p:nvPr/>
        </p:nvGrpSpPr>
        <p:grpSpPr>
          <a:xfrm>
            <a:off x="6560335" y="1239289"/>
            <a:ext cx="5107625" cy="749065"/>
            <a:chOff x="657294" y="801812"/>
            <a:chExt cx="3970199" cy="64786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419D7D7-0F66-25EE-5A0E-216D36491B47}"/>
                </a:ext>
              </a:extLst>
            </p:cNvPr>
            <p:cNvSpPr txBox="1"/>
            <p:nvPr/>
          </p:nvSpPr>
          <p:spPr>
            <a:xfrm>
              <a:off x="657294" y="801812"/>
              <a:ext cx="13000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Wireframe | UI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2F6DE6C-3434-EE00-260A-5A4F884586F8}"/>
                </a:ext>
              </a:extLst>
            </p:cNvPr>
            <p:cNvSpPr txBox="1"/>
            <p:nvPr/>
          </p:nvSpPr>
          <p:spPr>
            <a:xfrm>
              <a:off x="657294" y="1183479"/>
              <a:ext cx="3970199" cy="266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Project wireframe / UI designs are available at </a:t>
              </a: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  <a:hlinkClick r:id="rId8"/>
                </a:rPr>
                <a:t>Link</a:t>
              </a: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4326118-C189-4C44-4587-C733F38BEF58}"/>
              </a:ext>
            </a:extLst>
          </p:cNvPr>
          <p:cNvGrpSpPr/>
          <p:nvPr/>
        </p:nvGrpSpPr>
        <p:grpSpPr>
          <a:xfrm>
            <a:off x="6560336" y="2208940"/>
            <a:ext cx="5107625" cy="689444"/>
            <a:chOff x="657294" y="801812"/>
            <a:chExt cx="3970199" cy="68944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19BB92B-AC4D-DF2C-AC68-8C67AB42A497}"/>
                </a:ext>
              </a:extLst>
            </p:cNvPr>
            <p:cNvSpPr txBox="1"/>
            <p:nvPr/>
          </p:nvSpPr>
          <p:spPr>
            <a:xfrm>
              <a:off x="657294" y="801812"/>
              <a:ext cx="1079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Application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83F7055-B7E6-8155-6A11-FFF61984928E}"/>
                </a:ext>
              </a:extLst>
            </p:cNvPr>
            <p:cNvSpPr txBox="1"/>
            <p:nvPr/>
          </p:nvSpPr>
          <p:spPr>
            <a:xfrm>
              <a:off x="657294" y="1183479"/>
              <a:ext cx="3970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Application is available at </a:t>
              </a:r>
              <a:r>
                <a:rPr kumimoji="0" lang="en-IN" sz="1400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  <a:hlinkClick r:id="rId9"/>
                </a:rPr>
                <a:t>Link</a:t>
              </a: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C6D24E9-F78C-80D8-C2D7-83977E1FEBA0}"/>
              </a:ext>
            </a:extLst>
          </p:cNvPr>
          <p:cNvGrpSpPr/>
          <p:nvPr/>
        </p:nvGrpSpPr>
        <p:grpSpPr>
          <a:xfrm>
            <a:off x="6560335" y="3084278"/>
            <a:ext cx="5107625" cy="689444"/>
            <a:chOff x="657294" y="801812"/>
            <a:chExt cx="3970199" cy="68944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AFB9D4F-0275-4D02-803C-D7DB09C3A7BC}"/>
                </a:ext>
              </a:extLst>
            </p:cNvPr>
            <p:cNvSpPr txBox="1"/>
            <p:nvPr/>
          </p:nvSpPr>
          <p:spPr>
            <a:xfrm>
              <a:off x="657294" y="801812"/>
              <a:ext cx="1149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DT Playbook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9A5D603-1937-17C7-AA96-A2419FFA4FFA}"/>
                </a:ext>
              </a:extLst>
            </p:cNvPr>
            <p:cNvSpPr txBox="1"/>
            <p:nvPr/>
          </p:nvSpPr>
          <p:spPr>
            <a:xfrm>
              <a:off x="657294" y="1183479"/>
              <a:ext cx="3970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Project DT Playbook is available at </a:t>
              </a:r>
              <a:r>
                <a:rPr kumimoji="0" lang="en-IN" sz="1400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  <a:hlinkClick r:id="rId10"/>
                </a:rPr>
                <a:t>Link</a:t>
              </a: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B9B7853-EDCF-196B-C8A6-781929A9751A}"/>
              </a:ext>
            </a:extLst>
          </p:cNvPr>
          <p:cNvGrpSpPr/>
          <p:nvPr/>
        </p:nvGrpSpPr>
        <p:grpSpPr>
          <a:xfrm>
            <a:off x="6560335" y="4069875"/>
            <a:ext cx="5014631" cy="901332"/>
            <a:chOff x="657293" y="801812"/>
            <a:chExt cx="3897914" cy="90133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1A7E4C1-56C4-2E8D-8244-1724D6ADB31D}"/>
                </a:ext>
              </a:extLst>
            </p:cNvPr>
            <p:cNvSpPr txBox="1"/>
            <p:nvPr/>
          </p:nvSpPr>
          <p:spPr>
            <a:xfrm>
              <a:off x="657294" y="801812"/>
              <a:ext cx="1407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Overview Video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7ECCF4A-1290-4641-B10A-A496C599945C}"/>
                </a:ext>
              </a:extLst>
            </p:cNvPr>
            <p:cNvSpPr txBox="1"/>
            <p:nvPr/>
          </p:nvSpPr>
          <p:spPr>
            <a:xfrm>
              <a:off x="657293" y="1179924"/>
              <a:ext cx="3897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Project overview video is available at </a:t>
              </a: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  <a:hlinkClick r:id="rId11"/>
                </a:rPr>
                <a:t>Link</a:t>
              </a:r>
              <a:b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  <a:hlinkClick r:id="rId12"/>
                </a:rPr>
              </a:b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6DC0E72-B412-4405-32AF-7A5165DD2F5E}"/>
              </a:ext>
            </a:extLst>
          </p:cNvPr>
          <p:cNvSpPr/>
          <p:nvPr/>
        </p:nvSpPr>
        <p:spPr>
          <a:xfrm>
            <a:off x="9977120" y="6380480"/>
            <a:ext cx="2204720" cy="467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0A0336-A4AC-849A-ECE7-9AC9B8921E01}"/>
              </a:ext>
            </a:extLst>
          </p:cNvPr>
          <p:cNvSpPr txBox="1"/>
          <p:nvPr/>
        </p:nvSpPr>
        <p:spPr>
          <a:xfrm>
            <a:off x="10110417" y="6504180"/>
            <a:ext cx="195758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GenAI-2024-2025-Q1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2458C5-2210-D1C4-CAD6-B50027F27D32}"/>
              </a:ext>
            </a:extLst>
          </p:cNvPr>
          <p:cNvSpPr txBox="1"/>
          <p:nvPr/>
        </p:nvSpPr>
        <p:spPr>
          <a:xfrm>
            <a:off x="4187339" y="143711"/>
            <a:ext cx="3434572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GenAI-2024-2025-Q1-001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151987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5D66C1495D8A448438C28207993EB5" ma:contentTypeVersion="8" ma:contentTypeDescription="Create a new document." ma:contentTypeScope="" ma:versionID="df52d361f6365f3678e16c2043d68fa5">
  <xsd:schema xmlns:xsd="http://www.w3.org/2001/XMLSchema" xmlns:xs="http://www.w3.org/2001/XMLSchema" xmlns:p="http://schemas.microsoft.com/office/2006/metadata/properties" xmlns:ns2="7891944d-1a74-498f-9cfc-faac4edaa589" targetNamespace="http://schemas.microsoft.com/office/2006/metadata/properties" ma:root="true" ma:fieldsID="c84db05009372d68998b49d5bf9e08bb" ns2:_="">
    <xsd:import namespace="7891944d-1a74-498f-9cfc-faac4edaa5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91944d-1a74-498f-9cfc-faac4edaa5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ACB25DF-A098-4BEE-B899-A02E5AE943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CF37706-96A5-4C69-853B-10902D37D0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91944d-1a74-498f-9cfc-faac4edaa5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D7764E-EC77-492C-AA88-6B7950E9706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684</Words>
  <Application>Microsoft Office PowerPoint</Application>
  <PresentationFormat>Widescreen</PresentationFormat>
  <Paragraphs>163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Aptos Display</vt:lpstr>
      <vt:lpstr>Arial</vt:lpstr>
      <vt:lpstr>Arial Black</vt:lpstr>
      <vt:lpstr>Bahnschrift</vt:lpstr>
      <vt:lpstr>Calibri</vt:lpstr>
      <vt:lpstr>Ginto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Parameshwaran M</dc:creator>
  <cp:lastModifiedBy>v n</cp:lastModifiedBy>
  <cp:revision>25</cp:revision>
  <dcterms:created xsi:type="dcterms:W3CDTF">2024-11-26T13:50:53Z</dcterms:created>
  <dcterms:modified xsi:type="dcterms:W3CDTF">2025-03-22T16:11:02Z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0x010100BA5D66C1495D8A448438C28207993EB5</vt:lpwstr>
  </property>
</Properties>
</file>