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F62E9-8715-7953-E5D3-B139FD09A477}" v="8" dt="2024-11-30T06:20:1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62" autoAdjust="0"/>
  </p:normalViewPr>
  <p:slideViewPr>
    <p:cSldViewPr snapToGrid="0">
      <p:cViewPr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ciya Suson SM" userId="S::felciyasuson.sm@snscecbe.onmicrosoft.com::ec4e91e4-7737-4cf5-bcfb-97f5b8ae5ed7" providerId="AD" clId="Web-{160F62E9-8715-7953-E5D3-B139FD09A477}"/>
    <pc:docChg chg="modSld">
      <pc:chgData name="Felciya Suson SM" userId="S::felciyasuson.sm@snscecbe.onmicrosoft.com::ec4e91e4-7737-4cf5-bcfb-97f5b8ae5ed7" providerId="AD" clId="Web-{160F62E9-8715-7953-E5D3-B139FD09A477}" dt="2024-11-30T06:20:07.505" v="1" actId="20577"/>
      <pc:docMkLst>
        <pc:docMk/>
      </pc:docMkLst>
      <pc:sldChg chg="modSp">
        <pc:chgData name="Felciya Suson SM" userId="S::felciyasuson.sm@snscecbe.onmicrosoft.com::ec4e91e4-7737-4cf5-bcfb-97f5b8ae5ed7" providerId="AD" clId="Web-{160F62E9-8715-7953-E5D3-B139FD09A477}" dt="2024-11-30T06:20:07.505" v="1" actId="20577"/>
        <pc:sldMkLst>
          <pc:docMk/>
          <pc:sldMk cId="3172428944" sldId="259"/>
        </pc:sldMkLst>
        <pc:spChg chg="mod">
          <ac:chgData name="Felciya Suson SM" userId="S::felciyasuson.sm@snscecbe.onmicrosoft.com::ec4e91e4-7737-4cf5-bcfb-97f5b8ae5ed7" providerId="AD" clId="Web-{160F62E9-8715-7953-E5D3-B139FD09A477}" dt="2024-11-30T06:20:07.505" v="1" actId="20577"/>
          <ac:spMkLst>
            <pc:docMk/>
            <pc:sldMk cId="3172428944" sldId="259"/>
            <ac:spMk id="26" creationId="{D0736EFB-A4EF-2FCB-2D44-073938EFB9B7}"/>
          </ac:spMkLst>
        </pc:spChg>
        <pc:spChg chg="mod">
          <ac:chgData name="Felciya Suson SM" userId="S::felciyasuson.sm@snscecbe.onmicrosoft.com::ec4e91e4-7737-4cf5-bcfb-97f5b8ae5ed7" providerId="AD" clId="Web-{160F62E9-8715-7953-E5D3-B139FD09A477}" dt="2024-11-30T06:20:01.364" v="0" actId="20577"/>
          <ac:spMkLst>
            <pc:docMk/>
            <pc:sldMk cId="3172428944" sldId="259"/>
            <ac:spMk id="35" creationId="{57A49C9F-D844-8BAF-BB72-9306585727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BF26B-0933-4A58-817D-6DBF03AD9535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DC5F-E901-4EBE-B55A-07257A2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>
                    <a:lumMod val="50000"/>
                  </a:schemeClr>
                </a:solidFill>
              </a:rPr>
              <a:t>GenAI-2024-2025-B2</a:t>
            </a:r>
          </a:p>
        </p:txBody>
      </p:sp>
    </p:spTree>
    <p:extLst>
      <p:ext uri="{BB962C8B-B14F-4D97-AF65-F5344CB8AC3E}">
        <p14:creationId xmlns:p14="http://schemas.microsoft.com/office/powerpoint/2010/main" val="2795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azhagan/ZipCord_project.gi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nazhagan/ZipCord_wireframe.git" TargetMode="External"/><Relationship Id="rId3" Type="http://schemas.openxmlformats.org/officeDocument/2006/relationships/hyperlink" Target="https://github.com/Vanazhagan/ZipCord_project.git" TargetMode="External"/><Relationship Id="rId7" Type="http://schemas.openxmlformats.org/officeDocument/2006/relationships/hyperlink" Target="https://github.com/Vanazhagan/Requirement-Document-.git" TargetMode="External"/><Relationship Id="rId2" Type="http://schemas.openxmlformats.org/officeDocument/2006/relationships/hyperlink" Target="https://zipcord.netlify.app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anazhagan/Zipcord_PPT..git" TargetMode="External"/><Relationship Id="rId11" Type="http://schemas.openxmlformats.org/officeDocument/2006/relationships/hyperlink" Target="https://drive.google.com/file/d/19TmGUrWlCggsYPmKCisJe8Wa69sRDLW3/view?usp=sharing" TargetMode="External"/><Relationship Id="rId5" Type="http://schemas.openxmlformats.org/officeDocument/2006/relationships/hyperlink" Target="https://snscecbe.sharepoint.com/:f:/r/sites/GenAI-2024-2025-B1-006/Shared%20Documents/03.%20Technology?csf=1&amp;web=1&amp;e=SOWH79" TargetMode="External"/><Relationship Id="rId10" Type="http://schemas.openxmlformats.org/officeDocument/2006/relationships/hyperlink" Target="https://snscecbe.sharepoint.com/:f:/r/sites/GenAI-2024-2025-B1-006/Shared%20Documents/08.%20Video?csf=1&amp;web=1&amp;e=eBT0ap" TargetMode="External"/><Relationship Id="rId4" Type="http://schemas.openxmlformats.org/officeDocument/2006/relationships/hyperlink" Target="https://docs.google.com/document/d/1__1ZDfMaLpGxeWzbuJMV3HxyfptOq7qs/edit?usp=sharing&amp;ouid=114303757388562489438&amp;rtpof=true&amp;sd=true" TargetMode="External"/><Relationship Id="rId9" Type="http://schemas.openxmlformats.org/officeDocument/2006/relationships/hyperlink" Target="https://snscecbe.sharepoint.com/:f:/r/sites/GenAI-2024-2025-B1-006/Shared%20Documents/01.%20DT%20Playbook?csf=1&amp;web=1&amp;e=tnvx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985932" y="2832148"/>
            <a:ext cx="8239735" cy="1257994"/>
            <a:chOff x="2354232" y="2505671"/>
            <a:chExt cx="8239735" cy="125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50891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rPr>
                <a:t>ZipCord</a:t>
              </a:r>
              <a:r>
                <a:rPr kumimoji="0" lang="en-IN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2024 - 2025</a:t>
              </a:r>
              <a:endPara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475880" y="3363555"/>
              <a:ext cx="81180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Automate expenses, optimize business spending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6452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GenAI-T3- 2024-2025-Q1-001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"/>
    </mc:Choice>
    <mc:Fallback>
      <p:transition spd="slow" advTm="2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D084-73EE-04E4-E5E2-098A9F1969BF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3ACA-03DB-D884-CC30-2081415E23E3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1C09-74AF-F1CF-5A5C-02F601F54FDE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50095" y="734457"/>
            <a:ext cx="2362574" cy="2535275"/>
            <a:chOff x="596382" y="716019"/>
            <a:chExt cx="2362574" cy="25352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49" y="716019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Vanazhagan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596382" y="1061189"/>
              <a:ext cx="2362574" cy="2190105"/>
              <a:chOff x="596382" y="1153287"/>
              <a:chExt cx="2362574" cy="219010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596382" y="2881727"/>
                <a:ext cx="2362574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into"/>
                  </a:rPr>
                  <a:t>III - BCA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Technical Developer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763338" y="696382"/>
            <a:ext cx="7049293" cy="2762080"/>
            <a:chOff x="3612098" y="677944"/>
            <a:chExt cx="7049293" cy="27620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8932951" y="677944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Monisha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612098" y="1061189"/>
              <a:ext cx="2362574" cy="2378835"/>
              <a:chOff x="3612098" y="1153287"/>
              <a:chExt cx="2362574" cy="23788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612098" y="2885791"/>
                <a:ext cx="2362574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UI/UX Designer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299326" y="762866"/>
            <a:ext cx="2266168" cy="2881014"/>
            <a:chOff x="6450560" y="744428"/>
            <a:chExt cx="2266168" cy="28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Akshaya Roopa 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450560" y="1061189"/>
              <a:ext cx="2266168" cy="2564253"/>
              <a:chOff x="6450560" y="1153287"/>
              <a:chExt cx="2266168" cy="25642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450560" y="2886543"/>
                <a:ext cx="2266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chemeClr val="bg2">
                        <a:lumMod val="50000"/>
                      </a:schemeClr>
                    </a:solidFill>
                    <a:latin typeface="Ginto"/>
                  </a:rPr>
                  <a:t>Compliance &amp; Risk Consultant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3734811" y="719795"/>
            <a:ext cx="7407094" cy="2739419"/>
            <a:chOff x="4188518" y="701357"/>
            <a:chExt cx="7407094" cy="2739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4188518" y="701357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 Bharath </a:t>
              </a: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223924" y="1061189"/>
              <a:ext cx="2371688" cy="2379587"/>
              <a:chOff x="9223924" y="1153287"/>
              <a:chExt cx="2371688" cy="2379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223924" y="2886543"/>
                <a:ext cx="23716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Research &amp;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1104425" y="3788527"/>
            <a:ext cx="2446776" cy="2511682"/>
            <a:chOff x="650712" y="744428"/>
            <a:chExt cx="2446776" cy="25116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5661855-60FD-C18D-8583-C28700FF66E2}"/>
                </a:ext>
              </a:extLst>
            </p:cNvPr>
            <p:cNvGrpSpPr/>
            <p:nvPr/>
          </p:nvGrpSpPr>
          <p:grpSpPr>
            <a:xfrm>
              <a:off x="650712" y="1061189"/>
              <a:ext cx="2446776" cy="2194921"/>
              <a:chOff x="650712" y="1153287"/>
              <a:chExt cx="2446776" cy="21949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80DCA3-6A6F-8C3D-BA04-C56F082526ED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BB9EB9-11B7-BF43-D046-7003E96A0023}"/>
                  </a:ext>
                </a:extLst>
              </p:cNvPr>
              <p:cNvSpPr txBox="1"/>
              <p:nvPr/>
            </p:nvSpPr>
            <p:spPr>
              <a:xfrm>
                <a:off x="650712" y="2886543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Project Guide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3734811" y="3788527"/>
            <a:ext cx="2365178" cy="2511682"/>
            <a:chOff x="704687" y="744428"/>
            <a:chExt cx="2365178" cy="25116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Harish </a:t>
              </a: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Ghugan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704687" y="1061189"/>
              <a:ext cx="2365178" cy="2194921"/>
              <a:chOff x="704687" y="1153287"/>
              <a:chExt cx="2365178" cy="21949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704687" y="2886543"/>
                <a:ext cx="23651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Technology Mentor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Aptos" panose="02110004020202020204"/>
              </a:rPr>
              <a:t>Faculty Team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550281" y="-23929"/>
            <a:ext cx="9945659" cy="825741"/>
            <a:chOff x="1550281" y="-23929"/>
            <a:chExt cx="9945659" cy="8257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-23929"/>
              <a:ext cx="9945659" cy="825741"/>
              <a:chOff x="1171140" y="70856"/>
              <a:chExt cx="9945659" cy="8257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70856"/>
                <a:ext cx="9634392" cy="513720"/>
                <a:chOff x="1331048" y="105362"/>
                <a:chExt cx="9634392" cy="5137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/>
                      <a:uLnTx/>
                      <a:uFillTx/>
                      <a:latin typeface="Bahnschrift" panose="020B0502040204020203" pitchFamily="34" charset="0"/>
                      <a:ea typeface="+mn-ea"/>
                      <a:cs typeface="+mn-cs"/>
                    </a:rPr>
                    <a:t>Team Information</a:t>
                  </a:r>
                  <a:endPara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331048" y="105362"/>
                  <a:ext cx="9634392" cy="513720"/>
                  <a:chOff x="1152768" y="-74738"/>
                  <a:chExt cx="9634392" cy="51372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68" y="-74738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IN" sz="24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</a:rPr>
                      <a:t>ZipCord</a:t>
                    </a:r>
                    <a:endPara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GenAI-2024-2025-Q1-001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86AD-F722-0AF7-56DA-9BFE219101D7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897A8-772F-F076-8142-0238462018F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35A91-C1B9-1A3F-D5A4-01492FE581D5}"/>
              </a:ext>
            </a:extLst>
          </p:cNvPr>
          <p:cNvCxnSpPr/>
          <p:nvPr/>
        </p:nvCxnSpPr>
        <p:spPr>
          <a:xfrm>
            <a:off x="878910" y="3702485"/>
            <a:ext cx="10851713" cy="3757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7E4CB9-724C-472C-8D45-CAE4524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8" y="1090596"/>
            <a:ext cx="1723853" cy="17174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2521C82-369E-4B94-A378-6D0146799E39}"/>
              </a:ext>
            </a:extLst>
          </p:cNvPr>
          <p:cNvSpPr txBox="1"/>
          <p:nvPr/>
        </p:nvSpPr>
        <p:spPr>
          <a:xfrm>
            <a:off x="1301150" y="3779543"/>
            <a:ext cx="17284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>
                    <a:lumMod val="50000"/>
                  </a:prstClr>
                </a:solidFill>
                <a:latin typeface="Bahnschrift" panose="020B0502040204020203" pitchFamily="34" charset="0"/>
              </a:rPr>
              <a:t>Lalitha 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AFA59D-428F-444A-887A-B20753F3F62D}"/>
              </a:ext>
            </a:extLst>
          </p:cNvPr>
          <p:cNvSpPr/>
          <p:nvPr/>
        </p:nvSpPr>
        <p:spPr>
          <a:xfrm>
            <a:off x="6534708" y="1069704"/>
            <a:ext cx="1701511" cy="172844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0F553A-E78A-4DB1-8B8E-51F5AFD4C786}"/>
              </a:ext>
            </a:extLst>
          </p:cNvPr>
          <p:cNvSpPr/>
          <p:nvPr/>
        </p:nvSpPr>
        <p:spPr>
          <a:xfrm>
            <a:off x="9114150" y="1090595"/>
            <a:ext cx="1728440" cy="172844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ADC66-807F-4691-84F9-05A42EDBC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"/>
          <a:stretch/>
        </p:blipFill>
        <p:spPr>
          <a:xfrm>
            <a:off x="1382527" y="4105288"/>
            <a:ext cx="1713075" cy="176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87BBA-1FE7-4E90-8007-735C837CF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2" y="4096304"/>
            <a:ext cx="1731087" cy="17284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E99370-516E-46F2-839C-3DA18DD26D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79" y="1050833"/>
            <a:ext cx="1757068" cy="17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"/>
    </mc:Choice>
    <mc:Fallback>
      <p:transition spd="slow" advTm="2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529046" y="854337"/>
            <a:ext cx="11909356" cy="5366179"/>
            <a:chOff x="696060" y="864775"/>
            <a:chExt cx="11909356" cy="53661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712959"/>
              <a:chOff x="657294" y="801812"/>
              <a:chExt cx="10877412" cy="7129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32679"/>
                <a:ext cx="1087741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Streamlining expense management and financial operations for businesses with a modern corporate card solution.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054654"/>
              <a:chOff x="657294" y="2670785"/>
              <a:chExt cx="10877412" cy="10546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7371847" cy="884916"/>
                <a:chOff x="657294" y="2790385"/>
                <a:chExt cx="7371847" cy="8849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152081"/>
                  <a:ext cx="73718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provides a comprehensive financial management ecosystem for businesses through its AI-powered corporate card platform and expense automation software.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696060" y="3448718"/>
              <a:ext cx="11909356" cy="2781858"/>
              <a:chOff x="657294" y="3198800"/>
              <a:chExt cx="11909356" cy="27818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657294" y="3198800"/>
                <a:ext cx="11909356" cy="2781858"/>
                <a:chOff x="701899" y="3198800"/>
                <a:chExt cx="11909356" cy="278185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4878" y="4848456"/>
                  <a:ext cx="41478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Expense automation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categorization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Receipt analysis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Domain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203240" y="5026551"/>
                  <a:ext cx="3408015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Analytic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Corporate Cards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Financial Technology</a:t>
                  </a:r>
                  <a:br>
                    <a:rPr lang="en-US" sz="1400" dirty="0">
                      <a:solidFill>
                        <a:prstClr val="black"/>
                      </a:solidFill>
                      <a:latin typeface="Aptos" panose="02110004020202020204"/>
                    </a:rPr>
                  </a:b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3240" y="3198800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GenAI</a:t>
                  </a: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7" y="3480475"/>
                  <a:ext cx="3611497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/>
                    <a:t>Automated expense categorization, anomaly detection, spending insights, budget optimization, predictive analytics.</a:t>
                  </a:r>
                  <a:endParaRPr lang="en-US" sz="1400" dirty="0"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318647"/>
              <a:chOff x="657294" y="2670785"/>
              <a:chExt cx="10877412" cy="431864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combines innovative fintech solutions with AI-driven analytics to revolutionize how businesses handle corporate expenses and financial management. The company helps organizations automate financial tasks through its corporate card platform, empowering smarter spending decisions with real-time tracking and intelligent insights.</a:t>
                  </a:r>
                  <a:endParaRPr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0348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1A536-DEDA-B948-A714-CA91D2AF5CA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B305-C416-844A-71CF-8DC3D351AE4A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ADACA-2491-E8AE-26CF-FFE6D284B244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72159-A2A9-4AF6-A053-C6161F0B7540}"/>
              </a:ext>
            </a:extLst>
          </p:cNvPr>
          <p:cNvSpPr txBox="1"/>
          <p:nvPr/>
        </p:nvSpPr>
        <p:spPr>
          <a:xfrm>
            <a:off x="5077280" y="5282021"/>
            <a:ext cx="3408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Growing </a:t>
            </a:r>
            <a:r>
              <a:rPr lang="en-IN" sz="1400" dirty="0" err="1"/>
              <a:t>startups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Finance departments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Medium enterprise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rPr>
              <a:t>s</a:t>
            </a:r>
            <a:br>
              <a:rPr lang="en-US" sz="1400" dirty="0">
                <a:solidFill>
                  <a:prstClr val="black"/>
                </a:solidFill>
                <a:latin typeface="Aptos" panose="02110004020202020204"/>
              </a:rPr>
            </a:b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4"/>
            <a:ext cx="10877411" cy="4566568"/>
            <a:chOff x="657294" y="801812"/>
            <a:chExt cx="10877411" cy="2440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2011707" y="1350747"/>
              <a:ext cx="9522998" cy="18915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Scalability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platform seamlessly handles growing transaction volumes while maintaining real-time processing capabilities. The cloud-based infrastructure automatically scales to accommodate businesses from startups to enterprise-level organizations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lvl="1" algn="just"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Inventory Management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/>
                <a:t>The system tracks company assets and subscription services linked to corporate spending, providing visibility into resource allocation. Automated notifications alert finance teams about renewal dates and underutilized services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User Experience (UX)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intuitive interface simplifies complex financial workflows through customizable dashboards and one-click expense submission. AI-powered suggestions reduce manual input while mobile compatibility ensures on-the-go expense management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Features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97C6E-BCB3-D7E2-1D09-F7D56B9FCF3B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F289-0AEE-9FE5-45E6-630387DCCA8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B6C9F-B5C4-5121-408A-EBF422F1358A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Technology Stack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21071" cy="1120331"/>
            <a:chOff x="657294" y="801812"/>
            <a:chExt cx="3980651" cy="1120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67746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React-based web application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Next.js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,</a:t>
              </a:r>
              <a:r>
                <a:rPr lang="en-IN" sz="1400" dirty="0"/>
                <a:t> Tailwind CSS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Hosting Platform:</a:t>
              </a:r>
              <a:r>
                <a:rPr lang="en-US" sz="1400" dirty="0"/>
                <a:t> Netlify (for deploying the frontend)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3" y="4642835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1120331"/>
            <a:chOff x="657294" y="801812"/>
            <a:chExt cx="3970199" cy="1120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Integration of AI and APIs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Scalable Architecture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Lean UX Methodology: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1120331"/>
            <a:chOff x="657294" y="801812"/>
            <a:chExt cx="3970199" cy="1120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Backend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 </a:t>
              </a:r>
              <a:r>
                <a:rPr lang="en-US" sz="1400" b="1" dirty="0"/>
                <a:t>Node.js</a:t>
              </a:r>
              <a:r>
                <a:rPr lang="en-US" sz="1400" dirty="0"/>
                <a:t> and </a:t>
              </a:r>
              <a:r>
                <a:rPr lang="en-US" sz="1400" b="1" dirty="0"/>
                <a:t>Express.js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API Integration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Data Processing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900554"/>
            <a:chOff x="618525" y="2630224"/>
            <a:chExt cx="5107625" cy="900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Storage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DBMS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(MYSQL)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1270481"/>
            <a:chOff x="618525" y="2630224"/>
            <a:chExt cx="5107625" cy="12704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2946598"/>
              <a:ext cx="5107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Node.js</a:t>
              </a:r>
              <a:r>
                <a:rPr lang="en-US" sz="1400" dirty="0"/>
                <a:t> for running the backend and supporting Next.js.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Next.js</a:t>
              </a:r>
              <a:r>
                <a:rPr lang="en-US" sz="1400" dirty="0"/>
                <a:t> for server-side rendering and frontend development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Tailwind CSS</a:t>
              </a:r>
              <a:r>
                <a:rPr lang="en-US" sz="1400" dirty="0"/>
                <a:t> for styling and UI design.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GitHub</a:t>
              </a:r>
              <a:r>
                <a:rPr lang="en-US" sz="1400" dirty="0"/>
                <a:t> for version control and collaboration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49184"/>
            <a:chOff x="618525" y="2630224"/>
            <a:chExt cx="5107625" cy="9491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2840744"/>
              <a:ext cx="5107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Hosting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Version Control System (GitHub)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1546885"/>
            <a:chOff x="618525" y="2630224"/>
            <a:chExt cx="5107625" cy="15468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Gemini API for expense categorization and insights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400" dirty="0"/>
                <a:t>Accounting software API for financial integration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Bank transaction API for real-time data access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B719B-FDA8-CF6B-14F4-34DC5AC92573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A8AA-DCFB-DA64-4615-48CA1BF2451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6061-1937-6E0D-E5A2-89A5B42CCAC9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Wireframe | UI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17F47-DF31-7AC3-BE20-1DE0E007C2C1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79F68-D4A4-BCD0-90D9-B9583085DB88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341D-CE6F-C50C-3C21-737A3E1C6C1C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EA2D-48AA-49F9-9E21-D6201F34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1205"/>
            <a:ext cx="12068004" cy="4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14D5-D8B7-63EC-0E86-F4965CBF3F59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0F8A-12E1-A5D2-93EB-86A3E2789F3D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30161" y="-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930161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E887-0651-1B66-5AB2-15CCD0F69C4B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0033D-FFAC-4F94-9926-5A9B0A5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0" y="1177277"/>
            <a:ext cx="3591960" cy="5513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2D32D-160B-432F-B773-A5CFE623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13" y="1160272"/>
            <a:ext cx="3591960" cy="5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13778" y="66766"/>
            <a:ext cx="9982162" cy="735046"/>
            <a:chOff x="1134637" y="161551"/>
            <a:chExt cx="9982162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34637" y="161551"/>
              <a:ext cx="9670895" cy="461665"/>
              <a:chOff x="1294545" y="196057"/>
              <a:chExt cx="9670895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/ Product Roadmap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94545" y="196057"/>
                <a:ext cx="9670895" cy="461665"/>
                <a:chOff x="1116265" y="15957"/>
                <a:chExt cx="9670895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16265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7161"/>
              </p:ext>
            </p:extLst>
          </p:nvPr>
        </p:nvGraphicFramePr>
        <p:xfrm>
          <a:off x="544551" y="1275751"/>
          <a:ext cx="11102895" cy="48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627904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74025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07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0255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 on setting up the core infrastructure and implementing essential expense management features. Establish API integrations and ensure smooth data handling..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Enhance AI-driven insights for better financial tracking and fraud detection. Improve UI/UX with interactive dashboards and reporting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 </a:t>
                      </a:r>
                      <a:r>
                        <a:rPr lang="en-US" dirty="0" err="1"/>
                        <a:t>ZipCord’s</a:t>
                      </a:r>
                      <a:r>
                        <a:rPr lang="en-US" dirty="0"/>
                        <a:t> offerings with advanced financial services like lending solutions. Scale the platform for global expansion with compliance-ready features.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Project / Product Roadmap | Milestones |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EC226-A374-75F7-88ED-58F597738042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F2A3-DFBD-572D-81AF-8B828FB5DFA5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CC60D-435A-F2BC-AE08-34BAFF8E3D43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24554" y="66766"/>
            <a:ext cx="9971386" cy="735046"/>
            <a:chOff x="1145413" y="161551"/>
            <a:chExt cx="9971386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45413" y="161551"/>
              <a:ext cx="9660119" cy="461665"/>
              <a:chOff x="1305321" y="196057"/>
              <a:chExt cx="9660119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Artefacts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305321" y="196057"/>
                <a:ext cx="9660119" cy="461665"/>
                <a:chOff x="1127041" y="15957"/>
                <a:chExt cx="9660119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27041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07624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 / website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3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101615"/>
            <a:ext cx="5107625" cy="675184"/>
            <a:chOff x="228127" y="842787"/>
            <a:chExt cx="3970199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228127" y="842787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Technical Document / Specification</a:t>
              </a:r>
            </a:p>
          </p:txBody>
        </p:sp>
        <p:sp>
          <p:nvSpPr>
            <p:cNvPr id="28" name="TextBox 27">
              <a:hlinkClick r:id="rId4"/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228127" y="1032256"/>
              <a:ext cx="3970199" cy="16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technical document / specification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5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presentation (this document)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6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requirement document / specification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7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5" y="1239289"/>
            <a:ext cx="5107625" cy="749065"/>
            <a:chOff x="657294" y="801812"/>
            <a:chExt cx="3970199" cy="6478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2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wireframe / UI designs are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5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DT Playbook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9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901332"/>
            <a:chOff x="657293" y="801812"/>
            <a:chExt cx="3897914" cy="901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overview video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0"/>
                </a:rPr>
                <a:t>Link</a:t>
              </a:r>
              <a:b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1"/>
                </a:rPr>
              </a:b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C0E72-B412-4405-32AF-7A5165DD2F5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0336-A4AC-849A-ECE7-9AC9B8921E0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458C5-2210-D1C4-CAD6-B50027F27D32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D66C1495D8A448438C28207993EB5" ma:contentTypeVersion="8" ma:contentTypeDescription="Create a new document." ma:contentTypeScope="" ma:versionID="df52d361f6365f3678e16c2043d68fa5">
  <xsd:schema xmlns:xsd="http://www.w3.org/2001/XMLSchema" xmlns:xs="http://www.w3.org/2001/XMLSchema" xmlns:p="http://schemas.microsoft.com/office/2006/metadata/properties" xmlns:ns2="7891944d-1a74-498f-9cfc-faac4edaa589" targetNamespace="http://schemas.microsoft.com/office/2006/metadata/properties" ma:root="true" ma:fieldsID="c84db05009372d68998b49d5bf9e08bb" ns2:_="">
    <xsd:import namespace="7891944d-1a74-498f-9cfc-faac4edaa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1944d-1a74-498f-9cfc-faac4eda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B25DF-A098-4BEE-B899-A02E5AE94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7764E-EC77-492C-AA88-6B7950E970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F37706-96A5-4C69-853B-10902D37D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1944d-1a74-498f-9cfc-faac4eda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694</Words>
  <Application>Microsoft Office PowerPoint</Application>
  <PresentationFormat>Widescreen</PresentationFormat>
  <Paragraphs>162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</vt:lpstr>
      <vt:lpstr>Calibri</vt:lpstr>
      <vt:lpstr>Ginto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Parameshwaran M</dc:creator>
  <cp:lastModifiedBy>v n</cp:lastModifiedBy>
  <cp:revision>35</cp:revision>
  <dcterms:created xsi:type="dcterms:W3CDTF">2024-11-26T13:50:53Z</dcterms:created>
  <dcterms:modified xsi:type="dcterms:W3CDTF">2025-03-27T10:23:45Z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0x010100BA5D66C1495D8A448438C28207993EB5</vt:lpwstr>
  </property>
</Properties>
</file>