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5" d="100"/>
          <a:sy n="75" d="100"/>
        </p:scale>
        <p:origin x="9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F7A78C-2228-177F-BA90-1D6E23E457CE}"/>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A4F44CC8-7467-4A21-0A7F-0937863604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5A61321C-4A86-529F-F20E-02E04806832F}"/>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39F4C083-A047-4D22-AE7F-58AB7658D25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DA602FC-70B1-3F89-4234-C9B11106CAD6}"/>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4194327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1A2292-BE70-65F2-939F-88E8F50EE733}"/>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1D2A862C-3AB0-2042-A188-F876A097C82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352FC17D-8BBA-928A-4477-8957CB4F5DF6}"/>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860B3248-710E-CE3C-DA39-9792318AB0B2}"/>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14CAA61E-3916-2F86-56D9-330ADCA5A08A}"/>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128335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A677879E-B71F-1144-BADD-7E7D4BA3FDEA}"/>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297861ED-6334-0E81-88D5-67612908D778}"/>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5916A9B-2C54-9FA1-CCB7-96BB448837DE}"/>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DE99C6FC-8CA8-5C59-7C6D-E679792B162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E76F6FA5-484F-53AD-FA47-5E149DB99DDE}"/>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50976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C7F7CC1-79D7-24DA-6C95-4E1EDEB2B143}"/>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4FA5A15A-23F0-C837-F85D-A4BD22C60847}"/>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C69AC84-275E-13A1-3AEB-20DA2C84EA15}"/>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DC6715E0-F003-FB05-0C3C-F87407C08F24}"/>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280B641-CC59-95CA-807E-A8EAA5B64BCA}"/>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1352121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79F383-C9DC-4691-9116-0AB58CEAE60B}"/>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198538EC-A14B-950D-0930-0A63022502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9A4F3D7-6BC1-A458-8DE9-D037D35A0ACF}"/>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99F06652-FF94-03FC-1CA8-11853A5C50A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1EE5379-FE3B-4E2F-25D0-DEC838BDFE1C}"/>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2700925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71558E-E113-B4CF-BC27-691E6F708DA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B25C7F8-8A4C-EE24-9D56-152E431FB0F9}"/>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CEC4BBDF-FD63-A4D6-F622-734E32F8BAFE}"/>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838F3E74-E22C-D1F9-CFA7-56A1F71CCC70}"/>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6" name="Chỗ dành sẵn cho Chân trang 5">
            <a:extLst>
              <a:ext uri="{FF2B5EF4-FFF2-40B4-BE49-F238E27FC236}">
                <a16:creationId xmlns:a16="http://schemas.microsoft.com/office/drawing/2014/main" id="{267A6485-3220-C59D-911A-809D6C882618}"/>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EDCB31F1-2C44-7158-D222-958D1388203C}"/>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84214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A26A0C8-9D5E-108F-F6A5-18630B737191}"/>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E59F9C39-E6EF-17EF-B695-7FCE990CF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235A66E-31B2-44E1-0579-F96304D2EAE9}"/>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830B8431-A34C-4B64-7534-6F395B5CC4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193FC984-A22D-153D-2AC6-217B28B38E7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1E1278CE-3491-8952-B928-A6B90E18619B}"/>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8" name="Chỗ dành sẵn cho Chân trang 7">
            <a:extLst>
              <a:ext uri="{FF2B5EF4-FFF2-40B4-BE49-F238E27FC236}">
                <a16:creationId xmlns:a16="http://schemas.microsoft.com/office/drawing/2014/main" id="{56ECF2FA-49EB-7E93-85F2-8162DCE0DF8F}"/>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9862618C-47FE-7B92-8CF5-05D8C332E63F}"/>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220728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FB94D9-46C9-D83A-7FBB-EE0BEF7FB728}"/>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BAB24EC8-2ABB-3377-4867-9658885496F0}"/>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4" name="Chỗ dành sẵn cho Chân trang 3">
            <a:extLst>
              <a:ext uri="{FF2B5EF4-FFF2-40B4-BE49-F238E27FC236}">
                <a16:creationId xmlns:a16="http://schemas.microsoft.com/office/drawing/2014/main" id="{380F4988-85EF-B290-F129-C382E64AA23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4312A25F-EBDD-4895-03F3-F0D9EEB2C18A}"/>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26639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0A46D07-F35F-F86B-4F5D-2B1B460C1F8B}"/>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3" name="Chỗ dành sẵn cho Chân trang 2">
            <a:extLst>
              <a:ext uri="{FF2B5EF4-FFF2-40B4-BE49-F238E27FC236}">
                <a16:creationId xmlns:a16="http://schemas.microsoft.com/office/drawing/2014/main" id="{95BACF5F-FD09-C58A-EDE6-7C5119D829A2}"/>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F22B42C6-5FF5-F305-4711-D8C57900E453}"/>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335242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DB6E78D-A17B-8B09-74C1-6D49810DB64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2D41FB23-DD95-81B1-8D4E-B3A70E1E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7FF903F0-E6B2-D77C-4CC4-3383EB9FC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A914C6B8-A72F-ACC2-FDEC-EE211F1AB75F}"/>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6" name="Chỗ dành sẵn cho Chân trang 5">
            <a:extLst>
              <a:ext uri="{FF2B5EF4-FFF2-40B4-BE49-F238E27FC236}">
                <a16:creationId xmlns:a16="http://schemas.microsoft.com/office/drawing/2014/main" id="{150B9461-7A5D-C167-8635-6518FC6F672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CE9352F1-4A49-A655-FE80-05F0A589232A}"/>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401656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71259C9-6E9D-6003-8F0F-75A517FFC124}"/>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C2BA6025-41FD-3EE5-620D-C0138B5D10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FAE3B07C-6E2F-4B80-B775-00CBE5D34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AE4C153-CC90-837F-3B7B-4CC13B3BDD56}"/>
              </a:ext>
            </a:extLst>
          </p:cNvPr>
          <p:cNvSpPr>
            <a:spLocks noGrp="1"/>
          </p:cNvSpPr>
          <p:nvPr>
            <p:ph type="dt" sz="half" idx="10"/>
          </p:nvPr>
        </p:nvSpPr>
        <p:spPr/>
        <p:txBody>
          <a:bodyPr/>
          <a:lstStyle/>
          <a:p>
            <a:fld id="{2FCA46A2-E6DD-432E-BF18-6F0053EAA420}" type="datetimeFigureOut">
              <a:rPr lang="vi-VN" smtClean="0"/>
              <a:t>06/12/2024</a:t>
            </a:fld>
            <a:endParaRPr lang="vi-VN"/>
          </a:p>
        </p:txBody>
      </p:sp>
      <p:sp>
        <p:nvSpPr>
          <p:cNvPr id="6" name="Chỗ dành sẵn cho Chân trang 5">
            <a:extLst>
              <a:ext uri="{FF2B5EF4-FFF2-40B4-BE49-F238E27FC236}">
                <a16:creationId xmlns:a16="http://schemas.microsoft.com/office/drawing/2014/main" id="{612E3ED4-1220-689C-56C3-B28ECA11E2C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A1293E3B-25AA-B441-FBEA-985C3B60885E}"/>
              </a:ext>
            </a:extLst>
          </p:cNvPr>
          <p:cNvSpPr>
            <a:spLocks noGrp="1"/>
          </p:cNvSpPr>
          <p:nvPr>
            <p:ph type="sldNum" sz="quarter" idx="12"/>
          </p:nvPr>
        </p:nvSpPr>
        <p:spPr/>
        <p:txBody>
          <a:bodyPr/>
          <a:lstStyle/>
          <a:p>
            <a:fld id="{EA0C13EB-8E24-4050-9FA0-AC575381FC01}" type="slidenum">
              <a:rPr lang="vi-VN" smtClean="0"/>
              <a:t>‹#›</a:t>
            </a:fld>
            <a:endParaRPr lang="vi-VN"/>
          </a:p>
        </p:txBody>
      </p:sp>
    </p:spTree>
    <p:extLst>
      <p:ext uri="{BB962C8B-B14F-4D97-AF65-F5344CB8AC3E}">
        <p14:creationId xmlns:p14="http://schemas.microsoft.com/office/powerpoint/2010/main" val="393858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898FBDD-7470-D4C4-3EA3-6770E12C3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206DAA76-FE1E-3245-ADC3-EC16CCE67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6EA86A4-84C9-B33C-BC80-13A1B3D13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CA46A2-E6DD-432E-BF18-6F0053EAA420}" type="datetimeFigureOut">
              <a:rPr lang="vi-VN" smtClean="0"/>
              <a:t>06/12/2024</a:t>
            </a:fld>
            <a:endParaRPr lang="vi-VN"/>
          </a:p>
        </p:txBody>
      </p:sp>
      <p:sp>
        <p:nvSpPr>
          <p:cNvPr id="5" name="Chỗ dành sẵn cho Chân trang 4">
            <a:extLst>
              <a:ext uri="{FF2B5EF4-FFF2-40B4-BE49-F238E27FC236}">
                <a16:creationId xmlns:a16="http://schemas.microsoft.com/office/drawing/2014/main" id="{0A5B8184-7714-0A2C-8DEE-B150BCD83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a:extLst>
              <a:ext uri="{FF2B5EF4-FFF2-40B4-BE49-F238E27FC236}">
                <a16:creationId xmlns:a16="http://schemas.microsoft.com/office/drawing/2014/main" id="{7D468666-932E-46E5-10C6-74B507F52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0C13EB-8E24-4050-9FA0-AC575381FC01}" type="slidenum">
              <a:rPr lang="vi-VN" smtClean="0"/>
              <a:t>‹#›</a:t>
            </a:fld>
            <a:endParaRPr lang="vi-VN"/>
          </a:p>
        </p:txBody>
      </p:sp>
    </p:spTree>
    <p:extLst>
      <p:ext uri="{BB962C8B-B14F-4D97-AF65-F5344CB8AC3E}">
        <p14:creationId xmlns:p14="http://schemas.microsoft.com/office/powerpoint/2010/main" val="3570246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54A17FA5-10B6-FCA5-C28D-5FA8ADD3F292}"/>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8E791D1F-CC7B-243C-9294-1DF9399B1F4C}"/>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C980800F-2EB2-A117-C035-5847D7CF17C5}"/>
              </a:ext>
            </a:extLst>
          </p:cNvPr>
          <p:cNvSpPr txBox="1"/>
          <p:nvPr/>
        </p:nvSpPr>
        <p:spPr>
          <a:xfrm>
            <a:off x="1107440" y="1997839"/>
            <a:ext cx="4643120" cy="2862322"/>
          </a:xfrm>
          <a:prstGeom prst="rect">
            <a:avLst/>
          </a:prstGeom>
          <a:noFill/>
        </p:spPr>
        <p:txBody>
          <a:bodyPr wrap="square" rtlCol="0">
            <a:spAutoFit/>
          </a:bodyPr>
          <a:lstStyle/>
          <a:p>
            <a:pPr algn="just"/>
            <a:r>
              <a:rPr lang="vi-VN" sz="6000" b="1" dirty="0">
                <a:solidFill>
                  <a:schemeClr val="bg1"/>
                </a:solidFill>
              </a:rPr>
              <a:t>MACHINE LEARNING YEARNING</a:t>
            </a:r>
          </a:p>
        </p:txBody>
      </p:sp>
      <p:sp>
        <p:nvSpPr>
          <p:cNvPr id="2" name="Hộp Văn bản 1">
            <a:extLst>
              <a:ext uri="{FF2B5EF4-FFF2-40B4-BE49-F238E27FC236}">
                <a16:creationId xmlns:a16="http://schemas.microsoft.com/office/drawing/2014/main" id="{B1C4BF24-AE78-B24E-EACB-66A9FA6F968A}"/>
              </a:ext>
            </a:extLst>
          </p:cNvPr>
          <p:cNvSpPr txBox="1"/>
          <p:nvPr/>
        </p:nvSpPr>
        <p:spPr>
          <a:xfrm>
            <a:off x="6096000" y="3037840"/>
            <a:ext cx="5466080" cy="1631216"/>
          </a:xfrm>
          <a:prstGeom prst="rect">
            <a:avLst/>
          </a:prstGeom>
          <a:noFill/>
        </p:spPr>
        <p:txBody>
          <a:bodyPr wrap="square" rtlCol="0">
            <a:spAutoFit/>
          </a:bodyPr>
          <a:lstStyle/>
          <a:p>
            <a:r>
              <a:rPr lang="vi-VN" sz="2000" dirty="0">
                <a:solidFill>
                  <a:schemeClr val="bg1"/>
                </a:solidFill>
              </a:rPr>
              <a:t>Giảng viên hướng dẫn:</a:t>
            </a:r>
          </a:p>
          <a:p>
            <a:r>
              <a:rPr lang="vi-VN" sz="2000" dirty="0">
                <a:solidFill>
                  <a:schemeClr val="bg1"/>
                </a:solidFill>
              </a:rPr>
              <a:t>	</a:t>
            </a:r>
          </a:p>
          <a:p>
            <a:r>
              <a:rPr lang="vi-VN" sz="2000" dirty="0">
                <a:solidFill>
                  <a:schemeClr val="bg1"/>
                </a:solidFill>
              </a:rPr>
              <a:t>Thực hiện: </a:t>
            </a:r>
          </a:p>
          <a:p>
            <a:r>
              <a:rPr lang="vi-VN" sz="2000" dirty="0">
                <a:solidFill>
                  <a:schemeClr val="bg1"/>
                </a:solidFill>
              </a:rPr>
              <a:t>	Nguyễn Anh Khoa - 31222410158</a:t>
            </a:r>
          </a:p>
          <a:p>
            <a:r>
              <a:rPr lang="vi-VN" sz="2000" dirty="0">
                <a:solidFill>
                  <a:schemeClr val="bg1"/>
                </a:solidFill>
              </a:rPr>
              <a:t>	Đặng Văn Chiến - 3122410040</a:t>
            </a:r>
          </a:p>
        </p:txBody>
      </p:sp>
    </p:spTree>
    <p:extLst>
      <p:ext uri="{BB962C8B-B14F-4D97-AF65-F5344CB8AC3E}">
        <p14:creationId xmlns:p14="http://schemas.microsoft.com/office/powerpoint/2010/main" val="281841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85C34C7-F6CE-16A3-9A2E-C7BD91C88C97}"/>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9AB5CC8-D9E1-5501-029A-F0CC2AFEB2AB}"/>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07AAE936-22E7-803E-D7AC-B6B1A0AF08A2}"/>
              </a:ext>
            </a:extLst>
          </p:cNvPr>
          <p:cNvSpPr txBox="1"/>
          <p:nvPr/>
        </p:nvSpPr>
        <p:spPr>
          <a:xfrm>
            <a:off x="0" y="0"/>
            <a:ext cx="3850640" cy="369332"/>
          </a:xfrm>
          <a:prstGeom prst="rect">
            <a:avLst/>
          </a:prstGeom>
          <a:noFill/>
        </p:spPr>
        <p:txBody>
          <a:bodyPr wrap="square" rtlCol="0">
            <a:spAutoFit/>
          </a:bodyPr>
          <a:lstStyle/>
          <a:p>
            <a:pPr algn="just"/>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CB17180E-48A4-94AC-4B8A-F9049E7FF4D6}"/>
              </a:ext>
            </a:extLst>
          </p:cNvPr>
          <p:cNvSpPr txBox="1"/>
          <p:nvPr/>
        </p:nvSpPr>
        <p:spPr>
          <a:xfrm>
            <a:off x="1117600" y="363915"/>
            <a:ext cx="4978400" cy="584775"/>
          </a:xfrm>
          <a:prstGeom prst="rect">
            <a:avLst/>
          </a:prstGeom>
          <a:noFill/>
        </p:spPr>
        <p:txBody>
          <a:bodyPr wrap="square" rtlCol="0">
            <a:spAutoFit/>
          </a:bodyPr>
          <a:lstStyle/>
          <a:p>
            <a:pPr algn="just"/>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48FA81FC-DF7F-FAD5-2CBC-4867F34DB5D8}"/>
              </a:ext>
            </a:extLst>
          </p:cNvPr>
          <p:cNvSpPr txBox="1"/>
          <p:nvPr/>
        </p:nvSpPr>
        <p:spPr>
          <a:xfrm>
            <a:off x="1087120" y="948690"/>
            <a:ext cx="10129520" cy="3462486"/>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23.GIẢI QUYẾT VẤN ĐỀ THIÊN LỆCH VÀ PHƯƠNG SAI</a:t>
            </a:r>
          </a:p>
          <a:p>
            <a:pPr algn="just" fontAlgn="base">
              <a:spcAft>
                <a:spcPts val="600"/>
              </a:spcAft>
            </a:pPr>
            <a:r>
              <a:rPr lang="vi-VN" sz="2000" dirty="0">
                <a:solidFill>
                  <a:schemeClr val="bg1"/>
                </a:solidFill>
                <a:effectLst/>
              </a:rPr>
              <a:t>Để giải quyết vấn đề về thiên lệch và phương sai thì đây là 1 số cách đơn giản:</a:t>
            </a:r>
          </a:p>
          <a:p>
            <a:pPr algn="just" fontAlgn="base">
              <a:lnSpc>
                <a:spcPct val="150000"/>
              </a:lnSpc>
            </a:pPr>
            <a:r>
              <a:rPr lang="vi-VN" sz="2000" b="1" dirty="0">
                <a:solidFill>
                  <a:srgbClr val="FFFF00"/>
                </a:solidFill>
              </a:rPr>
              <a:t>1. Đối với thiên lệch có thể tránh được cao:</a:t>
            </a:r>
            <a:endParaRPr lang="vi-VN" sz="2000" dirty="0">
              <a:solidFill>
                <a:srgbClr val="FFFF00"/>
              </a:solidFill>
            </a:endParaRPr>
          </a:p>
          <a:p>
            <a:pPr algn="just" fontAlgn="base">
              <a:lnSpc>
                <a:spcPct val="150000"/>
              </a:lnSpc>
            </a:pPr>
            <a:r>
              <a:rPr lang="vi-VN" dirty="0">
                <a:solidFill>
                  <a:schemeClr val="bg1"/>
                </a:solidFill>
              </a:rPr>
              <a:t>Giải pháp: Tăng kích thước mô hình. </a:t>
            </a:r>
          </a:p>
          <a:p>
            <a:pPr algn="just" fontAlgn="base">
              <a:lnSpc>
                <a:spcPct val="150000"/>
              </a:lnSpc>
            </a:pPr>
            <a:r>
              <a:rPr lang="vi-VN" dirty="0">
                <a:solidFill>
                  <a:schemeClr val="bg1"/>
                </a:solidFill>
              </a:rPr>
              <a:t>Ví dụ: có thể mở rộng mạng nơ-</a:t>
            </a:r>
            <a:r>
              <a:rPr lang="vi-VN" dirty="0" err="1">
                <a:solidFill>
                  <a:schemeClr val="bg1"/>
                </a:solidFill>
              </a:rPr>
              <a:t>ron</a:t>
            </a:r>
            <a:r>
              <a:rPr lang="vi-VN" dirty="0">
                <a:solidFill>
                  <a:schemeClr val="bg1"/>
                </a:solidFill>
              </a:rPr>
              <a:t> bằng cách thêm các lớp hoặc nơ-</a:t>
            </a:r>
            <a:r>
              <a:rPr lang="vi-VN" dirty="0" err="1">
                <a:solidFill>
                  <a:schemeClr val="bg1"/>
                </a:solidFill>
              </a:rPr>
              <a:t>ron</a:t>
            </a:r>
            <a:r>
              <a:rPr lang="vi-VN" dirty="0">
                <a:solidFill>
                  <a:schemeClr val="bg1"/>
                </a:solidFill>
              </a:rPr>
              <a:t>.</a:t>
            </a:r>
          </a:p>
          <a:p>
            <a:pPr algn="just" fontAlgn="base">
              <a:lnSpc>
                <a:spcPct val="150000"/>
              </a:lnSpc>
            </a:pPr>
            <a:r>
              <a:rPr lang="vi-VN" sz="2000" b="1" dirty="0">
                <a:solidFill>
                  <a:srgbClr val="FFFF00"/>
                </a:solidFill>
              </a:rPr>
              <a:t>2.Đối với phương sai cao:</a:t>
            </a:r>
            <a:endParaRPr lang="vi-VN" sz="2000" dirty="0">
              <a:solidFill>
                <a:srgbClr val="FFFF00"/>
              </a:solidFill>
            </a:endParaRPr>
          </a:p>
          <a:p>
            <a:pPr algn="just" fontAlgn="base">
              <a:lnSpc>
                <a:spcPct val="150000"/>
              </a:lnSpc>
            </a:pPr>
            <a:r>
              <a:rPr lang="vi-VN" dirty="0">
                <a:solidFill>
                  <a:schemeClr val="bg1"/>
                </a:solidFill>
              </a:rPr>
              <a:t>Giải pháp: Thêm dữ liệu vào tập huấn luyện.</a:t>
            </a:r>
          </a:p>
          <a:p>
            <a:pPr algn="just" fontAlgn="base">
              <a:spcAft>
                <a:spcPts val="600"/>
              </a:spcAft>
            </a:pPr>
            <a:endParaRPr lang="vi-VN" sz="2000" dirty="0">
              <a:solidFill>
                <a:schemeClr val="bg1"/>
              </a:solidFill>
              <a:effectLst/>
            </a:endParaRPr>
          </a:p>
        </p:txBody>
      </p:sp>
    </p:spTree>
    <p:extLst>
      <p:ext uri="{BB962C8B-B14F-4D97-AF65-F5344CB8AC3E}">
        <p14:creationId xmlns:p14="http://schemas.microsoft.com/office/powerpoint/2010/main" val="1223103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fade">
                                      <p:cBhvr>
                                        <p:cTn id="36" dur="1000"/>
                                        <p:tgtEl>
                                          <p:spTgt spid="2">
                                            <p:txEl>
                                              <p:pRg st="5" end="5"/>
                                            </p:txEl>
                                          </p:spTgt>
                                        </p:tgtEl>
                                      </p:cBhvr>
                                    </p:animEffect>
                                    <p:anim calcmode="lin" valueType="num">
                                      <p:cBhvr>
                                        <p:cTn id="37"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0A3D0B5E-125B-62D3-96D8-ECFE9D887341}"/>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B4A3020-6FE2-8BD8-B0AB-335A03892E26}"/>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EE4CDF6B-D049-5372-4C60-F898831327C2}"/>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2F1A8082-6095-F381-FDE1-8FB8644504E2}"/>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FBC6E103-5659-DC09-23A1-7BE022DBC2B8}"/>
              </a:ext>
            </a:extLst>
          </p:cNvPr>
          <p:cNvSpPr txBox="1"/>
          <p:nvPr/>
        </p:nvSpPr>
        <p:spPr>
          <a:xfrm>
            <a:off x="1087120" y="948690"/>
            <a:ext cx="10129520" cy="907941"/>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23.GIẢI QUYẾT VẤN ĐỀ THIÊN LỆCH VÀ PHƯƠNG SAI</a:t>
            </a:r>
          </a:p>
          <a:p>
            <a:pPr algn="just" fontAlgn="base">
              <a:spcAft>
                <a:spcPts val="600"/>
              </a:spcAft>
            </a:pPr>
            <a:endParaRPr lang="vi-VN" sz="2000" dirty="0">
              <a:solidFill>
                <a:schemeClr val="bg1"/>
              </a:solidFill>
              <a:effectLst/>
            </a:endParaRPr>
          </a:p>
        </p:txBody>
      </p:sp>
      <p:sp>
        <p:nvSpPr>
          <p:cNvPr id="7" name="Hộp Văn bản 6">
            <a:extLst>
              <a:ext uri="{FF2B5EF4-FFF2-40B4-BE49-F238E27FC236}">
                <a16:creationId xmlns:a16="http://schemas.microsoft.com/office/drawing/2014/main" id="{77C16D0C-FBEC-C119-E153-B8EA33970EF9}"/>
              </a:ext>
            </a:extLst>
          </p:cNvPr>
          <p:cNvSpPr txBox="1"/>
          <p:nvPr/>
        </p:nvSpPr>
        <p:spPr>
          <a:xfrm>
            <a:off x="1087120" y="1418049"/>
            <a:ext cx="10170160" cy="4062651"/>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Thực tiễn</a:t>
            </a:r>
            <a:endParaRPr lang="vi-VN" sz="2000" b="0" i="0" dirty="0">
              <a:solidFill>
                <a:srgbClr val="FFFF00"/>
              </a:solidFill>
              <a:effectLst/>
            </a:endParaRPr>
          </a:p>
          <a:p>
            <a:pPr algn="just" fontAlgn="base">
              <a:lnSpc>
                <a:spcPct val="150000"/>
              </a:lnSpc>
            </a:pPr>
            <a:r>
              <a:rPr lang="vi-VN" sz="2000" b="0" i="0" dirty="0">
                <a:solidFill>
                  <a:schemeClr val="bg1"/>
                </a:solidFill>
                <a:effectLst/>
              </a:rPr>
              <a:t>	Trong thực tế, việc tăng kích thước mô hình có thể dẫn đến các vấn đề tính toán, vì việc huấn luyện mô hình lớn rất chậm. Ngoài ra, khả năng thu thập thêm dữ liệu cũng có giới hạn.</a:t>
            </a:r>
          </a:p>
          <a:p>
            <a:pPr algn="just" fontAlgn="base">
              <a:lnSpc>
                <a:spcPct val="150000"/>
              </a:lnSpc>
            </a:pPr>
            <a:r>
              <a:rPr lang="vi-VN" sz="2000" b="0" i="0" dirty="0">
                <a:solidFill>
                  <a:schemeClr val="bg1"/>
                </a:solidFill>
                <a:effectLst/>
              </a:rPr>
              <a:t>	Các kiến trúc mô hình khác nhau (chẳng hạn như các kiến trúc mạng nơ-</a:t>
            </a:r>
            <a:r>
              <a:rPr lang="vi-VN" sz="2000" b="0" i="0" dirty="0" err="1">
                <a:solidFill>
                  <a:schemeClr val="bg1"/>
                </a:solidFill>
                <a:effectLst/>
              </a:rPr>
              <a:t>ron</a:t>
            </a:r>
            <a:r>
              <a:rPr lang="vi-VN" sz="2000" b="0" i="0" dirty="0">
                <a:solidFill>
                  <a:schemeClr val="bg1"/>
                </a:solidFill>
                <a:effectLst/>
              </a:rPr>
              <a:t> khác nhau) sẽ có các mức độ thiên lệch và phương sai khác nhau. Nghiên cứu gần đây trong lĩnh vực học sâu đã phát triển nhiều kiến trúc mô hình sáng tạo, và tài liệu học thuật có thể là nguồn cảm hứng tốt.</a:t>
            </a:r>
          </a:p>
          <a:p>
            <a:pPr algn="just"/>
            <a:endParaRPr lang="vi-VN" dirty="0"/>
          </a:p>
        </p:txBody>
      </p:sp>
    </p:spTree>
    <p:extLst>
      <p:ext uri="{BB962C8B-B14F-4D97-AF65-F5344CB8AC3E}">
        <p14:creationId xmlns:p14="http://schemas.microsoft.com/office/powerpoint/2010/main" val="269117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6A47B079-D93E-8798-B254-306A0F26908E}"/>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7FE9BBCE-9A89-6909-A50B-DE1233A4A479}"/>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98D14EA-6857-F920-0630-B88AAF1BFB3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5312283C-8D9A-16A4-A1DF-AA650ADCD8A1}"/>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662B16FF-672B-A3B2-C4E4-E68960399D86}"/>
              </a:ext>
            </a:extLst>
          </p:cNvPr>
          <p:cNvSpPr txBox="1"/>
          <p:nvPr/>
        </p:nvSpPr>
        <p:spPr>
          <a:xfrm>
            <a:off x="1087120" y="948690"/>
            <a:ext cx="10129520" cy="907941"/>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23.GIẢI QUYẾT VẤN ĐỀ THIÊN LỆCH VÀ PHƯƠNG SAI</a:t>
            </a:r>
          </a:p>
          <a:p>
            <a:pPr algn="just" fontAlgn="base">
              <a:spcAft>
                <a:spcPts val="600"/>
              </a:spcAft>
            </a:pPr>
            <a:endParaRPr lang="vi-VN" sz="2000" dirty="0">
              <a:solidFill>
                <a:schemeClr val="bg1"/>
              </a:solidFill>
              <a:effectLst/>
            </a:endParaRPr>
          </a:p>
        </p:txBody>
      </p:sp>
      <p:sp>
        <p:nvSpPr>
          <p:cNvPr id="7" name="Hộp Văn bản 6">
            <a:extLst>
              <a:ext uri="{FF2B5EF4-FFF2-40B4-BE49-F238E27FC236}">
                <a16:creationId xmlns:a16="http://schemas.microsoft.com/office/drawing/2014/main" id="{52C022E6-4293-BCF2-00EA-D21E263BAC55}"/>
              </a:ext>
            </a:extLst>
          </p:cNvPr>
          <p:cNvSpPr txBox="1"/>
          <p:nvPr/>
        </p:nvSpPr>
        <p:spPr>
          <a:xfrm>
            <a:off x="1087120" y="1418049"/>
            <a:ext cx="10170160" cy="3266985"/>
          </a:xfrm>
          <a:prstGeom prst="rect">
            <a:avLst/>
          </a:prstGeom>
          <a:noFill/>
        </p:spPr>
        <p:txBody>
          <a:bodyPr wrap="square" rtlCol="0">
            <a:spAutoFit/>
          </a:bodyPr>
          <a:lstStyle/>
          <a:p>
            <a:pPr algn="l" fontAlgn="base">
              <a:lnSpc>
                <a:spcPct val="150000"/>
              </a:lnSpc>
            </a:pPr>
            <a:r>
              <a:rPr lang="vi-VN" sz="2000" b="1" i="0" dirty="0">
                <a:solidFill>
                  <a:srgbClr val="FFFF00"/>
                </a:solidFill>
                <a:effectLst/>
              </a:rPr>
              <a:t>Các yếu tố liên quan</a:t>
            </a:r>
            <a:endParaRPr lang="vi-VN" sz="2000" b="0" i="0" dirty="0">
              <a:solidFill>
                <a:srgbClr val="FFFF00"/>
              </a:solidFill>
              <a:effectLst/>
            </a:endParaRPr>
          </a:p>
          <a:p>
            <a:pPr algn="l" fontAlgn="base">
              <a:lnSpc>
                <a:spcPct val="150000"/>
              </a:lnSpc>
            </a:pPr>
            <a:r>
              <a:rPr lang="vi-VN" sz="2000" b="0" i="0" dirty="0">
                <a:solidFill>
                  <a:schemeClr val="bg1"/>
                </a:solidFill>
                <a:effectLst/>
              </a:rPr>
              <a:t>	Tăng kích thước mô hình thường làm giảm thiên lệch, nhưng cũng có thể làm tăng phương sai và nguy cơ </a:t>
            </a:r>
            <a:r>
              <a:rPr lang="vi-VN" sz="2000" b="0" i="0" dirty="0" err="1">
                <a:solidFill>
                  <a:schemeClr val="bg1"/>
                </a:solidFill>
                <a:effectLst/>
              </a:rPr>
              <a:t>overfitting</a:t>
            </a:r>
            <a:r>
              <a:rPr lang="vi-VN" sz="2000" b="0" i="0" dirty="0">
                <a:solidFill>
                  <a:schemeClr val="bg1"/>
                </a:solidFill>
                <a:effectLst/>
              </a:rPr>
              <a:t>. Tuy nhiên, vấn đề </a:t>
            </a:r>
            <a:r>
              <a:rPr lang="vi-VN" sz="2000" b="0" i="0" dirty="0" err="1">
                <a:solidFill>
                  <a:schemeClr val="bg1"/>
                </a:solidFill>
                <a:effectLst/>
              </a:rPr>
              <a:t>overfitting</a:t>
            </a:r>
            <a:r>
              <a:rPr lang="vi-VN" sz="2000" b="0" i="0" dirty="0">
                <a:solidFill>
                  <a:schemeClr val="bg1"/>
                </a:solidFill>
                <a:effectLst/>
              </a:rPr>
              <a:t> thường chỉ xảy ra khi không sử dụng phương pháp điều chỉnh (</a:t>
            </a:r>
            <a:r>
              <a:rPr lang="vi-VN" sz="2000" b="0" i="0" dirty="0" err="1">
                <a:solidFill>
                  <a:schemeClr val="bg1"/>
                </a:solidFill>
                <a:effectLst/>
              </a:rPr>
              <a:t>regularization</a:t>
            </a:r>
            <a:r>
              <a:rPr lang="vi-VN" sz="2000" b="0" i="0" dirty="0">
                <a:solidFill>
                  <a:schemeClr val="bg1"/>
                </a:solidFill>
                <a:effectLst/>
              </a:rPr>
              <a:t>).</a:t>
            </a:r>
          </a:p>
          <a:p>
            <a:pPr algn="l" fontAlgn="base">
              <a:lnSpc>
                <a:spcPct val="150000"/>
              </a:lnSpc>
            </a:pPr>
            <a:r>
              <a:rPr lang="vi-VN" sz="2000" b="0" i="0" dirty="0">
                <a:solidFill>
                  <a:schemeClr val="bg1"/>
                </a:solidFill>
                <a:effectLst/>
              </a:rPr>
              <a:t>	Nếu bạn áp dụng học sâu với L2 </a:t>
            </a:r>
            <a:r>
              <a:rPr lang="vi-VN" sz="2000" b="0" i="0" dirty="0" err="1">
                <a:solidFill>
                  <a:schemeClr val="bg1"/>
                </a:solidFill>
                <a:effectLst/>
              </a:rPr>
              <a:t>regularization</a:t>
            </a:r>
            <a:r>
              <a:rPr lang="vi-VN" sz="2000" b="0" i="0" dirty="0">
                <a:solidFill>
                  <a:schemeClr val="bg1"/>
                </a:solidFill>
                <a:effectLst/>
              </a:rPr>
              <a:t> hoặc </a:t>
            </a:r>
            <a:r>
              <a:rPr lang="vi-VN" sz="2000" b="0" i="0" dirty="0" err="1">
                <a:solidFill>
                  <a:schemeClr val="bg1"/>
                </a:solidFill>
                <a:effectLst/>
              </a:rPr>
              <a:t>dropout</a:t>
            </a:r>
            <a:r>
              <a:rPr lang="vi-VN" sz="2000" b="0" i="0" dirty="0">
                <a:solidFill>
                  <a:schemeClr val="bg1"/>
                </a:solidFill>
                <a:effectLst/>
              </a:rPr>
              <a:t> và tìm ra tham số điều chỉnh tốt nhất cho tập phát triển, thì việc tăng kích thước mô hình thường sẽ không làm giảm hiệu suất mà có thể cải thiện hoặc giữ nguyên.</a:t>
            </a:r>
          </a:p>
        </p:txBody>
      </p:sp>
    </p:spTree>
    <p:extLst>
      <p:ext uri="{BB962C8B-B14F-4D97-AF65-F5344CB8AC3E}">
        <p14:creationId xmlns:p14="http://schemas.microsoft.com/office/powerpoint/2010/main" val="9564454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8E28C37-D539-806A-1F1B-0031DF9FEB7C}"/>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9221B1A-1758-BE7A-8B26-D0CEC3E18072}"/>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658E4CFE-5D81-EBA4-76EE-FE93A631072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AAC13B45-A6C4-E409-9994-C632A898F6FA}"/>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DCCE39F7-6E7B-5AAC-0C1F-D67A47202F0C}"/>
              </a:ext>
            </a:extLst>
          </p:cNvPr>
          <p:cNvSpPr txBox="1"/>
          <p:nvPr/>
        </p:nvSpPr>
        <p:spPr>
          <a:xfrm>
            <a:off x="1087120" y="948690"/>
            <a:ext cx="10129520" cy="1379865"/>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24.SỰ CÂN BẰNG GIỮA THIÊN LỆCH VÀ PHƯƠNG SAI</a:t>
            </a:r>
          </a:p>
          <a:p>
            <a:pPr algn="just" fontAlgn="base">
              <a:lnSpc>
                <a:spcPct val="150000"/>
              </a:lnSpc>
              <a:spcAft>
                <a:spcPts val="600"/>
              </a:spcAft>
            </a:pPr>
            <a:r>
              <a:rPr lang="vi-VN" dirty="0">
                <a:solidFill>
                  <a:schemeClr val="bg1"/>
                </a:solidFill>
              </a:rPr>
              <a:t>Khái niệm "Cân bằng giữa thiên lệch và phương sai" đề cập đến sự cân bằng giữa hai loại lỗi trong các thuật toán học máy:</a:t>
            </a:r>
            <a:endParaRPr lang="vi-VN" dirty="0">
              <a:solidFill>
                <a:schemeClr val="bg1"/>
              </a:solidFill>
              <a:effectLst/>
            </a:endParaRPr>
          </a:p>
        </p:txBody>
      </p:sp>
      <p:sp>
        <p:nvSpPr>
          <p:cNvPr id="6" name="Hộp Văn bản 5">
            <a:extLst>
              <a:ext uri="{FF2B5EF4-FFF2-40B4-BE49-F238E27FC236}">
                <a16:creationId xmlns:a16="http://schemas.microsoft.com/office/drawing/2014/main" id="{2C9B027D-373B-5648-FDE6-43CC17157D85}"/>
              </a:ext>
            </a:extLst>
          </p:cNvPr>
          <p:cNvSpPr txBox="1"/>
          <p:nvPr/>
        </p:nvSpPr>
        <p:spPr>
          <a:xfrm>
            <a:off x="1087120" y="2328555"/>
            <a:ext cx="4978400" cy="3041858"/>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1. Thiên lệch (</a:t>
            </a:r>
            <a:r>
              <a:rPr lang="vi-VN" sz="2000" b="1" i="0" dirty="0" err="1">
                <a:solidFill>
                  <a:srgbClr val="FFFF00"/>
                </a:solidFill>
                <a:effectLst/>
              </a:rPr>
              <a:t>Bias</a:t>
            </a:r>
            <a:r>
              <a:rPr lang="vi-VN" sz="2000" b="1" i="0" dirty="0">
                <a:solidFill>
                  <a:srgbClr val="FFFF00"/>
                </a:solidFill>
                <a:effectLst/>
              </a:rPr>
              <a:t>):</a:t>
            </a:r>
            <a:endParaRPr lang="vi-VN" sz="2000" b="0" i="0" dirty="0">
              <a:solidFill>
                <a:srgbClr val="FFFF00"/>
              </a:solidFill>
              <a:effectLst/>
            </a:endParaRPr>
          </a:p>
          <a:p>
            <a:pPr algn="just" fontAlgn="base">
              <a:lnSpc>
                <a:spcPct val="150000"/>
              </a:lnSpc>
            </a:pPr>
            <a:r>
              <a:rPr lang="vi-VN" sz="2000" b="0" i="0" dirty="0">
                <a:solidFill>
                  <a:schemeClr val="bg1"/>
                </a:solidFill>
                <a:effectLst/>
              </a:rPr>
              <a:t>	</a:t>
            </a:r>
            <a:r>
              <a:rPr lang="vi-VN" b="0" i="0" dirty="0">
                <a:solidFill>
                  <a:schemeClr val="bg1"/>
                </a:solidFill>
                <a:effectLst/>
              </a:rPr>
              <a:t>Lỗi do mô hình không đủ phức tạp để nắm bắt được các mẫu trong dữ liệu.</a:t>
            </a:r>
          </a:p>
          <a:p>
            <a:pPr algn="just" fontAlgn="base">
              <a:lnSpc>
                <a:spcPct val="150000"/>
              </a:lnSpc>
            </a:pPr>
            <a:r>
              <a:rPr lang="vi-VN" b="0" i="0" dirty="0">
                <a:solidFill>
                  <a:schemeClr val="bg1"/>
                </a:solidFill>
                <a:effectLst/>
              </a:rPr>
              <a:t>	Ví dụ: Tăng kích thước mô hình (thêm nơ-</a:t>
            </a:r>
            <a:r>
              <a:rPr lang="vi-VN" b="0" i="0" dirty="0" err="1">
                <a:solidFill>
                  <a:schemeClr val="bg1"/>
                </a:solidFill>
                <a:effectLst/>
              </a:rPr>
              <a:t>ron</a:t>
            </a:r>
            <a:r>
              <a:rPr lang="vi-VN" b="0" i="0" dirty="0">
                <a:solidFill>
                  <a:schemeClr val="bg1"/>
                </a:solidFill>
                <a:effectLst/>
              </a:rPr>
              <a:t> hoặc lớp trong mạng nơ-</a:t>
            </a:r>
            <a:r>
              <a:rPr lang="vi-VN" b="0" i="0" dirty="0" err="1">
                <a:solidFill>
                  <a:schemeClr val="bg1"/>
                </a:solidFill>
                <a:effectLst/>
              </a:rPr>
              <a:t>ron</a:t>
            </a:r>
            <a:r>
              <a:rPr lang="vi-VN" b="0" i="0" dirty="0">
                <a:solidFill>
                  <a:schemeClr val="bg1"/>
                </a:solidFill>
                <a:effectLst/>
              </a:rPr>
              <a:t>) thường làm giảm thiên lệch nhưng có thể làm tăng phương sai.</a:t>
            </a:r>
          </a:p>
        </p:txBody>
      </p:sp>
      <p:sp>
        <p:nvSpPr>
          <p:cNvPr id="8" name="Hộp Văn bản 7">
            <a:extLst>
              <a:ext uri="{FF2B5EF4-FFF2-40B4-BE49-F238E27FC236}">
                <a16:creationId xmlns:a16="http://schemas.microsoft.com/office/drawing/2014/main" id="{33944B02-ACCD-40E5-452F-E5CF990AF531}"/>
              </a:ext>
            </a:extLst>
          </p:cNvPr>
          <p:cNvSpPr txBox="1"/>
          <p:nvPr/>
        </p:nvSpPr>
        <p:spPr>
          <a:xfrm>
            <a:off x="6126482" y="2328555"/>
            <a:ext cx="5090158" cy="2995692"/>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2.Phương sai (</a:t>
            </a:r>
            <a:r>
              <a:rPr lang="vi-VN" sz="2000" b="1" i="0" dirty="0" err="1">
                <a:solidFill>
                  <a:srgbClr val="FFFF00"/>
                </a:solidFill>
                <a:effectLst/>
              </a:rPr>
              <a:t>Variance</a:t>
            </a:r>
            <a:r>
              <a:rPr lang="vi-VN" sz="2000" b="1" i="0" dirty="0">
                <a:solidFill>
                  <a:srgbClr val="FFFF00"/>
                </a:solidFill>
                <a:effectLst/>
              </a:rPr>
              <a:t>):</a:t>
            </a:r>
            <a:endParaRPr lang="vi-VN" sz="2000" b="0" i="0" dirty="0">
              <a:solidFill>
                <a:srgbClr val="FFFF00"/>
              </a:solidFill>
              <a:effectLst/>
            </a:endParaRPr>
          </a:p>
          <a:p>
            <a:pPr algn="just" fontAlgn="base">
              <a:lnSpc>
                <a:spcPct val="150000"/>
              </a:lnSpc>
            </a:pPr>
            <a:r>
              <a:rPr lang="vi-VN" b="0" i="0" dirty="0">
                <a:solidFill>
                  <a:schemeClr val="bg1"/>
                </a:solidFill>
                <a:effectLst/>
              </a:rPr>
              <a:t>	Lỗi do mô hình quá phức tạp, dẫn đến việc nó học thuộc các chi tiết không cần thiết trong dữ liệu huấn luyện.</a:t>
            </a:r>
          </a:p>
          <a:p>
            <a:pPr algn="just" fontAlgn="base">
              <a:lnSpc>
                <a:spcPct val="150000"/>
              </a:lnSpc>
            </a:pPr>
            <a:r>
              <a:rPr lang="vi-VN" b="0" i="0" dirty="0">
                <a:solidFill>
                  <a:schemeClr val="bg1"/>
                </a:solidFill>
                <a:effectLst/>
              </a:rPr>
              <a:t>	Ví dụ: Thêm phương pháp điều chỉnh (</a:t>
            </a:r>
            <a:r>
              <a:rPr lang="vi-VN" b="0" i="0" dirty="0" err="1">
                <a:solidFill>
                  <a:schemeClr val="bg1"/>
                </a:solidFill>
                <a:effectLst/>
              </a:rPr>
              <a:t>regularization</a:t>
            </a:r>
            <a:r>
              <a:rPr lang="vi-VN" b="0" i="0" dirty="0">
                <a:solidFill>
                  <a:schemeClr val="bg1"/>
                </a:solidFill>
                <a:effectLst/>
              </a:rPr>
              <a:t>) thường làm tăng thiên lệch nhưng giảm phương sai.</a:t>
            </a:r>
          </a:p>
        </p:txBody>
      </p:sp>
    </p:spTree>
    <p:extLst>
      <p:ext uri="{BB962C8B-B14F-4D97-AF65-F5344CB8AC3E}">
        <p14:creationId xmlns:p14="http://schemas.microsoft.com/office/powerpoint/2010/main" val="2556034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1000"/>
                                        <p:tgtEl>
                                          <p:spTgt spid="6">
                                            <p:txEl>
                                              <p:pRg st="1" end="1"/>
                                            </p:txEl>
                                          </p:spTgt>
                                        </p:tgtEl>
                                      </p:cBhvr>
                                    </p:animEffect>
                                    <p:anim calcmode="lin" valueType="num">
                                      <p:cBhvr>
                                        <p:cTn id="27"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fade">
                                      <p:cBhvr>
                                        <p:cTn id="33" dur="1000"/>
                                        <p:tgtEl>
                                          <p:spTgt spid="6">
                                            <p:txEl>
                                              <p:pRg st="2" end="2"/>
                                            </p:txEl>
                                          </p:spTgt>
                                        </p:tgtEl>
                                      </p:cBhvr>
                                    </p:animEffect>
                                    <p:anim calcmode="lin" valueType="num">
                                      <p:cBhvr>
                                        <p:cTn id="3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animEffect transition="in" filter="fade">
                                      <p:cBhvr>
                                        <p:cTn id="40" dur="1000"/>
                                        <p:tgtEl>
                                          <p:spTgt spid="8">
                                            <p:txEl>
                                              <p:pRg st="0" end="0"/>
                                            </p:txEl>
                                          </p:spTgt>
                                        </p:tgtEl>
                                      </p:cBhvr>
                                    </p:animEffect>
                                    <p:anim calcmode="lin" valueType="num">
                                      <p:cBhvr>
                                        <p:cTn id="4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animEffect transition="in" filter="fade">
                                      <p:cBhvr>
                                        <p:cTn id="47" dur="1000"/>
                                        <p:tgtEl>
                                          <p:spTgt spid="8">
                                            <p:txEl>
                                              <p:pRg st="1" end="1"/>
                                            </p:txEl>
                                          </p:spTgt>
                                        </p:tgtEl>
                                      </p:cBhvr>
                                    </p:animEffect>
                                    <p:anim calcmode="lin" valueType="num">
                                      <p:cBhvr>
                                        <p:cTn id="4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8">
                                            <p:txEl>
                                              <p:pRg st="2" end="2"/>
                                            </p:txEl>
                                          </p:spTgt>
                                        </p:tgtEl>
                                        <p:attrNameLst>
                                          <p:attrName>style.visibility</p:attrName>
                                        </p:attrNameLst>
                                      </p:cBhvr>
                                      <p:to>
                                        <p:strVal val="visible"/>
                                      </p:to>
                                    </p:set>
                                    <p:animEffect transition="in" filter="fade">
                                      <p:cBhvr>
                                        <p:cTn id="54" dur="1000"/>
                                        <p:tgtEl>
                                          <p:spTgt spid="8">
                                            <p:txEl>
                                              <p:pRg st="2" end="2"/>
                                            </p:txEl>
                                          </p:spTgt>
                                        </p:tgtEl>
                                      </p:cBhvr>
                                    </p:animEffect>
                                    <p:anim calcmode="lin" valueType="num">
                                      <p:cBhvr>
                                        <p:cTn id="5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5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C7A6341-490E-1627-E868-DC8BEEF6F779}"/>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C8A3F60D-640A-141E-E246-E41D978FFAF9}"/>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75F1EE42-0BE9-D720-82E7-7F48C24EF054}"/>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2377050-4892-D2F8-25C7-5962633CCE11}"/>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43634F78-3C85-4EB0-7B43-B32D114EAFD4}"/>
              </a:ext>
            </a:extLst>
          </p:cNvPr>
          <p:cNvSpPr txBox="1"/>
          <p:nvPr/>
        </p:nvSpPr>
        <p:spPr>
          <a:xfrm>
            <a:off x="108712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24.SỰ CÂN BẰNG GIỮA THIÊN LỆCH VÀ PHƯƠNG SAI</a:t>
            </a:r>
          </a:p>
        </p:txBody>
      </p:sp>
      <p:sp>
        <p:nvSpPr>
          <p:cNvPr id="7" name="Hộp Văn bản 6">
            <a:extLst>
              <a:ext uri="{FF2B5EF4-FFF2-40B4-BE49-F238E27FC236}">
                <a16:creationId xmlns:a16="http://schemas.microsoft.com/office/drawing/2014/main" id="{C76D96CC-35E8-E6C7-5949-BC534FCF03D1}"/>
              </a:ext>
            </a:extLst>
          </p:cNvPr>
          <p:cNvSpPr txBox="1"/>
          <p:nvPr/>
        </p:nvSpPr>
        <p:spPr>
          <a:xfrm>
            <a:off x="1087120" y="1471910"/>
            <a:ext cx="10129520" cy="5898474"/>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Thực tế</a:t>
            </a:r>
            <a:endParaRPr lang="vi-VN" sz="2000" b="0" i="0" dirty="0">
              <a:solidFill>
                <a:srgbClr val="FFFF00"/>
              </a:solidFill>
              <a:effectLst/>
            </a:endParaRPr>
          </a:p>
          <a:p>
            <a:pPr algn="just" fontAlgn="base">
              <a:lnSpc>
                <a:spcPct val="150000"/>
              </a:lnSpc>
            </a:pPr>
            <a:r>
              <a:rPr lang="vi-VN" sz="2000" b="0" i="0" dirty="0">
                <a:solidFill>
                  <a:schemeClr val="bg1"/>
                </a:solidFill>
                <a:effectLst/>
              </a:rPr>
              <a:t>	</a:t>
            </a:r>
            <a:r>
              <a:rPr lang="vi-VN" b="0" i="0" dirty="0">
                <a:solidFill>
                  <a:schemeClr val="bg1"/>
                </a:solidFill>
                <a:effectLst/>
              </a:rPr>
              <a:t>Trong thời đại hiện nay, với việc có nhiều dữ liệu và khả năng sử dụng các mạng nơ-</a:t>
            </a:r>
            <a:r>
              <a:rPr lang="vi-VN" b="0" i="0" dirty="0" err="1">
                <a:solidFill>
                  <a:schemeClr val="bg1"/>
                </a:solidFill>
                <a:effectLst/>
              </a:rPr>
              <a:t>ron</a:t>
            </a:r>
            <a:r>
              <a:rPr lang="vi-VN" b="0" i="0" dirty="0">
                <a:solidFill>
                  <a:schemeClr val="bg1"/>
                </a:solidFill>
                <a:effectLst/>
              </a:rPr>
              <a:t> lớn (học sâu), sự cân bằng này ít hơn.</a:t>
            </a:r>
          </a:p>
          <a:p>
            <a:pPr algn="just" fontAlgn="base">
              <a:lnSpc>
                <a:spcPct val="150000"/>
              </a:lnSpc>
            </a:pPr>
            <a:r>
              <a:rPr lang="vi-VN" b="0" i="0" dirty="0">
                <a:solidFill>
                  <a:schemeClr val="bg1"/>
                </a:solidFill>
                <a:effectLst/>
              </a:rPr>
              <a:t>	Có nhiều lựa chọn để giảm thiên lệch mà không làm tăng phương sai, và ngược lại.</a:t>
            </a:r>
          </a:p>
          <a:p>
            <a:pPr algn="just" fontAlgn="base">
              <a:lnSpc>
                <a:spcPct val="150000"/>
              </a:lnSpc>
            </a:pPr>
            <a:r>
              <a:rPr lang="vi-VN" sz="2000" b="1" i="0" dirty="0">
                <a:solidFill>
                  <a:srgbClr val="FFFF00"/>
                </a:solidFill>
                <a:effectLst/>
              </a:rPr>
              <a:t>Các chiến lược</a:t>
            </a:r>
            <a:endParaRPr lang="vi-VN" sz="2000" b="0" i="0" dirty="0">
              <a:solidFill>
                <a:srgbClr val="FFFF00"/>
              </a:solidFill>
              <a:effectLst/>
            </a:endParaRPr>
          </a:p>
          <a:p>
            <a:pPr algn="just" fontAlgn="base">
              <a:lnSpc>
                <a:spcPct val="150000"/>
              </a:lnSpc>
            </a:pPr>
            <a:r>
              <a:rPr lang="vi-VN" sz="2000" b="0" i="0" dirty="0">
                <a:solidFill>
                  <a:schemeClr val="bg1"/>
                </a:solidFill>
                <a:effectLst/>
              </a:rPr>
              <a:t>	</a:t>
            </a:r>
            <a:r>
              <a:rPr lang="vi-VN" b="0" i="0" dirty="0">
                <a:solidFill>
                  <a:schemeClr val="bg1"/>
                </a:solidFill>
                <a:effectLst/>
              </a:rPr>
              <a:t>Có thể tăng kích thước mạng nơ-</a:t>
            </a:r>
            <a:r>
              <a:rPr lang="vi-VN" b="0" i="0" dirty="0" err="1">
                <a:solidFill>
                  <a:schemeClr val="bg1"/>
                </a:solidFill>
                <a:effectLst/>
              </a:rPr>
              <a:t>ron</a:t>
            </a:r>
            <a:r>
              <a:rPr lang="vi-VN" b="0" i="0" dirty="0">
                <a:solidFill>
                  <a:schemeClr val="bg1"/>
                </a:solidFill>
                <a:effectLst/>
              </a:rPr>
              <a:t> và điều chỉnh phương pháp điều chỉnh để giảm thiên lệch mà không làm tăng đáng kể phương sai.</a:t>
            </a:r>
          </a:p>
          <a:p>
            <a:pPr algn="just" fontAlgn="base"/>
            <a:r>
              <a:rPr lang="vi-VN" b="0" i="0" dirty="0">
                <a:solidFill>
                  <a:schemeClr val="bg1"/>
                </a:solidFill>
                <a:effectLst/>
              </a:rPr>
              <a:t>	Thêm dữ liệu huấn luyện cũng giúp giảm phương sai mà không ảnh hưởng đến thiên lệch.</a:t>
            </a:r>
          </a:p>
          <a:p>
            <a:pPr algn="just" fontAlgn="base">
              <a:lnSpc>
                <a:spcPct val="150000"/>
              </a:lnSpc>
            </a:pPr>
            <a:r>
              <a:rPr lang="vi-VN" sz="2000" b="1" i="0" dirty="0">
                <a:solidFill>
                  <a:srgbClr val="FFFF00"/>
                </a:solidFill>
                <a:effectLst/>
              </a:rPr>
              <a:t>KẾT LUẬN</a:t>
            </a:r>
            <a:endParaRPr lang="vi-VN" sz="2000" b="0" i="0" dirty="0">
              <a:solidFill>
                <a:srgbClr val="FFFF00"/>
              </a:solidFill>
              <a:effectLst/>
            </a:endParaRPr>
          </a:p>
          <a:p>
            <a:pPr algn="just" fontAlgn="base">
              <a:lnSpc>
                <a:spcPct val="150000"/>
              </a:lnSpc>
            </a:pPr>
            <a:r>
              <a:rPr lang="vi-VN" sz="2000" b="0" i="0" dirty="0">
                <a:solidFill>
                  <a:schemeClr val="bg1"/>
                </a:solidFill>
                <a:effectLst/>
              </a:rPr>
              <a:t>	</a:t>
            </a:r>
            <a:r>
              <a:rPr lang="vi-VN" b="0" i="0" dirty="0">
                <a:solidFill>
                  <a:schemeClr val="bg1"/>
                </a:solidFill>
                <a:effectLst/>
              </a:rPr>
              <a:t>Việc chọn kiến trúc mô hình phù hợp cho nhiệm vụ có thể giúp giảm cả thiên lệch và phương sai cùng lúc, mặc dù điều này có thể khó khăn. Các chương tiếp theo sẽ thảo luận thêm về các kỹ thuật cụ thể để giải quyết vấn đề thiên lệch và phương sai.</a:t>
            </a:r>
          </a:p>
          <a:p>
            <a:pPr algn="just">
              <a:lnSpc>
                <a:spcPct val="150000"/>
              </a:lnSpc>
            </a:pPr>
            <a:endParaRPr lang="vi-VN" sz="2000" dirty="0">
              <a:solidFill>
                <a:schemeClr val="bg1"/>
              </a:solidFill>
            </a:endParaRPr>
          </a:p>
        </p:txBody>
      </p:sp>
    </p:spTree>
    <p:extLst>
      <p:ext uri="{BB962C8B-B14F-4D97-AF65-F5344CB8AC3E}">
        <p14:creationId xmlns:p14="http://schemas.microsoft.com/office/powerpoint/2010/main" val="2791789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additive="base">
                                        <p:cTn id="2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1000"/>
                                        <p:tgtEl>
                                          <p:spTgt spid="7">
                                            <p:txEl>
                                              <p:pRg st="4" end="4"/>
                                            </p:txEl>
                                          </p:spTgt>
                                        </p:tgtEl>
                                      </p:cBhvr>
                                    </p:animEffect>
                                    <p:anim calcmode="lin" valueType="num">
                                      <p:cBhvr>
                                        <p:cTn id="3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animEffect transition="in" filter="fade">
                                      <p:cBhvr>
                                        <p:cTn id="40" dur="1000"/>
                                        <p:tgtEl>
                                          <p:spTgt spid="7">
                                            <p:txEl>
                                              <p:pRg st="5" end="5"/>
                                            </p:txEl>
                                          </p:spTgt>
                                        </p:tgtEl>
                                      </p:cBhvr>
                                    </p:animEffect>
                                    <p:anim calcmode="lin" valueType="num">
                                      <p:cBhvr>
                                        <p:cTn id="4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wipe(down)">
                                      <p:cBhvr>
                                        <p:cTn id="47" dur="580">
                                          <p:stCondLst>
                                            <p:cond delay="0"/>
                                          </p:stCondLst>
                                        </p:cTn>
                                        <p:tgtEl>
                                          <p:spTgt spid="7">
                                            <p:txEl>
                                              <p:pRg st="6" end="6"/>
                                            </p:txEl>
                                          </p:spTgt>
                                        </p:tgtEl>
                                      </p:cBhvr>
                                    </p:animEffect>
                                    <p:anim calcmode="lin" valueType="num">
                                      <p:cBhvr>
                                        <p:cTn id="48"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7">
                                            <p:txEl>
                                              <p:pRg st="6" end="6"/>
                                            </p:txEl>
                                          </p:spTgt>
                                        </p:tgtEl>
                                      </p:cBhvr>
                                      <p:to x="100000" y="60000"/>
                                    </p:animScale>
                                    <p:animScale>
                                      <p:cBhvr>
                                        <p:cTn id="54" dur="166" decel="50000">
                                          <p:stCondLst>
                                            <p:cond delay="676"/>
                                          </p:stCondLst>
                                        </p:cTn>
                                        <p:tgtEl>
                                          <p:spTgt spid="7">
                                            <p:txEl>
                                              <p:pRg st="6" end="6"/>
                                            </p:txEl>
                                          </p:spTgt>
                                        </p:tgtEl>
                                      </p:cBhvr>
                                      <p:to x="100000" y="100000"/>
                                    </p:animScale>
                                    <p:animScale>
                                      <p:cBhvr>
                                        <p:cTn id="55" dur="26">
                                          <p:stCondLst>
                                            <p:cond delay="1312"/>
                                          </p:stCondLst>
                                        </p:cTn>
                                        <p:tgtEl>
                                          <p:spTgt spid="7">
                                            <p:txEl>
                                              <p:pRg st="6" end="6"/>
                                            </p:txEl>
                                          </p:spTgt>
                                        </p:tgtEl>
                                      </p:cBhvr>
                                      <p:to x="100000" y="80000"/>
                                    </p:animScale>
                                    <p:animScale>
                                      <p:cBhvr>
                                        <p:cTn id="56" dur="166" decel="50000">
                                          <p:stCondLst>
                                            <p:cond delay="1338"/>
                                          </p:stCondLst>
                                        </p:cTn>
                                        <p:tgtEl>
                                          <p:spTgt spid="7">
                                            <p:txEl>
                                              <p:pRg st="6" end="6"/>
                                            </p:txEl>
                                          </p:spTgt>
                                        </p:tgtEl>
                                      </p:cBhvr>
                                      <p:to x="100000" y="100000"/>
                                    </p:animScale>
                                    <p:animScale>
                                      <p:cBhvr>
                                        <p:cTn id="57" dur="26">
                                          <p:stCondLst>
                                            <p:cond delay="1642"/>
                                          </p:stCondLst>
                                        </p:cTn>
                                        <p:tgtEl>
                                          <p:spTgt spid="7">
                                            <p:txEl>
                                              <p:pRg st="6" end="6"/>
                                            </p:txEl>
                                          </p:spTgt>
                                        </p:tgtEl>
                                      </p:cBhvr>
                                      <p:to x="100000" y="90000"/>
                                    </p:animScale>
                                    <p:animScale>
                                      <p:cBhvr>
                                        <p:cTn id="58" dur="166" decel="50000">
                                          <p:stCondLst>
                                            <p:cond delay="1668"/>
                                          </p:stCondLst>
                                        </p:cTn>
                                        <p:tgtEl>
                                          <p:spTgt spid="7">
                                            <p:txEl>
                                              <p:pRg st="6" end="6"/>
                                            </p:txEl>
                                          </p:spTgt>
                                        </p:tgtEl>
                                      </p:cBhvr>
                                      <p:to x="100000" y="100000"/>
                                    </p:animScale>
                                    <p:animScale>
                                      <p:cBhvr>
                                        <p:cTn id="59" dur="26">
                                          <p:stCondLst>
                                            <p:cond delay="1808"/>
                                          </p:stCondLst>
                                        </p:cTn>
                                        <p:tgtEl>
                                          <p:spTgt spid="7">
                                            <p:txEl>
                                              <p:pRg st="6" end="6"/>
                                            </p:txEl>
                                          </p:spTgt>
                                        </p:tgtEl>
                                      </p:cBhvr>
                                      <p:to x="100000" y="95000"/>
                                    </p:animScale>
                                    <p:animScale>
                                      <p:cBhvr>
                                        <p:cTn id="60" dur="166" decel="50000">
                                          <p:stCondLst>
                                            <p:cond delay="1834"/>
                                          </p:stCondLst>
                                        </p:cTn>
                                        <p:tgtEl>
                                          <p:spTgt spid="7">
                                            <p:txEl>
                                              <p:pRg st="6" end="6"/>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Effect transition="in" filter="fade">
                                      <p:cBhvr>
                                        <p:cTn id="65" dur="1000"/>
                                        <p:tgtEl>
                                          <p:spTgt spid="7">
                                            <p:txEl>
                                              <p:pRg st="7" end="7"/>
                                            </p:txEl>
                                          </p:spTgt>
                                        </p:tgtEl>
                                      </p:cBhvr>
                                    </p:animEffect>
                                    <p:anim calcmode="lin" valueType="num">
                                      <p:cBhvr>
                                        <p:cTn id="6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C338E734-3783-D1FD-798C-ED1C4F2DA710}"/>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A02813C1-A2BE-1F5E-A4F3-B29E5CC301E2}"/>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95D9F3F2-0227-AEFE-147B-EB8A9144F73A}"/>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1364EB0F-D90F-D551-6286-480C244FC997}"/>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3130FB4E-56CA-99FF-3C9A-610D74DBB718}"/>
              </a:ext>
            </a:extLst>
          </p:cNvPr>
          <p:cNvSpPr txBox="1"/>
          <p:nvPr/>
        </p:nvSpPr>
        <p:spPr>
          <a:xfrm>
            <a:off x="1117600" y="948690"/>
            <a:ext cx="10129520" cy="1379865"/>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25.CÁC KĨ THUẬT GIẢM THIÊN LỆCH CÓ THỂ TRÁNH</a:t>
            </a:r>
          </a:p>
          <a:p>
            <a:pPr algn="just" fontAlgn="base">
              <a:lnSpc>
                <a:spcPct val="150000"/>
              </a:lnSpc>
              <a:spcAft>
                <a:spcPts val="600"/>
              </a:spcAft>
            </a:pPr>
            <a:r>
              <a:rPr lang="vi-VN" dirty="0">
                <a:solidFill>
                  <a:schemeClr val="bg1"/>
                </a:solidFill>
              </a:rPr>
              <a:t>Nếu thuật toán học máy của bạn gặp vấn đề với thiên lệch có thể tránh được cao, có thể thử các kỹ thuật sau:</a:t>
            </a:r>
          </a:p>
        </p:txBody>
      </p:sp>
      <p:sp>
        <p:nvSpPr>
          <p:cNvPr id="6" name="Hộp Văn bản 5">
            <a:extLst>
              <a:ext uri="{FF2B5EF4-FFF2-40B4-BE49-F238E27FC236}">
                <a16:creationId xmlns:a16="http://schemas.microsoft.com/office/drawing/2014/main" id="{D412EB8E-8ED2-3AFC-1354-605BD0230616}"/>
              </a:ext>
            </a:extLst>
          </p:cNvPr>
          <p:cNvSpPr txBox="1"/>
          <p:nvPr/>
        </p:nvSpPr>
        <p:spPr>
          <a:xfrm>
            <a:off x="1117600" y="2509520"/>
            <a:ext cx="10129520" cy="3549690"/>
          </a:xfrm>
          <a:prstGeom prst="rect">
            <a:avLst/>
          </a:prstGeom>
          <a:noFill/>
        </p:spPr>
        <p:txBody>
          <a:bodyPr wrap="square" rtlCol="0">
            <a:spAutoFit/>
          </a:bodyPr>
          <a:lstStyle/>
          <a:p>
            <a:pPr algn="l" fontAlgn="base">
              <a:lnSpc>
                <a:spcPct val="150000"/>
              </a:lnSpc>
            </a:pPr>
            <a:r>
              <a:rPr lang="vi-VN" sz="2000" b="1" i="0" dirty="0">
                <a:solidFill>
                  <a:srgbClr val="FFFF00"/>
                </a:solidFill>
                <a:effectLst/>
              </a:rPr>
              <a:t>1.Tăng kích thước mô hình:</a:t>
            </a:r>
            <a:endParaRPr lang="vi-VN" sz="2000" b="0" i="0" dirty="0">
              <a:solidFill>
                <a:srgbClr val="FFFF00"/>
              </a:solidFill>
              <a:effectLst/>
            </a:endParaRPr>
          </a:p>
          <a:p>
            <a:pPr algn="l" fontAlgn="base">
              <a:lnSpc>
                <a:spcPct val="150000"/>
              </a:lnSpc>
            </a:pPr>
            <a:r>
              <a:rPr lang="vi-VN" sz="2000" b="0" i="0" dirty="0">
                <a:solidFill>
                  <a:schemeClr val="bg1"/>
                </a:solidFill>
                <a:effectLst/>
              </a:rPr>
              <a:t>	</a:t>
            </a:r>
            <a:r>
              <a:rPr lang="vi-VN" b="0" i="0" dirty="0">
                <a:solidFill>
                  <a:schemeClr val="bg1"/>
                </a:solidFill>
                <a:effectLst/>
              </a:rPr>
              <a:t>Thêm số lượng nơ-</a:t>
            </a:r>
            <a:r>
              <a:rPr lang="vi-VN" b="0" i="0" dirty="0" err="1">
                <a:solidFill>
                  <a:schemeClr val="bg1"/>
                </a:solidFill>
                <a:effectLst/>
              </a:rPr>
              <a:t>ron</a:t>
            </a:r>
            <a:r>
              <a:rPr lang="vi-VN" b="0" i="0" dirty="0">
                <a:solidFill>
                  <a:schemeClr val="bg1"/>
                </a:solidFill>
                <a:effectLst/>
              </a:rPr>
              <a:t> hoặc lớp để giảm thiên lệch, giúp mô hình phù hợp tốt hơn với tập huấn luyện.</a:t>
            </a:r>
          </a:p>
          <a:p>
            <a:pPr algn="l" fontAlgn="base">
              <a:lnSpc>
                <a:spcPct val="150000"/>
              </a:lnSpc>
            </a:pPr>
            <a:r>
              <a:rPr lang="vi-VN" b="0" i="0" dirty="0">
                <a:solidFill>
                  <a:schemeClr val="bg1"/>
                </a:solidFill>
                <a:effectLst/>
              </a:rPr>
              <a:t>	Nếu điều này làm tăng phương sai, hãy sử dụng phương pháp điều chỉnh để khắc phục.</a:t>
            </a:r>
          </a:p>
          <a:p>
            <a:pPr algn="l" fontAlgn="base">
              <a:lnSpc>
                <a:spcPct val="150000"/>
              </a:lnSpc>
            </a:pPr>
            <a:r>
              <a:rPr lang="vi-VN" sz="2000" b="1" i="0" dirty="0">
                <a:solidFill>
                  <a:srgbClr val="FFFF00"/>
                </a:solidFill>
                <a:effectLst/>
              </a:rPr>
              <a:t>2.Chỉnh sửa các đặc trưng đầu vào:</a:t>
            </a:r>
            <a:endParaRPr lang="vi-VN" sz="2000" b="0" i="0" dirty="0">
              <a:solidFill>
                <a:srgbClr val="FFFF00"/>
              </a:solidFill>
              <a:effectLst/>
            </a:endParaRPr>
          </a:p>
          <a:p>
            <a:pPr algn="l" fontAlgn="base">
              <a:lnSpc>
                <a:spcPct val="150000"/>
              </a:lnSpc>
            </a:pPr>
            <a:r>
              <a:rPr lang="vi-VN" sz="2000" b="0" i="0" dirty="0">
                <a:solidFill>
                  <a:schemeClr val="bg1"/>
                </a:solidFill>
                <a:effectLst/>
              </a:rPr>
              <a:t>	</a:t>
            </a:r>
            <a:r>
              <a:rPr lang="vi-VN" b="0" i="0" dirty="0">
                <a:solidFill>
                  <a:schemeClr val="bg1"/>
                </a:solidFill>
                <a:effectLst/>
              </a:rPr>
              <a:t>Dựa trên phân tích lỗi để tạo ra các đặc trưng bổ sung giúp loại bỏ một số loại lỗi cụ thể.</a:t>
            </a:r>
          </a:p>
          <a:p>
            <a:pPr algn="l" fontAlgn="base">
              <a:lnSpc>
                <a:spcPct val="150000"/>
              </a:lnSpc>
            </a:pPr>
            <a:r>
              <a:rPr lang="vi-VN" b="0" i="0" dirty="0">
                <a:solidFill>
                  <a:schemeClr val="bg1"/>
                </a:solidFill>
                <a:effectLst/>
              </a:rPr>
              <a:t>	Thêm đặc trưng mới có thể cải thiện cả thiên lệch và phương sai. Nếu tăng phương sai, hãy áp dụng phương pháp điều chỉnh.</a:t>
            </a:r>
          </a:p>
        </p:txBody>
      </p:sp>
    </p:spTree>
    <p:extLst>
      <p:ext uri="{BB962C8B-B14F-4D97-AF65-F5344CB8AC3E}">
        <p14:creationId xmlns:p14="http://schemas.microsoft.com/office/powerpoint/2010/main" val="3857066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1000"/>
                                        <p:tgtEl>
                                          <p:spTgt spid="6">
                                            <p:txEl>
                                              <p:pRg st="1" end="1"/>
                                            </p:txEl>
                                          </p:spTgt>
                                        </p:tgtEl>
                                      </p:cBhvr>
                                    </p:animEffect>
                                    <p:anim calcmode="lin" valueType="num">
                                      <p:cBhvr>
                                        <p:cTn id="2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fade">
                                      <p:cBhvr>
                                        <p:cTn id="34" dur="1000"/>
                                        <p:tgtEl>
                                          <p:spTgt spid="6">
                                            <p:txEl>
                                              <p:pRg st="2" end="2"/>
                                            </p:txEl>
                                          </p:spTgt>
                                        </p:tgtEl>
                                      </p:cBhvr>
                                    </p:animEffect>
                                    <p:anim calcmode="lin" valueType="num">
                                      <p:cBhvr>
                                        <p:cTn id="3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Effect transition="in" filter="fade">
                                      <p:cBhvr>
                                        <p:cTn id="41" dur="1000"/>
                                        <p:tgtEl>
                                          <p:spTgt spid="6">
                                            <p:txEl>
                                              <p:pRg st="3" end="3"/>
                                            </p:txEl>
                                          </p:spTgt>
                                        </p:tgtEl>
                                      </p:cBhvr>
                                    </p:animEffect>
                                    <p:anim calcmode="lin" valueType="num">
                                      <p:cBhvr>
                                        <p:cTn id="4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fade">
                                      <p:cBhvr>
                                        <p:cTn id="48" dur="1000"/>
                                        <p:tgtEl>
                                          <p:spTgt spid="6">
                                            <p:txEl>
                                              <p:pRg st="4" end="4"/>
                                            </p:txEl>
                                          </p:spTgt>
                                        </p:tgtEl>
                                      </p:cBhvr>
                                    </p:animEffect>
                                    <p:anim calcmode="lin" valueType="num">
                                      <p:cBhvr>
                                        <p:cTn id="4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1000"/>
                                        <p:tgtEl>
                                          <p:spTgt spid="6">
                                            <p:txEl>
                                              <p:pRg st="5" end="5"/>
                                            </p:txEl>
                                          </p:spTgt>
                                        </p:tgtEl>
                                      </p:cBhvr>
                                    </p:animEffect>
                                    <p:anim calcmode="lin" valueType="num">
                                      <p:cBhvr>
                                        <p:cTn id="5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DDC70510-13CE-4647-265F-73C79895E5F4}"/>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FE5AB9AF-3916-B97B-00B5-8E44B1F5853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3221B137-F104-E716-FF16-CE9B8714E9AA}"/>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CDD465D-CFBB-44D4-E95B-53834A78E02E}"/>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B98B739F-CBB0-21F2-A4C8-66140D5D78C1}"/>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25.CÁC KĨ THUẬT GIẢM THIÊN LỆCH CÓ THỂ TRÁNH</a:t>
            </a:r>
          </a:p>
        </p:txBody>
      </p:sp>
      <p:sp>
        <p:nvSpPr>
          <p:cNvPr id="7" name="Hộp Văn bản 6">
            <a:extLst>
              <a:ext uri="{FF2B5EF4-FFF2-40B4-BE49-F238E27FC236}">
                <a16:creationId xmlns:a16="http://schemas.microsoft.com/office/drawing/2014/main" id="{F8DDAC3D-A2AA-85E7-39B0-90E9AC1EEA28}"/>
              </a:ext>
            </a:extLst>
          </p:cNvPr>
          <p:cNvSpPr txBox="1"/>
          <p:nvPr/>
        </p:nvSpPr>
        <p:spPr>
          <a:xfrm>
            <a:off x="1127760" y="1471910"/>
            <a:ext cx="9865360" cy="5493812"/>
          </a:xfrm>
          <a:prstGeom prst="rect">
            <a:avLst/>
          </a:prstGeom>
          <a:noFill/>
        </p:spPr>
        <p:txBody>
          <a:bodyPr wrap="square" rtlCol="0">
            <a:spAutoFit/>
          </a:bodyPr>
          <a:lstStyle/>
          <a:p>
            <a:pPr algn="just" fontAlgn="base">
              <a:lnSpc>
                <a:spcPct val="150000"/>
              </a:lnSpc>
              <a:spcAft>
                <a:spcPts val="1200"/>
              </a:spcAft>
            </a:pPr>
            <a:r>
              <a:rPr lang="vi-VN" sz="2000" b="1" i="0" dirty="0">
                <a:solidFill>
                  <a:srgbClr val="FFFF00"/>
                </a:solidFill>
                <a:effectLst/>
              </a:rPr>
              <a:t>3.Giảm hoặc loại bỏ phương pháp điều chỉnh:</a:t>
            </a:r>
            <a:endParaRPr lang="vi-VN" sz="2000" dirty="0">
              <a:solidFill>
                <a:srgbClr val="FFFF00"/>
              </a:solidFill>
            </a:endParaRPr>
          </a:p>
          <a:p>
            <a:pPr algn="just" fontAlgn="base">
              <a:lnSpc>
                <a:spcPct val="150000"/>
              </a:lnSpc>
              <a:spcAft>
                <a:spcPts val="1200"/>
              </a:spcAft>
            </a:pPr>
            <a:r>
              <a:rPr lang="vi-VN" b="0" i="0" dirty="0">
                <a:solidFill>
                  <a:schemeClr val="bg1"/>
                </a:solidFill>
                <a:effectLst/>
              </a:rPr>
              <a:t>Việc này có thể giảm thiên lệch có thể tránh được, nhưng sẽ làm tăng phương sai.</a:t>
            </a:r>
          </a:p>
          <a:p>
            <a:pPr algn="just" fontAlgn="base">
              <a:lnSpc>
                <a:spcPct val="150000"/>
              </a:lnSpc>
              <a:spcAft>
                <a:spcPts val="1200"/>
              </a:spcAft>
            </a:pPr>
            <a:r>
              <a:rPr lang="vi-VN" sz="2000" b="1" i="0" dirty="0">
                <a:solidFill>
                  <a:srgbClr val="FFFF00"/>
                </a:solidFill>
                <a:effectLst/>
              </a:rPr>
              <a:t>4.Chỉnh sửa kiến trúc mô hình:</a:t>
            </a:r>
            <a:endParaRPr lang="vi-VN" sz="2000" dirty="0">
              <a:solidFill>
                <a:srgbClr val="FFFF00"/>
              </a:solidFill>
            </a:endParaRPr>
          </a:p>
          <a:p>
            <a:pPr algn="just" fontAlgn="base">
              <a:lnSpc>
                <a:spcPct val="150000"/>
              </a:lnSpc>
              <a:spcAft>
                <a:spcPts val="1200"/>
              </a:spcAft>
            </a:pPr>
            <a:r>
              <a:rPr lang="vi-VN" b="0" i="0" dirty="0">
                <a:solidFill>
                  <a:schemeClr val="bg1"/>
                </a:solidFill>
                <a:effectLst/>
              </a:rPr>
              <a:t>Thay đổi kiến trúc của mạng nơ-</a:t>
            </a:r>
            <a:r>
              <a:rPr lang="vi-VN" b="0" i="0" dirty="0" err="1">
                <a:solidFill>
                  <a:schemeClr val="bg1"/>
                </a:solidFill>
                <a:effectLst/>
              </a:rPr>
              <a:t>ron</a:t>
            </a:r>
            <a:r>
              <a:rPr lang="vi-VN" b="0" i="0" dirty="0">
                <a:solidFill>
                  <a:schemeClr val="bg1"/>
                </a:solidFill>
                <a:effectLst/>
              </a:rPr>
              <a:t> để phù hợp hơn với bài toán có thể ảnh hưởng đến cả thiên lệch và phương sai.</a:t>
            </a:r>
          </a:p>
          <a:p>
            <a:pPr algn="just" fontAlgn="base">
              <a:lnSpc>
                <a:spcPct val="150000"/>
              </a:lnSpc>
              <a:spcAft>
                <a:spcPts val="1200"/>
              </a:spcAft>
            </a:pPr>
            <a:r>
              <a:rPr lang="vi-VN" sz="2000" b="1" i="0" dirty="0">
                <a:solidFill>
                  <a:srgbClr val="FFFF00"/>
                </a:solidFill>
                <a:effectLst/>
              </a:rPr>
              <a:t>5.Phương pháp không hữu ích:</a:t>
            </a:r>
            <a:endParaRPr lang="vi-VN" sz="2000" dirty="0">
              <a:solidFill>
                <a:srgbClr val="FFFF00"/>
              </a:solidFill>
            </a:endParaRPr>
          </a:p>
          <a:p>
            <a:pPr algn="just" fontAlgn="base">
              <a:lnSpc>
                <a:spcPct val="150000"/>
              </a:lnSpc>
              <a:spcAft>
                <a:spcPts val="1200"/>
              </a:spcAft>
            </a:pPr>
            <a:r>
              <a:rPr lang="vi-VN" b="1" i="0" dirty="0">
                <a:solidFill>
                  <a:schemeClr val="bg1"/>
                </a:solidFill>
                <a:effectLst/>
              </a:rPr>
              <a:t>Thêm dữ liệu huấn luyện:</a:t>
            </a:r>
            <a:r>
              <a:rPr lang="vi-VN" b="0" i="0" dirty="0">
                <a:solidFill>
                  <a:schemeClr val="bg1"/>
                </a:solidFill>
                <a:effectLst/>
              </a:rPr>
              <a:t> Kỹ thuật này giúp giải quyết vấn đề phương sai, nhưng thường không có tác động đáng kể đến thiên vị.</a:t>
            </a:r>
          </a:p>
          <a:p>
            <a:pPr algn="just" fontAlgn="base">
              <a:spcAft>
                <a:spcPts val="1200"/>
              </a:spcAft>
            </a:pPr>
            <a:r>
              <a:rPr lang="vi-VN" sz="2000" b="1" i="0" dirty="0">
                <a:solidFill>
                  <a:srgbClr val="FFFF00"/>
                </a:solidFill>
                <a:effectLst/>
              </a:rPr>
              <a:t>KẾT LUẬN</a:t>
            </a:r>
            <a:endParaRPr lang="vi-VN" sz="2000" b="0" i="0" dirty="0">
              <a:solidFill>
                <a:srgbClr val="FFFF00"/>
              </a:solidFill>
              <a:effectLst/>
            </a:endParaRPr>
          </a:p>
          <a:p>
            <a:pPr algn="just" fontAlgn="base">
              <a:spcAft>
                <a:spcPts val="1200"/>
              </a:spcAft>
            </a:pPr>
            <a:r>
              <a:rPr lang="vi-VN" b="0" i="0" dirty="0">
                <a:solidFill>
                  <a:schemeClr val="bg1"/>
                </a:solidFill>
                <a:effectLst/>
              </a:rPr>
              <a:t>Sử dụng các kỹ thuật này có thể giúp cải thiện hiệu suất của mô hình bằng cách giảm thiên vị có thể tránh được, tạo điều kiện cho việc tối ưu hóa mô hình trong các bài toán học máy.</a:t>
            </a:r>
          </a:p>
        </p:txBody>
      </p:sp>
    </p:spTree>
    <p:extLst>
      <p:ext uri="{BB962C8B-B14F-4D97-AF65-F5344CB8AC3E}">
        <p14:creationId xmlns:p14="http://schemas.microsoft.com/office/powerpoint/2010/main" val="23448259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wipe(down)">
                                      <p:cBhvr>
                                        <p:cTn id="49" dur="580">
                                          <p:stCondLst>
                                            <p:cond delay="0"/>
                                          </p:stCondLst>
                                        </p:cTn>
                                        <p:tgtEl>
                                          <p:spTgt spid="7">
                                            <p:txEl>
                                              <p:pRg st="6" end="6"/>
                                            </p:txEl>
                                          </p:spTgt>
                                        </p:tgtEl>
                                      </p:cBhvr>
                                    </p:animEffect>
                                    <p:anim calcmode="lin" valueType="num">
                                      <p:cBhvr>
                                        <p:cTn id="50" dur="1822" tmFilter="0,0; 0.14,0.36; 0.43,0.73; 0.71,0.91; 1.0,1.0">
                                          <p:stCondLst>
                                            <p:cond delay="0"/>
                                          </p:stCondLst>
                                        </p:cTn>
                                        <p:tgtEl>
                                          <p:spTgt spid="7">
                                            <p:txEl>
                                              <p:pRg st="6" end="6"/>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7">
                                            <p:txEl>
                                              <p:pRg st="6" end="6"/>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7">
                                            <p:txEl>
                                              <p:pRg st="6" end="6"/>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7">
                                            <p:txEl>
                                              <p:pRg st="6" end="6"/>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7">
                                            <p:txEl>
                                              <p:pRg st="6" end="6"/>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7">
                                            <p:txEl>
                                              <p:pRg st="6" end="6"/>
                                            </p:txEl>
                                          </p:spTgt>
                                        </p:tgtEl>
                                      </p:cBhvr>
                                      <p:to x="100000" y="60000"/>
                                    </p:animScale>
                                    <p:animScale>
                                      <p:cBhvr>
                                        <p:cTn id="56" dur="166" decel="50000">
                                          <p:stCondLst>
                                            <p:cond delay="676"/>
                                          </p:stCondLst>
                                        </p:cTn>
                                        <p:tgtEl>
                                          <p:spTgt spid="7">
                                            <p:txEl>
                                              <p:pRg st="6" end="6"/>
                                            </p:txEl>
                                          </p:spTgt>
                                        </p:tgtEl>
                                      </p:cBhvr>
                                      <p:to x="100000" y="100000"/>
                                    </p:animScale>
                                    <p:animScale>
                                      <p:cBhvr>
                                        <p:cTn id="57" dur="26">
                                          <p:stCondLst>
                                            <p:cond delay="1312"/>
                                          </p:stCondLst>
                                        </p:cTn>
                                        <p:tgtEl>
                                          <p:spTgt spid="7">
                                            <p:txEl>
                                              <p:pRg st="6" end="6"/>
                                            </p:txEl>
                                          </p:spTgt>
                                        </p:tgtEl>
                                      </p:cBhvr>
                                      <p:to x="100000" y="80000"/>
                                    </p:animScale>
                                    <p:animScale>
                                      <p:cBhvr>
                                        <p:cTn id="58" dur="166" decel="50000">
                                          <p:stCondLst>
                                            <p:cond delay="1338"/>
                                          </p:stCondLst>
                                        </p:cTn>
                                        <p:tgtEl>
                                          <p:spTgt spid="7">
                                            <p:txEl>
                                              <p:pRg st="6" end="6"/>
                                            </p:txEl>
                                          </p:spTgt>
                                        </p:tgtEl>
                                      </p:cBhvr>
                                      <p:to x="100000" y="100000"/>
                                    </p:animScale>
                                    <p:animScale>
                                      <p:cBhvr>
                                        <p:cTn id="59" dur="26">
                                          <p:stCondLst>
                                            <p:cond delay="1642"/>
                                          </p:stCondLst>
                                        </p:cTn>
                                        <p:tgtEl>
                                          <p:spTgt spid="7">
                                            <p:txEl>
                                              <p:pRg st="6" end="6"/>
                                            </p:txEl>
                                          </p:spTgt>
                                        </p:tgtEl>
                                      </p:cBhvr>
                                      <p:to x="100000" y="90000"/>
                                    </p:animScale>
                                    <p:animScale>
                                      <p:cBhvr>
                                        <p:cTn id="60" dur="166" decel="50000">
                                          <p:stCondLst>
                                            <p:cond delay="1668"/>
                                          </p:stCondLst>
                                        </p:cTn>
                                        <p:tgtEl>
                                          <p:spTgt spid="7">
                                            <p:txEl>
                                              <p:pRg st="6" end="6"/>
                                            </p:txEl>
                                          </p:spTgt>
                                        </p:tgtEl>
                                      </p:cBhvr>
                                      <p:to x="100000" y="100000"/>
                                    </p:animScale>
                                    <p:animScale>
                                      <p:cBhvr>
                                        <p:cTn id="61" dur="26">
                                          <p:stCondLst>
                                            <p:cond delay="1808"/>
                                          </p:stCondLst>
                                        </p:cTn>
                                        <p:tgtEl>
                                          <p:spTgt spid="7">
                                            <p:txEl>
                                              <p:pRg st="6" end="6"/>
                                            </p:txEl>
                                          </p:spTgt>
                                        </p:tgtEl>
                                      </p:cBhvr>
                                      <p:to x="100000" y="95000"/>
                                    </p:animScale>
                                    <p:animScale>
                                      <p:cBhvr>
                                        <p:cTn id="62" dur="166" decel="50000">
                                          <p:stCondLst>
                                            <p:cond delay="1834"/>
                                          </p:stCondLst>
                                        </p:cTn>
                                        <p:tgtEl>
                                          <p:spTgt spid="7">
                                            <p:txEl>
                                              <p:pRg st="6" end="6"/>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7" end="7"/>
                                            </p:txEl>
                                          </p:spTgt>
                                        </p:tgtEl>
                                        <p:attrNameLst>
                                          <p:attrName>style.visibility</p:attrName>
                                        </p:attrNameLst>
                                      </p:cBhvr>
                                      <p:to>
                                        <p:strVal val="visible"/>
                                      </p:to>
                                    </p:set>
                                    <p:animEffect transition="in" filter="fade">
                                      <p:cBhvr>
                                        <p:cTn id="67" dur="1000"/>
                                        <p:tgtEl>
                                          <p:spTgt spid="7">
                                            <p:txEl>
                                              <p:pRg st="7" end="7"/>
                                            </p:txEl>
                                          </p:spTgt>
                                        </p:tgtEl>
                                      </p:cBhvr>
                                    </p:animEffect>
                                    <p:anim calcmode="lin" valueType="num">
                                      <p:cBhvr>
                                        <p:cTn id="6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837A65E3-5D4B-366F-6C14-B3075CD4D0B9}"/>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E126676A-1621-EBE1-5D40-F69A942E2734}"/>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FB78CB5-9C04-AE8B-3C01-268A9934567E}"/>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4917234-412A-843F-5B85-74DB5A336F51}"/>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ACDDC4D6-E73C-D82D-5CD6-9047B4BF9D3F}"/>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26.PHÂN TÍCH LỖI TRÊN TẬP HUẤN LUYỆN</a:t>
            </a:r>
          </a:p>
        </p:txBody>
      </p:sp>
      <p:sp>
        <p:nvSpPr>
          <p:cNvPr id="6" name="Hộp Văn bản 5">
            <a:extLst>
              <a:ext uri="{FF2B5EF4-FFF2-40B4-BE49-F238E27FC236}">
                <a16:creationId xmlns:a16="http://schemas.microsoft.com/office/drawing/2014/main" id="{61A1318B-ED76-E3BE-3D84-4C16C491180A}"/>
              </a:ext>
            </a:extLst>
          </p:cNvPr>
          <p:cNvSpPr txBox="1"/>
          <p:nvPr/>
        </p:nvSpPr>
        <p:spPr>
          <a:xfrm>
            <a:off x="1117600" y="1554480"/>
            <a:ext cx="10220960" cy="4651979"/>
          </a:xfrm>
          <a:prstGeom prst="rect">
            <a:avLst/>
          </a:prstGeom>
          <a:noFill/>
        </p:spPr>
        <p:txBody>
          <a:bodyPr wrap="square" rtlCol="0">
            <a:spAutoFit/>
          </a:bodyPr>
          <a:lstStyle/>
          <a:p>
            <a:pPr algn="just">
              <a:lnSpc>
                <a:spcPct val="150000"/>
              </a:lnSpc>
            </a:pPr>
            <a:r>
              <a:rPr lang="vi-VN" sz="2000" b="0" i="0" dirty="0">
                <a:solidFill>
                  <a:schemeClr val="bg1"/>
                </a:solidFill>
                <a:effectLst/>
              </a:rPr>
              <a:t>Để mô hình hoạt động tốt trên các tập phát triển (</a:t>
            </a:r>
            <a:r>
              <a:rPr lang="vi-VN" sz="2000" b="0" i="0" dirty="0" err="1">
                <a:solidFill>
                  <a:schemeClr val="bg1"/>
                </a:solidFill>
                <a:effectLst/>
              </a:rPr>
              <a:t>dev</a:t>
            </a:r>
            <a:r>
              <a:rPr lang="vi-VN" sz="2000" b="0" i="0" dirty="0">
                <a:solidFill>
                  <a:schemeClr val="bg1"/>
                </a:solidFill>
                <a:effectLst/>
              </a:rPr>
              <a:t>/</a:t>
            </a:r>
            <a:r>
              <a:rPr lang="vi-VN" sz="2000" b="0" i="0" dirty="0" err="1">
                <a:solidFill>
                  <a:schemeClr val="bg1"/>
                </a:solidFill>
                <a:effectLst/>
              </a:rPr>
              <a:t>test</a:t>
            </a:r>
            <a:r>
              <a:rPr lang="vi-VN" sz="2000" b="0" i="0" dirty="0">
                <a:solidFill>
                  <a:schemeClr val="bg1"/>
                </a:solidFill>
                <a:effectLst/>
              </a:rPr>
              <a:t>), trước tiên nó cần đạt hiệu suất tốt trên tập huấn luyện. Nếu mô hình có </a:t>
            </a:r>
            <a:r>
              <a:rPr lang="vi-VN" sz="2000" b="1" i="0" dirty="0">
                <a:solidFill>
                  <a:schemeClr val="bg1"/>
                </a:solidFill>
                <a:effectLst/>
              </a:rPr>
              <a:t>thiên lệch cao</a:t>
            </a:r>
            <a:r>
              <a:rPr lang="vi-VN" sz="2000" b="0" i="0" dirty="0">
                <a:solidFill>
                  <a:schemeClr val="bg1"/>
                </a:solidFill>
                <a:effectLst/>
              </a:rPr>
              <a:t>, việc thực hiện phân tích lỗi trên tập huấn luyện là rất quan trọng.</a:t>
            </a:r>
          </a:p>
          <a:p>
            <a:pPr algn="just" fontAlgn="base">
              <a:lnSpc>
                <a:spcPct val="150000"/>
              </a:lnSpc>
            </a:pPr>
            <a:r>
              <a:rPr lang="vi-VN" sz="2000" b="0" i="0" dirty="0">
                <a:solidFill>
                  <a:schemeClr val="bg1"/>
                </a:solidFill>
                <a:effectLst/>
              </a:rPr>
              <a:t>Quy trình phân tích lỗi:</a:t>
            </a:r>
          </a:p>
          <a:p>
            <a:pPr algn="just" fontAlgn="base">
              <a:spcBef>
                <a:spcPts val="1200"/>
              </a:spcBef>
              <a:spcAft>
                <a:spcPts val="900"/>
              </a:spcAft>
              <a:buFont typeface="+mj-lt"/>
              <a:buAutoNum type="arabicPeriod"/>
            </a:pPr>
            <a:r>
              <a:rPr lang="vi-VN" sz="2000" b="1" i="0" dirty="0">
                <a:solidFill>
                  <a:srgbClr val="FFFF00"/>
                </a:solidFill>
                <a:effectLst/>
              </a:rPr>
              <a:t>Nghe Các ví dụ lỗi</a:t>
            </a:r>
            <a:r>
              <a:rPr lang="vi-VN" sz="2000" b="0" i="0" dirty="0">
                <a:solidFill>
                  <a:srgbClr val="FFFF00"/>
                </a:solidFill>
                <a:effectLst/>
              </a:rPr>
              <a:t>:</a:t>
            </a:r>
          </a:p>
          <a:p>
            <a:pPr algn="just" fontAlgn="base">
              <a:spcBef>
                <a:spcPts val="1200"/>
              </a:spcBef>
              <a:spcAft>
                <a:spcPts val="900"/>
              </a:spcAft>
            </a:pPr>
            <a:r>
              <a:rPr lang="vi-VN" sz="2000" b="0" i="0" dirty="0">
                <a:solidFill>
                  <a:schemeClr val="bg1"/>
                </a:solidFill>
                <a:effectLst/>
              </a:rPr>
              <a:t>	Nghe khoảng 100 ví dụ mà thuật toán xử lý kém để xác định các loại lỗi chính.</a:t>
            </a:r>
          </a:p>
          <a:p>
            <a:pPr algn="just" fontAlgn="base">
              <a:spcBef>
                <a:spcPts val="1200"/>
              </a:spcBef>
              <a:spcAft>
                <a:spcPts val="900"/>
              </a:spcAft>
            </a:pPr>
            <a:r>
              <a:rPr lang="vi-VN" sz="2000" b="1" i="0" dirty="0">
                <a:solidFill>
                  <a:srgbClr val="FFFF00"/>
                </a:solidFill>
                <a:effectLst/>
              </a:rPr>
              <a:t>2.Phân loại lỗi</a:t>
            </a:r>
            <a:r>
              <a:rPr lang="vi-VN" sz="2000" b="0" i="0" dirty="0">
                <a:solidFill>
                  <a:srgbClr val="FFFF00"/>
                </a:solidFill>
                <a:effectLst/>
              </a:rPr>
              <a:t>:</a:t>
            </a:r>
          </a:p>
          <a:p>
            <a:pPr algn="just" fontAlgn="base">
              <a:spcBef>
                <a:spcPts val="1200"/>
              </a:spcBef>
              <a:spcAft>
                <a:spcPts val="900"/>
              </a:spcAft>
            </a:pPr>
            <a:r>
              <a:rPr lang="vi-VN" sz="2000" b="0" i="0" dirty="0">
                <a:solidFill>
                  <a:schemeClr val="bg1"/>
                </a:solidFill>
                <a:effectLst/>
              </a:rPr>
              <a:t>	Ghi lại và đếm các lỗi trong các loại khác nhau.</a:t>
            </a:r>
          </a:p>
          <a:p>
            <a:pPr algn="just">
              <a:lnSpc>
                <a:spcPct val="150000"/>
              </a:lnSpc>
            </a:pPr>
            <a:endParaRPr lang="vi-VN" sz="2000" dirty="0">
              <a:solidFill>
                <a:schemeClr val="bg1"/>
              </a:solidFill>
            </a:endParaRPr>
          </a:p>
        </p:txBody>
      </p:sp>
    </p:spTree>
    <p:extLst>
      <p:ext uri="{BB962C8B-B14F-4D97-AF65-F5344CB8AC3E}">
        <p14:creationId xmlns:p14="http://schemas.microsoft.com/office/powerpoint/2010/main" val="29718440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fade">
                                      <p:cBhvr>
                                        <p:cTn id="48" dur="1000"/>
                                        <p:tgtEl>
                                          <p:spTgt spid="6">
                                            <p:txEl>
                                              <p:pRg st="5" end="5"/>
                                            </p:txEl>
                                          </p:spTgt>
                                        </p:tgtEl>
                                      </p:cBhvr>
                                    </p:animEffect>
                                    <p:anim calcmode="lin" valueType="num">
                                      <p:cBhvr>
                                        <p:cTn id="4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867314E-FA3F-6168-453A-0794E048245D}"/>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F6405B42-52C6-CB36-44DE-06EF1BA00203}"/>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13A47DA0-09CD-8480-FFFB-DC98CD74628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B40845EE-F3DF-89B4-408D-92958010F467}"/>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618FD727-7A28-87FF-4F0B-D1F2D75FA10C}"/>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26.PHÂN TÍCH LỖI TRÊN TẬP HUẤN LUYỆN</a:t>
            </a:r>
          </a:p>
        </p:txBody>
      </p:sp>
      <p:pic>
        <p:nvPicPr>
          <p:cNvPr id="8" name="Hình ảnh 7" descr="Ảnh có chứa văn bản, ảnh chụp màn hình, Phông chữ, số&#10;&#10;Mô tả được tạo tự động">
            <a:extLst>
              <a:ext uri="{FF2B5EF4-FFF2-40B4-BE49-F238E27FC236}">
                <a16:creationId xmlns:a16="http://schemas.microsoft.com/office/drawing/2014/main" id="{0A624BD6-B225-64D2-49FF-C13A0DEE0855}"/>
              </a:ext>
            </a:extLst>
          </p:cNvPr>
          <p:cNvPicPr>
            <a:picLocks noChangeAspect="1"/>
          </p:cNvPicPr>
          <p:nvPr/>
        </p:nvPicPr>
        <p:blipFill>
          <a:blip r:embed="rId3"/>
          <a:stretch>
            <a:fillRect/>
          </a:stretch>
        </p:blipFill>
        <p:spPr>
          <a:xfrm>
            <a:off x="792480" y="1812925"/>
            <a:ext cx="10372599" cy="3232150"/>
          </a:xfrm>
          <a:prstGeom prst="rect">
            <a:avLst/>
          </a:prstGeom>
        </p:spPr>
      </p:pic>
      <p:sp>
        <p:nvSpPr>
          <p:cNvPr id="10" name="Bong bóng Lời nói: Hình bầu dục 9">
            <a:extLst>
              <a:ext uri="{FF2B5EF4-FFF2-40B4-BE49-F238E27FC236}">
                <a16:creationId xmlns:a16="http://schemas.microsoft.com/office/drawing/2014/main" id="{F0051517-BF64-036E-CECD-66F7B040744E}"/>
              </a:ext>
            </a:extLst>
          </p:cNvPr>
          <p:cNvSpPr/>
          <p:nvPr/>
        </p:nvSpPr>
        <p:spPr>
          <a:xfrm>
            <a:off x="924560" y="5200075"/>
            <a:ext cx="2682240" cy="1403925"/>
          </a:xfrm>
          <a:prstGeom prst="wedgeEllipseCallout">
            <a:avLst>
              <a:gd name="adj1" fmla="val 51137"/>
              <a:gd name="adj2" fmla="val -62514"/>
            </a:avLst>
          </a:prstGeom>
          <a:gradFill flip="none" rotWithShape="1">
            <a:gsLst>
              <a:gs pos="51000">
                <a:schemeClr val="tx2">
                  <a:lumMod val="25000"/>
                  <a:lumOff val="75000"/>
                </a:schemeClr>
              </a:gs>
              <a:gs pos="8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solidFill>
                  <a:srgbClr val="C00000"/>
                </a:solidFill>
              </a:rPr>
              <a:t>3 trên 4 </a:t>
            </a:r>
            <a:r>
              <a:rPr lang="vi-VN" b="1" dirty="0" err="1">
                <a:solidFill>
                  <a:srgbClr val="C00000"/>
                </a:solidFill>
              </a:rPr>
              <a:t>Clip</a:t>
            </a:r>
            <a:r>
              <a:rPr lang="vi-VN" b="1" dirty="0">
                <a:solidFill>
                  <a:srgbClr val="C00000"/>
                </a:solidFill>
              </a:rPr>
              <a:t> âm thanh mắc phải lỗi tiếng ồn </a:t>
            </a:r>
            <a:r>
              <a:rPr lang="vi-VN" b="1" dirty="0" err="1">
                <a:solidFill>
                  <a:srgbClr val="C00000"/>
                </a:solidFill>
              </a:rPr>
              <a:t>ngọại</a:t>
            </a:r>
            <a:r>
              <a:rPr lang="vi-VN" b="1" dirty="0">
                <a:solidFill>
                  <a:srgbClr val="C00000"/>
                </a:solidFill>
              </a:rPr>
              <a:t> cảnh</a:t>
            </a:r>
          </a:p>
        </p:txBody>
      </p:sp>
      <p:sp>
        <p:nvSpPr>
          <p:cNvPr id="11" name="Bong bóng Lời nói: Hình bầu dục 10">
            <a:extLst>
              <a:ext uri="{FF2B5EF4-FFF2-40B4-BE49-F238E27FC236}">
                <a16:creationId xmlns:a16="http://schemas.microsoft.com/office/drawing/2014/main" id="{43CDD235-62E0-B8EB-E3D3-B1B0E386CEE6}"/>
              </a:ext>
            </a:extLst>
          </p:cNvPr>
          <p:cNvSpPr/>
          <p:nvPr/>
        </p:nvSpPr>
        <p:spPr>
          <a:xfrm>
            <a:off x="4531360" y="5277575"/>
            <a:ext cx="2682240" cy="1326425"/>
          </a:xfrm>
          <a:prstGeom prst="wedgeEllipseCallout">
            <a:avLst>
              <a:gd name="adj1" fmla="val 1895"/>
              <a:gd name="adj2" fmla="val -66191"/>
            </a:avLst>
          </a:prstGeom>
          <a:gradFill flip="none" rotWithShape="1">
            <a:gsLst>
              <a:gs pos="51000">
                <a:schemeClr val="tx2">
                  <a:lumMod val="25000"/>
                  <a:lumOff val="75000"/>
                </a:schemeClr>
              </a:gs>
              <a:gs pos="8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a:solidFill>
                  <a:srgbClr val="C00000"/>
                </a:solidFill>
              </a:rPr>
              <a:t>1 </a:t>
            </a:r>
            <a:r>
              <a:rPr lang="vi-VN" b="1" dirty="0" err="1">
                <a:solidFill>
                  <a:srgbClr val="C00000"/>
                </a:solidFill>
              </a:rPr>
              <a:t>Clip</a:t>
            </a:r>
            <a:r>
              <a:rPr lang="vi-VN" b="1" dirty="0">
                <a:solidFill>
                  <a:srgbClr val="C00000"/>
                </a:solidFill>
              </a:rPr>
              <a:t> âm thanh (3) mắc phải lỗi người dùng nói nhanh</a:t>
            </a:r>
          </a:p>
        </p:txBody>
      </p:sp>
      <p:sp>
        <p:nvSpPr>
          <p:cNvPr id="12" name="Bong bóng Lời nói: Hình bầu dục 11">
            <a:extLst>
              <a:ext uri="{FF2B5EF4-FFF2-40B4-BE49-F238E27FC236}">
                <a16:creationId xmlns:a16="http://schemas.microsoft.com/office/drawing/2014/main" id="{D4649356-18B0-1C1B-447D-D2A2AD25CB7B}"/>
              </a:ext>
            </a:extLst>
          </p:cNvPr>
          <p:cNvSpPr/>
          <p:nvPr/>
        </p:nvSpPr>
        <p:spPr>
          <a:xfrm>
            <a:off x="8138160" y="5195962"/>
            <a:ext cx="3119120" cy="1403925"/>
          </a:xfrm>
          <a:prstGeom prst="wedgeEllipseCallout">
            <a:avLst>
              <a:gd name="adj1" fmla="val -42423"/>
              <a:gd name="adj2" fmla="val -63961"/>
            </a:avLst>
          </a:prstGeom>
          <a:gradFill flip="none" rotWithShape="1">
            <a:gsLst>
              <a:gs pos="51000">
                <a:schemeClr val="tx2">
                  <a:lumMod val="25000"/>
                  <a:lumOff val="75000"/>
                </a:schemeClr>
              </a:gs>
              <a:gs pos="80000">
                <a:schemeClr val="accent1">
                  <a:tint val="44500"/>
                  <a:satMod val="160000"/>
                </a:schemeClr>
              </a:gs>
              <a:gs pos="100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dirty="0" err="1">
                <a:solidFill>
                  <a:srgbClr val="C00000"/>
                </a:solidFill>
              </a:rPr>
              <a:t>Clip</a:t>
            </a:r>
            <a:r>
              <a:rPr lang="vi-VN" b="1" dirty="0">
                <a:solidFill>
                  <a:srgbClr val="C00000"/>
                </a:solidFill>
              </a:rPr>
              <a:t> âm thanh (2) và (3) mắc phải lỗi do người dùng nói ở xa </a:t>
            </a:r>
            <a:r>
              <a:rPr lang="vi-VN" b="1" dirty="0" err="1">
                <a:solidFill>
                  <a:srgbClr val="C00000"/>
                </a:solidFill>
              </a:rPr>
              <a:t>micro</a:t>
            </a:r>
            <a:endParaRPr lang="vi-VN" b="1" dirty="0">
              <a:solidFill>
                <a:srgbClr val="C00000"/>
              </a:solidFill>
            </a:endParaRPr>
          </a:p>
        </p:txBody>
      </p:sp>
    </p:spTree>
    <p:extLst>
      <p:ext uri="{BB962C8B-B14F-4D97-AF65-F5344CB8AC3E}">
        <p14:creationId xmlns:p14="http://schemas.microsoft.com/office/powerpoint/2010/main" val="28520132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60B77BF-A41B-B2B6-0CEA-39C0FFDE9FD8}"/>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7C4D0EB-466D-14DF-3552-AF5F2AF216FF}"/>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FB9539AE-DFEC-82F8-6135-A9B4FF60F1FA}"/>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15251C90-71EC-C613-4E23-DEFA8E9DD4ED}"/>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EFD8C9D5-1819-08BB-BC9E-50CE6FF2571C}"/>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26.PHÂN TÍCH LỖI TRÊN TẬP HUẤN LUYỆN</a:t>
            </a:r>
          </a:p>
        </p:txBody>
      </p:sp>
      <p:sp>
        <p:nvSpPr>
          <p:cNvPr id="7" name="Hộp Văn bản 6">
            <a:extLst>
              <a:ext uri="{FF2B5EF4-FFF2-40B4-BE49-F238E27FC236}">
                <a16:creationId xmlns:a16="http://schemas.microsoft.com/office/drawing/2014/main" id="{9BE1F5E5-671A-AAB4-A46D-156FA5B52126}"/>
              </a:ext>
            </a:extLst>
          </p:cNvPr>
          <p:cNvSpPr txBox="1"/>
          <p:nvPr/>
        </p:nvSpPr>
        <p:spPr>
          <a:xfrm>
            <a:off x="1117600" y="1471910"/>
            <a:ext cx="10129520" cy="4421147"/>
          </a:xfrm>
          <a:prstGeom prst="rect">
            <a:avLst/>
          </a:prstGeom>
          <a:noFill/>
        </p:spPr>
        <p:txBody>
          <a:bodyPr wrap="square" rtlCol="0">
            <a:spAutoFit/>
          </a:bodyPr>
          <a:lstStyle/>
          <a:p>
            <a:pPr algn="just" fontAlgn="base">
              <a:lnSpc>
                <a:spcPct val="150000"/>
              </a:lnSpc>
              <a:spcBef>
                <a:spcPts val="1200"/>
              </a:spcBef>
              <a:spcAft>
                <a:spcPts val="900"/>
              </a:spcAft>
            </a:pPr>
            <a:r>
              <a:rPr lang="vi-VN" sz="2000" b="1" i="0" dirty="0">
                <a:solidFill>
                  <a:srgbClr val="FFFF00"/>
                </a:solidFill>
                <a:effectLst/>
              </a:rPr>
              <a:t>3.Xác minh khả năng nhận diện âm thanh của con người</a:t>
            </a:r>
            <a:r>
              <a:rPr lang="vi-VN" sz="2000" b="0" i="0" dirty="0">
                <a:solidFill>
                  <a:srgbClr val="FFFF00"/>
                </a:solidFill>
                <a:effectLst/>
              </a:rPr>
              <a:t>:</a:t>
            </a:r>
          </a:p>
          <a:p>
            <a:pPr lvl="1" algn="just" fontAlgn="base">
              <a:lnSpc>
                <a:spcPct val="150000"/>
              </a:lnSpc>
              <a:spcBef>
                <a:spcPts val="1200"/>
              </a:spcBef>
              <a:spcAft>
                <a:spcPts val="300"/>
              </a:spcAft>
            </a:pPr>
            <a:r>
              <a:rPr lang="vi-VN" sz="2000" b="0" i="0" dirty="0">
                <a:solidFill>
                  <a:schemeClr val="bg1"/>
                </a:solidFill>
                <a:effectLst/>
              </a:rPr>
              <a:t>Kiểm tra xem con người có thể hiểu và nhận diện chính xác các đoạn âm thanh hay không. Nếu tiếng ồn quá lớn đến mức không ai có thể nghe được, thì không hợp lý khi kỳ vọng rằng thuật toán có thể nhận diện chính xác.</a:t>
            </a:r>
          </a:p>
          <a:p>
            <a:pPr algn="just" fontAlgn="base">
              <a:spcBef>
                <a:spcPts val="2400"/>
              </a:spcBef>
              <a:spcAft>
                <a:spcPts val="600"/>
              </a:spcAft>
            </a:pPr>
            <a:r>
              <a:rPr lang="vi-VN" sz="2000" b="1" i="0" dirty="0">
                <a:solidFill>
                  <a:srgbClr val="FFFF00"/>
                </a:solidFill>
                <a:effectLst/>
              </a:rPr>
              <a:t>KẾT LUẬN</a:t>
            </a:r>
          </a:p>
          <a:p>
            <a:pPr algn="just" fontAlgn="base">
              <a:lnSpc>
                <a:spcPct val="150000"/>
              </a:lnSpc>
              <a:spcAft>
                <a:spcPts val="1200"/>
              </a:spcAft>
            </a:pPr>
            <a:r>
              <a:rPr lang="vi-VN" sz="2000" b="0" i="0" dirty="0">
                <a:solidFill>
                  <a:schemeClr val="bg1"/>
                </a:solidFill>
                <a:effectLst/>
              </a:rPr>
              <a:t>Phân tích lỗi trên tập huấn luyện giúp xác định các vấn đề của mô hình và đề xuất giải pháp cải thiện. So sánh hiệu suất của thuật toán với khả năng của con người cũng rất quan trọng để đánh giá tính khả thi của mô hình.</a:t>
            </a:r>
          </a:p>
        </p:txBody>
      </p:sp>
    </p:spTree>
    <p:extLst>
      <p:ext uri="{BB962C8B-B14F-4D97-AF65-F5344CB8AC3E}">
        <p14:creationId xmlns:p14="http://schemas.microsoft.com/office/powerpoint/2010/main" val="12694455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down)">
                                      <p:cBhvr>
                                        <p:cTn id="21" dur="580">
                                          <p:stCondLst>
                                            <p:cond delay="0"/>
                                          </p:stCondLst>
                                        </p:cTn>
                                        <p:tgtEl>
                                          <p:spTgt spid="7">
                                            <p:txEl>
                                              <p:pRg st="2" end="2"/>
                                            </p:txEl>
                                          </p:spTgt>
                                        </p:tgtEl>
                                      </p:cBhvr>
                                    </p:animEffect>
                                    <p:anim calcmode="lin" valueType="num">
                                      <p:cBhvr>
                                        <p:cTn id="22"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7">
                                            <p:txEl>
                                              <p:pRg st="2" end="2"/>
                                            </p:txEl>
                                          </p:spTgt>
                                        </p:tgtEl>
                                      </p:cBhvr>
                                      <p:to x="100000" y="60000"/>
                                    </p:animScale>
                                    <p:animScale>
                                      <p:cBhvr>
                                        <p:cTn id="28" dur="166" decel="50000">
                                          <p:stCondLst>
                                            <p:cond delay="676"/>
                                          </p:stCondLst>
                                        </p:cTn>
                                        <p:tgtEl>
                                          <p:spTgt spid="7">
                                            <p:txEl>
                                              <p:pRg st="2" end="2"/>
                                            </p:txEl>
                                          </p:spTgt>
                                        </p:tgtEl>
                                      </p:cBhvr>
                                      <p:to x="100000" y="100000"/>
                                    </p:animScale>
                                    <p:animScale>
                                      <p:cBhvr>
                                        <p:cTn id="29" dur="26">
                                          <p:stCondLst>
                                            <p:cond delay="1312"/>
                                          </p:stCondLst>
                                        </p:cTn>
                                        <p:tgtEl>
                                          <p:spTgt spid="7">
                                            <p:txEl>
                                              <p:pRg st="2" end="2"/>
                                            </p:txEl>
                                          </p:spTgt>
                                        </p:tgtEl>
                                      </p:cBhvr>
                                      <p:to x="100000" y="80000"/>
                                    </p:animScale>
                                    <p:animScale>
                                      <p:cBhvr>
                                        <p:cTn id="30" dur="166" decel="50000">
                                          <p:stCondLst>
                                            <p:cond delay="1338"/>
                                          </p:stCondLst>
                                        </p:cTn>
                                        <p:tgtEl>
                                          <p:spTgt spid="7">
                                            <p:txEl>
                                              <p:pRg st="2" end="2"/>
                                            </p:txEl>
                                          </p:spTgt>
                                        </p:tgtEl>
                                      </p:cBhvr>
                                      <p:to x="100000" y="100000"/>
                                    </p:animScale>
                                    <p:animScale>
                                      <p:cBhvr>
                                        <p:cTn id="31" dur="26">
                                          <p:stCondLst>
                                            <p:cond delay="1642"/>
                                          </p:stCondLst>
                                        </p:cTn>
                                        <p:tgtEl>
                                          <p:spTgt spid="7">
                                            <p:txEl>
                                              <p:pRg st="2" end="2"/>
                                            </p:txEl>
                                          </p:spTgt>
                                        </p:tgtEl>
                                      </p:cBhvr>
                                      <p:to x="100000" y="90000"/>
                                    </p:animScale>
                                    <p:animScale>
                                      <p:cBhvr>
                                        <p:cTn id="32" dur="166" decel="50000">
                                          <p:stCondLst>
                                            <p:cond delay="1668"/>
                                          </p:stCondLst>
                                        </p:cTn>
                                        <p:tgtEl>
                                          <p:spTgt spid="7">
                                            <p:txEl>
                                              <p:pRg st="2" end="2"/>
                                            </p:txEl>
                                          </p:spTgt>
                                        </p:tgtEl>
                                      </p:cBhvr>
                                      <p:to x="100000" y="100000"/>
                                    </p:animScale>
                                    <p:animScale>
                                      <p:cBhvr>
                                        <p:cTn id="33" dur="26">
                                          <p:stCondLst>
                                            <p:cond delay="1808"/>
                                          </p:stCondLst>
                                        </p:cTn>
                                        <p:tgtEl>
                                          <p:spTgt spid="7">
                                            <p:txEl>
                                              <p:pRg st="2" end="2"/>
                                            </p:txEl>
                                          </p:spTgt>
                                        </p:tgtEl>
                                      </p:cBhvr>
                                      <p:to x="100000" y="95000"/>
                                    </p:animScale>
                                    <p:animScale>
                                      <p:cBhvr>
                                        <p:cTn id="34" dur="166" decel="50000">
                                          <p:stCondLst>
                                            <p:cond delay="1834"/>
                                          </p:stCondLst>
                                        </p:cTn>
                                        <p:tgtEl>
                                          <p:spTgt spid="7">
                                            <p:txEl>
                                              <p:pRg st="2" end="2"/>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fade">
                                      <p:cBhvr>
                                        <p:cTn id="39" dur="1000"/>
                                        <p:tgtEl>
                                          <p:spTgt spid="7">
                                            <p:txEl>
                                              <p:pRg st="3" end="3"/>
                                            </p:txEl>
                                          </p:spTgt>
                                        </p:tgtEl>
                                      </p:cBhvr>
                                    </p:animEffect>
                                    <p:anim calcmode="lin" valueType="num">
                                      <p:cBhvr>
                                        <p:cTn id="4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3A5FB96-B096-5027-C8C0-890E758F853B}"/>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C7411A45-7814-026E-1169-6090EA8A166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solidFill>
                <a:schemeClr val="bg1"/>
              </a:solidFill>
            </a:endParaRPr>
          </a:p>
        </p:txBody>
      </p:sp>
      <p:sp>
        <p:nvSpPr>
          <p:cNvPr id="3" name="Hộp Văn bản 2">
            <a:extLst>
              <a:ext uri="{FF2B5EF4-FFF2-40B4-BE49-F238E27FC236}">
                <a16:creationId xmlns:a16="http://schemas.microsoft.com/office/drawing/2014/main" id="{0E44CE6F-C18F-D67F-9041-11CA0C7CF450}"/>
              </a:ext>
            </a:extLst>
          </p:cNvPr>
          <p:cNvSpPr txBox="1"/>
          <p:nvPr/>
        </p:nvSpPr>
        <p:spPr>
          <a:xfrm>
            <a:off x="1117600" y="0"/>
            <a:ext cx="7599680" cy="1015663"/>
          </a:xfrm>
          <a:prstGeom prst="rect">
            <a:avLst/>
          </a:prstGeom>
          <a:noFill/>
        </p:spPr>
        <p:txBody>
          <a:bodyPr wrap="square" rtlCol="0">
            <a:spAutoFit/>
          </a:bodyPr>
          <a:lstStyle/>
          <a:p>
            <a:pPr algn="just"/>
            <a:r>
              <a:rPr lang="vi-VN" sz="6000" b="1" dirty="0">
                <a:solidFill>
                  <a:schemeClr val="bg1"/>
                </a:solidFill>
              </a:rPr>
              <a:t>NỘI DUNG TÌM HIỂU</a:t>
            </a:r>
          </a:p>
        </p:txBody>
      </p:sp>
      <p:sp>
        <p:nvSpPr>
          <p:cNvPr id="6" name="Hộp Văn bản 5">
            <a:extLst>
              <a:ext uri="{FF2B5EF4-FFF2-40B4-BE49-F238E27FC236}">
                <a16:creationId xmlns:a16="http://schemas.microsoft.com/office/drawing/2014/main" id="{BC008787-8A4F-237D-7BF5-0BEAF43A69E9}"/>
              </a:ext>
            </a:extLst>
          </p:cNvPr>
          <p:cNvSpPr txBox="1"/>
          <p:nvPr/>
        </p:nvSpPr>
        <p:spPr>
          <a:xfrm>
            <a:off x="1097280" y="1076960"/>
            <a:ext cx="7620000" cy="954107"/>
          </a:xfrm>
          <a:prstGeom prst="rect">
            <a:avLst/>
          </a:prstGeom>
          <a:noFill/>
        </p:spPr>
        <p:txBody>
          <a:bodyPr wrap="square" rtlCol="0">
            <a:spAutoFit/>
          </a:bodyPr>
          <a:lstStyle/>
          <a:p>
            <a:pPr algn="just"/>
            <a:r>
              <a:rPr lang="vi-VN" sz="2800" dirty="0" err="1">
                <a:solidFill>
                  <a:schemeClr val="bg1"/>
                </a:solidFill>
              </a:rPr>
              <a:t>Bias</a:t>
            </a:r>
            <a:r>
              <a:rPr lang="vi-VN" sz="2800" dirty="0">
                <a:solidFill>
                  <a:schemeClr val="bg1"/>
                </a:solidFill>
              </a:rPr>
              <a:t> &amp; </a:t>
            </a:r>
            <a:r>
              <a:rPr lang="vi-VN" sz="2800" dirty="0" err="1">
                <a:solidFill>
                  <a:schemeClr val="bg1"/>
                </a:solidFill>
              </a:rPr>
              <a:t>Variance</a:t>
            </a:r>
            <a:r>
              <a:rPr lang="vi-VN" sz="2800" dirty="0">
                <a:solidFill>
                  <a:schemeClr val="bg1"/>
                </a:solidFill>
              </a:rPr>
              <a:t> (Thiên lệch và phương sai): 21 - 27</a:t>
            </a:r>
          </a:p>
        </p:txBody>
      </p:sp>
      <p:sp>
        <p:nvSpPr>
          <p:cNvPr id="7" name="Hộp Văn bản 6">
            <a:extLst>
              <a:ext uri="{FF2B5EF4-FFF2-40B4-BE49-F238E27FC236}">
                <a16:creationId xmlns:a16="http://schemas.microsoft.com/office/drawing/2014/main" id="{5601C7CB-B62B-47BE-79A8-59ABCCDC6CF9}"/>
              </a:ext>
            </a:extLst>
          </p:cNvPr>
          <p:cNvSpPr txBox="1"/>
          <p:nvPr/>
        </p:nvSpPr>
        <p:spPr>
          <a:xfrm>
            <a:off x="1117600" y="2214879"/>
            <a:ext cx="7599680" cy="954107"/>
          </a:xfrm>
          <a:prstGeom prst="rect">
            <a:avLst/>
          </a:prstGeom>
          <a:noFill/>
        </p:spPr>
        <p:txBody>
          <a:bodyPr wrap="square" rtlCol="0">
            <a:spAutoFit/>
          </a:bodyPr>
          <a:lstStyle/>
          <a:p>
            <a:pPr algn="just"/>
            <a:r>
              <a:rPr lang="vi-VN" sz="2800" dirty="0" err="1">
                <a:solidFill>
                  <a:schemeClr val="bg1"/>
                </a:solidFill>
              </a:rPr>
              <a:t>Learning</a:t>
            </a:r>
            <a:r>
              <a:rPr lang="vi-VN" sz="2800" dirty="0">
                <a:solidFill>
                  <a:schemeClr val="bg1"/>
                </a:solidFill>
              </a:rPr>
              <a:t> </a:t>
            </a:r>
            <a:r>
              <a:rPr lang="vi-VN" sz="2800" dirty="0" err="1">
                <a:solidFill>
                  <a:schemeClr val="bg1"/>
                </a:solidFill>
              </a:rPr>
              <a:t>Curves</a:t>
            </a:r>
            <a:r>
              <a:rPr lang="vi-VN" sz="2800" dirty="0">
                <a:solidFill>
                  <a:schemeClr val="bg1"/>
                </a:solidFill>
              </a:rPr>
              <a:t> (Những đường cong học tập): 28 - 32</a:t>
            </a:r>
          </a:p>
        </p:txBody>
      </p:sp>
      <p:sp>
        <p:nvSpPr>
          <p:cNvPr id="8" name="Hộp Văn bản 7">
            <a:extLst>
              <a:ext uri="{FF2B5EF4-FFF2-40B4-BE49-F238E27FC236}">
                <a16:creationId xmlns:a16="http://schemas.microsoft.com/office/drawing/2014/main" id="{2203238B-3C28-5D8B-6CD7-BDA68FEE5633}"/>
              </a:ext>
            </a:extLst>
          </p:cNvPr>
          <p:cNvSpPr txBox="1"/>
          <p:nvPr/>
        </p:nvSpPr>
        <p:spPr>
          <a:xfrm>
            <a:off x="1097280" y="3398520"/>
            <a:ext cx="7620000" cy="954107"/>
          </a:xfrm>
          <a:prstGeom prst="rect">
            <a:avLst/>
          </a:prstGeom>
          <a:noFill/>
        </p:spPr>
        <p:txBody>
          <a:bodyPr wrap="square" rtlCol="0">
            <a:spAutoFit/>
          </a:bodyPr>
          <a:lstStyle/>
          <a:p>
            <a:pPr algn="just" fontAlgn="base">
              <a:spcAft>
                <a:spcPts val="600"/>
              </a:spcAft>
            </a:pPr>
            <a:r>
              <a:rPr lang="vi-VN" sz="2800" b="0" i="0" dirty="0" err="1">
                <a:solidFill>
                  <a:schemeClr val="bg1"/>
                </a:solidFill>
                <a:effectLst/>
              </a:rPr>
              <a:t>Comparing</a:t>
            </a:r>
            <a:r>
              <a:rPr lang="vi-VN" sz="2800" b="0" i="0" dirty="0">
                <a:solidFill>
                  <a:schemeClr val="bg1"/>
                </a:solidFill>
                <a:effectLst/>
              </a:rPr>
              <a:t> to </a:t>
            </a:r>
            <a:r>
              <a:rPr lang="vi-VN" sz="2800" b="0" i="0" dirty="0" err="1">
                <a:solidFill>
                  <a:schemeClr val="bg1"/>
                </a:solidFill>
                <a:effectLst/>
              </a:rPr>
              <a:t>human-level</a:t>
            </a:r>
            <a:r>
              <a:rPr lang="vi-VN" sz="2800" b="0" i="0" dirty="0">
                <a:solidFill>
                  <a:schemeClr val="bg1"/>
                </a:solidFill>
                <a:effectLst/>
              </a:rPr>
              <a:t> </a:t>
            </a:r>
            <a:r>
              <a:rPr lang="vi-VN" sz="2800" b="0" i="0" dirty="0" err="1">
                <a:solidFill>
                  <a:schemeClr val="bg1"/>
                </a:solidFill>
                <a:effectLst/>
              </a:rPr>
              <a:t>performance</a:t>
            </a:r>
            <a:r>
              <a:rPr lang="vi-VN" sz="2800" b="0" i="0" dirty="0">
                <a:solidFill>
                  <a:schemeClr val="bg1"/>
                </a:solidFill>
                <a:effectLst/>
              </a:rPr>
              <a:t> (So sánh với hiệu suất của con người): 33 - 35</a:t>
            </a:r>
          </a:p>
        </p:txBody>
      </p:sp>
      <p:sp>
        <p:nvSpPr>
          <p:cNvPr id="9" name="Hộp Văn bản 8">
            <a:extLst>
              <a:ext uri="{FF2B5EF4-FFF2-40B4-BE49-F238E27FC236}">
                <a16:creationId xmlns:a16="http://schemas.microsoft.com/office/drawing/2014/main" id="{AED73587-5E9E-31BA-C208-DAA423657E8A}"/>
              </a:ext>
            </a:extLst>
          </p:cNvPr>
          <p:cNvSpPr txBox="1"/>
          <p:nvPr/>
        </p:nvSpPr>
        <p:spPr>
          <a:xfrm>
            <a:off x="1097280" y="4536439"/>
            <a:ext cx="7701280" cy="1384995"/>
          </a:xfrm>
          <a:prstGeom prst="rect">
            <a:avLst/>
          </a:prstGeom>
          <a:noFill/>
        </p:spPr>
        <p:txBody>
          <a:bodyPr wrap="square" rtlCol="0">
            <a:spAutoFit/>
          </a:bodyPr>
          <a:lstStyle/>
          <a:p>
            <a:pPr algn="just"/>
            <a:r>
              <a:rPr lang="en-US" sz="2800" dirty="0">
                <a:solidFill>
                  <a:schemeClr val="bg1"/>
                </a:solidFill>
              </a:rPr>
              <a:t>Training and testing on different distributions</a:t>
            </a:r>
            <a:r>
              <a:rPr lang="vi-VN" sz="2800" dirty="0">
                <a:solidFill>
                  <a:schemeClr val="bg1"/>
                </a:solidFill>
              </a:rPr>
              <a:t> (Đào tạo và thử nghiệm trên các bản phân phối khác nhau): 36 - 40</a:t>
            </a:r>
          </a:p>
        </p:txBody>
      </p:sp>
    </p:spTree>
    <p:extLst>
      <p:ext uri="{BB962C8B-B14F-4D97-AF65-F5344CB8AC3E}">
        <p14:creationId xmlns:p14="http://schemas.microsoft.com/office/powerpoint/2010/main" val="39266459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5E5FF20A-1A4F-60FA-AFB0-134636263426}"/>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9195AFF-760E-F346-C6AD-AB1BD1B262A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8CD746F9-CBB0-2E40-FE11-E0F88DADF3D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B335C766-7D74-0A8D-9223-F7F59A05325D}"/>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5E71D83C-D64E-8AC7-97E1-02F40CB60FCA}"/>
              </a:ext>
            </a:extLst>
          </p:cNvPr>
          <p:cNvSpPr txBox="1"/>
          <p:nvPr/>
        </p:nvSpPr>
        <p:spPr>
          <a:xfrm>
            <a:off x="1117600" y="948690"/>
            <a:ext cx="10129520" cy="877163"/>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27.CÁC KĨ THUẬT GIẢM PHƯƠNG SAI</a:t>
            </a:r>
          </a:p>
          <a:p>
            <a:pPr algn="just" fontAlgn="base">
              <a:spcAft>
                <a:spcPts val="600"/>
              </a:spcAft>
            </a:pPr>
            <a:r>
              <a:rPr lang="vi-VN" dirty="0">
                <a:solidFill>
                  <a:schemeClr val="bg1"/>
                </a:solidFill>
              </a:rPr>
              <a:t>Nếu thuật toán học của bạn gặp vấn đề với </a:t>
            </a:r>
            <a:r>
              <a:rPr lang="vi-VN" b="1" dirty="0">
                <a:solidFill>
                  <a:schemeClr val="bg1"/>
                </a:solidFill>
              </a:rPr>
              <a:t>phương sai cao</a:t>
            </a:r>
            <a:r>
              <a:rPr lang="vi-VN" dirty="0">
                <a:solidFill>
                  <a:schemeClr val="bg1"/>
                </a:solidFill>
              </a:rPr>
              <a:t>, có thể thử các kỹ thuật sau:</a:t>
            </a:r>
            <a:endParaRPr lang="vi-VN" sz="2800" b="1" dirty="0">
              <a:solidFill>
                <a:schemeClr val="bg1"/>
              </a:solidFill>
              <a:effectLst/>
            </a:endParaRPr>
          </a:p>
        </p:txBody>
      </p:sp>
      <p:sp>
        <p:nvSpPr>
          <p:cNvPr id="6" name="Hộp Văn bản 5">
            <a:extLst>
              <a:ext uri="{FF2B5EF4-FFF2-40B4-BE49-F238E27FC236}">
                <a16:creationId xmlns:a16="http://schemas.microsoft.com/office/drawing/2014/main" id="{97E79F8F-D8D2-26A2-4CD1-07F5E0E14C96}"/>
              </a:ext>
            </a:extLst>
          </p:cNvPr>
          <p:cNvSpPr txBox="1"/>
          <p:nvPr/>
        </p:nvSpPr>
        <p:spPr>
          <a:xfrm>
            <a:off x="1117600" y="1930400"/>
            <a:ext cx="10129520" cy="4011355"/>
          </a:xfrm>
          <a:prstGeom prst="rect">
            <a:avLst/>
          </a:prstGeom>
          <a:noFill/>
        </p:spPr>
        <p:txBody>
          <a:bodyPr wrap="square" rtlCol="0">
            <a:spAutoFit/>
          </a:bodyPr>
          <a:lstStyle/>
          <a:p>
            <a:pPr algn="just" fontAlgn="base">
              <a:lnSpc>
                <a:spcPct val="150000"/>
              </a:lnSpc>
              <a:buFont typeface="+mj-lt"/>
              <a:buAutoNum type="arabicPeriod"/>
            </a:pPr>
            <a:r>
              <a:rPr lang="vi-VN" sz="2000" b="1" i="0" dirty="0">
                <a:solidFill>
                  <a:srgbClr val="FFFF00"/>
                </a:solidFill>
                <a:effectLst/>
              </a:rPr>
              <a:t>Thêm dữ liệu huấn luyện</a:t>
            </a:r>
            <a:r>
              <a:rPr lang="vi-VN" sz="2000" b="0" i="0" dirty="0">
                <a:solidFill>
                  <a:srgbClr val="FFFF00"/>
                </a:solidFill>
                <a:effectLst/>
              </a:rPr>
              <a:t>:</a:t>
            </a:r>
          </a:p>
          <a:p>
            <a:pPr algn="just" fontAlgn="base">
              <a:lnSpc>
                <a:spcPct val="150000"/>
              </a:lnSpc>
            </a:pPr>
            <a:r>
              <a:rPr lang="vi-VN" sz="2000" dirty="0">
                <a:solidFill>
                  <a:schemeClr val="bg1"/>
                </a:solidFill>
              </a:rPr>
              <a:t>	</a:t>
            </a:r>
            <a:r>
              <a:rPr lang="vi-VN" b="0" i="0" dirty="0">
                <a:solidFill>
                  <a:schemeClr val="bg1"/>
                </a:solidFill>
                <a:effectLst/>
              </a:rPr>
              <a:t>Đây là cách đơn giản và hiệu quả nhất để giảm phương sai, miễn là bạn có đủ dữ liệu và sức mạnh tính toán.</a:t>
            </a:r>
          </a:p>
          <a:p>
            <a:pPr algn="just" fontAlgn="base">
              <a:lnSpc>
                <a:spcPct val="150000"/>
              </a:lnSpc>
            </a:pPr>
            <a:r>
              <a:rPr lang="vi-VN" sz="2000" b="1" dirty="0">
                <a:solidFill>
                  <a:srgbClr val="FFFF00"/>
                </a:solidFill>
              </a:rPr>
              <a:t>2.</a:t>
            </a:r>
            <a:r>
              <a:rPr lang="vi-VN" sz="2000" b="1" i="0" dirty="0">
                <a:solidFill>
                  <a:srgbClr val="FFFF00"/>
                </a:solidFill>
                <a:effectLst/>
              </a:rPr>
              <a:t>Thêm phương pháp điều chỉnh:</a:t>
            </a:r>
          </a:p>
          <a:p>
            <a:pPr algn="just" fontAlgn="base">
              <a:lnSpc>
                <a:spcPct val="150000"/>
              </a:lnSpc>
            </a:pPr>
            <a:r>
              <a:rPr lang="vi-VN" sz="2000" dirty="0">
                <a:solidFill>
                  <a:schemeClr val="bg1"/>
                </a:solidFill>
              </a:rPr>
              <a:t>	</a:t>
            </a:r>
            <a:r>
              <a:rPr lang="vi-VN" b="0" i="0" dirty="0">
                <a:solidFill>
                  <a:schemeClr val="bg1"/>
                </a:solidFill>
                <a:effectLst/>
              </a:rPr>
              <a:t>Sử dụng L2 </a:t>
            </a:r>
            <a:r>
              <a:rPr lang="vi-VN" b="0" i="0" dirty="0" err="1">
                <a:solidFill>
                  <a:schemeClr val="bg1"/>
                </a:solidFill>
                <a:effectLst/>
              </a:rPr>
              <a:t>regularization</a:t>
            </a:r>
            <a:r>
              <a:rPr lang="vi-VN" b="0" i="0" dirty="0">
                <a:solidFill>
                  <a:schemeClr val="bg1"/>
                </a:solidFill>
                <a:effectLst/>
              </a:rPr>
              <a:t>, L1 </a:t>
            </a:r>
            <a:r>
              <a:rPr lang="vi-VN" b="0" i="0" dirty="0" err="1">
                <a:solidFill>
                  <a:schemeClr val="bg1"/>
                </a:solidFill>
                <a:effectLst/>
              </a:rPr>
              <a:t>regularization</a:t>
            </a:r>
            <a:r>
              <a:rPr lang="vi-VN" b="0" i="0" dirty="0">
                <a:solidFill>
                  <a:schemeClr val="bg1"/>
                </a:solidFill>
                <a:effectLst/>
              </a:rPr>
              <a:t> hoặc </a:t>
            </a:r>
            <a:r>
              <a:rPr lang="vi-VN" b="0" i="0" dirty="0" err="1">
                <a:solidFill>
                  <a:schemeClr val="bg1"/>
                </a:solidFill>
                <a:effectLst/>
              </a:rPr>
              <a:t>dropout</a:t>
            </a:r>
            <a:r>
              <a:rPr lang="vi-VN" b="0" i="0" dirty="0">
                <a:solidFill>
                  <a:schemeClr val="bg1"/>
                </a:solidFill>
                <a:effectLst/>
              </a:rPr>
              <a:t> để giảm phương sai, mặc dù điều này có thể làm tăng thiên lệch.</a:t>
            </a:r>
          </a:p>
          <a:p>
            <a:pPr algn="just" fontAlgn="base">
              <a:lnSpc>
                <a:spcPct val="150000"/>
              </a:lnSpc>
            </a:pPr>
            <a:r>
              <a:rPr lang="vi-VN" sz="2000" b="1" i="0" dirty="0">
                <a:solidFill>
                  <a:srgbClr val="FFFF00"/>
                </a:solidFill>
                <a:effectLst/>
              </a:rPr>
              <a:t>3.Dừng sớm</a:t>
            </a:r>
            <a:r>
              <a:rPr lang="vi-VN" sz="2000" b="0" i="0" dirty="0">
                <a:solidFill>
                  <a:srgbClr val="FFFF00"/>
                </a:solidFill>
                <a:effectLst/>
              </a:rPr>
              <a:t>:</a:t>
            </a:r>
          </a:p>
          <a:p>
            <a:pPr algn="just" fontAlgn="base">
              <a:lnSpc>
                <a:spcPct val="150000"/>
              </a:lnSpc>
            </a:pPr>
            <a:r>
              <a:rPr lang="vi-VN" dirty="0">
                <a:solidFill>
                  <a:schemeClr val="bg1"/>
                </a:solidFill>
              </a:rPr>
              <a:t>	</a:t>
            </a:r>
            <a:r>
              <a:rPr lang="vi-VN" b="0" i="0" dirty="0">
                <a:solidFill>
                  <a:schemeClr val="bg1"/>
                </a:solidFill>
                <a:effectLst/>
              </a:rPr>
              <a:t>Dừng quá trình huấn luyện (</a:t>
            </a:r>
            <a:r>
              <a:rPr lang="vi-VN" b="0" i="0" dirty="0" err="1">
                <a:solidFill>
                  <a:schemeClr val="bg1"/>
                </a:solidFill>
                <a:effectLst/>
              </a:rPr>
              <a:t>gradient</a:t>
            </a:r>
            <a:r>
              <a:rPr lang="vi-VN" b="0" i="0" dirty="0">
                <a:solidFill>
                  <a:schemeClr val="bg1"/>
                </a:solidFill>
                <a:effectLst/>
              </a:rPr>
              <a:t> </a:t>
            </a:r>
            <a:r>
              <a:rPr lang="vi-VN" b="0" i="0" dirty="0" err="1">
                <a:solidFill>
                  <a:schemeClr val="bg1"/>
                </a:solidFill>
                <a:effectLst/>
              </a:rPr>
              <a:t>descent</a:t>
            </a:r>
            <a:r>
              <a:rPr lang="vi-VN" b="0" i="0" dirty="0">
                <a:solidFill>
                  <a:schemeClr val="bg1"/>
                </a:solidFill>
                <a:effectLst/>
              </a:rPr>
              <a:t>) sớm dựa trên lỗi trên tập phát triển. Kỹ thuật này cũng giảm phương sai nhưng có thể tăng thiên lệch.</a:t>
            </a:r>
          </a:p>
        </p:txBody>
      </p:sp>
    </p:spTree>
    <p:extLst>
      <p:ext uri="{BB962C8B-B14F-4D97-AF65-F5344CB8AC3E}">
        <p14:creationId xmlns:p14="http://schemas.microsoft.com/office/powerpoint/2010/main" val="2202388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1000"/>
                                        <p:tgtEl>
                                          <p:spTgt spid="6">
                                            <p:txEl>
                                              <p:pRg st="0" end="0"/>
                                            </p:txEl>
                                          </p:spTgt>
                                        </p:tgtEl>
                                      </p:cBhvr>
                                    </p:animEffect>
                                    <p:anim calcmode="lin" valueType="num">
                                      <p:cBhvr>
                                        <p:cTn id="1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1000"/>
                                        <p:tgtEl>
                                          <p:spTgt spid="6">
                                            <p:txEl>
                                              <p:pRg st="1" end="1"/>
                                            </p:txEl>
                                          </p:spTgt>
                                        </p:tgtEl>
                                      </p:cBhvr>
                                    </p:animEffect>
                                    <p:anim calcmode="lin" valueType="num">
                                      <p:cBhvr>
                                        <p:cTn id="2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1000"/>
                                        <p:tgtEl>
                                          <p:spTgt spid="6">
                                            <p:txEl>
                                              <p:pRg st="2" end="2"/>
                                            </p:txEl>
                                          </p:spTgt>
                                        </p:tgtEl>
                                      </p:cBhvr>
                                    </p:animEffect>
                                    <p:anim calcmode="lin" valueType="num">
                                      <p:cBhvr>
                                        <p:cTn id="3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fade">
                                      <p:cBhvr>
                                        <p:cTn id="46" dur="1000"/>
                                        <p:tgtEl>
                                          <p:spTgt spid="6">
                                            <p:txEl>
                                              <p:pRg st="5" end="5"/>
                                            </p:txEl>
                                          </p:spTgt>
                                        </p:tgtEl>
                                      </p:cBhvr>
                                    </p:animEffect>
                                    <p:anim calcmode="lin" valueType="num">
                                      <p:cBhvr>
                                        <p:cTn id="4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063BE7A3-E447-5010-B375-C0C8A8B755DD}"/>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B0CD345-56D3-F3BB-3B47-C1E6C7A81038}"/>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953B7DE3-2EA4-3B29-2C7C-83899474420D}"/>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BAC2BA4-70F2-496D-F0AC-EFD61BCA6A33}"/>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733CC5DD-5804-40A3-6690-4F0BDFED1E76}"/>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27.CÁC KĨ THUẬT GIẢM PHƯƠNG SAI</a:t>
            </a:r>
          </a:p>
        </p:txBody>
      </p:sp>
      <p:sp>
        <p:nvSpPr>
          <p:cNvPr id="6" name="Hộp Văn bản 5">
            <a:extLst>
              <a:ext uri="{FF2B5EF4-FFF2-40B4-BE49-F238E27FC236}">
                <a16:creationId xmlns:a16="http://schemas.microsoft.com/office/drawing/2014/main" id="{54669A4E-E866-46CF-9728-A73766E031FD}"/>
              </a:ext>
            </a:extLst>
          </p:cNvPr>
          <p:cNvSpPr txBox="1"/>
          <p:nvPr/>
        </p:nvSpPr>
        <p:spPr>
          <a:xfrm>
            <a:off x="1117600" y="1528048"/>
            <a:ext cx="10129520" cy="4911601"/>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4.Chọn lọc đặc trưng</a:t>
            </a:r>
            <a:r>
              <a:rPr lang="vi-VN" sz="2000" b="0" i="0" dirty="0">
                <a:solidFill>
                  <a:srgbClr val="FFFF00"/>
                </a:solidFill>
                <a:effectLst/>
              </a:rPr>
              <a:t>:</a:t>
            </a:r>
          </a:p>
          <a:p>
            <a:pPr algn="just" fontAlgn="base">
              <a:lnSpc>
                <a:spcPct val="150000"/>
              </a:lnSpc>
            </a:pPr>
            <a:r>
              <a:rPr lang="vi-VN" dirty="0">
                <a:solidFill>
                  <a:schemeClr val="bg1"/>
                </a:solidFill>
              </a:rPr>
              <a:t>	</a:t>
            </a:r>
            <a:r>
              <a:rPr lang="vi-VN" b="0" i="0" dirty="0">
                <a:solidFill>
                  <a:schemeClr val="bg1"/>
                </a:solidFill>
                <a:effectLst/>
              </a:rPr>
              <a:t>Giảm số lượng hoặc loại đặc trưng đầu vào có thể giúp giảm phương sai, nhưng cũng có thể làm tăng thiên lệch. Khi dữ liệu hạn chế, việc chọn lọc đặc trưng rất hữu ích.</a:t>
            </a:r>
          </a:p>
          <a:p>
            <a:pPr algn="just" fontAlgn="base">
              <a:spcBef>
                <a:spcPts val="1200"/>
              </a:spcBef>
              <a:spcAft>
                <a:spcPts val="900"/>
              </a:spcAft>
            </a:pPr>
            <a:r>
              <a:rPr lang="vi-VN" sz="2000" b="1" i="0" dirty="0">
                <a:solidFill>
                  <a:srgbClr val="FFFF00"/>
                </a:solidFill>
                <a:effectLst/>
              </a:rPr>
              <a:t>5.Giảm kích thước mô hình</a:t>
            </a:r>
            <a:r>
              <a:rPr lang="vi-VN" sz="2000" b="0" i="0" dirty="0">
                <a:solidFill>
                  <a:srgbClr val="FFFF00"/>
                </a:solidFill>
                <a:effectLst/>
              </a:rPr>
              <a:t>:</a:t>
            </a:r>
          </a:p>
          <a:p>
            <a:pPr algn="just" fontAlgn="base">
              <a:lnSpc>
                <a:spcPct val="150000"/>
              </a:lnSpc>
              <a:spcBef>
                <a:spcPts val="1200"/>
              </a:spcBef>
              <a:spcAft>
                <a:spcPts val="900"/>
              </a:spcAft>
            </a:pPr>
            <a:r>
              <a:rPr lang="vi-VN" dirty="0">
                <a:solidFill>
                  <a:schemeClr val="bg1"/>
                </a:solidFill>
              </a:rPr>
              <a:t>	</a:t>
            </a:r>
            <a:r>
              <a:rPr lang="vi-VN" b="0" i="0" dirty="0">
                <a:solidFill>
                  <a:schemeClr val="bg1"/>
                </a:solidFill>
                <a:effectLst/>
              </a:rPr>
              <a:t>Giảm số lượng nơ-</a:t>
            </a:r>
            <a:r>
              <a:rPr lang="vi-VN" b="0" i="0" dirty="0" err="1">
                <a:solidFill>
                  <a:schemeClr val="bg1"/>
                </a:solidFill>
                <a:effectLst/>
              </a:rPr>
              <a:t>ron</a:t>
            </a:r>
            <a:r>
              <a:rPr lang="vi-VN" b="0" i="0" dirty="0">
                <a:solidFill>
                  <a:schemeClr val="bg1"/>
                </a:solidFill>
                <a:effectLst/>
              </a:rPr>
              <a:t> hoặc lớp trong mô hình có thể làm giảm phương sai nhưng cũng có thể làm tăng thiên lệch. Tuy nhiên, thường thì việc thêm phương pháp điều chỉnh sẽ mang lại hiệu suất phân loại tốt hơn.</a:t>
            </a:r>
          </a:p>
          <a:p>
            <a:pPr algn="just" fontAlgn="base">
              <a:spcBef>
                <a:spcPts val="1200"/>
              </a:spcBef>
              <a:spcAft>
                <a:spcPts val="300"/>
              </a:spcAft>
            </a:pPr>
            <a:r>
              <a:rPr lang="vi-VN" sz="2000" b="1" i="0" dirty="0">
                <a:solidFill>
                  <a:srgbClr val="FFFF00"/>
                </a:solidFill>
                <a:effectLst/>
              </a:rPr>
              <a:t>6.Chỉnh sửa đặc trưng đầu vào</a:t>
            </a:r>
            <a:r>
              <a:rPr lang="vi-VN" sz="2000" b="0" i="0" dirty="0">
                <a:solidFill>
                  <a:srgbClr val="FFFF00"/>
                </a:solidFill>
                <a:effectLst/>
              </a:rPr>
              <a:t>:</a:t>
            </a:r>
          </a:p>
          <a:p>
            <a:pPr algn="just" fontAlgn="base">
              <a:lnSpc>
                <a:spcPct val="150000"/>
              </a:lnSpc>
              <a:spcBef>
                <a:spcPts val="1200"/>
              </a:spcBef>
              <a:spcAft>
                <a:spcPts val="300"/>
              </a:spcAft>
            </a:pPr>
            <a:r>
              <a:rPr lang="vi-VN" b="0" i="0" dirty="0">
                <a:solidFill>
                  <a:schemeClr val="bg1"/>
                </a:solidFill>
                <a:effectLst/>
              </a:rPr>
              <a:t>	Tạo thêm các đặc trưng mới dựa trên phân tích lỗi có thể giúp cải thiện cả thiên lệch và phương sai. Nếu thêm đặc trưng làm tăng phương sai, hãy áp dụng phương pháp điều chỉnh.</a:t>
            </a:r>
          </a:p>
        </p:txBody>
      </p:sp>
    </p:spTree>
    <p:extLst>
      <p:ext uri="{BB962C8B-B14F-4D97-AF65-F5344CB8AC3E}">
        <p14:creationId xmlns:p14="http://schemas.microsoft.com/office/powerpoint/2010/main" val="2676820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fade">
                                      <p:cBhvr>
                                        <p:cTn id="31" dur="1000"/>
                                        <p:tgtEl>
                                          <p:spTgt spid="6">
                                            <p:txEl>
                                              <p:pRg st="4" end="4"/>
                                            </p:txEl>
                                          </p:spTgt>
                                        </p:tgtEl>
                                      </p:cBhvr>
                                    </p:animEffect>
                                    <p:anim calcmode="lin" valueType="num">
                                      <p:cBhvr>
                                        <p:cTn id="3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fade">
                                      <p:cBhvr>
                                        <p:cTn id="36" dur="1000"/>
                                        <p:tgtEl>
                                          <p:spTgt spid="6">
                                            <p:txEl>
                                              <p:pRg st="5" end="5"/>
                                            </p:txEl>
                                          </p:spTgt>
                                        </p:tgtEl>
                                      </p:cBhvr>
                                    </p:animEffect>
                                    <p:anim calcmode="lin" valueType="num">
                                      <p:cBhvr>
                                        <p:cTn id="3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47BAFC74-6B2E-5152-AD70-C274FC545923}"/>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3B6EB07-AE95-B99C-0F47-190907EC43FA}"/>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DC8913D-A12D-C9CD-3CFC-FC72475A68D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D50CE32A-FBE9-47CC-4DDB-871FABA34F97}"/>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D248D52A-A40B-F809-25AF-9E9EA4125DCC}"/>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27.CÁC KĨ THUẬT GIẢM PHƯƠNG SAI</a:t>
            </a:r>
          </a:p>
        </p:txBody>
      </p:sp>
      <p:sp>
        <p:nvSpPr>
          <p:cNvPr id="7" name="Hộp Văn bản 6">
            <a:extLst>
              <a:ext uri="{FF2B5EF4-FFF2-40B4-BE49-F238E27FC236}">
                <a16:creationId xmlns:a16="http://schemas.microsoft.com/office/drawing/2014/main" id="{629C7F7C-8EC5-3AD9-462A-52C3F67A5528}"/>
              </a:ext>
            </a:extLst>
          </p:cNvPr>
          <p:cNvSpPr txBox="1"/>
          <p:nvPr/>
        </p:nvSpPr>
        <p:spPr>
          <a:xfrm>
            <a:off x="1036320" y="1625600"/>
            <a:ext cx="10210800" cy="3728649"/>
          </a:xfrm>
          <a:prstGeom prst="rect">
            <a:avLst/>
          </a:prstGeom>
          <a:noFill/>
        </p:spPr>
        <p:txBody>
          <a:bodyPr wrap="square" rtlCol="0">
            <a:spAutoFit/>
          </a:bodyPr>
          <a:lstStyle/>
          <a:p>
            <a:pPr algn="just" fontAlgn="base">
              <a:lnSpc>
                <a:spcPct val="150000"/>
              </a:lnSpc>
              <a:spcBef>
                <a:spcPts val="1200"/>
              </a:spcBef>
              <a:spcAft>
                <a:spcPts val="300"/>
              </a:spcAft>
            </a:pPr>
            <a:r>
              <a:rPr lang="vi-VN" sz="2000" b="1" i="0" dirty="0">
                <a:solidFill>
                  <a:srgbClr val="FFFF00"/>
                </a:solidFill>
                <a:effectLst/>
              </a:rPr>
              <a:t>7.Chỉnh sửa kiến trúc mô hình</a:t>
            </a:r>
            <a:r>
              <a:rPr lang="vi-VN" sz="2000" b="0" i="0" dirty="0">
                <a:solidFill>
                  <a:srgbClr val="FFFF00"/>
                </a:solidFill>
                <a:effectLst/>
              </a:rPr>
              <a:t>:</a:t>
            </a:r>
          </a:p>
          <a:p>
            <a:pPr algn="just" fontAlgn="base">
              <a:lnSpc>
                <a:spcPct val="150000"/>
              </a:lnSpc>
              <a:spcBef>
                <a:spcPts val="1200"/>
              </a:spcBef>
              <a:spcAft>
                <a:spcPts val="300"/>
              </a:spcAft>
            </a:pPr>
            <a:r>
              <a:rPr lang="vi-VN" sz="2000" b="0" i="0" dirty="0">
                <a:solidFill>
                  <a:schemeClr val="bg1"/>
                </a:solidFill>
                <a:effectLst/>
              </a:rPr>
              <a:t>	Điều chỉnh kiến trúc của mô hình (chẳng hạn như mạng nơ-</a:t>
            </a:r>
            <a:r>
              <a:rPr lang="vi-VN" sz="2000" b="0" i="0" dirty="0" err="1">
                <a:solidFill>
                  <a:schemeClr val="bg1"/>
                </a:solidFill>
                <a:effectLst/>
              </a:rPr>
              <a:t>ron</a:t>
            </a:r>
            <a:r>
              <a:rPr lang="vi-VN" sz="2000" b="0" i="0" dirty="0">
                <a:solidFill>
                  <a:schemeClr val="bg1"/>
                </a:solidFill>
                <a:effectLst/>
              </a:rPr>
              <a:t>) để phù hợp hơn với bài toán có thể ảnh hưởng đến cả thiên lệch và phương sai.</a:t>
            </a:r>
          </a:p>
          <a:p>
            <a:pPr algn="just" fontAlgn="base">
              <a:spcBef>
                <a:spcPts val="2400"/>
              </a:spcBef>
              <a:spcAft>
                <a:spcPts val="600"/>
              </a:spcAft>
            </a:pPr>
            <a:r>
              <a:rPr lang="vi-VN" sz="2000" b="1" i="0" dirty="0">
                <a:solidFill>
                  <a:srgbClr val="FFFF00"/>
                </a:solidFill>
                <a:effectLst/>
              </a:rPr>
              <a:t>KẾT LUẬN</a:t>
            </a:r>
          </a:p>
          <a:p>
            <a:pPr algn="just" fontAlgn="base">
              <a:lnSpc>
                <a:spcPct val="150000"/>
              </a:lnSpc>
              <a:spcAft>
                <a:spcPts val="1200"/>
              </a:spcAft>
            </a:pPr>
            <a:r>
              <a:rPr lang="vi-VN" sz="2000" b="0" i="0" dirty="0">
                <a:solidFill>
                  <a:schemeClr val="bg1"/>
                </a:solidFill>
                <a:effectLst/>
              </a:rPr>
              <a:t>	Sử dụng các kỹ thuật này có thể giúp cải thiện hiệu suất của mô hình bằng cách giảm phương sai, từ đó nâng cao khả năng tổng quát của thuật toán trong các bài toán học máy.</a:t>
            </a:r>
          </a:p>
        </p:txBody>
      </p:sp>
    </p:spTree>
    <p:extLst>
      <p:ext uri="{BB962C8B-B14F-4D97-AF65-F5344CB8AC3E}">
        <p14:creationId xmlns:p14="http://schemas.microsoft.com/office/powerpoint/2010/main" val="2134050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down)">
                                      <p:cBhvr>
                                        <p:cTn id="19" dur="580">
                                          <p:stCondLst>
                                            <p:cond delay="0"/>
                                          </p:stCondLst>
                                        </p:cTn>
                                        <p:tgtEl>
                                          <p:spTgt spid="7">
                                            <p:txEl>
                                              <p:pRg st="2" end="2"/>
                                            </p:txEl>
                                          </p:spTgt>
                                        </p:tgtEl>
                                      </p:cBhvr>
                                    </p:animEffect>
                                    <p:anim calcmode="lin" valueType="num">
                                      <p:cBhvr>
                                        <p:cTn id="20" dur="1822" tmFilter="0,0; 0.14,0.36; 0.43,0.73; 0.71,0.91; 1.0,1.0">
                                          <p:stCondLst>
                                            <p:cond delay="0"/>
                                          </p:stCondLst>
                                        </p:cTn>
                                        <p:tgtEl>
                                          <p:spTgt spid="7">
                                            <p:txEl>
                                              <p:pRg st="2" end="2"/>
                                            </p:txEl>
                                          </p:spTgt>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7">
                                            <p:txEl>
                                              <p:pRg st="2" end="2"/>
                                            </p:txEl>
                                          </p:spTgt>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7">
                                            <p:txEl>
                                              <p:pRg st="2" end="2"/>
                                            </p:txEl>
                                          </p:spTgt>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7">
                                            <p:txEl>
                                              <p:pRg st="2" end="2"/>
                                            </p:txEl>
                                          </p:spTgt>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7">
                                            <p:txEl>
                                              <p:pRg st="2" end="2"/>
                                            </p:txEl>
                                          </p:spTgt>
                                        </p:tgtEl>
                                        <p:attrNameLst>
                                          <p:attrName>ppt_y</p:attrName>
                                        </p:attrNameLst>
                                      </p:cBhvr>
                                      <p:tavLst>
                                        <p:tav tm="0" fmla="#ppt_y-sin(pi*$)/81">
                                          <p:val>
                                            <p:fltVal val="0"/>
                                          </p:val>
                                        </p:tav>
                                        <p:tav tm="100000">
                                          <p:val>
                                            <p:fltVal val="1"/>
                                          </p:val>
                                        </p:tav>
                                      </p:tavLst>
                                    </p:anim>
                                    <p:animScale>
                                      <p:cBhvr>
                                        <p:cTn id="25" dur="26">
                                          <p:stCondLst>
                                            <p:cond delay="650"/>
                                          </p:stCondLst>
                                        </p:cTn>
                                        <p:tgtEl>
                                          <p:spTgt spid="7">
                                            <p:txEl>
                                              <p:pRg st="2" end="2"/>
                                            </p:txEl>
                                          </p:spTgt>
                                        </p:tgtEl>
                                      </p:cBhvr>
                                      <p:to x="100000" y="60000"/>
                                    </p:animScale>
                                    <p:animScale>
                                      <p:cBhvr>
                                        <p:cTn id="26" dur="166" decel="50000">
                                          <p:stCondLst>
                                            <p:cond delay="676"/>
                                          </p:stCondLst>
                                        </p:cTn>
                                        <p:tgtEl>
                                          <p:spTgt spid="7">
                                            <p:txEl>
                                              <p:pRg st="2" end="2"/>
                                            </p:txEl>
                                          </p:spTgt>
                                        </p:tgtEl>
                                      </p:cBhvr>
                                      <p:to x="100000" y="100000"/>
                                    </p:animScale>
                                    <p:animScale>
                                      <p:cBhvr>
                                        <p:cTn id="27" dur="26">
                                          <p:stCondLst>
                                            <p:cond delay="1312"/>
                                          </p:stCondLst>
                                        </p:cTn>
                                        <p:tgtEl>
                                          <p:spTgt spid="7">
                                            <p:txEl>
                                              <p:pRg st="2" end="2"/>
                                            </p:txEl>
                                          </p:spTgt>
                                        </p:tgtEl>
                                      </p:cBhvr>
                                      <p:to x="100000" y="80000"/>
                                    </p:animScale>
                                    <p:animScale>
                                      <p:cBhvr>
                                        <p:cTn id="28" dur="166" decel="50000">
                                          <p:stCondLst>
                                            <p:cond delay="1338"/>
                                          </p:stCondLst>
                                        </p:cTn>
                                        <p:tgtEl>
                                          <p:spTgt spid="7">
                                            <p:txEl>
                                              <p:pRg st="2" end="2"/>
                                            </p:txEl>
                                          </p:spTgt>
                                        </p:tgtEl>
                                      </p:cBhvr>
                                      <p:to x="100000" y="100000"/>
                                    </p:animScale>
                                    <p:animScale>
                                      <p:cBhvr>
                                        <p:cTn id="29" dur="26">
                                          <p:stCondLst>
                                            <p:cond delay="1642"/>
                                          </p:stCondLst>
                                        </p:cTn>
                                        <p:tgtEl>
                                          <p:spTgt spid="7">
                                            <p:txEl>
                                              <p:pRg st="2" end="2"/>
                                            </p:txEl>
                                          </p:spTgt>
                                        </p:tgtEl>
                                      </p:cBhvr>
                                      <p:to x="100000" y="90000"/>
                                    </p:animScale>
                                    <p:animScale>
                                      <p:cBhvr>
                                        <p:cTn id="30" dur="166" decel="50000">
                                          <p:stCondLst>
                                            <p:cond delay="1668"/>
                                          </p:stCondLst>
                                        </p:cTn>
                                        <p:tgtEl>
                                          <p:spTgt spid="7">
                                            <p:txEl>
                                              <p:pRg st="2" end="2"/>
                                            </p:txEl>
                                          </p:spTgt>
                                        </p:tgtEl>
                                      </p:cBhvr>
                                      <p:to x="100000" y="100000"/>
                                    </p:animScale>
                                    <p:animScale>
                                      <p:cBhvr>
                                        <p:cTn id="31" dur="26">
                                          <p:stCondLst>
                                            <p:cond delay="1808"/>
                                          </p:stCondLst>
                                        </p:cTn>
                                        <p:tgtEl>
                                          <p:spTgt spid="7">
                                            <p:txEl>
                                              <p:pRg st="2" end="2"/>
                                            </p:txEl>
                                          </p:spTgt>
                                        </p:tgtEl>
                                      </p:cBhvr>
                                      <p:to x="100000" y="95000"/>
                                    </p:animScale>
                                    <p:animScale>
                                      <p:cBhvr>
                                        <p:cTn id="32" dur="166" decel="50000">
                                          <p:stCondLst>
                                            <p:cond delay="1834"/>
                                          </p:stCondLst>
                                        </p:cTn>
                                        <p:tgtEl>
                                          <p:spTgt spid="7">
                                            <p:txEl>
                                              <p:pRg st="2" end="2"/>
                                            </p:txEl>
                                          </p:spTgt>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animEffect transition="in" filter="fade">
                                      <p:cBhvr>
                                        <p:cTn id="37" dur="1000"/>
                                        <p:tgtEl>
                                          <p:spTgt spid="7">
                                            <p:txEl>
                                              <p:pRg st="3" end="3"/>
                                            </p:txEl>
                                          </p:spTgt>
                                        </p:tgtEl>
                                      </p:cBhvr>
                                    </p:animEffect>
                                    <p:anim calcmode="lin" valueType="num">
                                      <p:cBhvr>
                                        <p:cTn id="3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1164539-FEBD-8A34-9692-580E708C4CEB}"/>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FEEE213A-DC93-B200-6A13-2F722A0DD73D}"/>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A2158617-9639-4248-8E7E-FBBD91ABB9B3}"/>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D5E5F2AB-A65E-F52D-1F0E-778E5C431FC5}"/>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A962315A-F465-4A08-935B-CB540212BA3D}"/>
              </a:ext>
            </a:extLst>
          </p:cNvPr>
          <p:cNvSpPr txBox="1"/>
          <p:nvPr/>
        </p:nvSpPr>
        <p:spPr>
          <a:xfrm>
            <a:off x="1117600" y="948690"/>
            <a:ext cx="10129520" cy="954107"/>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28.</a:t>
            </a:r>
            <a:r>
              <a:rPr lang="vi-VN" sz="2800" b="1" i="1" dirty="0">
                <a:solidFill>
                  <a:schemeClr val="bg1"/>
                </a:solidFill>
              </a:rPr>
              <a:t> </a:t>
            </a:r>
            <a:r>
              <a:rPr lang="vi-VN" sz="2800" b="1" dirty="0">
                <a:solidFill>
                  <a:schemeClr val="bg1"/>
                </a:solidFill>
              </a:rPr>
              <a:t>CHẨN ĐOÁN THIÊN LỆCH VÀ PHƯƠNG SAI: ĐƯỜNG CONG HỌC TẬP</a:t>
            </a:r>
            <a:endParaRPr lang="vi-VN" sz="2800" dirty="0">
              <a:solidFill>
                <a:schemeClr val="bg1"/>
              </a:solidFill>
            </a:endParaRPr>
          </a:p>
        </p:txBody>
      </p:sp>
      <p:sp>
        <p:nvSpPr>
          <p:cNvPr id="6" name="Hộp Văn bản 5">
            <a:extLst>
              <a:ext uri="{FF2B5EF4-FFF2-40B4-BE49-F238E27FC236}">
                <a16:creationId xmlns:a16="http://schemas.microsoft.com/office/drawing/2014/main" id="{B17AD8E2-3740-7AFE-B087-812BA598B3D8}"/>
              </a:ext>
            </a:extLst>
          </p:cNvPr>
          <p:cNvSpPr txBox="1"/>
          <p:nvPr/>
        </p:nvSpPr>
        <p:spPr>
          <a:xfrm>
            <a:off x="1117600" y="2042160"/>
            <a:ext cx="10129520" cy="4305730"/>
          </a:xfrm>
          <a:prstGeom prst="rect">
            <a:avLst/>
          </a:prstGeom>
          <a:noFill/>
        </p:spPr>
        <p:txBody>
          <a:bodyPr wrap="square" rtlCol="0">
            <a:spAutoFit/>
          </a:bodyPr>
          <a:lstStyle/>
          <a:p>
            <a:pPr algn="just" fontAlgn="base">
              <a:lnSpc>
                <a:spcPct val="150000"/>
              </a:lnSpc>
              <a:spcAft>
                <a:spcPts val="1200"/>
              </a:spcAft>
            </a:pPr>
            <a:r>
              <a:rPr lang="vi-VN" sz="2000" b="1" i="0" dirty="0">
                <a:solidFill>
                  <a:srgbClr val="FFFF00"/>
                </a:solidFill>
                <a:effectLst/>
              </a:rPr>
              <a:t>1.Giới thiệu đường cong học tập:</a:t>
            </a:r>
            <a:endParaRPr lang="vi-VN" sz="2000" b="0" i="0" dirty="0">
              <a:solidFill>
                <a:srgbClr val="FFFF00"/>
              </a:solidFill>
              <a:effectLst/>
            </a:endParaRPr>
          </a:p>
          <a:p>
            <a:pPr algn="just" fontAlgn="base">
              <a:lnSpc>
                <a:spcPct val="150000"/>
              </a:lnSpc>
              <a:spcBef>
                <a:spcPts val="1200"/>
              </a:spcBef>
              <a:spcAft>
                <a:spcPts val="900"/>
              </a:spcAft>
            </a:pPr>
            <a:r>
              <a:rPr lang="vi-VN" sz="2000" b="0" i="0" dirty="0">
                <a:solidFill>
                  <a:schemeClr val="bg1"/>
                </a:solidFill>
                <a:effectLst/>
              </a:rPr>
              <a:t>	Phương pháp này giúp ước lượng phần lỗi do thiên vị và phương sai gây ra tốt hơn so với chỉ so sánh lỗi trên </a:t>
            </a:r>
            <a:r>
              <a:rPr lang="vi-VN" sz="2000" b="0" i="0" dirty="0" err="1">
                <a:solidFill>
                  <a:schemeClr val="bg1"/>
                </a:solidFill>
                <a:effectLst/>
              </a:rPr>
              <a:t>Training-Set</a:t>
            </a:r>
            <a:r>
              <a:rPr lang="vi-VN" sz="2000" b="0" i="0" dirty="0">
                <a:solidFill>
                  <a:schemeClr val="bg1"/>
                </a:solidFill>
                <a:effectLst/>
              </a:rPr>
              <a:t> và </a:t>
            </a:r>
            <a:r>
              <a:rPr lang="vi-VN" sz="2000" b="0" i="0" dirty="0" err="1">
                <a:solidFill>
                  <a:schemeClr val="bg1"/>
                </a:solidFill>
                <a:effectLst/>
              </a:rPr>
              <a:t>Dev-Set</a:t>
            </a:r>
            <a:r>
              <a:rPr lang="vi-VN" sz="2000" b="0" i="0" dirty="0">
                <a:solidFill>
                  <a:schemeClr val="bg1"/>
                </a:solidFill>
                <a:effectLst/>
              </a:rPr>
              <a:t>. Đường cong học tập vẽ lỗi trên </a:t>
            </a:r>
            <a:r>
              <a:rPr lang="vi-VN" sz="2000" b="0" i="0" dirty="0" err="1">
                <a:solidFill>
                  <a:schemeClr val="bg1"/>
                </a:solidFill>
                <a:effectLst/>
              </a:rPr>
              <a:t>Dev-Set</a:t>
            </a:r>
            <a:r>
              <a:rPr lang="vi-VN" sz="2000" b="0" i="0" dirty="0">
                <a:solidFill>
                  <a:schemeClr val="bg1"/>
                </a:solidFill>
                <a:effectLst/>
              </a:rPr>
              <a:t> theo kích thước của </a:t>
            </a:r>
            <a:r>
              <a:rPr lang="vi-VN" sz="2000" b="0" i="0" dirty="0" err="1">
                <a:solidFill>
                  <a:schemeClr val="bg1"/>
                </a:solidFill>
                <a:effectLst/>
              </a:rPr>
              <a:t>Training-Set</a:t>
            </a:r>
            <a:r>
              <a:rPr lang="vi-VN" sz="2000" b="0" i="0" dirty="0">
                <a:solidFill>
                  <a:schemeClr val="bg1"/>
                </a:solidFill>
                <a:effectLst/>
              </a:rPr>
              <a:t>.</a:t>
            </a:r>
          </a:p>
          <a:p>
            <a:pPr algn="just" fontAlgn="base">
              <a:lnSpc>
                <a:spcPct val="150000"/>
              </a:lnSpc>
              <a:spcBef>
                <a:spcPts val="1200"/>
              </a:spcBef>
              <a:spcAft>
                <a:spcPts val="900"/>
              </a:spcAft>
            </a:pPr>
            <a:r>
              <a:rPr lang="vi-VN" sz="2000" b="1" i="0" dirty="0">
                <a:solidFill>
                  <a:schemeClr val="bg1"/>
                </a:solidFill>
                <a:effectLst/>
              </a:rPr>
              <a:t>	Cách vẽ đường cong học tập:</a:t>
            </a:r>
            <a:r>
              <a:rPr lang="vi-VN" sz="2000" b="0" i="0" dirty="0">
                <a:solidFill>
                  <a:schemeClr val="bg1"/>
                </a:solidFill>
                <a:effectLst/>
              </a:rPr>
              <a:t> Để vẽ đường cong, ta huấn luyện thuật toán nhiều lần với các </a:t>
            </a:r>
            <a:r>
              <a:rPr lang="vi-VN" sz="2000" b="0" i="0" dirty="0" err="1">
                <a:solidFill>
                  <a:schemeClr val="bg1"/>
                </a:solidFill>
                <a:effectLst/>
              </a:rPr>
              <a:t>Training-Set</a:t>
            </a:r>
            <a:r>
              <a:rPr lang="vi-VN" sz="2000" b="0" i="0" dirty="0">
                <a:solidFill>
                  <a:schemeClr val="bg1"/>
                </a:solidFill>
                <a:effectLst/>
              </a:rPr>
              <a:t> có kích thước khác nhau (ví dụ: 100, 200, 300... mẫu dữ liệu). Lỗi trên </a:t>
            </a:r>
            <a:r>
              <a:rPr lang="vi-VN" sz="2000" b="0" i="0" dirty="0" err="1">
                <a:solidFill>
                  <a:schemeClr val="bg1"/>
                </a:solidFill>
                <a:effectLst/>
              </a:rPr>
              <a:t>Dev-set</a:t>
            </a:r>
            <a:r>
              <a:rPr lang="vi-VN" sz="2000" b="0" i="0" dirty="0">
                <a:solidFill>
                  <a:schemeClr val="bg1"/>
                </a:solidFill>
                <a:effectLst/>
              </a:rPr>
              <a:t> được tính toán cho mỗi kích thước </a:t>
            </a:r>
            <a:r>
              <a:rPr lang="vi-VN" sz="2000" b="0" i="0" dirty="0" err="1">
                <a:solidFill>
                  <a:schemeClr val="bg1"/>
                </a:solidFill>
                <a:effectLst/>
              </a:rPr>
              <a:t>Training-Set</a:t>
            </a:r>
            <a:r>
              <a:rPr lang="vi-VN" sz="2000" b="0" i="0" dirty="0">
                <a:solidFill>
                  <a:schemeClr val="bg1"/>
                </a:solidFill>
                <a:effectLst/>
              </a:rPr>
              <a:t> và được vẽ trên đồ thị. Dưới đây là 1 ví dụ:</a:t>
            </a:r>
          </a:p>
        </p:txBody>
      </p:sp>
    </p:spTree>
    <p:extLst>
      <p:ext uri="{BB962C8B-B14F-4D97-AF65-F5344CB8AC3E}">
        <p14:creationId xmlns:p14="http://schemas.microsoft.com/office/powerpoint/2010/main" val="25719599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1A5B8575-ACCD-027E-8462-933CEF688A3C}"/>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50B285B5-2B02-41A3-BB31-A0698550382B}"/>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E45F9575-CF8A-2F2F-F0C1-04D4F3F03337}"/>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F7D3EEC6-C5B1-49FE-E093-2CF38DACD537}"/>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AC6E02E1-3D5E-3BF7-780E-A7CE31A5EEDA}"/>
              </a:ext>
            </a:extLst>
          </p:cNvPr>
          <p:cNvSpPr txBox="1"/>
          <p:nvPr/>
        </p:nvSpPr>
        <p:spPr>
          <a:xfrm>
            <a:off x="1117600" y="948690"/>
            <a:ext cx="10129520" cy="954107"/>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28.</a:t>
            </a:r>
            <a:r>
              <a:rPr lang="vi-VN" sz="2800" b="1" i="1" dirty="0">
                <a:solidFill>
                  <a:schemeClr val="bg1"/>
                </a:solidFill>
              </a:rPr>
              <a:t> </a:t>
            </a:r>
            <a:r>
              <a:rPr lang="vi-VN" sz="2800" b="1" dirty="0">
                <a:solidFill>
                  <a:schemeClr val="bg1"/>
                </a:solidFill>
              </a:rPr>
              <a:t>CHẨN ĐOÁN THIÊN LỆCH VÀ PHƯƠNG SAI: ĐƯỜNG CONG HỌC TẬP</a:t>
            </a:r>
            <a:endParaRPr lang="vi-VN" sz="2800" dirty="0">
              <a:solidFill>
                <a:schemeClr val="bg1"/>
              </a:solidFill>
            </a:endParaRPr>
          </a:p>
        </p:txBody>
      </p:sp>
      <p:pic>
        <p:nvPicPr>
          <p:cNvPr id="1026" name="Picture 2">
            <a:extLst>
              <a:ext uri="{FF2B5EF4-FFF2-40B4-BE49-F238E27FC236}">
                <a16:creationId xmlns:a16="http://schemas.microsoft.com/office/drawing/2014/main" id="{3B6E67CF-6B22-1B47-6AB5-DF287B7C2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8205" y="1897380"/>
            <a:ext cx="8415590" cy="4517647"/>
          </a:xfrm>
          <a:prstGeom prst="rect">
            <a:avLst/>
          </a:prstGeom>
          <a:noFill/>
          <a:extLst>
            <a:ext uri="{909E8E84-426E-40DD-AFC4-6F175D3DCCD1}">
              <a14:hiddenFill xmlns:a14="http://schemas.microsoft.com/office/drawing/2010/main">
                <a:solidFill>
                  <a:srgbClr val="FFFFFF"/>
                </a:solidFill>
              </a14:hiddenFill>
            </a:ext>
          </a:extLst>
        </p:spPr>
      </p:pic>
      <p:sp>
        <p:nvSpPr>
          <p:cNvPr id="7" name="Bong bóng Lời nói: Hình bầu dục 6">
            <a:extLst>
              <a:ext uri="{FF2B5EF4-FFF2-40B4-BE49-F238E27FC236}">
                <a16:creationId xmlns:a16="http://schemas.microsoft.com/office/drawing/2014/main" id="{3CB5E7EB-791B-4C82-B805-B0B489B736E9}"/>
              </a:ext>
            </a:extLst>
          </p:cNvPr>
          <p:cNvSpPr/>
          <p:nvPr/>
        </p:nvSpPr>
        <p:spPr>
          <a:xfrm>
            <a:off x="7680960" y="1716344"/>
            <a:ext cx="4258595" cy="1605975"/>
          </a:xfrm>
          <a:prstGeom prst="wedgeEllipseCallout">
            <a:avLst>
              <a:gd name="adj1" fmla="val -41088"/>
              <a:gd name="adj2" fmla="val 82278"/>
            </a:avLst>
          </a:prstGeom>
          <a:gradFill flip="none" rotWithShape="1">
            <a:gsLst>
              <a:gs pos="4000">
                <a:srgbClr val="63A1DC"/>
              </a:gs>
              <a:gs pos="2000">
                <a:schemeClr val="tx2">
                  <a:lumMod val="50000"/>
                  <a:lumOff val="50000"/>
                </a:schemeClr>
              </a:gs>
              <a:gs pos="0">
                <a:schemeClr val="accent1">
                  <a:tint val="44500"/>
                  <a:satMod val="160000"/>
                </a:schemeClr>
              </a:gs>
              <a:gs pos="91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600" i="0" dirty="0">
                <a:solidFill>
                  <a:srgbClr val="FF0000"/>
                </a:solidFill>
                <a:effectLst/>
              </a:rPr>
              <a:t>Dễ dàng thấy, khi kích thước của </a:t>
            </a:r>
            <a:r>
              <a:rPr lang="vi-VN" sz="1600" i="0" dirty="0" err="1">
                <a:solidFill>
                  <a:srgbClr val="FF0000"/>
                </a:solidFill>
                <a:effectLst/>
              </a:rPr>
              <a:t>Training-Set</a:t>
            </a:r>
            <a:r>
              <a:rPr lang="vi-VN" sz="1600" i="0" dirty="0">
                <a:solidFill>
                  <a:srgbClr val="FF0000"/>
                </a:solidFill>
                <a:effectLst/>
              </a:rPr>
              <a:t> tăng lên thì lỗi trên </a:t>
            </a:r>
            <a:r>
              <a:rPr lang="vi-VN" sz="1600" i="0" dirty="0" err="1">
                <a:solidFill>
                  <a:srgbClr val="FF0000"/>
                </a:solidFill>
                <a:effectLst/>
              </a:rPr>
              <a:t>Dev-Set</a:t>
            </a:r>
            <a:r>
              <a:rPr lang="vi-VN" sz="1600" i="0" dirty="0">
                <a:solidFill>
                  <a:srgbClr val="FF0000"/>
                </a:solidFill>
                <a:effectLst/>
              </a:rPr>
              <a:t> cũng giảm dần.</a:t>
            </a:r>
            <a:endParaRPr lang="vi-VN" sz="1600" dirty="0">
              <a:solidFill>
                <a:srgbClr val="FF0000"/>
              </a:solidFill>
            </a:endParaRPr>
          </a:p>
        </p:txBody>
      </p:sp>
    </p:spTree>
    <p:extLst>
      <p:ext uri="{BB962C8B-B14F-4D97-AF65-F5344CB8AC3E}">
        <p14:creationId xmlns:p14="http://schemas.microsoft.com/office/powerpoint/2010/main" val="61057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238814C6-10D5-6011-DD60-B813C7D8F45F}"/>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31130B33-7892-017E-0C12-836FCCA62A8D}"/>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56CD527C-35F7-DAC2-3A5A-BEC237E697A5}"/>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3EB6C1B0-C7D7-EB05-1480-41D718429401}"/>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61448B4D-3956-6AB3-9DBC-381F41C4A4F9}"/>
              </a:ext>
            </a:extLst>
          </p:cNvPr>
          <p:cNvSpPr txBox="1"/>
          <p:nvPr/>
        </p:nvSpPr>
        <p:spPr>
          <a:xfrm>
            <a:off x="1117600" y="948690"/>
            <a:ext cx="10129520" cy="954107"/>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28.</a:t>
            </a:r>
            <a:r>
              <a:rPr lang="vi-VN" sz="2800" b="1" i="1" dirty="0">
                <a:solidFill>
                  <a:schemeClr val="bg1"/>
                </a:solidFill>
              </a:rPr>
              <a:t> </a:t>
            </a:r>
            <a:r>
              <a:rPr lang="vi-VN" sz="2800" b="1" dirty="0">
                <a:solidFill>
                  <a:schemeClr val="bg1"/>
                </a:solidFill>
              </a:rPr>
              <a:t>CHẨN ĐOÁN THIÊN LỆCH VÀ PHƯƠNG SAI: ĐƯỜNG CONG HỌC TẬP</a:t>
            </a:r>
            <a:endParaRPr lang="vi-VN" sz="2800" dirty="0">
              <a:solidFill>
                <a:schemeClr val="bg1"/>
              </a:solidFill>
            </a:endParaRPr>
          </a:p>
        </p:txBody>
      </p:sp>
      <p:sp>
        <p:nvSpPr>
          <p:cNvPr id="6" name="Hộp Văn bản 5">
            <a:extLst>
              <a:ext uri="{FF2B5EF4-FFF2-40B4-BE49-F238E27FC236}">
                <a16:creationId xmlns:a16="http://schemas.microsoft.com/office/drawing/2014/main" id="{10C5A1E9-2C42-F327-892F-062B96C1CBED}"/>
              </a:ext>
            </a:extLst>
          </p:cNvPr>
          <p:cNvSpPr txBox="1"/>
          <p:nvPr/>
        </p:nvSpPr>
        <p:spPr>
          <a:xfrm>
            <a:off x="807720" y="1910417"/>
            <a:ext cx="10749280" cy="1169551"/>
          </a:xfrm>
          <a:prstGeom prst="rect">
            <a:avLst/>
          </a:prstGeom>
          <a:noFill/>
        </p:spPr>
        <p:txBody>
          <a:bodyPr wrap="square" rtlCol="0">
            <a:spAutoFit/>
          </a:bodyPr>
          <a:lstStyle/>
          <a:p>
            <a:pPr algn="l" fontAlgn="base">
              <a:spcAft>
                <a:spcPts val="1200"/>
              </a:spcAft>
            </a:pPr>
            <a:r>
              <a:rPr lang="vi-VN" sz="2000" b="1" i="0" dirty="0">
                <a:solidFill>
                  <a:srgbClr val="FFFF00"/>
                </a:solidFill>
                <a:effectLst/>
              </a:rPr>
              <a:t>2.Mức lỗi mong muốn ("</a:t>
            </a:r>
            <a:r>
              <a:rPr lang="vi-VN" sz="2000" b="1" i="0" dirty="0" err="1">
                <a:solidFill>
                  <a:srgbClr val="FFFF00"/>
                </a:solidFill>
                <a:effectLst/>
              </a:rPr>
              <a:t>desired</a:t>
            </a:r>
            <a:r>
              <a:rPr lang="vi-VN" sz="2000" b="1" i="0" dirty="0">
                <a:solidFill>
                  <a:srgbClr val="FFFF00"/>
                </a:solidFill>
                <a:effectLst/>
              </a:rPr>
              <a:t> </a:t>
            </a:r>
            <a:r>
              <a:rPr lang="vi-VN" sz="2000" b="1" i="0" dirty="0" err="1">
                <a:solidFill>
                  <a:srgbClr val="FFFF00"/>
                </a:solidFill>
                <a:effectLst/>
              </a:rPr>
              <a:t>error</a:t>
            </a:r>
            <a:r>
              <a:rPr lang="vi-VN" sz="2000" b="1" i="0" dirty="0">
                <a:solidFill>
                  <a:srgbClr val="FFFF00"/>
                </a:solidFill>
                <a:effectLst/>
              </a:rPr>
              <a:t> </a:t>
            </a:r>
            <a:r>
              <a:rPr lang="vi-VN" sz="2000" b="1" i="0" dirty="0" err="1">
                <a:solidFill>
                  <a:srgbClr val="FFFF00"/>
                </a:solidFill>
                <a:effectLst/>
              </a:rPr>
              <a:t>rate</a:t>
            </a:r>
            <a:r>
              <a:rPr lang="vi-VN" sz="2000" b="1" i="0" dirty="0">
                <a:solidFill>
                  <a:srgbClr val="FFFF00"/>
                </a:solidFill>
                <a:effectLst/>
              </a:rPr>
              <a:t>"):</a:t>
            </a:r>
            <a:endParaRPr lang="vi-VN" sz="2000" dirty="0">
              <a:solidFill>
                <a:srgbClr val="FFFF00"/>
              </a:solidFill>
            </a:endParaRPr>
          </a:p>
          <a:p>
            <a:pPr algn="l" fontAlgn="base">
              <a:spcAft>
                <a:spcPts val="1200"/>
              </a:spcAft>
            </a:pPr>
            <a:r>
              <a:rPr lang="vi-VN" sz="2000" b="0" i="0" dirty="0">
                <a:solidFill>
                  <a:schemeClr val="bg1"/>
                </a:solidFill>
                <a:effectLst/>
              </a:rPr>
              <a:t>	Đặt ra một mục tiêu về mức độ lỗi mà ta mong muốn đạt được. Mục tiêu này có thể dựa trên hiệu suất của con người, yêu cầu của sản phẩm, hoặc kinh nghiệm trước đây.</a:t>
            </a:r>
          </a:p>
        </p:txBody>
      </p:sp>
      <p:pic>
        <p:nvPicPr>
          <p:cNvPr id="9" name="Hình ảnh 8">
            <a:extLst>
              <a:ext uri="{FF2B5EF4-FFF2-40B4-BE49-F238E27FC236}">
                <a16:creationId xmlns:a16="http://schemas.microsoft.com/office/drawing/2014/main" id="{5E4AF28F-5B44-1D8F-6400-E2BFB4E64B08}"/>
              </a:ext>
            </a:extLst>
          </p:cNvPr>
          <p:cNvPicPr>
            <a:picLocks noChangeAspect="1"/>
          </p:cNvPicPr>
          <p:nvPr/>
        </p:nvPicPr>
        <p:blipFill>
          <a:blip r:embed="rId3"/>
          <a:stretch>
            <a:fillRect/>
          </a:stretch>
        </p:blipFill>
        <p:spPr>
          <a:xfrm>
            <a:off x="995680" y="3152745"/>
            <a:ext cx="6908800" cy="3207415"/>
          </a:xfrm>
          <a:prstGeom prst="rect">
            <a:avLst/>
          </a:prstGeom>
        </p:spPr>
      </p:pic>
      <p:sp>
        <p:nvSpPr>
          <p:cNvPr id="11" name="Bong bóng Lời nói: Hình bầu dục 10">
            <a:extLst>
              <a:ext uri="{FF2B5EF4-FFF2-40B4-BE49-F238E27FC236}">
                <a16:creationId xmlns:a16="http://schemas.microsoft.com/office/drawing/2014/main" id="{9B73A9F9-4AF9-5A81-A6C8-DF0DD4DFC523}"/>
              </a:ext>
            </a:extLst>
          </p:cNvPr>
          <p:cNvSpPr/>
          <p:nvPr/>
        </p:nvSpPr>
        <p:spPr>
          <a:xfrm>
            <a:off x="8470510" y="3241040"/>
            <a:ext cx="3396370" cy="3119120"/>
          </a:xfrm>
          <a:prstGeom prst="wedgeEllipseCallout">
            <a:avLst>
              <a:gd name="adj1" fmla="val -71756"/>
              <a:gd name="adj2" fmla="val 8367"/>
            </a:avLst>
          </a:prstGeom>
          <a:gradFill flip="none" rotWithShape="1">
            <a:gsLst>
              <a:gs pos="4000">
                <a:srgbClr val="63A1DC"/>
              </a:gs>
              <a:gs pos="2000">
                <a:schemeClr val="tx2">
                  <a:lumMod val="50000"/>
                  <a:lumOff val="50000"/>
                </a:schemeClr>
              </a:gs>
              <a:gs pos="0">
                <a:schemeClr val="accent1">
                  <a:tint val="44500"/>
                  <a:satMod val="160000"/>
                </a:schemeClr>
              </a:gs>
              <a:gs pos="91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b="1" i="0" dirty="0">
                <a:solidFill>
                  <a:srgbClr val="FF0000"/>
                </a:solidFill>
                <a:effectLst/>
              </a:rPr>
              <a:t>Thêm mức lỗi mong muốn vào đường cong</a:t>
            </a:r>
            <a:r>
              <a:rPr lang="vi-VN" b="0" i="0" dirty="0">
                <a:solidFill>
                  <a:srgbClr val="FF0000"/>
                </a:solidFill>
                <a:effectLst/>
              </a:rPr>
              <a:t>: Vẽ thêm một đường ngang thể hiện mức lỗi mong muốn lên đồ thị đường cong học tập.</a:t>
            </a:r>
          </a:p>
          <a:p>
            <a:pPr algn="just"/>
            <a:endParaRPr lang="vi-VN" sz="1600" dirty="0">
              <a:solidFill>
                <a:srgbClr val="FF0000"/>
              </a:solidFill>
            </a:endParaRPr>
          </a:p>
        </p:txBody>
      </p:sp>
    </p:spTree>
    <p:extLst>
      <p:ext uri="{BB962C8B-B14F-4D97-AF65-F5344CB8AC3E}">
        <p14:creationId xmlns:p14="http://schemas.microsoft.com/office/powerpoint/2010/main" val="1911123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C7B831BA-7BC3-B42B-0912-7E6857094760}"/>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8CF937E3-C02D-1F9F-73BC-914C96CDBD32}"/>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7B2A5850-A804-F6AB-CF45-06AA35501A60}"/>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DCC6B15-932D-3F64-9E2D-9A151052AFBD}"/>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15446129-A971-E37B-B24F-1655F5606457}"/>
              </a:ext>
            </a:extLst>
          </p:cNvPr>
          <p:cNvSpPr txBox="1"/>
          <p:nvPr/>
        </p:nvSpPr>
        <p:spPr>
          <a:xfrm>
            <a:off x="1117600" y="948690"/>
            <a:ext cx="10129520" cy="954107"/>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28.</a:t>
            </a:r>
            <a:r>
              <a:rPr lang="vi-VN" sz="2800" b="1" i="1" dirty="0">
                <a:solidFill>
                  <a:schemeClr val="bg1"/>
                </a:solidFill>
              </a:rPr>
              <a:t> </a:t>
            </a:r>
            <a:r>
              <a:rPr lang="vi-VN" sz="2800" b="1" dirty="0">
                <a:solidFill>
                  <a:schemeClr val="bg1"/>
                </a:solidFill>
              </a:rPr>
              <a:t>CHẨN ĐOÁN THIÊN LỆCH VÀ PHƯƠNG SAI: ĐƯỜNG CONG HỌC TẬP</a:t>
            </a:r>
            <a:endParaRPr lang="vi-VN" sz="2800" dirty="0">
              <a:solidFill>
                <a:schemeClr val="bg1"/>
              </a:solidFill>
            </a:endParaRPr>
          </a:p>
        </p:txBody>
      </p:sp>
      <p:sp>
        <p:nvSpPr>
          <p:cNvPr id="7" name="Hộp Văn bản 6">
            <a:extLst>
              <a:ext uri="{FF2B5EF4-FFF2-40B4-BE49-F238E27FC236}">
                <a16:creationId xmlns:a16="http://schemas.microsoft.com/office/drawing/2014/main" id="{27A6398B-F8A0-516B-300F-68E876327D72}"/>
              </a:ext>
            </a:extLst>
          </p:cNvPr>
          <p:cNvSpPr txBox="1"/>
          <p:nvPr/>
        </p:nvSpPr>
        <p:spPr>
          <a:xfrm>
            <a:off x="1117600" y="1902797"/>
            <a:ext cx="10129520" cy="1881990"/>
          </a:xfrm>
          <a:prstGeom prst="rect">
            <a:avLst/>
          </a:prstGeom>
          <a:noFill/>
        </p:spPr>
        <p:txBody>
          <a:bodyPr wrap="square" rtlCol="0">
            <a:spAutoFit/>
          </a:bodyPr>
          <a:lstStyle/>
          <a:p>
            <a:pPr algn="just">
              <a:lnSpc>
                <a:spcPct val="150000"/>
              </a:lnSpc>
            </a:pPr>
            <a:r>
              <a:rPr lang="vi-VN" sz="2000" b="1" i="0" dirty="0">
                <a:solidFill>
                  <a:srgbClr val="FFFF00"/>
                </a:solidFill>
                <a:effectLst/>
              </a:rPr>
              <a:t>Ngoại suy và dự đoán</a:t>
            </a:r>
            <a:r>
              <a:rPr lang="vi-VN" sz="2000" b="0" i="0" dirty="0">
                <a:solidFill>
                  <a:srgbClr val="FFFF00"/>
                </a:solidFill>
                <a:effectLst/>
              </a:rPr>
              <a:t>: </a:t>
            </a:r>
            <a:r>
              <a:rPr lang="vi-VN" sz="2000" b="0" i="0" dirty="0">
                <a:solidFill>
                  <a:schemeClr val="bg1"/>
                </a:solidFill>
                <a:effectLst/>
              </a:rPr>
              <a:t>Quan sát đường cong, ta có thể ước lượng xem cần tăng kích thước tập huấn luyện bao nhiêu để đạt được mức lỗi mong muốn. Nếu đường cong đã bằng </a:t>
            </a:r>
            <a:r>
              <a:rPr lang="vi-VN" sz="2000" b="0" i="0" dirty="0" err="1">
                <a:solidFill>
                  <a:schemeClr val="bg1"/>
                </a:solidFill>
                <a:effectLst/>
              </a:rPr>
              <a:t>phẳng</a:t>
            </a:r>
            <a:r>
              <a:rPr lang="vi-VN" sz="2000" b="0" i="0" dirty="0">
                <a:solidFill>
                  <a:schemeClr val="bg1"/>
                </a:solidFill>
                <a:effectLst/>
              </a:rPr>
              <a:t> (</a:t>
            </a:r>
            <a:r>
              <a:rPr lang="vi-VN" sz="2000" b="1" i="0" dirty="0">
                <a:solidFill>
                  <a:srgbClr val="FF0000"/>
                </a:solidFill>
                <a:effectLst/>
              </a:rPr>
              <a:t>Đường đỏ</a:t>
            </a:r>
            <a:r>
              <a:rPr lang="vi-VN" sz="2000" b="0" i="0" dirty="0">
                <a:solidFill>
                  <a:schemeClr val="bg1"/>
                </a:solidFill>
                <a:effectLst/>
              </a:rPr>
              <a:t> chạy song </a:t>
            </a:r>
            <a:r>
              <a:rPr lang="vi-VN" sz="2000" b="0" i="0" dirty="0" err="1">
                <a:solidFill>
                  <a:schemeClr val="bg1"/>
                </a:solidFill>
                <a:effectLst/>
              </a:rPr>
              <a:t>song</a:t>
            </a:r>
            <a:r>
              <a:rPr lang="vi-VN" sz="2000" b="0" i="0" dirty="0">
                <a:solidFill>
                  <a:schemeClr val="bg1"/>
                </a:solidFill>
                <a:effectLst/>
              </a:rPr>
              <a:t> </a:t>
            </a:r>
            <a:r>
              <a:rPr lang="vi-VN" sz="2000" b="1" i="0" dirty="0">
                <a:solidFill>
                  <a:schemeClr val="accent3">
                    <a:lumMod val="20000"/>
                    <a:lumOff val="80000"/>
                  </a:schemeClr>
                </a:solidFill>
                <a:effectLst/>
              </a:rPr>
              <a:t>đường xanh lá</a:t>
            </a:r>
            <a:r>
              <a:rPr lang="vi-VN" sz="2000" b="0" i="0" dirty="0">
                <a:solidFill>
                  <a:schemeClr val="bg1"/>
                </a:solidFill>
                <a:effectLst/>
              </a:rPr>
              <a:t>), chúng ta sẽ dừng việc tăng thêm dữ liệu vì nó sẽ không giúp ích thêm gì nữa.</a:t>
            </a:r>
          </a:p>
        </p:txBody>
      </p:sp>
      <p:pic>
        <p:nvPicPr>
          <p:cNvPr id="8" name="Hình ảnh 7">
            <a:extLst>
              <a:ext uri="{FF2B5EF4-FFF2-40B4-BE49-F238E27FC236}">
                <a16:creationId xmlns:a16="http://schemas.microsoft.com/office/drawing/2014/main" id="{F6735390-0EE7-BC21-777E-DE8ED663EDF3}"/>
              </a:ext>
            </a:extLst>
          </p:cNvPr>
          <p:cNvPicPr>
            <a:picLocks noChangeAspect="1"/>
          </p:cNvPicPr>
          <p:nvPr/>
        </p:nvPicPr>
        <p:blipFill>
          <a:blip r:embed="rId3"/>
          <a:stretch>
            <a:fillRect/>
          </a:stretch>
        </p:blipFill>
        <p:spPr>
          <a:xfrm>
            <a:off x="2924175" y="3784787"/>
            <a:ext cx="6343650" cy="2933700"/>
          </a:xfrm>
          <a:prstGeom prst="rect">
            <a:avLst/>
          </a:prstGeom>
        </p:spPr>
      </p:pic>
    </p:spTree>
    <p:extLst>
      <p:ext uri="{BB962C8B-B14F-4D97-AF65-F5344CB8AC3E}">
        <p14:creationId xmlns:p14="http://schemas.microsoft.com/office/powerpoint/2010/main" val="902181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A7B3BD7-688A-801F-AE3D-D733BDF61B1E}"/>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AE5B58C4-2D70-0097-AC8C-7C69A4F92EAD}"/>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A50D15F0-F0C1-5797-7E5A-0F639476C694}"/>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75E59267-D322-2A0B-15C9-E6AEF533FCDF}"/>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32AF6534-6670-A134-A708-AD48D5DE8FC8}"/>
              </a:ext>
            </a:extLst>
          </p:cNvPr>
          <p:cNvSpPr txBox="1"/>
          <p:nvPr/>
        </p:nvSpPr>
        <p:spPr>
          <a:xfrm>
            <a:off x="1117600" y="948690"/>
            <a:ext cx="10129520" cy="954107"/>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28.</a:t>
            </a:r>
            <a:r>
              <a:rPr lang="vi-VN" sz="2800" b="1" i="1" dirty="0">
                <a:solidFill>
                  <a:schemeClr val="bg1"/>
                </a:solidFill>
              </a:rPr>
              <a:t> </a:t>
            </a:r>
            <a:r>
              <a:rPr lang="vi-VN" sz="2800" b="1" dirty="0">
                <a:solidFill>
                  <a:schemeClr val="bg1"/>
                </a:solidFill>
              </a:rPr>
              <a:t>CHẨN ĐOÁN THIÊN LỆCH VÀ PHƯƠNG SAI: ĐƯỜNG CONG HỌC TẬP</a:t>
            </a:r>
            <a:endParaRPr lang="vi-VN" sz="2800" dirty="0">
              <a:solidFill>
                <a:schemeClr val="bg1"/>
              </a:solidFill>
            </a:endParaRPr>
          </a:p>
        </p:txBody>
      </p:sp>
      <p:sp>
        <p:nvSpPr>
          <p:cNvPr id="6" name="Hộp Văn bản 5">
            <a:extLst>
              <a:ext uri="{FF2B5EF4-FFF2-40B4-BE49-F238E27FC236}">
                <a16:creationId xmlns:a16="http://schemas.microsoft.com/office/drawing/2014/main" id="{1577A424-DC56-90CA-1C2F-B77CDD24B781}"/>
              </a:ext>
            </a:extLst>
          </p:cNvPr>
          <p:cNvSpPr txBox="1"/>
          <p:nvPr/>
        </p:nvSpPr>
        <p:spPr>
          <a:xfrm>
            <a:off x="1117600" y="1902797"/>
            <a:ext cx="10129520" cy="2651431"/>
          </a:xfrm>
          <a:prstGeom prst="rect">
            <a:avLst/>
          </a:prstGeom>
          <a:noFill/>
        </p:spPr>
        <p:txBody>
          <a:bodyPr wrap="square" rtlCol="0">
            <a:spAutoFit/>
          </a:bodyPr>
          <a:lstStyle/>
          <a:p>
            <a:pPr algn="just" fontAlgn="base">
              <a:lnSpc>
                <a:spcPct val="150000"/>
              </a:lnSpc>
              <a:spcAft>
                <a:spcPts val="1200"/>
              </a:spcAft>
            </a:pPr>
            <a:r>
              <a:rPr lang="vi-VN" sz="2000" b="1" i="0" dirty="0">
                <a:solidFill>
                  <a:srgbClr val="FFFF00"/>
                </a:solidFill>
                <a:effectLst/>
              </a:rPr>
              <a:t>3.Hạn chế của việc chỉ xem đường cong lỗi phát triển:</a:t>
            </a:r>
            <a:endParaRPr lang="vi-VN" sz="2000" b="0" i="0" dirty="0">
              <a:solidFill>
                <a:srgbClr val="FFFF00"/>
              </a:solidFill>
              <a:effectLst/>
            </a:endParaRPr>
          </a:p>
          <a:p>
            <a:pPr algn="just" fontAlgn="base">
              <a:lnSpc>
                <a:spcPct val="150000"/>
              </a:lnSpc>
              <a:spcBef>
                <a:spcPts val="1200"/>
              </a:spcBef>
              <a:spcAft>
                <a:spcPts val="300"/>
              </a:spcAft>
            </a:pPr>
            <a:r>
              <a:rPr lang="vi-VN" sz="2000" b="0" i="0" dirty="0">
                <a:solidFill>
                  <a:schemeClr val="bg2"/>
                </a:solidFill>
                <a:effectLst/>
              </a:rPr>
              <a:t>	Chỉ dựa vào đường cong lỗi phát triển, việc ngoại suy và dự đoán chính xác hướng đi của đường cong khi có thêm dữ liệu là khó khăn. Để cải thiện việc dự đoán, ta nên vẽ thêm </a:t>
            </a:r>
            <a:r>
              <a:rPr lang="vi-VN" sz="2000" b="1" i="0" dirty="0">
                <a:solidFill>
                  <a:schemeClr val="bg2"/>
                </a:solidFill>
                <a:effectLst/>
              </a:rPr>
              <a:t>đường cong lỗi huấn luyện (</a:t>
            </a:r>
            <a:r>
              <a:rPr lang="vi-VN" sz="2000" b="1" i="0" dirty="0" err="1">
                <a:solidFill>
                  <a:schemeClr val="bg2"/>
                </a:solidFill>
                <a:effectLst/>
              </a:rPr>
              <a:t>training</a:t>
            </a:r>
            <a:r>
              <a:rPr lang="vi-VN" sz="2000" b="1" i="0" dirty="0">
                <a:solidFill>
                  <a:schemeClr val="bg2"/>
                </a:solidFill>
                <a:effectLst/>
              </a:rPr>
              <a:t> </a:t>
            </a:r>
            <a:r>
              <a:rPr lang="vi-VN" sz="2000" b="1" i="0" dirty="0" err="1">
                <a:solidFill>
                  <a:schemeClr val="bg2"/>
                </a:solidFill>
                <a:effectLst/>
              </a:rPr>
              <a:t>error</a:t>
            </a:r>
            <a:r>
              <a:rPr lang="vi-VN" sz="2000" b="1" i="0" dirty="0">
                <a:solidFill>
                  <a:schemeClr val="bg2"/>
                </a:solidFill>
                <a:effectLst/>
              </a:rPr>
              <a:t>)</a:t>
            </a:r>
            <a:r>
              <a:rPr lang="vi-VN" sz="2000" b="0" i="0" dirty="0">
                <a:solidFill>
                  <a:schemeClr val="bg2"/>
                </a:solidFill>
                <a:effectLst/>
              </a:rPr>
              <a:t> lên đồ thị. Điều này giúp ước lượng tốt hơn tác động của việc thêm dữ liệu.</a:t>
            </a:r>
          </a:p>
        </p:txBody>
      </p:sp>
    </p:spTree>
    <p:extLst>
      <p:ext uri="{BB962C8B-B14F-4D97-AF65-F5344CB8AC3E}">
        <p14:creationId xmlns:p14="http://schemas.microsoft.com/office/powerpoint/2010/main" val="1834995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D9752BB5-C922-CDEF-3A94-9FD469957164}"/>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FD006DE2-B048-E832-1EC4-E60162EA6B8A}"/>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FBFD7B42-2521-0654-7AD0-337B1D7FE86A}"/>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EFDF4C33-6F91-5184-C408-C1D3703D820B}"/>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04A0E0D4-7D9E-BD69-32E7-204A079BC041}"/>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29.</a:t>
            </a:r>
            <a:r>
              <a:rPr lang="vi-VN" sz="2800" b="1" i="1" dirty="0">
                <a:solidFill>
                  <a:schemeClr val="bg1"/>
                </a:solidFill>
              </a:rPr>
              <a:t> </a:t>
            </a:r>
            <a:r>
              <a:rPr lang="vi-VN" sz="2800" b="1" dirty="0">
                <a:solidFill>
                  <a:schemeClr val="bg1"/>
                </a:solidFill>
              </a:rPr>
              <a:t>VẼ ĐƯỜNG CONG LỖI HUẤN LUYỆN</a:t>
            </a:r>
            <a:endParaRPr lang="vi-VN" sz="2800" dirty="0">
              <a:solidFill>
                <a:schemeClr val="bg1"/>
              </a:solidFill>
            </a:endParaRPr>
          </a:p>
        </p:txBody>
      </p:sp>
      <p:sp>
        <p:nvSpPr>
          <p:cNvPr id="7" name="Hộp Văn bản 6">
            <a:extLst>
              <a:ext uri="{FF2B5EF4-FFF2-40B4-BE49-F238E27FC236}">
                <a16:creationId xmlns:a16="http://schemas.microsoft.com/office/drawing/2014/main" id="{1BC10EE8-68F4-D4F9-581E-DDD16F46229C}"/>
              </a:ext>
            </a:extLst>
          </p:cNvPr>
          <p:cNvSpPr txBox="1"/>
          <p:nvPr/>
        </p:nvSpPr>
        <p:spPr>
          <a:xfrm>
            <a:off x="1117600" y="1398107"/>
            <a:ext cx="10129520" cy="5459893"/>
          </a:xfrm>
          <a:prstGeom prst="rect">
            <a:avLst/>
          </a:prstGeom>
          <a:noFill/>
        </p:spPr>
        <p:txBody>
          <a:bodyPr wrap="square" rtlCol="0">
            <a:spAutoFit/>
          </a:bodyPr>
          <a:lstStyle/>
          <a:p>
            <a:pPr algn="just" fontAlgn="base">
              <a:lnSpc>
                <a:spcPct val="150000"/>
              </a:lnSpc>
              <a:spcBef>
                <a:spcPts val="1200"/>
              </a:spcBef>
              <a:spcAft>
                <a:spcPts val="900"/>
              </a:spcAft>
            </a:pPr>
            <a:r>
              <a:rPr lang="vi-VN" sz="2000" b="0" i="0" dirty="0">
                <a:solidFill>
                  <a:schemeClr val="bg2"/>
                </a:solidFill>
                <a:effectLst/>
              </a:rPr>
              <a:t>Lỗi của </a:t>
            </a:r>
            <a:r>
              <a:rPr lang="vi-VN" sz="2000" b="0" i="0" dirty="0" err="1">
                <a:solidFill>
                  <a:schemeClr val="bg2"/>
                </a:solidFill>
                <a:effectLst/>
              </a:rPr>
              <a:t>Dev-Test</a:t>
            </a:r>
            <a:r>
              <a:rPr lang="vi-VN" sz="2000" b="0" i="0" dirty="0">
                <a:solidFill>
                  <a:schemeClr val="bg2"/>
                </a:solidFill>
                <a:effectLst/>
              </a:rPr>
              <a:t> </a:t>
            </a:r>
            <a:r>
              <a:rPr lang="vi-VN" sz="2000" b="0" i="0" dirty="0" err="1">
                <a:solidFill>
                  <a:schemeClr val="bg2"/>
                </a:solidFill>
                <a:effectLst/>
              </a:rPr>
              <a:t>Set</a:t>
            </a:r>
            <a:r>
              <a:rPr lang="vi-VN" sz="2000" b="0" i="0" dirty="0">
                <a:solidFill>
                  <a:schemeClr val="bg2"/>
                </a:solidFill>
                <a:effectLst/>
              </a:rPr>
              <a:t> sẽ giảm khi tăng kích thước của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Set</a:t>
            </a:r>
            <a:r>
              <a:rPr lang="vi-VN" sz="2000" b="0" i="0" dirty="0">
                <a:solidFill>
                  <a:schemeClr val="bg2"/>
                </a:solidFill>
                <a:effectLst/>
              </a:rPr>
              <a:t>. Tuy nhiên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Error</a:t>
            </a:r>
            <a:r>
              <a:rPr lang="vi-VN" sz="2000" b="0" i="0" dirty="0">
                <a:solidFill>
                  <a:schemeClr val="bg2"/>
                </a:solidFill>
                <a:effectLst/>
              </a:rPr>
              <a:t> cũng sẽ tăng theo.</a:t>
            </a:r>
          </a:p>
          <a:p>
            <a:pPr algn="just" fontAlgn="base">
              <a:lnSpc>
                <a:spcPct val="150000"/>
              </a:lnSpc>
              <a:spcBef>
                <a:spcPts val="1200"/>
              </a:spcBef>
              <a:spcAft>
                <a:spcPts val="900"/>
              </a:spcAft>
            </a:pPr>
            <a:r>
              <a:rPr lang="vi-VN" sz="2000" b="0" i="0" dirty="0">
                <a:solidFill>
                  <a:schemeClr val="bg2"/>
                </a:solidFill>
                <a:effectLst/>
              </a:rPr>
              <a:t>Cùng xét ví dụ phân loại mèo:</a:t>
            </a:r>
          </a:p>
          <a:p>
            <a:pPr algn="just" fontAlgn="base">
              <a:lnSpc>
                <a:spcPct val="150000"/>
              </a:lnSpc>
              <a:spcBef>
                <a:spcPts val="1200"/>
              </a:spcBef>
              <a:spcAft>
                <a:spcPts val="900"/>
              </a:spcAft>
            </a:pPr>
            <a:r>
              <a:rPr lang="vi-VN" sz="2000" dirty="0">
                <a:solidFill>
                  <a:schemeClr val="bg2"/>
                </a:solidFill>
              </a:rPr>
              <a:t>	</a:t>
            </a:r>
            <a:r>
              <a:rPr lang="vi-VN" sz="2000" b="1" i="0" dirty="0">
                <a:solidFill>
                  <a:srgbClr val="FFFF00"/>
                </a:solidFill>
                <a:effectLst/>
              </a:rPr>
              <a:t>Trường hợp 1:</a:t>
            </a:r>
            <a:r>
              <a:rPr lang="vi-VN" sz="2000" b="0" i="0" dirty="0">
                <a:solidFill>
                  <a:srgbClr val="FFFF00"/>
                </a:solidFill>
                <a:effectLst/>
              </a:rPr>
              <a:t> </a:t>
            </a:r>
            <a:r>
              <a:rPr lang="vi-VN" sz="2000" b="0" i="0" dirty="0">
                <a:solidFill>
                  <a:schemeClr val="bg2"/>
                </a:solidFill>
                <a:effectLst/>
              </a:rPr>
              <a:t>Chúng ta có 2 bức ảnh. 1 là mèo và 1 không phải mèo. Vì kích 	thước huấn luyện nhỏ (chỉ có 2). Thuật toán học máy có thể ghi nhớ cả 2 ví dụ 	trong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Set</a:t>
            </a:r>
            <a:r>
              <a:rPr lang="vi-VN" sz="2000" b="0" i="0" dirty="0">
                <a:solidFill>
                  <a:schemeClr val="bg2"/>
                </a:solidFill>
                <a:effectLst/>
              </a:rPr>
              <a:t> mà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Error</a:t>
            </a:r>
            <a:r>
              <a:rPr lang="vi-VN" sz="2000" b="0" i="0" dirty="0">
                <a:solidFill>
                  <a:schemeClr val="bg2"/>
                </a:solidFill>
                <a:effectLst/>
              </a:rPr>
              <a:t> gần như đạt được là 0%.</a:t>
            </a:r>
          </a:p>
          <a:p>
            <a:pPr lvl="1" algn="just" fontAlgn="base">
              <a:lnSpc>
                <a:spcPct val="150000"/>
              </a:lnSpc>
              <a:spcBef>
                <a:spcPts val="1200"/>
              </a:spcBef>
              <a:spcAft>
                <a:spcPts val="900"/>
              </a:spcAft>
            </a:pPr>
            <a:r>
              <a:rPr lang="vi-VN" sz="2000" b="1" i="0" dirty="0">
                <a:solidFill>
                  <a:schemeClr val="bg2"/>
                </a:solidFill>
                <a:effectLst/>
              </a:rPr>
              <a:t>	</a:t>
            </a:r>
            <a:r>
              <a:rPr lang="vi-VN" sz="2000" b="1" i="0" dirty="0">
                <a:solidFill>
                  <a:srgbClr val="FFFF00"/>
                </a:solidFill>
                <a:effectLst/>
              </a:rPr>
              <a:t>Trường hợp 2:</a:t>
            </a:r>
            <a:r>
              <a:rPr lang="vi-VN" sz="2000" b="0" i="0" dirty="0">
                <a:solidFill>
                  <a:srgbClr val="FFFF00"/>
                </a:solidFill>
                <a:effectLst/>
              </a:rPr>
              <a:t> </a:t>
            </a:r>
            <a:r>
              <a:rPr lang="vi-VN" sz="2000" b="0" i="0" dirty="0">
                <a:solidFill>
                  <a:schemeClr val="bg2"/>
                </a:solidFill>
                <a:effectLst/>
              </a:rPr>
              <a:t>Chúng ta có hơn 100 bức ảnh mèo. Vì kích thước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set</a:t>
            </a:r>
            <a:r>
              <a:rPr lang="vi-VN" sz="2000" b="0" i="0" dirty="0">
                <a:solidFill>
                  <a:schemeClr val="bg2"/>
                </a:solidFill>
                <a:effectLst/>
              </a:rPr>
              <a:t> 	lúc này lớn hơn nhiều dẫn đến việc thuật toán học máy có thể không ghi nhớ 	hết hoặc mắc phải một số lỗi trong quá trình huấn luyện( do ảnh mờ, nhãn 	sai,...). Lúc này </a:t>
            </a:r>
            <a:r>
              <a:rPr lang="vi-VN" sz="2000" b="0" i="0" dirty="0" err="1">
                <a:solidFill>
                  <a:schemeClr val="bg2"/>
                </a:solidFill>
                <a:effectLst/>
              </a:rPr>
              <a:t>Training</a:t>
            </a:r>
            <a:r>
              <a:rPr lang="vi-VN" sz="2000" b="0" i="0" dirty="0">
                <a:solidFill>
                  <a:schemeClr val="bg2"/>
                </a:solidFill>
                <a:effectLst/>
              </a:rPr>
              <a:t> </a:t>
            </a:r>
            <a:r>
              <a:rPr lang="vi-VN" sz="2000" b="0" i="0" dirty="0" err="1">
                <a:solidFill>
                  <a:schemeClr val="bg2"/>
                </a:solidFill>
                <a:effectLst/>
              </a:rPr>
              <a:t>Error</a:t>
            </a:r>
            <a:r>
              <a:rPr lang="vi-VN" sz="2000" b="0" i="0" dirty="0">
                <a:solidFill>
                  <a:schemeClr val="bg2"/>
                </a:solidFill>
                <a:effectLst/>
              </a:rPr>
              <a:t> sẽ tăng lên.</a:t>
            </a:r>
          </a:p>
        </p:txBody>
      </p:sp>
    </p:spTree>
    <p:extLst>
      <p:ext uri="{BB962C8B-B14F-4D97-AF65-F5344CB8AC3E}">
        <p14:creationId xmlns:p14="http://schemas.microsoft.com/office/powerpoint/2010/main" val="26701350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 calcmode="lin" valueType="num">
                                      <p:cBhvr additive="base">
                                        <p:cTn id="20"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D8C9B1B3-0F9C-8166-BDBD-2C8BE8D58A8E}"/>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2B7C8B8A-1813-69D6-37DB-487FC5C48DE9}"/>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8D97449B-6D8A-86E0-57A5-E3751C609CCE}"/>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05D73CFE-4015-A7F4-C83A-71A02202799C}"/>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22495978-99E8-5F2B-1473-73F7FB592D99}"/>
              </a:ext>
            </a:extLst>
          </p:cNvPr>
          <p:cNvSpPr txBox="1"/>
          <p:nvPr/>
        </p:nvSpPr>
        <p:spPr>
          <a:xfrm>
            <a:off x="111760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29.</a:t>
            </a:r>
            <a:r>
              <a:rPr lang="vi-VN" sz="2800" b="1" i="1" dirty="0">
                <a:solidFill>
                  <a:schemeClr val="bg1"/>
                </a:solidFill>
              </a:rPr>
              <a:t> </a:t>
            </a:r>
            <a:r>
              <a:rPr lang="vi-VN" sz="2800" b="1" dirty="0">
                <a:solidFill>
                  <a:schemeClr val="bg1"/>
                </a:solidFill>
              </a:rPr>
              <a:t>VẼ ĐƯỜNG CONG LỖI HUẤN LUYỆN</a:t>
            </a:r>
            <a:endParaRPr lang="vi-VN" sz="2800" dirty="0">
              <a:solidFill>
                <a:schemeClr val="bg1"/>
              </a:solidFill>
            </a:endParaRPr>
          </a:p>
        </p:txBody>
      </p:sp>
      <p:sp>
        <p:nvSpPr>
          <p:cNvPr id="6" name="Hộp Văn bản 5">
            <a:extLst>
              <a:ext uri="{FF2B5EF4-FFF2-40B4-BE49-F238E27FC236}">
                <a16:creationId xmlns:a16="http://schemas.microsoft.com/office/drawing/2014/main" id="{941AEA98-1689-FA03-4DF9-30EAB2F92E7E}"/>
              </a:ext>
            </a:extLst>
          </p:cNvPr>
          <p:cNvSpPr txBox="1"/>
          <p:nvPr/>
        </p:nvSpPr>
        <p:spPr>
          <a:xfrm>
            <a:off x="1066800" y="1452262"/>
            <a:ext cx="10058400" cy="369332"/>
          </a:xfrm>
          <a:prstGeom prst="rect">
            <a:avLst/>
          </a:prstGeom>
          <a:noFill/>
        </p:spPr>
        <p:txBody>
          <a:bodyPr wrap="square" rtlCol="0">
            <a:spAutoFit/>
          </a:bodyPr>
          <a:lstStyle/>
          <a:p>
            <a:pPr algn="just"/>
            <a:r>
              <a:rPr lang="vi-VN" b="0" i="0" dirty="0">
                <a:solidFill>
                  <a:schemeClr val="bg2"/>
                </a:solidFill>
                <a:effectLst/>
              </a:rPr>
              <a:t>Chúng ta sẽ thêm đường cong lỗi huấn luyện vào đồ thị như hình sau:</a:t>
            </a:r>
          </a:p>
        </p:txBody>
      </p:sp>
      <p:pic>
        <p:nvPicPr>
          <p:cNvPr id="8" name="Hình ảnh 7">
            <a:extLst>
              <a:ext uri="{FF2B5EF4-FFF2-40B4-BE49-F238E27FC236}">
                <a16:creationId xmlns:a16="http://schemas.microsoft.com/office/drawing/2014/main" id="{0DDF5825-BED0-1FDE-C6A2-3056E92BA54F}"/>
              </a:ext>
            </a:extLst>
          </p:cNvPr>
          <p:cNvPicPr>
            <a:picLocks noChangeAspect="1"/>
          </p:cNvPicPr>
          <p:nvPr/>
        </p:nvPicPr>
        <p:blipFill>
          <a:blip r:embed="rId3"/>
          <a:stretch>
            <a:fillRect/>
          </a:stretch>
        </p:blipFill>
        <p:spPr>
          <a:xfrm>
            <a:off x="1117600" y="1995130"/>
            <a:ext cx="6878320" cy="2899382"/>
          </a:xfrm>
          <a:prstGeom prst="rect">
            <a:avLst/>
          </a:prstGeom>
        </p:spPr>
      </p:pic>
      <p:sp>
        <p:nvSpPr>
          <p:cNvPr id="10" name="Bong bóng Lời nói: Hình bầu dục 9">
            <a:extLst>
              <a:ext uri="{FF2B5EF4-FFF2-40B4-BE49-F238E27FC236}">
                <a16:creationId xmlns:a16="http://schemas.microsoft.com/office/drawing/2014/main" id="{9A0BFEA6-724E-AB47-2DFE-756A2B63F401}"/>
              </a:ext>
            </a:extLst>
          </p:cNvPr>
          <p:cNvSpPr/>
          <p:nvPr/>
        </p:nvSpPr>
        <p:spPr>
          <a:xfrm>
            <a:off x="8501116" y="1775392"/>
            <a:ext cx="3167645" cy="3119120"/>
          </a:xfrm>
          <a:prstGeom prst="wedgeEllipseCallout">
            <a:avLst>
              <a:gd name="adj1" fmla="val -80647"/>
              <a:gd name="adj2" fmla="val 25630"/>
            </a:avLst>
          </a:prstGeom>
          <a:gradFill flip="none" rotWithShape="1">
            <a:gsLst>
              <a:gs pos="4000">
                <a:srgbClr val="63A1DC"/>
              </a:gs>
              <a:gs pos="2000">
                <a:schemeClr val="tx2">
                  <a:lumMod val="50000"/>
                  <a:lumOff val="50000"/>
                </a:schemeClr>
              </a:gs>
              <a:gs pos="0">
                <a:schemeClr val="accent1">
                  <a:tint val="44500"/>
                  <a:satMod val="160000"/>
                </a:schemeClr>
              </a:gs>
              <a:gs pos="91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000" b="0" i="0" dirty="0">
                <a:solidFill>
                  <a:srgbClr val="FF0000"/>
                </a:solidFill>
                <a:effectLst/>
              </a:rPr>
              <a:t>Đường cong lỗi huấn luyện (Xanh dương) sẽ luôn nằm dưới đường cong </a:t>
            </a:r>
            <a:r>
              <a:rPr lang="vi-VN" sz="2000" b="0" i="0" dirty="0" err="1">
                <a:solidFill>
                  <a:srgbClr val="FF0000"/>
                </a:solidFill>
                <a:effectLst/>
              </a:rPr>
              <a:t>Dev</a:t>
            </a:r>
            <a:r>
              <a:rPr lang="vi-VN" sz="2000" b="0" i="0" dirty="0">
                <a:solidFill>
                  <a:srgbClr val="FF0000"/>
                </a:solidFill>
                <a:effectLst/>
              </a:rPr>
              <a:t> </a:t>
            </a:r>
            <a:r>
              <a:rPr lang="vi-VN" sz="2000" b="0" i="0" dirty="0" err="1">
                <a:solidFill>
                  <a:srgbClr val="FF0000"/>
                </a:solidFill>
                <a:effectLst/>
              </a:rPr>
              <a:t>Error</a:t>
            </a:r>
            <a:r>
              <a:rPr lang="vi-VN" sz="2000" b="0" i="0" dirty="0">
                <a:solidFill>
                  <a:srgbClr val="FF0000"/>
                </a:solidFill>
                <a:effectLst/>
              </a:rPr>
              <a:t> (Đỏ).</a:t>
            </a:r>
            <a:endParaRPr lang="vi-VN" sz="2000" dirty="0">
              <a:solidFill>
                <a:srgbClr val="FF0000"/>
              </a:solidFill>
            </a:endParaRPr>
          </a:p>
        </p:txBody>
      </p:sp>
      <p:sp>
        <p:nvSpPr>
          <p:cNvPr id="11" name="Hộp Văn bản 10">
            <a:extLst>
              <a:ext uri="{FF2B5EF4-FFF2-40B4-BE49-F238E27FC236}">
                <a16:creationId xmlns:a16="http://schemas.microsoft.com/office/drawing/2014/main" id="{CEF91579-D3A4-B54C-B843-50DD7EDCBA46}"/>
              </a:ext>
            </a:extLst>
          </p:cNvPr>
          <p:cNvSpPr txBox="1"/>
          <p:nvPr/>
        </p:nvSpPr>
        <p:spPr>
          <a:xfrm>
            <a:off x="1188720" y="5171440"/>
            <a:ext cx="10058400" cy="1703030"/>
          </a:xfrm>
          <a:prstGeom prst="rect">
            <a:avLst/>
          </a:prstGeom>
          <a:noFill/>
        </p:spPr>
        <p:txBody>
          <a:bodyPr wrap="square" rtlCol="0">
            <a:spAutoFit/>
          </a:bodyPr>
          <a:lstStyle/>
          <a:p>
            <a:pPr algn="just">
              <a:lnSpc>
                <a:spcPct val="150000"/>
              </a:lnSpc>
            </a:pPr>
            <a:r>
              <a:rPr lang="vi-VN" b="1" dirty="0">
                <a:solidFill>
                  <a:srgbClr val="FFFF00"/>
                </a:solidFill>
              </a:rPr>
              <a:t>Giải thích: </a:t>
            </a:r>
            <a:r>
              <a:rPr lang="vi-VN" dirty="0">
                <a:solidFill>
                  <a:schemeClr val="bg1"/>
                </a:solidFill>
              </a:rPr>
              <a:t>Do đường cong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 xuất phát từ </a:t>
            </a:r>
            <a:r>
              <a:rPr lang="vi-VN" dirty="0" err="1">
                <a:solidFill>
                  <a:schemeClr val="bg1"/>
                </a:solidFill>
              </a:rPr>
              <a:t>Training</a:t>
            </a:r>
            <a:r>
              <a:rPr lang="vi-VN" dirty="0">
                <a:solidFill>
                  <a:schemeClr val="bg1"/>
                </a:solidFill>
              </a:rPr>
              <a:t> </a:t>
            </a:r>
            <a:r>
              <a:rPr lang="vi-VN" dirty="0" err="1">
                <a:solidFill>
                  <a:schemeClr val="bg1"/>
                </a:solidFill>
              </a:rPr>
              <a:t>Set</a:t>
            </a:r>
            <a:r>
              <a:rPr lang="vi-VN" dirty="0">
                <a:solidFill>
                  <a:schemeClr val="bg1"/>
                </a:solidFill>
              </a:rPr>
              <a:t> là tập dữ liệu dùng để huấn luyện mô hình cho nên nó sẽ đạt hiệu suất tối ưu hơn. Đường cong </a:t>
            </a:r>
            <a:r>
              <a:rPr lang="vi-VN" dirty="0" err="1">
                <a:solidFill>
                  <a:schemeClr val="bg1"/>
                </a:solidFill>
              </a:rPr>
              <a:t>Dev</a:t>
            </a:r>
            <a:r>
              <a:rPr lang="vi-VN" dirty="0">
                <a:solidFill>
                  <a:schemeClr val="bg1"/>
                </a:solidFill>
              </a:rPr>
              <a:t> </a:t>
            </a:r>
            <a:r>
              <a:rPr lang="vi-VN" dirty="0" err="1">
                <a:solidFill>
                  <a:schemeClr val="bg1"/>
                </a:solidFill>
              </a:rPr>
              <a:t>Error</a:t>
            </a:r>
            <a:r>
              <a:rPr lang="vi-VN" dirty="0">
                <a:solidFill>
                  <a:schemeClr val="bg1"/>
                </a:solidFill>
              </a:rPr>
              <a:t> xuất phát từ </a:t>
            </a:r>
            <a:r>
              <a:rPr lang="vi-VN" dirty="0" err="1">
                <a:solidFill>
                  <a:schemeClr val="bg1"/>
                </a:solidFill>
              </a:rPr>
              <a:t>Dev</a:t>
            </a:r>
            <a:r>
              <a:rPr lang="vi-VN" dirty="0">
                <a:solidFill>
                  <a:schemeClr val="bg1"/>
                </a:solidFill>
              </a:rPr>
              <a:t> </a:t>
            </a:r>
            <a:r>
              <a:rPr lang="vi-VN" dirty="0" err="1">
                <a:solidFill>
                  <a:schemeClr val="bg1"/>
                </a:solidFill>
              </a:rPr>
              <a:t>Set</a:t>
            </a:r>
            <a:r>
              <a:rPr lang="vi-VN" dirty="0">
                <a:solidFill>
                  <a:schemeClr val="bg1"/>
                </a:solidFill>
              </a:rPr>
              <a:t> là tập dữ liệu mà mô hình chưa từng nhận biết. Do mô hình chưa được tối ưu hóa trên </a:t>
            </a:r>
            <a:r>
              <a:rPr lang="vi-VN" dirty="0" err="1">
                <a:solidFill>
                  <a:schemeClr val="bg1"/>
                </a:solidFill>
              </a:rPr>
              <a:t>Dev</a:t>
            </a:r>
            <a:r>
              <a:rPr lang="vi-VN" dirty="0">
                <a:solidFill>
                  <a:schemeClr val="bg1"/>
                </a:solidFill>
              </a:rPr>
              <a:t> </a:t>
            </a:r>
            <a:r>
              <a:rPr lang="vi-VN" dirty="0" err="1">
                <a:solidFill>
                  <a:schemeClr val="bg1"/>
                </a:solidFill>
              </a:rPr>
              <a:t>Set</a:t>
            </a:r>
            <a:r>
              <a:rPr lang="vi-VN" dirty="0">
                <a:solidFill>
                  <a:schemeClr val="bg1"/>
                </a:solidFill>
              </a:rPr>
              <a:t> cho nên hiệu suất sẽ kém hơn dẫn đến việc </a:t>
            </a:r>
            <a:r>
              <a:rPr lang="vi-VN" dirty="0" err="1">
                <a:solidFill>
                  <a:schemeClr val="bg1"/>
                </a:solidFill>
              </a:rPr>
              <a:t>Dev</a:t>
            </a:r>
            <a:r>
              <a:rPr lang="vi-VN" dirty="0">
                <a:solidFill>
                  <a:schemeClr val="bg1"/>
                </a:solidFill>
              </a:rPr>
              <a:t> </a:t>
            </a:r>
            <a:r>
              <a:rPr lang="vi-VN" dirty="0" err="1">
                <a:solidFill>
                  <a:schemeClr val="bg1"/>
                </a:solidFill>
              </a:rPr>
              <a:t>Error</a:t>
            </a:r>
            <a:r>
              <a:rPr lang="vi-VN" dirty="0">
                <a:solidFill>
                  <a:schemeClr val="bg1"/>
                </a:solidFill>
              </a:rPr>
              <a:t> luôn cao hơn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a:t>
            </a:r>
          </a:p>
        </p:txBody>
      </p:sp>
    </p:spTree>
    <p:extLst>
      <p:ext uri="{BB962C8B-B14F-4D97-AF65-F5344CB8AC3E}">
        <p14:creationId xmlns:p14="http://schemas.microsoft.com/office/powerpoint/2010/main" val="33720173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3E1D68E4-5984-CE5D-C0D5-97FAF8970275}"/>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58771B3-DD93-A431-8A33-6D30AA0ACE4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595AF554-2184-2A66-4B4A-A56E55213E20}"/>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5DEC135F-323D-963E-0E46-3B71B83AAD21}"/>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6" name="Hộp Văn bản 5">
            <a:extLst>
              <a:ext uri="{FF2B5EF4-FFF2-40B4-BE49-F238E27FC236}">
                <a16:creationId xmlns:a16="http://schemas.microsoft.com/office/drawing/2014/main" id="{8192C898-0A1E-37AE-7B98-E799C7BC2AA7}"/>
              </a:ext>
            </a:extLst>
          </p:cNvPr>
          <p:cNvSpPr txBox="1"/>
          <p:nvPr/>
        </p:nvSpPr>
        <p:spPr>
          <a:xfrm>
            <a:off x="1137924" y="930096"/>
            <a:ext cx="4846320" cy="5575309"/>
          </a:xfrm>
          <a:prstGeom prst="rect">
            <a:avLst/>
          </a:prstGeom>
          <a:noFill/>
        </p:spPr>
        <p:txBody>
          <a:bodyPr wrap="square" rtlCol="0">
            <a:spAutoFit/>
          </a:bodyPr>
          <a:lstStyle/>
          <a:p>
            <a:pPr algn="just">
              <a:lnSpc>
                <a:spcPct val="150000"/>
              </a:lnSpc>
            </a:pPr>
            <a:r>
              <a:rPr lang="vi-VN" sz="2000" b="1" dirty="0">
                <a:solidFill>
                  <a:srgbClr val="FFFF00"/>
                </a:solidFill>
              </a:rPr>
              <a:t>Thiên lệch (</a:t>
            </a:r>
            <a:r>
              <a:rPr lang="vi-VN" sz="2000" b="1" dirty="0" err="1">
                <a:solidFill>
                  <a:srgbClr val="FFFF00"/>
                </a:solidFill>
              </a:rPr>
              <a:t>Bias</a:t>
            </a:r>
            <a:r>
              <a:rPr lang="vi-VN" sz="2000" b="1" dirty="0">
                <a:solidFill>
                  <a:srgbClr val="FFFF00"/>
                </a:solidFill>
              </a:rPr>
              <a:t>):</a:t>
            </a:r>
          </a:p>
          <a:p>
            <a:pPr algn="just">
              <a:lnSpc>
                <a:spcPct val="150000"/>
              </a:lnSpc>
            </a:pPr>
            <a:r>
              <a:rPr lang="vi-VN" sz="2000" b="1" dirty="0">
                <a:solidFill>
                  <a:schemeClr val="bg1"/>
                </a:solidFill>
              </a:rPr>
              <a:t>	Thiên lệch</a:t>
            </a:r>
            <a:r>
              <a:rPr lang="vi-VN" sz="2000" dirty="0">
                <a:solidFill>
                  <a:schemeClr val="bg1"/>
                </a:solidFill>
              </a:rPr>
              <a:t> đề cập đến độ lệch hoặc sai khác của dự đoán của mô hình so với các giá trị thực tế.</a:t>
            </a:r>
          </a:p>
          <a:p>
            <a:pPr algn="just">
              <a:lnSpc>
                <a:spcPct val="150000"/>
              </a:lnSpc>
            </a:pPr>
            <a:r>
              <a:rPr lang="vi-VN" sz="2000" dirty="0">
                <a:solidFill>
                  <a:schemeClr val="bg1"/>
                </a:solidFill>
              </a:rPr>
              <a:t>	Nếu mô hình có </a:t>
            </a:r>
            <a:r>
              <a:rPr lang="vi-VN" sz="2000" b="1" dirty="0">
                <a:solidFill>
                  <a:schemeClr val="bg1"/>
                </a:solidFill>
              </a:rPr>
              <a:t>thiên lệch cao</a:t>
            </a:r>
            <a:r>
              <a:rPr lang="vi-VN" sz="2000" dirty="0">
                <a:solidFill>
                  <a:schemeClr val="bg1"/>
                </a:solidFill>
              </a:rPr>
              <a:t>, nó thường đơn giản hóa quá mức vấn đề và không nắm bắt được các mối quan hệ phức tạp trong dữ liệu. Điều này dẫn đến hiệu suất kém trên cả tập huấn luyện và tập kiểm tra.</a:t>
            </a:r>
          </a:p>
          <a:p>
            <a:pPr algn="just">
              <a:lnSpc>
                <a:spcPct val="150000"/>
              </a:lnSpc>
            </a:pPr>
            <a:r>
              <a:rPr lang="vi-VN" sz="2000" dirty="0">
                <a:solidFill>
                  <a:schemeClr val="bg1"/>
                </a:solidFill>
              </a:rPr>
              <a:t>	Các mô hình tuyến tính hoặc đơn giản có xu hướng có thiên lệch cao.</a:t>
            </a:r>
          </a:p>
        </p:txBody>
      </p:sp>
      <p:sp>
        <p:nvSpPr>
          <p:cNvPr id="7" name="Hộp Văn bản 6">
            <a:extLst>
              <a:ext uri="{FF2B5EF4-FFF2-40B4-BE49-F238E27FC236}">
                <a16:creationId xmlns:a16="http://schemas.microsoft.com/office/drawing/2014/main" id="{D63C8FE5-9B70-1A72-B7C3-2CFD59211B8B}"/>
              </a:ext>
            </a:extLst>
          </p:cNvPr>
          <p:cNvSpPr txBox="1"/>
          <p:nvPr/>
        </p:nvSpPr>
        <p:spPr>
          <a:xfrm>
            <a:off x="6228082" y="948690"/>
            <a:ext cx="5527038" cy="6036974"/>
          </a:xfrm>
          <a:prstGeom prst="rect">
            <a:avLst/>
          </a:prstGeom>
          <a:noFill/>
        </p:spPr>
        <p:txBody>
          <a:bodyPr wrap="square" rtlCol="0">
            <a:spAutoFit/>
          </a:bodyPr>
          <a:lstStyle/>
          <a:p>
            <a:pPr algn="just">
              <a:lnSpc>
                <a:spcPct val="150000"/>
              </a:lnSpc>
            </a:pPr>
            <a:r>
              <a:rPr lang="vi-VN" sz="2000" b="1" dirty="0">
                <a:solidFill>
                  <a:srgbClr val="FFFF00"/>
                </a:solidFill>
              </a:rPr>
              <a:t>Phương sai (</a:t>
            </a:r>
            <a:r>
              <a:rPr lang="vi-VN" sz="2000" b="1" dirty="0" err="1">
                <a:solidFill>
                  <a:srgbClr val="FFFF00"/>
                </a:solidFill>
              </a:rPr>
              <a:t>Variance</a:t>
            </a:r>
            <a:r>
              <a:rPr lang="vi-VN" sz="2000" b="1" dirty="0">
                <a:solidFill>
                  <a:srgbClr val="FFFF00"/>
                </a:solidFill>
              </a:rPr>
              <a:t>)</a:t>
            </a:r>
          </a:p>
          <a:p>
            <a:pPr algn="just">
              <a:lnSpc>
                <a:spcPct val="150000"/>
              </a:lnSpc>
            </a:pPr>
            <a:r>
              <a:rPr lang="vi-VN" sz="2000" b="1" dirty="0">
                <a:solidFill>
                  <a:schemeClr val="bg1"/>
                </a:solidFill>
              </a:rPr>
              <a:t>	Phương sai</a:t>
            </a:r>
            <a:r>
              <a:rPr lang="vi-VN" sz="2000" dirty="0">
                <a:solidFill>
                  <a:schemeClr val="bg1"/>
                </a:solidFill>
              </a:rPr>
              <a:t> đo lường mức độ mà các dự đoán của mô hình thay đổi khi sử dụng các tập dữ liệu huấn luyện khác nhau.</a:t>
            </a:r>
          </a:p>
          <a:p>
            <a:pPr algn="just">
              <a:lnSpc>
                <a:spcPct val="150000"/>
              </a:lnSpc>
            </a:pPr>
            <a:r>
              <a:rPr lang="vi-VN" sz="2000" dirty="0">
                <a:solidFill>
                  <a:schemeClr val="bg1"/>
                </a:solidFill>
              </a:rPr>
              <a:t>	Nếu một mô hình có </a:t>
            </a:r>
            <a:r>
              <a:rPr lang="vi-VN" sz="2000" b="1" dirty="0">
                <a:solidFill>
                  <a:schemeClr val="bg1"/>
                </a:solidFill>
              </a:rPr>
              <a:t>phương sai cao</a:t>
            </a:r>
            <a:r>
              <a:rPr lang="vi-VN" sz="2000" dirty="0">
                <a:solidFill>
                  <a:schemeClr val="bg1"/>
                </a:solidFill>
              </a:rPr>
              <a:t>, điều đó có nghĩa là mô hình "học quá mức" (</a:t>
            </a:r>
            <a:r>
              <a:rPr lang="vi-VN" sz="2000" dirty="0" err="1">
                <a:solidFill>
                  <a:schemeClr val="bg1"/>
                </a:solidFill>
              </a:rPr>
              <a:t>overfitting</a:t>
            </a:r>
            <a:r>
              <a:rPr lang="vi-VN" sz="2000" dirty="0">
                <a:solidFill>
                  <a:schemeClr val="bg1"/>
                </a:solidFill>
              </a:rPr>
              <a:t>) vào dữ liệu huấn luyện và không thể tổng quát hóa tốt cho dữ liệu mới. Điều này dẫn đến hiệu suất kém trên tập kiểm tra mặc dù có thể rất tốt trên tập huấn luyện.</a:t>
            </a:r>
          </a:p>
          <a:p>
            <a:pPr algn="just">
              <a:lnSpc>
                <a:spcPct val="150000"/>
              </a:lnSpc>
            </a:pPr>
            <a:r>
              <a:rPr lang="vi-VN" sz="2000" dirty="0">
                <a:solidFill>
                  <a:schemeClr val="bg1"/>
                </a:solidFill>
              </a:rPr>
              <a:t>	Các mô hình phức tạp hơn, chẳng hạn như cây quyết định sâu hoặc mạng nơ-</a:t>
            </a:r>
            <a:r>
              <a:rPr lang="vi-VN" sz="2000" dirty="0" err="1">
                <a:solidFill>
                  <a:schemeClr val="bg1"/>
                </a:solidFill>
              </a:rPr>
              <a:t>ron</a:t>
            </a:r>
            <a:r>
              <a:rPr lang="vi-VN" sz="2000" dirty="0">
                <a:solidFill>
                  <a:schemeClr val="bg1"/>
                </a:solidFill>
              </a:rPr>
              <a:t> lớn, thường dễ có phương sai cao.</a:t>
            </a:r>
          </a:p>
        </p:txBody>
      </p:sp>
    </p:spTree>
    <p:extLst>
      <p:ext uri="{BB962C8B-B14F-4D97-AF65-F5344CB8AC3E}">
        <p14:creationId xmlns:p14="http://schemas.microsoft.com/office/powerpoint/2010/main" val="20631505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 calcmode="lin" valueType="num">
                                      <p:cBhvr additive="base">
                                        <p:cTn id="3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7">
                                            <p:txEl>
                                              <p:pRg st="1" end="1"/>
                                            </p:txEl>
                                          </p:spTgt>
                                        </p:tgtEl>
                                        <p:attrNameLst>
                                          <p:attrName>style.visibility</p:attrName>
                                        </p:attrNameLst>
                                      </p:cBhvr>
                                      <p:to>
                                        <p:strVal val="visible"/>
                                      </p:to>
                                    </p:set>
                                    <p:animEffect transition="in" filter="fade">
                                      <p:cBhvr>
                                        <p:cTn id="40" dur="1000"/>
                                        <p:tgtEl>
                                          <p:spTgt spid="7">
                                            <p:txEl>
                                              <p:pRg st="1" end="1"/>
                                            </p:txEl>
                                          </p:spTgt>
                                        </p:tgtEl>
                                      </p:cBhvr>
                                    </p:animEffect>
                                    <p:anim calcmode="lin" valueType="num">
                                      <p:cBhvr>
                                        <p:cTn id="4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1000"/>
                                        <p:tgtEl>
                                          <p:spTgt spid="7">
                                            <p:txEl>
                                              <p:pRg st="2" end="2"/>
                                            </p:txEl>
                                          </p:spTgt>
                                        </p:tgtEl>
                                      </p:cBhvr>
                                    </p:animEffect>
                                    <p:anim calcmode="lin" valueType="num">
                                      <p:cBhvr>
                                        <p:cTn id="4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Effect transition="in" filter="fade">
                                      <p:cBhvr>
                                        <p:cTn id="54" dur="1000"/>
                                        <p:tgtEl>
                                          <p:spTgt spid="7">
                                            <p:txEl>
                                              <p:pRg st="3" end="3"/>
                                            </p:txEl>
                                          </p:spTgt>
                                        </p:tgtEl>
                                      </p:cBhvr>
                                    </p:animEffect>
                                    <p:anim calcmode="lin" valueType="num">
                                      <p:cBhvr>
                                        <p:cTn id="5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87F6ACD4-A7F8-3A31-307A-BAAADDA594FA}"/>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A6C6C02-F169-EAB0-9F1A-B0738A3C1489}"/>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76B4906D-4A79-57FC-09F7-0FC608157299}"/>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CB2F3CB-5EE0-7FF6-FFEA-5EF9F343860F}"/>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DC8CA0EF-E69E-DB92-B648-90B059F9CF85}"/>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30.DIỄN GIẢI VỀ ĐƯỜNG CONG HỌC TẬP: THIÊN LỆCH CAO</a:t>
            </a:r>
          </a:p>
        </p:txBody>
      </p:sp>
      <p:sp>
        <p:nvSpPr>
          <p:cNvPr id="7" name="Hộp Văn bản 6">
            <a:extLst>
              <a:ext uri="{FF2B5EF4-FFF2-40B4-BE49-F238E27FC236}">
                <a16:creationId xmlns:a16="http://schemas.microsoft.com/office/drawing/2014/main" id="{5A943BD1-2700-B7E6-A229-926A6F3DCEAA}"/>
              </a:ext>
            </a:extLst>
          </p:cNvPr>
          <p:cNvSpPr txBox="1"/>
          <p:nvPr/>
        </p:nvSpPr>
        <p:spPr>
          <a:xfrm>
            <a:off x="929640" y="1471910"/>
            <a:ext cx="3083560" cy="369332"/>
          </a:xfrm>
          <a:prstGeom prst="rect">
            <a:avLst/>
          </a:prstGeom>
          <a:noFill/>
        </p:spPr>
        <p:txBody>
          <a:bodyPr wrap="square" rtlCol="0">
            <a:spAutoFit/>
          </a:bodyPr>
          <a:lstStyle/>
          <a:p>
            <a:pPr algn="just"/>
            <a:r>
              <a:rPr lang="vi-VN" b="0" i="0" dirty="0">
                <a:solidFill>
                  <a:schemeClr val="bg1"/>
                </a:solidFill>
                <a:effectLst/>
              </a:rPr>
              <a:t>Xét đồ thị này:</a:t>
            </a:r>
          </a:p>
        </p:txBody>
      </p:sp>
      <p:pic>
        <p:nvPicPr>
          <p:cNvPr id="9" name="Hình ảnh 8">
            <a:extLst>
              <a:ext uri="{FF2B5EF4-FFF2-40B4-BE49-F238E27FC236}">
                <a16:creationId xmlns:a16="http://schemas.microsoft.com/office/drawing/2014/main" id="{9FB4E1FD-583B-CC9B-21E8-4AF7649E82BF}"/>
              </a:ext>
            </a:extLst>
          </p:cNvPr>
          <p:cNvPicPr>
            <a:picLocks noChangeAspect="1"/>
          </p:cNvPicPr>
          <p:nvPr/>
        </p:nvPicPr>
        <p:blipFill>
          <a:blip r:embed="rId3"/>
          <a:stretch>
            <a:fillRect/>
          </a:stretch>
        </p:blipFill>
        <p:spPr>
          <a:xfrm>
            <a:off x="2590800" y="1962150"/>
            <a:ext cx="7112000" cy="2933700"/>
          </a:xfrm>
          <a:prstGeom prst="rect">
            <a:avLst/>
          </a:prstGeom>
        </p:spPr>
      </p:pic>
      <p:sp>
        <p:nvSpPr>
          <p:cNvPr id="12" name="Hộp Văn bản 11">
            <a:extLst>
              <a:ext uri="{FF2B5EF4-FFF2-40B4-BE49-F238E27FC236}">
                <a16:creationId xmlns:a16="http://schemas.microsoft.com/office/drawing/2014/main" id="{34949D6A-9556-3143-DB05-1103E89A8C40}"/>
              </a:ext>
            </a:extLst>
          </p:cNvPr>
          <p:cNvSpPr txBox="1"/>
          <p:nvPr/>
        </p:nvSpPr>
        <p:spPr>
          <a:xfrm>
            <a:off x="929640" y="5090160"/>
            <a:ext cx="10561320" cy="872034"/>
          </a:xfrm>
          <a:prstGeom prst="rect">
            <a:avLst/>
          </a:prstGeom>
          <a:noFill/>
        </p:spPr>
        <p:txBody>
          <a:bodyPr wrap="square" rtlCol="0">
            <a:spAutoFit/>
          </a:bodyPr>
          <a:lstStyle/>
          <a:p>
            <a:pPr algn="just">
              <a:lnSpc>
                <a:spcPct val="150000"/>
              </a:lnSpc>
            </a:pPr>
            <a:r>
              <a:rPr lang="vi-VN" b="0" i="0" dirty="0">
                <a:solidFill>
                  <a:schemeClr val="bg1"/>
                </a:solidFill>
                <a:effectLst/>
              </a:rPr>
              <a:t>Khi mà đường cong </a:t>
            </a:r>
            <a:r>
              <a:rPr lang="vi-VN" b="0" i="0" dirty="0" err="1">
                <a:solidFill>
                  <a:schemeClr val="bg1"/>
                </a:solidFill>
                <a:effectLst/>
              </a:rPr>
              <a:t>Dev</a:t>
            </a:r>
            <a:r>
              <a:rPr lang="vi-VN" b="0" i="0" dirty="0">
                <a:solidFill>
                  <a:schemeClr val="bg1"/>
                </a:solidFill>
                <a:effectLst/>
              </a:rPr>
              <a:t> </a:t>
            </a:r>
            <a:r>
              <a:rPr lang="vi-VN" b="0" i="0" dirty="0" err="1">
                <a:solidFill>
                  <a:schemeClr val="bg1"/>
                </a:solidFill>
                <a:effectLst/>
              </a:rPr>
              <a:t>Error</a:t>
            </a:r>
            <a:r>
              <a:rPr lang="vi-VN" b="0" i="0" dirty="0">
                <a:solidFill>
                  <a:schemeClr val="bg1"/>
                </a:solidFill>
                <a:effectLst/>
              </a:rPr>
              <a:t> ổn định, việc tăng kích thước của </a:t>
            </a:r>
            <a:r>
              <a:rPr lang="vi-VN" b="0" i="0" dirty="0" err="1">
                <a:solidFill>
                  <a:schemeClr val="bg1"/>
                </a:solidFill>
                <a:effectLst/>
              </a:rPr>
              <a:t>Training</a:t>
            </a:r>
            <a:r>
              <a:rPr lang="vi-VN" b="0" i="0" dirty="0">
                <a:solidFill>
                  <a:schemeClr val="bg1"/>
                </a:solidFill>
                <a:effectLst/>
              </a:rPr>
              <a:t> </a:t>
            </a:r>
            <a:r>
              <a:rPr lang="vi-VN" b="0" i="0" dirty="0" err="1">
                <a:solidFill>
                  <a:schemeClr val="bg1"/>
                </a:solidFill>
                <a:effectLst/>
              </a:rPr>
              <a:t>Set</a:t>
            </a:r>
            <a:r>
              <a:rPr lang="vi-VN" b="0" i="0" dirty="0">
                <a:solidFill>
                  <a:schemeClr val="bg1"/>
                </a:solidFill>
                <a:effectLst/>
              </a:rPr>
              <a:t> sẽ không làm tăng hiệu suất mô hình.</a:t>
            </a:r>
            <a:endParaRPr lang="vi-VN" dirty="0">
              <a:solidFill>
                <a:schemeClr val="bg1"/>
              </a:solidFill>
            </a:endParaRPr>
          </a:p>
        </p:txBody>
      </p:sp>
    </p:spTree>
    <p:extLst>
      <p:ext uri="{BB962C8B-B14F-4D97-AF65-F5344CB8AC3E}">
        <p14:creationId xmlns:p14="http://schemas.microsoft.com/office/powerpoint/2010/main" val="1841694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1000"/>
                                        <p:tgtEl>
                                          <p:spTgt spid="12">
                                            <p:txEl>
                                              <p:pRg st="0" end="0"/>
                                            </p:txEl>
                                          </p:spTgt>
                                        </p:tgtEl>
                                      </p:cBhvr>
                                    </p:animEffect>
                                    <p:anim calcmode="lin" valueType="num">
                                      <p:cBhvr>
                                        <p:cTn id="1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A3F472B-DE53-B7D8-8030-9AB2C5109904}"/>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084BED59-7F79-345E-A8FB-5845BEA6A7DA}"/>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5B7B32C2-47CF-C735-86AA-F1B120977CA6}"/>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58A22DC-C8CE-9BDA-1E9C-AD0A9BE4FD77}"/>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D6D04BBD-036D-9E34-6FA0-8E8549F6D640}"/>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30.DIỄN GIẢI VỀ ĐƯỜNG CONG HỌC TẬP: THIÊN LỆCH CAO</a:t>
            </a:r>
          </a:p>
        </p:txBody>
      </p:sp>
      <p:sp>
        <p:nvSpPr>
          <p:cNvPr id="7" name="Hộp Văn bản 6">
            <a:extLst>
              <a:ext uri="{FF2B5EF4-FFF2-40B4-BE49-F238E27FC236}">
                <a16:creationId xmlns:a16="http://schemas.microsoft.com/office/drawing/2014/main" id="{6962A697-CFFD-15FF-EE93-9C9EA0EAFF8B}"/>
              </a:ext>
            </a:extLst>
          </p:cNvPr>
          <p:cNvSpPr txBox="1"/>
          <p:nvPr/>
        </p:nvSpPr>
        <p:spPr>
          <a:xfrm>
            <a:off x="929640" y="1471910"/>
            <a:ext cx="10561320" cy="369332"/>
          </a:xfrm>
          <a:prstGeom prst="rect">
            <a:avLst/>
          </a:prstGeom>
          <a:noFill/>
        </p:spPr>
        <p:txBody>
          <a:bodyPr wrap="square" rtlCol="0">
            <a:spAutoFit/>
          </a:bodyPr>
          <a:lstStyle/>
          <a:p>
            <a:pPr algn="just"/>
            <a:r>
              <a:rPr lang="vi-VN" dirty="0">
                <a:solidFill>
                  <a:schemeClr val="bg1"/>
                </a:solidFill>
              </a:rPr>
              <a:t>Khi chúng ta thêm đường cong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 vào</a:t>
            </a:r>
            <a:r>
              <a:rPr lang="vi-VN" b="0" i="0" dirty="0">
                <a:solidFill>
                  <a:schemeClr val="bg1"/>
                </a:solidFill>
                <a:effectLst/>
              </a:rPr>
              <a:t>:</a:t>
            </a:r>
          </a:p>
        </p:txBody>
      </p:sp>
      <p:sp>
        <p:nvSpPr>
          <p:cNvPr id="12" name="Hộp Văn bản 11">
            <a:extLst>
              <a:ext uri="{FF2B5EF4-FFF2-40B4-BE49-F238E27FC236}">
                <a16:creationId xmlns:a16="http://schemas.microsoft.com/office/drawing/2014/main" id="{0C628A62-83AF-0555-395F-CB143D7C66D5}"/>
              </a:ext>
            </a:extLst>
          </p:cNvPr>
          <p:cNvSpPr txBox="1"/>
          <p:nvPr/>
        </p:nvSpPr>
        <p:spPr>
          <a:xfrm>
            <a:off x="929640" y="4855785"/>
            <a:ext cx="10561320" cy="1703030"/>
          </a:xfrm>
          <a:prstGeom prst="rect">
            <a:avLst/>
          </a:prstGeom>
          <a:noFill/>
        </p:spPr>
        <p:txBody>
          <a:bodyPr wrap="square" rtlCol="0">
            <a:spAutoFit/>
          </a:bodyPr>
          <a:lstStyle/>
          <a:p>
            <a:pPr algn="just" fontAlgn="base">
              <a:lnSpc>
                <a:spcPct val="150000"/>
              </a:lnSpc>
              <a:spcAft>
                <a:spcPts val="1200"/>
              </a:spcAft>
            </a:pPr>
            <a:r>
              <a:rPr lang="vi-VN" b="0" i="0" dirty="0">
                <a:solidFill>
                  <a:schemeClr val="bg1"/>
                </a:solidFill>
                <a:effectLst/>
              </a:rPr>
              <a:t>Khi </a:t>
            </a:r>
            <a:r>
              <a:rPr lang="vi-VN" b="0" i="0" dirty="0" err="1">
                <a:solidFill>
                  <a:schemeClr val="bg1"/>
                </a:solidFill>
                <a:effectLst/>
              </a:rPr>
              <a:t>Training</a:t>
            </a:r>
            <a:r>
              <a:rPr lang="vi-VN" b="0" i="0" dirty="0">
                <a:solidFill>
                  <a:schemeClr val="bg1"/>
                </a:solidFill>
                <a:effectLst/>
              </a:rPr>
              <a:t> </a:t>
            </a:r>
            <a:r>
              <a:rPr lang="vi-VN" b="0" i="0" dirty="0" err="1">
                <a:solidFill>
                  <a:schemeClr val="bg1"/>
                </a:solidFill>
                <a:effectLst/>
              </a:rPr>
              <a:t>Error</a:t>
            </a:r>
            <a:r>
              <a:rPr lang="vi-VN" b="0" i="0" dirty="0">
                <a:solidFill>
                  <a:schemeClr val="bg1"/>
                </a:solidFill>
                <a:effectLst/>
              </a:rPr>
              <a:t> đã cao hơn </a:t>
            </a:r>
            <a:r>
              <a:rPr lang="vi-VN" b="0" i="0" dirty="0" err="1">
                <a:solidFill>
                  <a:schemeClr val="bg1"/>
                </a:solidFill>
                <a:effectLst/>
              </a:rPr>
              <a:t>Desired</a:t>
            </a:r>
            <a:r>
              <a:rPr lang="vi-VN" b="0" i="0" dirty="0">
                <a:solidFill>
                  <a:schemeClr val="bg1"/>
                </a:solidFill>
                <a:effectLst/>
              </a:rPr>
              <a:t> </a:t>
            </a:r>
            <a:r>
              <a:rPr lang="vi-VN" b="0" i="0" dirty="0" err="1">
                <a:solidFill>
                  <a:schemeClr val="bg1"/>
                </a:solidFill>
                <a:effectLst/>
              </a:rPr>
              <a:t>Performance</a:t>
            </a:r>
            <a:r>
              <a:rPr lang="vi-VN" b="0" i="0" dirty="0">
                <a:solidFill>
                  <a:schemeClr val="bg1"/>
                </a:solidFill>
                <a:effectLst/>
              </a:rPr>
              <a:t>, khoảng cách giữa 2 đường này càng ngày càng xa. Và khoảng cách này cho thấy được độ thiên lệch cao nhất khi </a:t>
            </a:r>
            <a:r>
              <a:rPr lang="vi-VN" b="0" i="0" dirty="0" err="1">
                <a:solidFill>
                  <a:schemeClr val="bg1"/>
                </a:solidFill>
                <a:effectLst/>
              </a:rPr>
              <a:t>Training</a:t>
            </a:r>
            <a:r>
              <a:rPr lang="vi-VN" b="0" i="0" dirty="0">
                <a:solidFill>
                  <a:schemeClr val="bg1"/>
                </a:solidFill>
                <a:effectLst/>
              </a:rPr>
              <a:t> </a:t>
            </a:r>
            <a:r>
              <a:rPr lang="vi-VN" b="0" i="0" dirty="0" err="1">
                <a:solidFill>
                  <a:schemeClr val="bg1"/>
                </a:solidFill>
                <a:effectLst/>
              </a:rPr>
              <a:t>Set</a:t>
            </a:r>
            <a:r>
              <a:rPr lang="vi-VN" b="0" i="0" dirty="0">
                <a:solidFill>
                  <a:schemeClr val="bg1"/>
                </a:solidFill>
                <a:effectLst/>
              </a:rPr>
              <a:t> đạt kích thước lớn nhất. </a:t>
            </a:r>
            <a:r>
              <a:rPr lang="vi-VN" dirty="0">
                <a:solidFill>
                  <a:schemeClr val="bg1"/>
                </a:solidFill>
              </a:rPr>
              <a:t>=</a:t>
            </a:r>
            <a:r>
              <a:rPr lang="vi-VN" b="0" i="0" dirty="0">
                <a:solidFill>
                  <a:schemeClr val="bg1"/>
                </a:solidFill>
                <a:effectLst/>
              </a:rPr>
              <a:t>&gt; Điều này cho thấy mô hình đang có độ thiên lệch (</a:t>
            </a:r>
            <a:r>
              <a:rPr lang="vi-VN" b="0" i="0" dirty="0" err="1">
                <a:solidFill>
                  <a:schemeClr val="bg1"/>
                </a:solidFill>
                <a:effectLst/>
              </a:rPr>
              <a:t>bias</a:t>
            </a:r>
            <a:r>
              <a:rPr lang="vi-VN" b="0" i="0" dirty="0">
                <a:solidFill>
                  <a:schemeClr val="bg1"/>
                </a:solidFill>
                <a:effectLst/>
              </a:rPr>
              <a:t>) lớn, không thể học được các đặc trưng cần thiết từ dữ liệu, dù có bao nhiêu dữ liệu đi nữa.</a:t>
            </a:r>
          </a:p>
        </p:txBody>
      </p:sp>
      <p:pic>
        <p:nvPicPr>
          <p:cNvPr id="6" name="Hình ảnh 5">
            <a:extLst>
              <a:ext uri="{FF2B5EF4-FFF2-40B4-BE49-F238E27FC236}">
                <a16:creationId xmlns:a16="http://schemas.microsoft.com/office/drawing/2014/main" id="{59AC4657-4166-A80F-72DD-A0A9F6EB003B}"/>
              </a:ext>
            </a:extLst>
          </p:cNvPr>
          <p:cNvPicPr>
            <a:picLocks noChangeAspect="1"/>
          </p:cNvPicPr>
          <p:nvPr/>
        </p:nvPicPr>
        <p:blipFill>
          <a:blip r:embed="rId3"/>
          <a:stretch>
            <a:fillRect/>
          </a:stretch>
        </p:blipFill>
        <p:spPr>
          <a:xfrm>
            <a:off x="955410" y="1809710"/>
            <a:ext cx="6819900" cy="2934653"/>
          </a:xfrm>
          <a:prstGeom prst="rect">
            <a:avLst/>
          </a:prstGeom>
        </p:spPr>
      </p:pic>
      <p:sp>
        <p:nvSpPr>
          <p:cNvPr id="8" name="Bong bóng Lời nói: Hình bầu dục 7">
            <a:extLst>
              <a:ext uri="{FF2B5EF4-FFF2-40B4-BE49-F238E27FC236}">
                <a16:creationId xmlns:a16="http://schemas.microsoft.com/office/drawing/2014/main" id="{C795CA85-FC78-69E9-5AE5-D5E3647717DB}"/>
              </a:ext>
            </a:extLst>
          </p:cNvPr>
          <p:cNvSpPr/>
          <p:nvPr/>
        </p:nvSpPr>
        <p:spPr>
          <a:xfrm>
            <a:off x="8134905" y="1471910"/>
            <a:ext cx="2996460" cy="2358410"/>
          </a:xfrm>
          <a:prstGeom prst="wedgeEllipseCallout">
            <a:avLst>
              <a:gd name="adj1" fmla="val -106077"/>
              <a:gd name="adj2" fmla="val 19495"/>
            </a:avLst>
          </a:prstGeom>
          <a:gradFill flip="none" rotWithShape="1">
            <a:gsLst>
              <a:gs pos="4000">
                <a:srgbClr val="63A1DC"/>
              </a:gs>
              <a:gs pos="2000">
                <a:schemeClr val="tx2">
                  <a:lumMod val="50000"/>
                  <a:lumOff val="50000"/>
                </a:schemeClr>
              </a:gs>
              <a:gs pos="0">
                <a:schemeClr val="accent1">
                  <a:tint val="44500"/>
                  <a:satMod val="160000"/>
                </a:schemeClr>
              </a:gs>
              <a:gs pos="91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dirty="0">
                <a:solidFill>
                  <a:srgbClr val="FF0000"/>
                </a:solidFill>
              </a:rPr>
              <a:t>Việc tăng kích </a:t>
            </a:r>
            <a:r>
              <a:rPr lang="vi-VN" dirty="0" err="1">
                <a:solidFill>
                  <a:srgbClr val="FF0000"/>
                </a:solidFill>
              </a:rPr>
              <a:t>thuớc</a:t>
            </a:r>
            <a:r>
              <a:rPr lang="vi-VN" dirty="0">
                <a:solidFill>
                  <a:srgbClr val="FF0000"/>
                </a:solidFill>
              </a:rPr>
              <a:t> của </a:t>
            </a:r>
            <a:r>
              <a:rPr lang="vi-VN" dirty="0" err="1">
                <a:solidFill>
                  <a:srgbClr val="FF0000"/>
                </a:solidFill>
              </a:rPr>
              <a:t>Training</a:t>
            </a:r>
            <a:r>
              <a:rPr lang="vi-VN" dirty="0">
                <a:solidFill>
                  <a:srgbClr val="FF0000"/>
                </a:solidFill>
              </a:rPr>
              <a:t> </a:t>
            </a:r>
            <a:r>
              <a:rPr lang="vi-VN" dirty="0" err="1">
                <a:solidFill>
                  <a:srgbClr val="FF0000"/>
                </a:solidFill>
              </a:rPr>
              <a:t>Set</a:t>
            </a:r>
            <a:r>
              <a:rPr lang="vi-VN" dirty="0">
                <a:solidFill>
                  <a:srgbClr val="FF0000"/>
                </a:solidFill>
              </a:rPr>
              <a:t> không cải thiện hiệu suất. Ngược lại còn làm tăng </a:t>
            </a:r>
            <a:r>
              <a:rPr lang="vi-VN" dirty="0" err="1">
                <a:solidFill>
                  <a:srgbClr val="FF0000"/>
                </a:solidFill>
              </a:rPr>
              <a:t>Training</a:t>
            </a:r>
            <a:r>
              <a:rPr lang="vi-VN" dirty="0">
                <a:solidFill>
                  <a:srgbClr val="FF0000"/>
                </a:solidFill>
              </a:rPr>
              <a:t> </a:t>
            </a:r>
            <a:r>
              <a:rPr lang="vi-VN" dirty="0" err="1">
                <a:solidFill>
                  <a:srgbClr val="FF0000"/>
                </a:solidFill>
              </a:rPr>
              <a:t>Error</a:t>
            </a:r>
            <a:endParaRPr lang="vi-VN" dirty="0">
              <a:solidFill>
                <a:srgbClr val="FF0000"/>
              </a:solidFill>
            </a:endParaRPr>
          </a:p>
        </p:txBody>
      </p:sp>
    </p:spTree>
    <p:extLst>
      <p:ext uri="{BB962C8B-B14F-4D97-AF65-F5344CB8AC3E}">
        <p14:creationId xmlns:p14="http://schemas.microsoft.com/office/powerpoint/2010/main" val="86606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1000"/>
                                        <p:tgtEl>
                                          <p:spTgt spid="12">
                                            <p:txEl>
                                              <p:pRg st="0" end="0"/>
                                            </p:txEl>
                                          </p:spTgt>
                                        </p:tgtEl>
                                      </p:cBhvr>
                                    </p:animEffect>
                                    <p:anim calcmode="lin" valueType="num">
                                      <p:cBhvr>
                                        <p:cTn id="1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8E6926C-1C3E-58C2-8BDD-C92BB65D5723}"/>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06917BB7-098A-DD36-AB30-A80268B7BEA7}"/>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B06C2877-8177-309C-2B91-D478F83C1E69}"/>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FA474246-FBD5-2E2C-0375-5B1DD32CEB98}"/>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63A55264-1E24-CCCA-2BC7-55AA440E77E6}"/>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30.DIỄN GIẢI VỀ ĐƯỜNG CONG HỌC TẬP: THIÊN LỆCH CAO</a:t>
            </a:r>
          </a:p>
        </p:txBody>
      </p:sp>
      <p:sp>
        <p:nvSpPr>
          <p:cNvPr id="12" name="Hộp Văn bản 11">
            <a:extLst>
              <a:ext uri="{FF2B5EF4-FFF2-40B4-BE49-F238E27FC236}">
                <a16:creationId xmlns:a16="http://schemas.microsoft.com/office/drawing/2014/main" id="{F1B62E9E-9416-1C6F-3A9C-AA380DF478DF}"/>
              </a:ext>
            </a:extLst>
          </p:cNvPr>
          <p:cNvSpPr txBox="1"/>
          <p:nvPr/>
        </p:nvSpPr>
        <p:spPr>
          <a:xfrm>
            <a:off x="929640" y="2230098"/>
            <a:ext cx="10561320" cy="1641475"/>
          </a:xfrm>
          <a:prstGeom prst="rect">
            <a:avLst/>
          </a:prstGeom>
          <a:noFill/>
        </p:spPr>
        <p:txBody>
          <a:bodyPr wrap="square" rtlCol="0">
            <a:spAutoFit/>
          </a:bodyPr>
          <a:lstStyle/>
          <a:p>
            <a:pPr algn="just" fontAlgn="base">
              <a:lnSpc>
                <a:spcPct val="150000"/>
              </a:lnSpc>
              <a:spcAft>
                <a:spcPts val="1200"/>
              </a:spcAft>
            </a:pPr>
            <a:r>
              <a:rPr lang="vi-VN" sz="2000" b="1" i="0" dirty="0">
                <a:solidFill>
                  <a:srgbClr val="FFFF00"/>
                </a:solidFill>
                <a:effectLst/>
              </a:rPr>
              <a:t>KẾT LUẬN:</a:t>
            </a:r>
            <a:endParaRPr lang="vi-VN" sz="2000" b="0" i="0" dirty="0">
              <a:solidFill>
                <a:srgbClr val="FFFF00"/>
              </a:solidFill>
              <a:effectLst/>
            </a:endParaRPr>
          </a:p>
          <a:p>
            <a:pPr algn="l" fontAlgn="base">
              <a:lnSpc>
                <a:spcPct val="150000"/>
              </a:lnSpc>
              <a:spcBef>
                <a:spcPts val="1200"/>
              </a:spcBef>
              <a:spcAft>
                <a:spcPts val="300"/>
              </a:spcAft>
            </a:pPr>
            <a:r>
              <a:rPr lang="vi-VN" b="0" i="0" dirty="0">
                <a:solidFill>
                  <a:schemeClr val="bg1"/>
                </a:solidFill>
                <a:effectLst/>
              </a:rPr>
              <a:t>	Vẽ đường cong học tập đầy đủ cho chúng ta một bức tranh toàn diện hơn về hiệu suất của các thuật toán trên các kích thước bộ đào tạo khác nhau</a:t>
            </a:r>
          </a:p>
        </p:txBody>
      </p:sp>
    </p:spTree>
    <p:extLst>
      <p:ext uri="{BB962C8B-B14F-4D97-AF65-F5344CB8AC3E}">
        <p14:creationId xmlns:p14="http://schemas.microsoft.com/office/powerpoint/2010/main" val="29380546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80">
                                          <p:stCondLst>
                                            <p:cond delay="0"/>
                                          </p:stCondLst>
                                        </p:cTn>
                                        <p:tgtEl>
                                          <p:spTgt spid="12">
                                            <p:txEl>
                                              <p:pRg st="0" end="0"/>
                                            </p:txEl>
                                          </p:spTgt>
                                        </p:tgtEl>
                                      </p:cBhvr>
                                    </p:animEffect>
                                    <p:anim calcmode="lin" valueType="num">
                                      <p:cBhvr>
                                        <p:cTn id="8"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xEl>
                                              <p:pRg st="0" end="0"/>
                                            </p:txEl>
                                          </p:spTgt>
                                        </p:tgtEl>
                                      </p:cBhvr>
                                      <p:to x="100000" y="60000"/>
                                    </p:animScale>
                                    <p:animScale>
                                      <p:cBhvr>
                                        <p:cTn id="14" dur="166" decel="50000">
                                          <p:stCondLst>
                                            <p:cond delay="676"/>
                                          </p:stCondLst>
                                        </p:cTn>
                                        <p:tgtEl>
                                          <p:spTgt spid="12">
                                            <p:txEl>
                                              <p:pRg st="0" end="0"/>
                                            </p:txEl>
                                          </p:spTgt>
                                        </p:tgtEl>
                                      </p:cBhvr>
                                      <p:to x="100000" y="100000"/>
                                    </p:animScale>
                                    <p:animScale>
                                      <p:cBhvr>
                                        <p:cTn id="15" dur="26">
                                          <p:stCondLst>
                                            <p:cond delay="1312"/>
                                          </p:stCondLst>
                                        </p:cTn>
                                        <p:tgtEl>
                                          <p:spTgt spid="12">
                                            <p:txEl>
                                              <p:pRg st="0" end="0"/>
                                            </p:txEl>
                                          </p:spTgt>
                                        </p:tgtEl>
                                      </p:cBhvr>
                                      <p:to x="100000" y="80000"/>
                                    </p:animScale>
                                    <p:animScale>
                                      <p:cBhvr>
                                        <p:cTn id="16" dur="166" decel="50000">
                                          <p:stCondLst>
                                            <p:cond delay="1338"/>
                                          </p:stCondLst>
                                        </p:cTn>
                                        <p:tgtEl>
                                          <p:spTgt spid="12">
                                            <p:txEl>
                                              <p:pRg st="0" end="0"/>
                                            </p:txEl>
                                          </p:spTgt>
                                        </p:tgtEl>
                                      </p:cBhvr>
                                      <p:to x="100000" y="100000"/>
                                    </p:animScale>
                                    <p:animScale>
                                      <p:cBhvr>
                                        <p:cTn id="17" dur="26">
                                          <p:stCondLst>
                                            <p:cond delay="1642"/>
                                          </p:stCondLst>
                                        </p:cTn>
                                        <p:tgtEl>
                                          <p:spTgt spid="12">
                                            <p:txEl>
                                              <p:pRg st="0" end="0"/>
                                            </p:txEl>
                                          </p:spTgt>
                                        </p:tgtEl>
                                      </p:cBhvr>
                                      <p:to x="100000" y="90000"/>
                                    </p:animScale>
                                    <p:animScale>
                                      <p:cBhvr>
                                        <p:cTn id="18" dur="166" decel="50000">
                                          <p:stCondLst>
                                            <p:cond delay="1668"/>
                                          </p:stCondLst>
                                        </p:cTn>
                                        <p:tgtEl>
                                          <p:spTgt spid="12">
                                            <p:txEl>
                                              <p:pRg st="0" end="0"/>
                                            </p:txEl>
                                          </p:spTgt>
                                        </p:tgtEl>
                                      </p:cBhvr>
                                      <p:to x="100000" y="100000"/>
                                    </p:animScale>
                                    <p:animScale>
                                      <p:cBhvr>
                                        <p:cTn id="19" dur="26">
                                          <p:stCondLst>
                                            <p:cond delay="1808"/>
                                          </p:stCondLst>
                                        </p:cTn>
                                        <p:tgtEl>
                                          <p:spTgt spid="12">
                                            <p:txEl>
                                              <p:pRg st="0" end="0"/>
                                            </p:txEl>
                                          </p:spTgt>
                                        </p:tgtEl>
                                      </p:cBhvr>
                                      <p:to x="100000" y="95000"/>
                                    </p:animScale>
                                    <p:animScale>
                                      <p:cBhvr>
                                        <p:cTn id="20" dur="166" decel="50000">
                                          <p:stCondLst>
                                            <p:cond delay="1834"/>
                                          </p:stCondLst>
                                        </p:cTn>
                                        <p:tgtEl>
                                          <p:spTgt spid="1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fade">
                                      <p:cBhvr>
                                        <p:cTn id="25" dur="1000"/>
                                        <p:tgtEl>
                                          <p:spTgt spid="12">
                                            <p:txEl>
                                              <p:pRg st="1" end="1"/>
                                            </p:txEl>
                                          </p:spTgt>
                                        </p:tgtEl>
                                      </p:cBhvr>
                                    </p:animEffect>
                                    <p:anim calcmode="lin" valueType="num">
                                      <p:cBhvr>
                                        <p:cTn id="26"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FCD18E47-B579-F09C-B900-ACAC41D96B9A}"/>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8E4FD7A-8B20-5A33-AEDA-C7E0BEF98AA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1ED4E5A3-9A3A-BDF8-F015-AD817DC8BB75}"/>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75C5B3E8-76A0-E6DB-215D-F22CE1F723CC}"/>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FAA79A3F-A2DB-1A2E-412E-2FA916C4824F}"/>
              </a:ext>
            </a:extLst>
          </p:cNvPr>
          <p:cNvSpPr txBox="1"/>
          <p:nvPr/>
        </p:nvSpPr>
        <p:spPr>
          <a:xfrm>
            <a:off x="929640" y="948690"/>
            <a:ext cx="10561320" cy="954107"/>
          </a:xfrm>
          <a:prstGeom prst="rect">
            <a:avLst/>
          </a:prstGeom>
          <a:noFill/>
        </p:spPr>
        <p:txBody>
          <a:bodyPr wrap="square" rtlCol="0">
            <a:spAutoFit/>
          </a:bodyPr>
          <a:lstStyle/>
          <a:p>
            <a:pPr algn="just" fontAlgn="base">
              <a:spcAft>
                <a:spcPts val="600"/>
              </a:spcAft>
            </a:pPr>
            <a:r>
              <a:rPr lang="vi-VN" sz="2800" b="1" dirty="0">
                <a:solidFill>
                  <a:schemeClr val="bg1"/>
                </a:solidFill>
              </a:rPr>
              <a:t>31.GIẢI THÍCH ĐƯỜNG CONG HỌC TẬP: CÁC TRƯỜNG HỢP KHÁC</a:t>
            </a:r>
          </a:p>
        </p:txBody>
      </p:sp>
      <p:sp>
        <p:nvSpPr>
          <p:cNvPr id="12" name="Hộp Văn bản 11">
            <a:extLst>
              <a:ext uri="{FF2B5EF4-FFF2-40B4-BE49-F238E27FC236}">
                <a16:creationId xmlns:a16="http://schemas.microsoft.com/office/drawing/2014/main" id="{72DDC3E7-58A0-1325-ECA9-7C02C867C086}"/>
              </a:ext>
            </a:extLst>
          </p:cNvPr>
          <p:cNvSpPr txBox="1"/>
          <p:nvPr/>
        </p:nvSpPr>
        <p:spPr>
          <a:xfrm>
            <a:off x="929640" y="1755140"/>
            <a:ext cx="2636520" cy="456535"/>
          </a:xfrm>
          <a:prstGeom prst="rect">
            <a:avLst/>
          </a:prstGeom>
          <a:noFill/>
        </p:spPr>
        <p:txBody>
          <a:bodyPr wrap="square" rtlCol="0">
            <a:spAutoFit/>
          </a:bodyPr>
          <a:lstStyle/>
          <a:p>
            <a:pPr algn="just" fontAlgn="base">
              <a:lnSpc>
                <a:spcPct val="150000"/>
              </a:lnSpc>
              <a:spcAft>
                <a:spcPts val="1200"/>
              </a:spcAft>
            </a:pPr>
            <a:r>
              <a:rPr lang="vi-VN" b="0" i="0" dirty="0">
                <a:solidFill>
                  <a:schemeClr val="bg1"/>
                </a:solidFill>
                <a:effectLst/>
              </a:rPr>
              <a:t>Xem xét đồ thị này:</a:t>
            </a:r>
          </a:p>
        </p:txBody>
      </p:sp>
      <p:pic>
        <p:nvPicPr>
          <p:cNvPr id="8" name="Hình ảnh 7">
            <a:extLst>
              <a:ext uri="{FF2B5EF4-FFF2-40B4-BE49-F238E27FC236}">
                <a16:creationId xmlns:a16="http://schemas.microsoft.com/office/drawing/2014/main" id="{91CC4BD1-47C5-A952-F767-070E0D271FBD}"/>
              </a:ext>
            </a:extLst>
          </p:cNvPr>
          <p:cNvPicPr>
            <a:picLocks noChangeAspect="1"/>
          </p:cNvPicPr>
          <p:nvPr/>
        </p:nvPicPr>
        <p:blipFill>
          <a:blip r:embed="rId3"/>
          <a:stretch>
            <a:fillRect/>
          </a:stretch>
        </p:blipFill>
        <p:spPr>
          <a:xfrm>
            <a:off x="1039812" y="2228820"/>
            <a:ext cx="6336347" cy="2495580"/>
          </a:xfrm>
          <a:prstGeom prst="rect">
            <a:avLst/>
          </a:prstGeom>
        </p:spPr>
      </p:pic>
      <p:sp>
        <p:nvSpPr>
          <p:cNvPr id="6" name="Bong bóng Lời nói: Hình bầu dục 5">
            <a:extLst>
              <a:ext uri="{FF2B5EF4-FFF2-40B4-BE49-F238E27FC236}">
                <a16:creationId xmlns:a16="http://schemas.microsoft.com/office/drawing/2014/main" id="{DD473077-5F19-D35A-4461-6CF1B04CBF67}"/>
              </a:ext>
            </a:extLst>
          </p:cNvPr>
          <p:cNvSpPr/>
          <p:nvPr/>
        </p:nvSpPr>
        <p:spPr>
          <a:xfrm>
            <a:off x="8033304" y="2249795"/>
            <a:ext cx="3457656" cy="2474606"/>
          </a:xfrm>
          <a:prstGeom prst="wedgeEllipseCallout">
            <a:avLst>
              <a:gd name="adj1" fmla="val -111223"/>
              <a:gd name="adj2" fmla="val 17681"/>
            </a:avLst>
          </a:prstGeom>
          <a:gradFill flip="none" rotWithShape="1">
            <a:gsLst>
              <a:gs pos="4000">
                <a:srgbClr val="63A1DC"/>
              </a:gs>
              <a:gs pos="2000">
                <a:schemeClr val="tx2">
                  <a:lumMod val="50000"/>
                  <a:lumOff val="50000"/>
                </a:schemeClr>
              </a:gs>
              <a:gs pos="0">
                <a:schemeClr val="accent1">
                  <a:tint val="44500"/>
                  <a:satMod val="160000"/>
                </a:schemeClr>
              </a:gs>
              <a:gs pos="91000">
                <a:schemeClr val="accent1">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600" b="0" i="0" dirty="0">
                <a:solidFill>
                  <a:srgbClr val="FF0000"/>
                </a:solidFill>
                <a:effectLst/>
              </a:rPr>
              <a:t>Đường cong lỗi huấn luyện </a:t>
            </a:r>
            <a:r>
              <a:rPr lang="vi-VN" sz="1600" b="0" i="0" dirty="0">
                <a:solidFill>
                  <a:schemeClr val="bg1"/>
                </a:solidFill>
                <a:effectLst/>
                <a:highlight>
                  <a:srgbClr val="0000FF"/>
                </a:highlight>
              </a:rPr>
              <a:t>(màu xanh dương) </a:t>
            </a:r>
            <a:r>
              <a:rPr lang="vi-VN" sz="1600" b="0" i="0" dirty="0">
                <a:solidFill>
                  <a:srgbClr val="FF0000"/>
                </a:solidFill>
                <a:effectLst/>
              </a:rPr>
              <a:t>tương đối thấp, trong khi đường cong lỗi trên tập phát triển </a:t>
            </a:r>
            <a:r>
              <a:rPr lang="vi-VN" sz="1600" b="0" i="0" dirty="0">
                <a:solidFill>
                  <a:schemeClr val="bg1"/>
                </a:solidFill>
                <a:effectLst/>
                <a:highlight>
                  <a:srgbClr val="FF0000"/>
                </a:highlight>
              </a:rPr>
              <a:t>(màu đỏ)</a:t>
            </a:r>
            <a:r>
              <a:rPr lang="vi-VN" sz="1600" b="0" i="0" dirty="0">
                <a:solidFill>
                  <a:schemeClr val="bg1"/>
                </a:solidFill>
                <a:effectLst/>
              </a:rPr>
              <a:t> </a:t>
            </a:r>
            <a:r>
              <a:rPr lang="vi-VN" sz="1600" b="0" i="0" dirty="0">
                <a:solidFill>
                  <a:srgbClr val="FF0000"/>
                </a:solidFill>
                <a:effectLst/>
              </a:rPr>
              <a:t>lại cao hơn nhiều so với lỗi huấn luyện</a:t>
            </a:r>
            <a:endParaRPr lang="vi-VN" sz="1600" dirty="0">
              <a:solidFill>
                <a:srgbClr val="FF0000"/>
              </a:solidFill>
            </a:endParaRPr>
          </a:p>
        </p:txBody>
      </p:sp>
      <p:sp>
        <p:nvSpPr>
          <p:cNvPr id="9" name="Hộp Văn bản 8">
            <a:extLst>
              <a:ext uri="{FF2B5EF4-FFF2-40B4-BE49-F238E27FC236}">
                <a16:creationId xmlns:a16="http://schemas.microsoft.com/office/drawing/2014/main" id="{A1A209CB-A033-530F-62CA-CE7E878524B4}"/>
              </a:ext>
            </a:extLst>
          </p:cNvPr>
          <p:cNvSpPr txBox="1"/>
          <p:nvPr/>
        </p:nvSpPr>
        <p:spPr>
          <a:xfrm>
            <a:off x="1039812" y="4955204"/>
            <a:ext cx="10451148" cy="872034"/>
          </a:xfrm>
          <a:prstGeom prst="rect">
            <a:avLst/>
          </a:prstGeom>
          <a:noFill/>
        </p:spPr>
        <p:txBody>
          <a:bodyPr wrap="square" rtlCol="0">
            <a:spAutoFit/>
          </a:bodyPr>
          <a:lstStyle/>
          <a:p>
            <a:pPr algn="just">
              <a:lnSpc>
                <a:spcPct val="150000"/>
              </a:lnSpc>
            </a:pPr>
            <a:r>
              <a:rPr lang="vi-VN" b="0" i="0" dirty="0">
                <a:solidFill>
                  <a:schemeClr val="bg1"/>
                </a:solidFill>
                <a:effectLst/>
              </a:rPr>
              <a:t>Điều này cho thấy rằng độ lệch (</a:t>
            </a:r>
            <a:r>
              <a:rPr lang="vi-VN" b="0" i="0" dirty="0" err="1">
                <a:solidFill>
                  <a:schemeClr val="bg1"/>
                </a:solidFill>
                <a:effectLst/>
              </a:rPr>
              <a:t>bias</a:t>
            </a:r>
            <a:r>
              <a:rPr lang="vi-VN" b="0" i="0" dirty="0">
                <a:solidFill>
                  <a:schemeClr val="bg1"/>
                </a:solidFill>
                <a:effectLst/>
              </a:rPr>
              <a:t>) nhỏ, nhưng phương sai (</a:t>
            </a:r>
            <a:r>
              <a:rPr lang="vi-VN" b="0" i="0" dirty="0" err="1">
                <a:solidFill>
                  <a:schemeClr val="bg1"/>
                </a:solidFill>
                <a:effectLst/>
              </a:rPr>
              <a:t>variance</a:t>
            </a:r>
            <a:r>
              <a:rPr lang="vi-VN" b="0" i="0" dirty="0">
                <a:solidFill>
                  <a:schemeClr val="bg1"/>
                </a:solidFill>
                <a:effectLst/>
              </a:rPr>
              <a:t>) thì lớn. Việc thêm nhiều dữ liệu huấn luyện có thể giúp thu hẹp khoảng cách giữa lỗi phát triển và lỗi huấn luyện.</a:t>
            </a:r>
            <a:endParaRPr lang="vi-VN" dirty="0">
              <a:solidFill>
                <a:schemeClr val="bg1"/>
              </a:solidFill>
            </a:endParaRPr>
          </a:p>
        </p:txBody>
      </p:sp>
    </p:spTree>
    <p:extLst>
      <p:ext uri="{BB962C8B-B14F-4D97-AF65-F5344CB8AC3E}">
        <p14:creationId xmlns:p14="http://schemas.microsoft.com/office/powerpoint/2010/main" val="590682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wipe(down)">
                                      <p:cBhvr>
                                        <p:cTn id="13" dur="580">
                                          <p:stCondLst>
                                            <p:cond delay="0"/>
                                          </p:stCondLst>
                                        </p:cTn>
                                        <p:tgtEl>
                                          <p:spTgt spid="12">
                                            <p:txEl>
                                              <p:pRg st="0" end="0"/>
                                            </p:txEl>
                                          </p:spTgt>
                                        </p:tgtEl>
                                      </p:cBhvr>
                                    </p:animEffect>
                                    <p:anim calcmode="lin" valueType="num">
                                      <p:cBhvr>
                                        <p:cTn id="14" dur="1822" tmFilter="0,0; 0.14,0.36; 0.43,0.73; 0.71,0.91; 1.0,1.0">
                                          <p:stCondLst>
                                            <p:cond delay="0"/>
                                          </p:stCondLst>
                                        </p:cTn>
                                        <p:tgtEl>
                                          <p:spTgt spid="12">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12">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12">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12">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12">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12">
                                            <p:txEl>
                                              <p:pRg st="0" end="0"/>
                                            </p:txEl>
                                          </p:spTgt>
                                        </p:tgtEl>
                                      </p:cBhvr>
                                      <p:to x="100000" y="60000"/>
                                    </p:animScale>
                                    <p:animScale>
                                      <p:cBhvr>
                                        <p:cTn id="20" dur="166" decel="50000">
                                          <p:stCondLst>
                                            <p:cond delay="676"/>
                                          </p:stCondLst>
                                        </p:cTn>
                                        <p:tgtEl>
                                          <p:spTgt spid="12">
                                            <p:txEl>
                                              <p:pRg st="0" end="0"/>
                                            </p:txEl>
                                          </p:spTgt>
                                        </p:tgtEl>
                                      </p:cBhvr>
                                      <p:to x="100000" y="100000"/>
                                    </p:animScale>
                                    <p:animScale>
                                      <p:cBhvr>
                                        <p:cTn id="21" dur="26">
                                          <p:stCondLst>
                                            <p:cond delay="1312"/>
                                          </p:stCondLst>
                                        </p:cTn>
                                        <p:tgtEl>
                                          <p:spTgt spid="12">
                                            <p:txEl>
                                              <p:pRg st="0" end="0"/>
                                            </p:txEl>
                                          </p:spTgt>
                                        </p:tgtEl>
                                      </p:cBhvr>
                                      <p:to x="100000" y="80000"/>
                                    </p:animScale>
                                    <p:animScale>
                                      <p:cBhvr>
                                        <p:cTn id="22" dur="166" decel="50000">
                                          <p:stCondLst>
                                            <p:cond delay="1338"/>
                                          </p:stCondLst>
                                        </p:cTn>
                                        <p:tgtEl>
                                          <p:spTgt spid="12">
                                            <p:txEl>
                                              <p:pRg st="0" end="0"/>
                                            </p:txEl>
                                          </p:spTgt>
                                        </p:tgtEl>
                                      </p:cBhvr>
                                      <p:to x="100000" y="100000"/>
                                    </p:animScale>
                                    <p:animScale>
                                      <p:cBhvr>
                                        <p:cTn id="23" dur="26">
                                          <p:stCondLst>
                                            <p:cond delay="1642"/>
                                          </p:stCondLst>
                                        </p:cTn>
                                        <p:tgtEl>
                                          <p:spTgt spid="12">
                                            <p:txEl>
                                              <p:pRg st="0" end="0"/>
                                            </p:txEl>
                                          </p:spTgt>
                                        </p:tgtEl>
                                      </p:cBhvr>
                                      <p:to x="100000" y="90000"/>
                                    </p:animScale>
                                    <p:animScale>
                                      <p:cBhvr>
                                        <p:cTn id="24" dur="166" decel="50000">
                                          <p:stCondLst>
                                            <p:cond delay="1668"/>
                                          </p:stCondLst>
                                        </p:cTn>
                                        <p:tgtEl>
                                          <p:spTgt spid="12">
                                            <p:txEl>
                                              <p:pRg st="0" end="0"/>
                                            </p:txEl>
                                          </p:spTgt>
                                        </p:tgtEl>
                                      </p:cBhvr>
                                      <p:to x="100000" y="100000"/>
                                    </p:animScale>
                                    <p:animScale>
                                      <p:cBhvr>
                                        <p:cTn id="25" dur="26">
                                          <p:stCondLst>
                                            <p:cond delay="1808"/>
                                          </p:stCondLst>
                                        </p:cTn>
                                        <p:tgtEl>
                                          <p:spTgt spid="12">
                                            <p:txEl>
                                              <p:pRg st="0" end="0"/>
                                            </p:txEl>
                                          </p:spTgt>
                                        </p:tgtEl>
                                      </p:cBhvr>
                                      <p:to x="100000" y="95000"/>
                                    </p:animScale>
                                    <p:animScale>
                                      <p:cBhvr>
                                        <p:cTn id="26" dur="166" decel="50000">
                                          <p:stCondLst>
                                            <p:cond delay="1834"/>
                                          </p:stCondLst>
                                        </p:cTn>
                                        <p:tgtEl>
                                          <p:spTgt spid="12">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9">
                                            <p:txEl>
                                              <p:pRg st="0" end="0"/>
                                            </p:txEl>
                                          </p:spTgt>
                                        </p:tgtEl>
                                        <p:attrNameLst>
                                          <p:attrName>style.visibility</p:attrName>
                                        </p:attrNameLst>
                                      </p:cBhvr>
                                      <p:to>
                                        <p:strVal val="visible"/>
                                      </p:to>
                                    </p:set>
                                    <p:animEffect transition="in" filter="fade">
                                      <p:cBhvr>
                                        <p:cTn id="40" dur="1000"/>
                                        <p:tgtEl>
                                          <p:spTgt spid="9">
                                            <p:txEl>
                                              <p:pRg st="0" end="0"/>
                                            </p:txEl>
                                          </p:spTgt>
                                        </p:tgtEl>
                                      </p:cBhvr>
                                    </p:animEffect>
                                    <p:anim calcmode="lin" valueType="num">
                                      <p:cBhvr>
                                        <p:cTn id="4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57BD1815-CE97-CF12-845B-3FED46E8B977}"/>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46D2811-D984-4B54-6D95-4CBF4FF1F09C}"/>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75C66435-292C-1C56-0D17-B699D0123E98}"/>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09D69C4C-7CB8-528C-C82A-8729B79AD1F5}"/>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21790622-64DE-3CB9-FD8A-73B3E36D859A}"/>
              </a:ext>
            </a:extLst>
          </p:cNvPr>
          <p:cNvSpPr txBox="1"/>
          <p:nvPr/>
        </p:nvSpPr>
        <p:spPr>
          <a:xfrm>
            <a:off x="929640" y="948690"/>
            <a:ext cx="10561320" cy="954107"/>
          </a:xfrm>
          <a:prstGeom prst="rect">
            <a:avLst/>
          </a:prstGeom>
          <a:noFill/>
        </p:spPr>
        <p:txBody>
          <a:bodyPr wrap="square" rtlCol="0">
            <a:spAutoFit/>
          </a:bodyPr>
          <a:lstStyle/>
          <a:p>
            <a:pPr algn="just" fontAlgn="base">
              <a:spcAft>
                <a:spcPts val="600"/>
              </a:spcAft>
            </a:pPr>
            <a:r>
              <a:rPr lang="vi-VN" sz="2800" b="1" dirty="0">
                <a:solidFill>
                  <a:schemeClr val="bg1"/>
                </a:solidFill>
              </a:rPr>
              <a:t>31.GIẢI THÍCH ĐƯỜNG CONG HỌC TẬP: CÁC TRƯỜNG HỢP KHÁC</a:t>
            </a:r>
          </a:p>
        </p:txBody>
      </p:sp>
      <p:sp>
        <p:nvSpPr>
          <p:cNvPr id="12" name="Hộp Văn bản 11">
            <a:extLst>
              <a:ext uri="{FF2B5EF4-FFF2-40B4-BE49-F238E27FC236}">
                <a16:creationId xmlns:a16="http://schemas.microsoft.com/office/drawing/2014/main" id="{75FEC171-B8D7-7417-E633-EE0935152655}"/>
              </a:ext>
            </a:extLst>
          </p:cNvPr>
          <p:cNvSpPr txBox="1"/>
          <p:nvPr/>
        </p:nvSpPr>
        <p:spPr>
          <a:xfrm>
            <a:off x="929640" y="1755140"/>
            <a:ext cx="3733800" cy="456535"/>
          </a:xfrm>
          <a:prstGeom prst="rect">
            <a:avLst/>
          </a:prstGeom>
          <a:noFill/>
        </p:spPr>
        <p:txBody>
          <a:bodyPr wrap="square" rtlCol="0">
            <a:spAutoFit/>
          </a:bodyPr>
          <a:lstStyle/>
          <a:p>
            <a:pPr algn="just" fontAlgn="base">
              <a:lnSpc>
                <a:spcPct val="150000"/>
              </a:lnSpc>
              <a:spcAft>
                <a:spcPts val="1200"/>
              </a:spcAft>
            </a:pPr>
            <a:r>
              <a:rPr lang="vi-VN" dirty="0">
                <a:solidFill>
                  <a:schemeClr val="bg1"/>
                </a:solidFill>
              </a:rPr>
              <a:t>Tiếp theo hãy x</a:t>
            </a:r>
            <a:r>
              <a:rPr lang="vi-VN" b="0" i="0" dirty="0">
                <a:solidFill>
                  <a:schemeClr val="bg1"/>
                </a:solidFill>
                <a:effectLst/>
              </a:rPr>
              <a:t>em xét đồ thị này:</a:t>
            </a:r>
          </a:p>
        </p:txBody>
      </p:sp>
      <p:sp>
        <p:nvSpPr>
          <p:cNvPr id="9" name="Hộp Văn bản 8">
            <a:extLst>
              <a:ext uri="{FF2B5EF4-FFF2-40B4-BE49-F238E27FC236}">
                <a16:creationId xmlns:a16="http://schemas.microsoft.com/office/drawing/2014/main" id="{87F69202-87EC-6321-B1D7-F5E0CB57034A}"/>
              </a:ext>
            </a:extLst>
          </p:cNvPr>
          <p:cNvSpPr txBox="1"/>
          <p:nvPr/>
        </p:nvSpPr>
        <p:spPr>
          <a:xfrm>
            <a:off x="1039812" y="5138382"/>
            <a:ext cx="10451148" cy="1703030"/>
          </a:xfrm>
          <a:prstGeom prst="rect">
            <a:avLst/>
          </a:prstGeom>
          <a:noFill/>
        </p:spPr>
        <p:txBody>
          <a:bodyPr wrap="square" rtlCol="0">
            <a:spAutoFit/>
          </a:bodyPr>
          <a:lstStyle/>
          <a:p>
            <a:pPr algn="just">
              <a:lnSpc>
                <a:spcPct val="150000"/>
              </a:lnSpc>
            </a:pPr>
            <a:r>
              <a:rPr lang="vi-VN" b="0" i="0" dirty="0">
                <a:solidFill>
                  <a:schemeClr val="bg1"/>
                </a:solidFill>
                <a:effectLst/>
              </a:rPr>
              <a:t>Lần này, lỗi huấn luyện lớn, vì nó cao hơn nhiều so với mức hiệu suất mong muốn. Lỗi trên tập phát triển (</a:t>
            </a:r>
            <a:r>
              <a:rPr lang="vi-VN" b="0" i="0" dirty="0" err="1">
                <a:solidFill>
                  <a:schemeClr val="bg1"/>
                </a:solidFill>
                <a:effectLst/>
              </a:rPr>
              <a:t>dev</a:t>
            </a:r>
            <a:r>
              <a:rPr lang="vi-VN" b="0" i="0" dirty="0">
                <a:solidFill>
                  <a:schemeClr val="bg1"/>
                </a:solidFill>
                <a:effectLst/>
              </a:rPr>
              <a:t>) cũng lớn hơn đáng kể so với lỗi huấn luyện. Do đó, bạn đang gặp phải vấn đề về cả độ lệch (</a:t>
            </a:r>
            <a:r>
              <a:rPr lang="vi-VN" b="0" i="0" dirty="0" err="1">
                <a:solidFill>
                  <a:schemeClr val="bg1"/>
                </a:solidFill>
                <a:effectLst/>
              </a:rPr>
              <a:t>bias</a:t>
            </a:r>
            <a:r>
              <a:rPr lang="vi-VN" b="0" i="0" dirty="0">
                <a:solidFill>
                  <a:schemeClr val="bg1"/>
                </a:solidFill>
                <a:effectLst/>
              </a:rPr>
              <a:t>) và phương sai (</a:t>
            </a:r>
            <a:r>
              <a:rPr lang="vi-VN" b="0" i="0" dirty="0" err="1">
                <a:solidFill>
                  <a:schemeClr val="bg1"/>
                </a:solidFill>
                <a:effectLst/>
              </a:rPr>
              <a:t>variance</a:t>
            </a:r>
            <a:r>
              <a:rPr lang="vi-VN" b="0" i="0" dirty="0">
                <a:solidFill>
                  <a:schemeClr val="bg1"/>
                </a:solidFill>
                <a:effectLst/>
              </a:rPr>
              <a:t>) đáng kể. Bạn sẽ cần tìm cách giảm cả hai yếu tố này trong thuật toán của mình.</a:t>
            </a:r>
            <a:endParaRPr lang="vi-VN" dirty="0">
              <a:solidFill>
                <a:schemeClr val="bg1"/>
              </a:solidFill>
            </a:endParaRPr>
          </a:p>
        </p:txBody>
      </p:sp>
      <p:pic>
        <p:nvPicPr>
          <p:cNvPr id="7" name="Hình ảnh 6">
            <a:extLst>
              <a:ext uri="{FF2B5EF4-FFF2-40B4-BE49-F238E27FC236}">
                <a16:creationId xmlns:a16="http://schemas.microsoft.com/office/drawing/2014/main" id="{5BEFD7CB-6DCE-8FC8-6E7C-7BDEA9C2DB50}"/>
              </a:ext>
            </a:extLst>
          </p:cNvPr>
          <p:cNvPicPr>
            <a:picLocks noChangeAspect="1"/>
          </p:cNvPicPr>
          <p:nvPr/>
        </p:nvPicPr>
        <p:blipFill>
          <a:blip r:embed="rId3"/>
          <a:stretch>
            <a:fillRect/>
          </a:stretch>
        </p:blipFill>
        <p:spPr>
          <a:xfrm>
            <a:off x="3075146" y="2295567"/>
            <a:ext cx="6041708" cy="2793304"/>
          </a:xfrm>
          <a:prstGeom prst="rect">
            <a:avLst/>
          </a:prstGeom>
        </p:spPr>
      </p:pic>
    </p:spTree>
    <p:extLst>
      <p:ext uri="{BB962C8B-B14F-4D97-AF65-F5344CB8AC3E}">
        <p14:creationId xmlns:p14="http://schemas.microsoft.com/office/powerpoint/2010/main" val="23754747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A03A795F-52A1-2901-27B6-5228E721BA40}"/>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8ADAC50-B05D-42F2-5DDE-1B48F47661AA}"/>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C2F08598-37BB-306D-FFC8-368EE922517A}"/>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98AFD89-7C86-3616-4C3C-7689DD7C2C94}"/>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686E1C96-8CDD-73BD-715B-FB0F467E0365}"/>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32.ĐỒ THỊ HÓA ĐƯỜNG CONG HỌC TẬP</a:t>
            </a:r>
          </a:p>
        </p:txBody>
      </p:sp>
      <p:sp>
        <p:nvSpPr>
          <p:cNvPr id="9" name="Hộp Văn bản 8">
            <a:extLst>
              <a:ext uri="{FF2B5EF4-FFF2-40B4-BE49-F238E27FC236}">
                <a16:creationId xmlns:a16="http://schemas.microsoft.com/office/drawing/2014/main" id="{DAD3DE1B-494B-7124-4A08-71BEB99A832E}"/>
              </a:ext>
            </a:extLst>
          </p:cNvPr>
          <p:cNvSpPr txBox="1"/>
          <p:nvPr/>
        </p:nvSpPr>
        <p:spPr>
          <a:xfrm>
            <a:off x="929640" y="1471910"/>
            <a:ext cx="10451148" cy="5113644"/>
          </a:xfrm>
          <a:prstGeom prst="rect">
            <a:avLst/>
          </a:prstGeom>
          <a:noFill/>
        </p:spPr>
        <p:txBody>
          <a:bodyPr wrap="square" rtlCol="0">
            <a:spAutoFit/>
          </a:bodyPr>
          <a:lstStyle/>
          <a:p>
            <a:pPr algn="just" fontAlgn="base">
              <a:lnSpc>
                <a:spcPct val="150000"/>
              </a:lnSpc>
            </a:pPr>
            <a:r>
              <a:rPr lang="vi-VN" sz="2000" dirty="0">
                <a:solidFill>
                  <a:schemeClr val="bg1"/>
                </a:solidFill>
              </a:rPr>
              <a:t>Khi bạn có một tập huấn luyện nhỏ, việc vẽ đường cong học tập có thể gặp phải vấn đề nhiễu (dao động không ổn định) do dữ liệu ít. Điều này xảy ra vì các tập huấn luyện nhỏ ngẫu nhiên có thể không đại diện tốt cho phân phối tổng thể, dẫn đến sai số đào tạo và phát triển dao động ngẫu nhiên. Ví dụ:</a:t>
            </a:r>
          </a:p>
          <a:p>
            <a:pPr algn="just" fontAlgn="base">
              <a:lnSpc>
                <a:spcPct val="150000"/>
              </a:lnSpc>
            </a:pPr>
            <a:r>
              <a:rPr lang="vi-VN" sz="2000" dirty="0">
                <a:solidFill>
                  <a:schemeClr val="bg1"/>
                </a:solidFill>
              </a:rPr>
              <a:t>	+ Nếu bạn chọn ngẫu nhiên 10 ví dụ từ 100 để huấn luyện, bạn có thể chọn phải một tập con không đại diện hoặc không cân bằng, làm tăng khả năng sai số.</a:t>
            </a:r>
          </a:p>
          <a:p>
            <a:pPr algn="just" fontAlgn="base">
              <a:lnSpc>
                <a:spcPct val="150000"/>
              </a:lnSpc>
            </a:pPr>
            <a:r>
              <a:rPr lang="vi-VN" sz="2000" dirty="0">
                <a:solidFill>
                  <a:schemeClr val="bg1"/>
                </a:solidFill>
              </a:rPr>
              <a:t>	+ Trường hợp dữ liệu bị lệch lớp (phân phối không đồng đều giữa các lớp) hoặc có nhiều lớp (ví dụ, nhận dạng 100 loài động vật khác nhau), thì khả năng chọn phải một tập con không đại diện càng lớn. Ví dụ, nếu chỉ có 20% dữ liệu là ví dụ dương tính, việc chọn một tập con ngẫu nhiên nhỏ có thể dẫn đến không có ví dụ dương tính nào, khiến mô hình khó học đúng.</a:t>
            </a:r>
          </a:p>
        </p:txBody>
      </p:sp>
    </p:spTree>
    <p:extLst>
      <p:ext uri="{BB962C8B-B14F-4D97-AF65-F5344CB8AC3E}">
        <p14:creationId xmlns:p14="http://schemas.microsoft.com/office/powerpoint/2010/main" val="15677717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1000"/>
                                        <p:tgtEl>
                                          <p:spTgt spid="9">
                                            <p:txEl>
                                              <p:pRg st="0" end="0"/>
                                            </p:txEl>
                                          </p:spTgt>
                                        </p:tgtEl>
                                      </p:cBhvr>
                                    </p:animEffect>
                                    <p:anim calcmode="lin" valueType="num">
                                      <p:cBhvr>
                                        <p:cTn id="14"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1000"/>
                                        <p:tgtEl>
                                          <p:spTgt spid="9">
                                            <p:txEl>
                                              <p:pRg st="1" end="1"/>
                                            </p:txEl>
                                          </p:spTgt>
                                        </p:tgtEl>
                                      </p:cBhvr>
                                    </p:animEffect>
                                    <p:anim calcmode="lin" valueType="num">
                                      <p:cBhvr>
                                        <p:cTn id="21"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1000"/>
                                        <p:tgtEl>
                                          <p:spTgt spid="9">
                                            <p:txEl>
                                              <p:pRg st="2" end="2"/>
                                            </p:txEl>
                                          </p:spTgt>
                                        </p:tgtEl>
                                      </p:cBhvr>
                                    </p:animEffect>
                                    <p:anim calcmode="lin" valueType="num">
                                      <p:cBhvr>
                                        <p:cTn id="2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AB624D41-8B6B-3F9A-524A-FE88AFECC3B4}"/>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50BC041-4032-58BC-8A83-16F850DC7C9F}"/>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6A9FFCA3-4680-8462-27A9-781214BF3C1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FBEA3126-12D6-7810-915C-F79ED6CB56D7}"/>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5ADF3070-BE79-51AB-97D0-F3E6399C4940}"/>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32.ĐỒ THỊ HÓA ĐƯỜNG CONG HỌC TẬP</a:t>
            </a:r>
          </a:p>
        </p:txBody>
      </p:sp>
      <p:sp>
        <p:nvSpPr>
          <p:cNvPr id="6" name="Hộp Văn bản 5">
            <a:extLst>
              <a:ext uri="{FF2B5EF4-FFF2-40B4-BE49-F238E27FC236}">
                <a16:creationId xmlns:a16="http://schemas.microsoft.com/office/drawing/2014/main" id="{EC045BFA-B707-B5F6-615A-91D5DB86D4D1}"/>
              </a:ext>
            </a:extLst>
          </p:cNvPr>
          <p:cNvSpPr txBox="1"/>
          <p:nvPr/>
        </p:nvSpPr>
        <p:spPr>
          <a:xfrm>
            <a:off x="929640" y="1471910"/>
            <a:ext cx="10561320" cy="5634876"/>
          </a:xfrm>
          <a:prstGeom prst="rect">
            <a:avLst/>
          </a:prstGeom>
          <a:noFill/>
        </p:spPr>
        <p:txBody>
          <a:bodyPr wrap="square" rtlCol="0">
            <a:spAutoFit/>
          </a:bodyPr>
          <a:lstStyle/>
          <a:p>
            <a:pPr algn="just" fontAlgn="base">
              <a:spcAft>
                <a:spcPts val="1200"/>
              </a:spcAft>
            </a:pPr>
            <a:r>
              <a:rPr lang="vi-VN" sz="2000" b="1" i="0" dirty="0">
                <a:solidFill>
                  <a:schemeClr val="bg1"/>
                </a:solidFill>
                <a:effectLst/>
              </a:rPr>
              <a:t>Giải pháp để giảm nhiễu cho đường cong học tập</a:t>
            </a:r>
            <a:endParaRPr lang="vi-VN" sz="2000" b="0" i="0" dirty="0">
              <a:solidFill>
                <a:schemeClr val="bg1"/>
              </a:solidFill>
              <a:effectLst/>
            </a:endParaRPr>
          </a:p>
          <a:p>
            <a:pPr algn="l" fontAlgn="base">
              <a:lnSpc>
                <a:spcPct val="150000"/>
              </a:lnSpc>
              <a:spcBef>
                <a:spcPts val="1200"/>
              </a:spcBef>
              <a:spcAft>
                <a:spcPts val="300"/>
              </a:spcAft>
              <a:buFont typeface="+mj-lt"/>
              <a:buAutoNum type="arabicPeriod"/>
            </a:pPr>
            <a:r>
              <a:rPr lang="vi-VN" sz="2000" b="1" i="0" dirty="0">
                <a:solidFill>
                  <a:srgbClr val="FFFF00"/>
                </a:solidFill>
                <a:effectLst/>
              </a:rPr>
              <a:t>Sử dụng nhiều mẫu ngẫu nhiên</a:t>
            </a:r>
            <a:r>
              <a:rPr lang="vi-VN" sz="2000" b="0" i="0" dirty="0">
                <a:solidFill>
                  <a:srgbClr val="FFFF00"/>
                </a:solidFill>
                <a:effectLst/>
              </a:rPr>
              <a:t>: </a:t>
            </a:r>
            <a:r>
              <a:rPr lang="vi-VN" sz="2000" b="0" i="0" dirty="0">
                <a:solidFill>
                  <a:schemeClr val="bg1"/>
                </a:solidFill>
                <a:effectLst/>
              </a:rPr>
              <a:t>Thay vì chỉ huấn luyện một mô hình trên một tập con nhỏ, hãy huấn luyện nhiều mô hình trên các tập con khác nhau (mỗi tập con là một mẫu ngẫu nhiên từ tập gốc). Sau đó, tính và vẽ lỗi trung bình trên các tập con này để có đường cong học tập mượt hơn.</a:t>
            </a:r>
          </a:p>
          <a:p>
            <a:pPr algn="just">
              <a:lnSpc>
                <a:spcPct val="150000"/>
              </a:lnSpc>
            </a:pPr>
            <a:r>
              <a:rPr lang="vi-VN" dirty="0">
                <a:solidFill>
                  <a:schemeClr val="bg1"/>
                </a:solidFill>
              </a:rPr>
              <a:t>	Ví dụ: Lấy mẫu 10 ví dụ khác nhau từ tập gốc 100 lần, huấn luyện 3-10 mô hình khác nhau, và tính toán lỗi trung bình.</a:t>
            </a:r>
          </a:p>
          <a:p>
            <a:pPr algn="just">
              <a:lnSpc>
                <a:spcPct val="150000"/>
              </a:lnSpc>
            </a:pPr>
            <a:r>
              <a:rPr lang="vi-VN" sz="2000" b="1" i="0" dirty="0">
                <a:solidFill>
                  <a:srgbClr val="FFFF00"/>
                </a:solidFill>
                <a:effectLst/>
              </a:rPr>
              <a:t>2</a:t>
            </a:r>
            <a:r>
              <a:rPr lang="vi-VN" sz="2000" b="0" i="0" dirty="0">
                <a:solidFill>
                  <a:srgbClr val="FFFF00"/>
                </a:solidFill>
                <a:effectLst/>
              </a:rPr>
              <a:t>.</a:t>
            </a:r>
            <a:r>
              <a:rPr lang="vi-VN" sz="2000" b="1" i="0" dirty="0">
                <a:solidFill>
                  <a:srgbClr val="FFFF00"/>
                </a:solidFill>
                <a:effectLst/>
              </a:rPr>
              <a:t>Chọn tập con cân bằng</a:t>
            </a:r>
            <a:r>
              <a:rPr lang="vi-VN" sz="2000" b="0" i="0" dirty="0">
                <a:solidFill>
                  <a:srgbClr val="FFFF00"/>
                </a:solidFill>
                <a:effectLst/>
              </a:rPr>
              <a:t>: </a:t>
            </a:r>
            <a:r>
              <a:rPr lang="vi-VN" sz="2000" b="0" i="0" dirty="0">
                <a:solidFill>
                  <a:schemeClr val="bg1"/>
                </a:solidFill>
                <a:effectLst/>
              </a:rPr>
              <a:t>Nếu dữ liệu bị lệch về một lớp hoặc có nhiều lớp, hãy chọn một tập con cân bằng thay vì lấy mẫu ngẫu nhiên. Điều này có thể đảm bảo rằng tỷ lệ các ví dụ từ mỗi lớp gần với tỷ lệ trong tập huấn luyện gốc.</a:t>
            </a:r>
          </a:p>
          <a:p>
            <a:pPr algn="just">
              <a:lnSpc>
                <a:spcPct val="150000"/>
              </a:lnSpc>
            </a:pPr>
            <a:r>
              <a:rPr lang="vi-VN" sz="2000" b="0" i="0" dirty="0">
                <a:solidFill>
                  <a:schemeClr val="bg1"/>
                </a:solidFill>
                <a:effectLst/>
              </a:rPr>
              <a:t>	</a:t>
            </a:r>
            <a:r>
              <a:rPr lang="vi-VN" b="0" i="0" dirty="0">
                <a:solidFill>
                  <a:schemeClr val="bg1"/>
                </a:solidFill>
                <a:effectLst/>
              </a:rPr>
              <a:t>Ví dụ: Đảm bảo rằng trong 10 ví dụ, có 2 ví dụ dương tính và 8 ví dụ âm tính.</a:t>
            </a:r>
          </a:p>
          <a:p>
            <a:pPr algn="just">
              <a:lnSpc>
                <a:spcPct val="150000"/>
              </a:lnSpc>
            </a:pPr>
            <a:endParaRPr lang="vi-VN" dirty="0">
              <a:solidFill>
                <a:schemeClr val="bg1"/>
              </a:solidFill>
            </a:endParaRPr>
          </a:p>
        </p:txBody>
      </p:sp>
    </p:spTree>
    <p:extLst>
      <p:ext uri="{BB962C8B-B14F-4D97-AF65-F5344CB8AC3E}">
        <p14:creationId xmlns:p14="http://schemas.microsoft.com/office/powerpoint/2010/main" val="42730850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4D21FC13-43D1-3D71-E5A3-97D2C8ABB063}"/>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1D85246-7009-77F5-0365-07809B8F7DE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010A05D2-C68C-287A-70CF-0AFCE4BCC674}"/>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ED804DF4-E527-F761-095D-B42CC6525795}"/>
              </a:ext>
            </a:extLst>
          </p:cNvPr>
          <p:cNvSpPr txBox="1"/>
          <p:nvPr/>
        </p:nvSpPr>
        <p:spPr>
          <a:xfrm>
            <a:off x="929640" y="363915"/>
            <a:ext cx="4978400" cy="584775"/>
          </a:xfrm>
          <a:prstGeom prst="rect">
            <a:avLst/>
          </a:prstGeom>
          <a:noFill/>
        </p:spPr>
        <p:txBody>
          <a:bodyPr wrap="square" rtlCol="0">
            <a:spAutoFit/>
          </a:bodyPr>
          <a:lstStyle/>
          <a:p>
            <a:r>
              <a:rPr lang="vi-VN" sz="3200" dirty="0" err="1">
                <a:solidFill>
                  <a:schemeClr val="bg1"/>
                </a:solidFill>
              </a:rPr>
              <a:t>Learning</a:t>
            </a:r>
            <a:r>
              <a:rPr lang="vi-VN" sz="3200" dirty="0">
                <a:solidFill>
                  <a:schemeClr val="bg1"/>
                </a:solidFill>
              </a:rPr>
              <a:t> </a:t>
            </a:r>
            <a:r>
              <a:rPr lang="vi-VN" sz="3200" dirty="0" err="1">
                <a:solidFill>
                  <a:schemeClr val="bg1"/>
                </a:solidFill>
              </a:rPr>
              <a:t>Curves</a:t>
            </a:r>
            <a:endParaRPr lang="vi-VN" sz="3200" dirty="0">
              <a:solidFill>
                <a:schemeClr val="bg1"/>
              </a:solidFill>
            </a:endParaRPr>
          </a:p>
        </p:txBody>
      </p:sp>
      <p:sp>
        <p:nvSpPr>
          <p:cNvPr id="2" name="Hộp Văn bản 1">
            <a:extLst>
              <a:ext uri="{FF2B5EF4-FFF2-40B4-BE49-F238E27FC236}">
                <a16:creationId xmlns:a16="http://schemas.microsoft.com/office/drawing/2014/main" id="{7C579339-2563-83A2-A28E-01181FF7659F}"/>
              </a:ext>
            </a:extLst>
          </p:cNvPr>
          <p:cNvSpPr txBox="1"/>
          <p:nvPr/>
        </p:nvSpPr>
        <p:spPr>
          <a:xfrm>
            <a:off x="929640" y="948690"/>
            <a:ext cx="10561320" cy="523220"/>
          </a:xfrm>
          <a:prstGeom prst="rect">
            <a:avLst/>
          </a:prstGeom>
          <a:noFill/>
        </p:spPr>
        <p:txBody>
          <a:bodyPr wrap="square" rtlCol="0">
            <a:spAutoFit/>
          </a:bodyPr>
          <a:lstStyle/>
          <a:p>
            <a:pPr algn="just" fontAlgn="base">
              <a:spcAft>
                <a:spcPts val="600"/>
              </a:spcAft>
            </a:pPr>
            <a:r>
              <a:rPr lang="vi-VN" sz="2800" b="1" dirty="0">
                <a:solidFill>
                  <a:schemeClr val="bg1"/>
                </a:solidFill>
              </a:rPr>
              <a:t>32.ĐỒ THỊ HÓA ĐƯỜNG CONG HỌC TẬP</a:t>
            </a:r>
          </a:p>
        </p:txBody>
      </p:sp>
      <p:sp>
        <p:nvSpPr>
          <p:cNvPr id="7" name="Hộp Văn bản 6">
            <a:extLst>
              <a:ext uri="{FF2B5EF4-FFF2-40B4-BE49-F238E27FC236}">
                <a16:creationId xmlns:a16="http://schemas.microsoft.com/office/drawing/2014/main" id="{4AAEDAD4-84FA-C8E6-1707-F56EC14CCD8B}"/>
              </a:ext>
            </a:extLst>
          </p:cNvPr>
          <p:cNvSpPr txBox="1"/>
          <p:nvPr/>
        </p:nvSpPr>
        <p:spPr>
          <a:xfrm>
            <a:off x="1016000" y="1471910"/>
            <a:ext cx="10246360" cy="5488682"/>
          </a:xfrm>
          <a:prstGeom prst="rect">
            <a:avLst/>
          </a:prstGeom>
          <a:noFill/>
        </p:spPr>
        <p:txBody>
          <a:bodyPr wrap="square" rtlCol="0">
            <a:spAutoFit/>
          </a:bodyPr>
          <a:lstStyle/>
          <a:p>
            <a:pPr algn="just">
              <a:lnSpc>
                <a:spcPct val="150000"/>
              </a:lnSpc>
            </a:pPr>
            <a:r>
              <a:rPr lang="vi-VN" sz="2000" b="1" dirty="0">
                <a:solidFill>
                  <a:srgbClr val="FFFF00"/>
                </a:solidFill>
              </a:rPr>
              <a:t>Khi nào nên sử dụng kỹ thuật này?</a:t>
            </a:r>
          </a:p>
          <a:p>
            <a:pPr algn="just">
              <a:lnSpc>
                <a:spcPct val="150000"/>
              </a:lnSpc>
            </a:pPr>
            <a:r>
              <a:rPr lang="vi-VN" sz="2000" dirty="0">
                <a:solidFill>
                  <a:schemeClr val="bg2"/>
                </a:solidFill>
              </a:rPr>
              <a:t>	Chỉ nên áp dụng các kỹ thuật này nếu đường cong học tập hiện tại quá nhiễu để thấy rõ xu hướng. Nếu tập huấn luyện lớn (ví dụ, trên 10.000 ví dụ) và phân phối lớp không bị lệch nhiều, có thể không cần các kỹ thuật này.</a:t>
            </a:r>
          </a:p>
          <a:p>
            <a:pPr algn="just">
              <a:lnSpc>
                <a:spcPct val="150000"/>
              </a:lnSpc>
            </a:pPr>
            <a:r>
              <a:rPr lang="vi-VN" sz="2000" b="1" dirty="0">
                <a:solidFill>
                  <a:srgbClr val="FFFF00"/>
                </a:solidFill>
              </a:rPr>
              <a:t>Tiết kiệm tài nguyên khi vẽ đường cong học tập:</a:t>
            </a:r>
          </a:p>
          <a:p>
            <a:pPr algn="just">
              <a:lnSpc>
                <a:spcPct val="150000"/>
              </a:lnSpc>
            </a:pPr>
            <a:r>
              <a:rPr lang="vi-VN" sz="2000" dirty="0">
                <a:solidFill>
                  <a:schemeClr val="bg1"/>
                </a:solidFill>
              </a:rPr>
              <a:t>	Vẽ đường cong học tập có thể tốn nhiều tài nguyên, đặc biệt khi bạn cần huấn luyện nhiều mô hình với số lượng ví dụ lớn. Để giảm tài nguyên, thay vì chọn kích thước tập huấn luyện tăng đều (1.000, 2.000, 3.000...), có thể tăng theo cấp số nhân (1.000, 2.000, 4.000, 6.000, 10.000). Điều này giúp giữ nguyên thông tin xu hướng mà không cần quá nhiều mô hình.</a:t>
            </a:r>
          </a:p>
          <a:p>
            <a:pPr algn="just">
              <a:lnSpc>
                <a:spcPct val="150000"/>
              </a:lnSpc>
            </a:pPr>
            <a:r>
              <a:rPr lang="vi-VN" b="1" dirty="0">
                <a:solidFill>
                  <a:srgbClr val="FFFF00"/>
                </a:solidFill>
              </a:rPr>
              <a:t>Kết luận</a:t>
            </a:r>
            <a:r>
              <a:rPr lang="vi-VN" b="1" i="0" dirty="0">
                <a:solidFill>
                  <a:srgbClr val="FFFF00"/>
                </a:solidFill>
                <a:effectLst/>
              </a:rPr>
              <a:t>: </a:t>
            </a:r>
            <a:r>
              <a:rPr lang="vi-VN" i="0" dirty="0">
                <a:solidFill>
                  <a:schemeClr val="bg1"/>
                </a:solidFill>
                <a:effectLst/>
              </a:rPr>
              <a:t>vẽ đường cong học tập giúp hiểu rõ hiệu suất của mô hình theo kích thước dữ liệu, nhưng cần có cách xử lý để giảm nhiễu khi dữ liệu nhỏ hoặc bị lệch phân phối.</a:t>
            </a:r>
            <a:endParaRPr lang="vi-VN" dirty="0">
              <a:solidFill>
                <a:schemeClr val="bg1"/>
              </a:solidFill>
            </a:endParaRPr>
          </a:p>
        </p:txBody>
      </p:sp>
    </p:spTree>
    <p:extLst>
      <p:ext uri="{BB962C8B-B14F-4D97-AF65-F5344CB8AC3E}">
        <p14:creationId xmlns:p14="http://schemas.microsoft.com/office/powerpoint/2010/main" val="16749509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wipe(down)">
                                      <p:cBhvr>
                                        <p:cTn id="35" dur="580">
                                          <p:stCondLst>
                                            <p:cond delay="0"/>
                                          </p:stCondLst>
                                        </p:cTn>
                                        <p:tgtEl>
                                          <p:spTgt spid="7">
                                            <p:txEl>
                                              <p:pRg st="4" end="4"/>
                                            </p:txEl>
                                          </p:spTgt>
                                        </p:tgtEl>
                                      </p:cBhvr>
                                    </p:animEffect>
                                    <p:anim calcmode="lin" valueType="num">
                                      <p:cBhvr>
                                        <p:cTn id="36" dur="1822" tmFilter="0,0; 0.14,0.36; 0.43,0.73; 0.71,0.91; 1.0,1.0">
                                          <p:stCondLst>
                                            <p:cond delay="0"/>
                                          </p:stCondLst>
                                        </p:cTn>
                                        <p:tgtEl>
                                          <p:spTgt spid="7">
                                            <p:txEl>
                                              <p:pRg st="4" end="4"/>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xEl>
                                              <p:pRg st="4" end="4"/>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xEl>
                                              <p:pRg st="4" end="4"/>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xEl>
                                              <p:pRg st="4" end="4"/>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xEl>
                                              <p:pRg st="4" end="4"/>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xEl>
                                              <p:pRg st="4" end="4"/>
                                            </p:txEl>
                                          </p:spTgt>
                                        </p:tgtEl>
                                      </p:cBhvr>
                                      <p:to x="100000" y="60000"/>
                                    </p:animScale>
                                    <p:animScale>
                                      <p:cBhvr>
                                        <p:cTn id="42" dur="166" decel="50000">
                                          <p:stCondLst>
                                            <p:cond delay="676"/>
                                          </p:stCondLst>
                                        </p:cTn>
                                        <p:tgtEl>
                                          <p:spTgt spid="7">
                                            <p:txEl>
                                              <p:pRg st="4" end="4"/>
                                            </p:txEl>
                                          </p:spTgt>
                                        </p:tgtEl>
                                      </p:cBhvr>
                                      <p:to x="100000" y="100000"/>
                                    </p:animScale>
                                    <p:animScale>
                                      <p:cBhvr>
                                        <p:cTn id="43" dur="26">
                                          <p:stCondLst>
                                            <p:cond delay="1312"/>
                                          </p:stCondLst>
                                        </p:cTn>
                                        <p:tgtEl>
                                          <p:spTgt spid="7">
                                            <p:txEl>
                                              <p:pRg st="4" end="4"/>
                                            </p:txEl>
                                          </p:spTgt>
                                        </p:tgtEl>
                                      </p:cBhvr>
                                      <p:to x="100000" y="80000"/>
                                    </p:animScale>
                                    <p:animScale>
                                      <p:cBhvr>
                                        <p:cTn id="44" dur="166" decel="50000">
                                          <p:stCondLst>
                                            <p:cond delay="1338"/>
                                          </p:stCondLst>
                                        </p:cTn>
                                        <p:tgtEl>
                                          <p:spTgt spid="7">
                                            <p:txEl>
                                              <p:pRg st="4" end="4"/>
                                            </p:txEl>
                                          </p:spTgt>
                                        </p:tgtEl>
                                      </p:cBhvr>
                                      <p:to x="100000" y="100000"/>
                                    </p:animScale>
                                    <p:animScale>
                                      <p:cBhvr>
                                        <p:cTn id="45" dur="26">
                                          <p:stCondLst>
                                            <p:cond delay="1642"/>
                                          </p:stCondLst>
                                        </p:cTn>
                                        <p:tgtEl>
                                          <p:spTgt spid="7">
                                            <p:txEl>
                                              <p:pRg st="4" end="4"/>
                                            </p:txEl>
                                          </p:spTgt>
                                        </p:tgtEl>
                                      </p:cBhvr>
                                      <p:to x="100000" y="90000"/>
                                    </p:animScale>
                                    <p:animScale>
                                      <p:cBhvr>
                                        <p:cTn id="46" dur="166" decel="50000">
                                          <p:stCondLst>
                                            <p:cond delay="1668"/>
                                          </p:stCondLst>
                                        </p:cTn>
                                        <p:tgtEl>
                                          <p:spTgt spid="7">
                                            <p:txEl>
                                              <p:pRg st="4" end="4"/>
                                            </p:txEl>
                                          </p:spTgt>
                                        </p:tgtEl>
                                      </p:cBhvr>
                                      <p:to x="100000" y="100000"/>
                                    </p:animScale>
                                    <p:animScale>
                                      <p:cBhvr>
                                        <p:cTn id="47" dur="26">
                                          <p:stCondLst>
                                            <p:cond delay="1808"/>
                                          </p:stCondLst>
                                        </p:cTn>
                                        <p:tgtEl>
                                          <p:spTgt spid="7">
                                            <p:txEl>
                                              <p:pRg st="4" end="4"/>
                                            </p:txEl>
                                          </p:spTgt>
                                        </p:tgtEl>
                                      </p:cBhvr>
                                      <p:to x="100000" y="95000"/>
                                    </p:animScale>
                                    <p:animScale>
                                      <p:cBhvr>
                                        <p:cTn id="48" dur="166" decel="50000">
                                          <p:stCondLst>
                                            <p:cond delay="1834"/>
                                          </p:stCondLst>
                                        </p:cTn>
                                        <p:tgtEl>
                                          <p:spTgt spid="7">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873A52A4-B160-CAAB-4097-0D7469D1F679}"/>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4B3FF1E6-C3E9-2ED4-6492-86EC2E20DE7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B777D608-6139-592D-6721-11DD624BA0A6}"/>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FB1D0B54-8196-3420-5278-24230EF074E1}"/>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vi-VN" sz="3200" i="0" dirty="0" err="1">
                <a:solidFill>
                  <a:schemeClr val="bg2"/>
                </a:solidFill>
                <a:effectLst/>
              </a:rPr>
              <a:t>Comparing</a:t>
            </a:r>
            <a:r>
              <a:rPr lang="vi-VN" sz="3200" i="0" dirty="0">
                <a:solidFill>
                  <a:schemeClr val="bg2"/>
                </a:solidFill>
                <a:effectLst/>
              </a:rPr>
              <a:t> to </a:t>
            </a:r>
            <a:r>
              <a:rPr lang="vi-VN" sz="3200" i="0" dirty="0" err="1">
                <a:solidFill>
                  <a:schemeClr val="bg2"/>
                </a:solidFill>
                <a:effectLst/>
              </a:rPr>
              <a:t>human-level</a:t>
            </a:r>
            <a:r>
              <a:rPr lang="vi-VN" sz="3200" i="0" dirty="0">
                <a:solidFill>
                  <a:schemeClr val="bg2"/>
                </a:solidFill>
                <a:effectLst/>
              </a:rPr>
              <a:t> </a:t>
            </a:r>
            <a:r>
              <a:rPr lang="vi-VN" sz="3200" i="0" dirty="0" err="1">
                <a:solidFill>
                  <a:schemeClr val="bg2"/>
                </a:solidFill>
                <a:effectLst/>
              </a:rPr>
              <a:t>performance</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C61EE128-9856-B073-7BED-C5AFA665F9BD}"/>
              </a:ext>
            </a:extLst>
          </p:cNvPr>
          <p:cNvSpPr txBox="1"/>
          <p:nvPr/>
        </p:nvSpPr>
        <p:spPr>
          <a:xfrm>
            <a:off x="673100" y="974424"/>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33.TẠI SAO CHÚNG TA SO SÁNH VỚI HIỆU SUẤT CON NGƯỜI</a:t>
            </a:r>
          </a:p>
        </p:txBody>
      </p:sp>
      <p:sp>
        <p:nvSpPr>
          <p:cNvPr id="6" name="Hộp Văn bản 5">
            <a:extLst>
              <a:ext uri="{FF2B5EF4-FFF2-40B4-BE49-F238E27FC236}">
                <a16:creationId xmlns:a16="http://schemas.microsoft.com/office/drawing/2014/main" id="{F3CAAD5C-632C-83E9-EDA0-1B33C7988FAE}"/>
              </a:ext>
            </a:extLst>
          </p:cNvPr>
          <p:cNvSpPr txBox="1"/>
          <p:nvPr/>
        </p:nvSpPr>
        <p:spPr>
          <a:xfrm>
            <a:off x="673100" y="1538739"/>
            <a:ext cx="10878820" cy="3780522"/>
          </a:xfrm>
          <a:prstGeom prst="rect">
            <a:avLst/>
          </a:prstGeom>
          <a:noFill/>
        </p:spPr>
        <p:txBody>
          <a:bodyPr wrap="square" rtlCol="0">
            <a:spAutoFit/>
          </a:bodyPr>
          <a:lstStyle/>
          <a:p>
            <a:pPr algn="just">
              <a:lnSpc>
                <a:spcPct val="150000"/>
              </a:lnSpc>
            </a:pPr>
            <a:r>
              <a:rPr lang="vi-VN" b="0" i="0" dirty="0">
                <a:solidFill>
                  <a:schemeClr val="bg2"/>
                </a:solidFill>
                <a:effectLst/>
              </a:rPr>
              <a:t>So sánh với hiệu suất của con người giúp tối ưu hóa hệ thống học máy trong các nhiệm vụ mà con người làm tốt, như nhận dạng hình ảnh hay giọng nói.</a:t>
            </a:r>
          </a:p>
          <a:p>
            <a:pPr algn="just">
              <a:lnSpc>
                <a:spcPct val="150000"/>
              </a:lnSpc>
            </a:pPr>
            <a:r>
              <a:rPr lang="vi-VN" b="1" dirty="0">
                <a:solidFill>
                  <a:srgbClr val="FFFF00"/>
                </a:solidFill>
              </a:rPr>
              <a:t>Các lý do cụ thể bao gồm:</a:t>
            </a:r>
          </a:p>
          <a:p>
            <a:pPr algn="just">
              <a:lnSpc>
                <a:spcPct val="150000"/>
              </a:lnSpc>
            </a:pPr>
            <a:r>
              <a:rPr lang="vi-VN" dirty="0">
                <a:solidFill>
                  <a:schemeClr val="bg2"/>
                </a:solidFill>
              </a:rPr>
              <a:t>	</a:t>
            </a:r>
            <a:r>
              <a:rPr lang="vi-VN" b="1" i="0" dirty="0">
                <a:solidFill>
                  <a:srgbClr val="FFFF00"/>
                </a:solidFill>
                <a:effectLst/>
              </a:rPr>
              <a:t>Thu thập dữ liệu dễ dàng hơn: </a:t>
            </a:r>
            <a:r>
              <a:rPr lang="vi-VN" b="0" i="0" dirty="0">
                <a:solidFill>
                  <a:schemeClr val="bg2"/>
                </a:solidFill>
                <a:effectLst/>
              </a:rPr>
              <a:t>Con người có thể dán nhãn dữ liệu chính xác hơn, cung cấp dữ liệu huấn luyện chất lượng cao cho thuật toán.  </a:t>
            </a:r>
          </a:p>
          <a:p>
            <a:pPr algn="just">
              <a:lnSpc>
                <a:spcPct val="150000"/>
              </a:lnSpc>
            </a:pPr>
            <a:r>
              <a:rPr lang="vi-VN" b="0" i="0" dirty="0">
                <a:solidFill>
                  <a:schemeClr val="bg2"/>
                </a:solidFill>
                <a:effectLst/>
              </a:rPr>
              <a:t>	</a:t>
            </a:r>
            <a:r>
              <a:rPr lang="vi-VN" b="1" i="0" dirty="0">
                <a:solidFill>
                  <a:srgbClr val="FFFF00"/>
                </a:solidFill>
                <a:effectLst/>
              </a:rPr>
              <a:t>Dễ phân tích lỗi: </a:t>
            </a:r>
            <a:r>
              <a:rPr lang="vi-VN" b="0" i="0" dirty="0">
                <a:solidFill>
                  <a:schemeClr val="bg2"/>
                </a:solidFill>
                <a:effectLst/>
              </a:rPr>
              <a:t>Khi hệ thống học máy mắc lỗi, ta có thể dựa vào trực giác của con người để xác định và cải thiện.</a:t>
            </a:r>
          </a:p>
          <a:p>
            <a:pPr algn="just">
              <a:lnSpc>
                <a:spcPct val="150000"/>
              </a:lnSpc>
            </a:pPr>
            <a:r>
              <a:rPr lang="vi-VN" dirty="0">
                <a:solidFill>
                  <a:schemeClr val="bg2"/>
                </a:solidFill>
              </a:rPr>
              <a:t>	</a:t>
            </a:r>
            <a:r>
              <a:rPr lang="vi-VN" b="1" i="0" dirty="0">
                <a:solidFill>
                  <a:srgbClr val="FFFF00"/>
                </a:solidFill>
                <a:effectLst/>
              </a:rPr>
              <a:t>Đặt mục tiêu hiệu suất: </a:t>
            </a:r>
            <a:r>
              <a:rPr lang="vi-VN" b="0" i="0" dirty="0">
                <a:solidFill>
                  <a:schemeClr val="bg2"/>
                </a:solidFill>
                <a:effectLst/>
              </a:rPr>
              <a:t>Hiệu suất con người cung cấp một tỷ lệ lỗi tối ưu để so sánh. Điều này giúp nhóm có mục tiêu rõ ràng, nhanh chóng phát hiện và giảm độ lệch tránh được (</a:t>
            </a:r>
            <a:r>
              <a:rPr lang="vi-VN" b="0" i="0" dirty="0" err="1">
                <a:solidFill>
                  <a:schemeClr val="bg2"/>
                </a:solidFill>
                <a:effectLst/>
              </a:rPr>
              <a:t>bias</a:t>
            </a:r>
            <a:r>
              <a:rPr lang="vi-VN" b="0" i="0" dirty="0">
                <a:solidFill>
                  <a:schemeClr val="bg2"/>
                </a:solidFill>
                <a:effectLst/>
              </a:rPr>
              <a:t>).</a:t>
            </a:r>
          </a:p>
        </p:txBody>
      </p:sp>
    </p:spTree>
    <p:extLst>
      <p:ext uri="{BB962C8B-B14F-4D97-AF65-F5344CB8AC3E}">
        <p14:creationId xmlns:p14="http://schemas.microsoft.com/office/powerpoint/2010/main" val="1406414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A65EAF44-4BAE-8965-1F5F-F72167C9C3F2}"/>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070D824-5A3B-2816-3EDF-E6ED72E1AF78}"/>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564930C5-42A7-867E-21E5-8A5F6CE2694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0A4A7E93-1613-36A4-71BB-BDF71C5E0D66}"/>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vi-VN" sz="3200" i="0" dirty="0" err="1">
                <a:solidFill>
                  <a:schemeClr val="bg2"/>
                </a:solidFill>
                <a:effectLst/>
              </a:rPr>
              <a:t>Comparing</a:t>
            </a:r>
            <a:r>
              <a:rPr lang="vi-VN" sz="3200" i="0" dirty="0">
                <a:solidFill>
                  <a:schemeClr val="bg2"/>
                </a:solidFill>
                <a:effectLst/>
              </a:rPr>
              <a:t> to </a:t>
            </a:r>
            <a:r>
              <a:rPr lang="vi-VN" sz="3200" i="0" dirty="0" err="1">
                <a:solidFill>
                  <a:schemeClr val="bg2"/>
                </a:solidFill>
                <a:effectLst/>
              </a:rPr>
              <a:t>human-level</a:t>
            </a:r>
            <a:r>
              <a:rPr lang="vi-VN" sz="3200" i="0" dirty="0">
                <a:solidFill>
                  <a:schemeClr val="bg2"/>
                </a:solidFill>
                <a:effectLst/>
              </a:rPr>
              <a:t> </a:t>
            </a:r>
            <a:r>
              <a:rPr lang="vi-VN" sz="3200" i="0" dirty="0" err="1">
                <a:solidFill>
                  <a:schemeClr val="bg2"/>
                </a:solidFill>
                <a:effectLst/>
              </a:rPr>
              <a:t>performance</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C4FFA29C-4D7B-54F3-49EB-D7CB88D0E3F4}"/>
              </a:ext>
            </a:extLst>
          </p:cNvPr>
          <p:cNvSpPr txBox="1"/>
          <p:nvPr/>
        </p:nvSpPr>
        <p:spPr>
          <a:xfrm>
            <a:off x="673100" y="974424"/>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33.TẠI SAO CHÚNG TA SO SÁNH VỚI HIỆU SUẤT CON NGƯỜI</a:t>
            </a:r>
          </a:p>
        </p:txBody>
      </p:sp>
      <p:sp>
        <p:nvSpPr>
          <p:cNvPr id="6" name="Hộp Văn bản 5">
            <a:extLst>
              <a:ext uri="{FF2B5EF4-FFF2-40B4-BE49-F238E27FC236}">
                <a16:creationId xmlns:a16="http://schemas.microsoft.com/office/drawing/2014/main" id="{D6A7C166-D124-55D9-221F-2A19720BFF73}"/>
              </a:ext>
            </a:extLst>
          </p:cNvPr>
          <p:cNvSpPr txBox="1"/>
          <p:nvPr/>
        </p:nvSpPr>
        <p:spPr>
          <a:xfrm>
            <a:off x="673100" y="1538739"/>
            <a:ext cx="10878820" cy="2272417"/>
          </a:xfrm>
          <a:prstGeom prst="rect">
            <a:avLst/>
          </a:prstGeom>
          <a:noFill/>
        </p:spPr>
        <p:txBody>
          <a:bodyPr wrap="square" rtlCol="0">
            <a:spAutoFit/>
          </a:bodyPr>
          <a:lstStyle/>
          <a:p>
            <a:pPr algn="just" fontAlgn="base">
              <a:lnSpc>
                <a:spcPct val="150000"/>
              </a:lnSpc>
              <a:spcAft>
                <a:spcPts val="1200"/>
              </a:spcAft>
            </a:pPr>
            <a:r>
              <a:rPr lang="vi-VN" b="0" i="0" dirty="0">
                <a:solidFill>
                  <a:schemeClr val="bg2"/>
                </a:solidFill>
                <a:effectLst/>
              </a:rPr>
              <a:t>Tuy nhiên, một số nhiệm vụ mà con người không giỏi như dự đoán thị trường hay gợi ý sản phẩm lại đòi hỏi phương pháp khác. Ví dụ, khó thu thập nhãn tối ưu, trực giác của con người không đáng tin cậy và khó xác định tỷ lệ lỗi tối ưu.</a:t>
            </a:r>
          </a:p>
          <a:p>
            <a:pPr algn="just" fontAlgn="base">
              <a:lnSpc>
                <a:spcPct val="150000"/>
              </a:lnSpc>
              <a:spcAft>
                <a:spcPts val="1200"/>
              </a:spcAft>
            </a:pPr>
            <a:r>
              <a:rPr lang="vi-VN" b="0" i="0" dirty="0">
                <a:solidFill>
                  <a:schemeClr val="bg2"/>
                </a:solidFill>
                <a:effectLst/>
              </a:rPr>
              <a:t>Ví dụ minh họa: Nếu hệ thống nhận dạng mèo của bạn có tỷ lệ lỗi 10% và con người có tỷ lệ lỗi 2%, thì mục tiêu của bạn là giảm 8% lỗi tránh được để đạt hiệu suất tối ưu.</a:t>
            </a:r>
          </a:p>
        </p:txBody>
      </p:sp>
    </p:spTree>
    <p:extLst>
      <p:ext uri="{BB962C8B-B14F-4D97-AF65-F5344CB8AC3E}">
        <p14:creationId xmlns:p14="http://schemas.microsoft.com/office/powerpoint/2010/main" val="22602954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9BDEF589-F875-073D-FF4C-3AEDB03F9E62}"/>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5835B2E-9C1C-EB21-ABE9-CFEA5379F4C5}"/>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6BC70496-82B5-026C-2C30-A2096874BF9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CBADAA57-E9D8-84CB-3BB6-1516AB0A9C0A}"/>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36999E58-1F12-A66A-8E6E-4493E5185AA7}"/>
              </a:ext>
            </a:extLst>
          </p:cNvPr>
          <p:cNvSpPr txBox="1"/>
          <p:nvPr/>
        </p:nvSpPr>
        <p:spPr>
          <a:xfrm>
            <a:off x="1117600" y="948690"/>
            <a:ext cx="10129520" cy="1604991"/>
          </a:xfrm>
          <a:prstGeom prst="rect">
            <a:avLst/>
          </a:prstGeom>
          <a:noFill/>
        </p:spPr>
        <p:txBody>
          <a:bodyPr wrap="square" rtlCol="0">
            <a:spAutoFit/>
          </a:bodyPr>
          <a:lstStyle/>
          <a:p>
            <a:pPr>
              <a:lnSpc>
                <a:spcPct val="150000"/>
              </a:lnSpc>
            </a:pPr>
            <a:r>
              <a:rPr lang="vi-VN" sz="2800" b="1" dirty="0">
                <a:solidFill>
                  <a:schemeClr val="bg1"/>
                </a:solidFill>
              </a:rPr>
              <a:t>21. VÍ DỤ VỀ THIÊN LỆCH VÀ PHƯƠNG SAI</a:t>
            </a:r>
          </a:p>
          <a:p>
            <a:pPr>
              <a:lnSpc>
                <a:spcPct val="150000"/>
              </a:lnSpc>
            </a:pPr>
            <a:r>
              <a:rPr lang="vi-VN" sz="2000" b="0" i="0" dirty="0">
                <a:solidFill>
                  <a:schemeClr val="bg1"/>
                </a:solidFill>
                <a:effectLst/>
              </a:rPr>
              <a:t>Trong bài toán phân loại mèo, chúng ta có thể phân tích các loại lỗi của các bộ phân loại khác nhau thông qua khái niệm độ thiên lệch (</a:t>
            </a:r>
            <a:r>
              <a:rPr lang="vi-VN" sz="2000" b="0" i="0" dirty="0" err="1">
                <a:solidFill>
                  <a:schemeClr val="bg1"/>
                </a:solidFill>
                <a:effectLst/>
              </a:rPr>
              <a:t>bias</a:t>
            </a:r>
            <a:r>
              <a:rPr lang="vi-VN" sz="2000" b="0" i="0" dirty="0">
                <a:solidFill>
                  <a:schemeClr val="bg1"/>
                </a:solidFill>
                <a:effectLst/>
              </a:rPr>
              <a:t>) và phương sai (</a:t>
            </a:r>
            <a:r>
              <a:rPr lang="vi-VN" sz="2000" b="0" i="0" dirty="0" err="1">
                <a:solidFill>
                  <a:schemeClr val="bg1"/>
                </a:solidFill>
                <a:effectLst/>
              </a:rPr>
              <a:t>variance</a:t>
            </a:r>
            <a:r>
              <a:rPr lang="vi-VN" sz="2000" b="0" i="0" dirty="0">
                <a:solidFill>
                  <a:schemeClr val="bg1"/>
                </a:solidFill>
                <a:effectLst/>
              </a:rPr>
              <a:t>):</a:t>
            </a:r>
            <a:endParaRPr lang="vi-VN" sz="2000" dirty="0">
              <a:solidFill>
                <a:schemeClr val="bg1"/>
              </a:solidFill>
            </a:endParaRPr>
          </a:p>
        </p:txBody>
      </p:sp>
      <p:sp>
        <p:nvSpPr>
          <p:cNvPr id="9" name="Hộp Văn bản 8">
            <a:extLst>
              <a:ext uri="{FF2B5EF4-FFF2-40B4-BE49-F238E27FC236}">
                <a16:creationId xmlns:a16="http://schemas.microsoft.com/office/drawing/2014/main" id="{3B4A0529-558E-2AD4-88C8-85AD11F0F7A1}"/>
              </a:ext>
            </a:extLst>
          </p:cNvPr>
          <p:cNvSpPr txBox="1"/>
          <p:nvPr/>
        </p:nvSpPr>
        <p:spPr>
          <a:xfrm>
            <a:off x="1168400" y="2553681"/>
            <a:ext cx="4643120" cy="3226524"/>
          </a:xfrm>
          <a:prstGeom prst="rect">
            <a:avLst/>
          </a:prstGeom>
          <a:noFill/>
        </p:spPr>
        <p:txBody>
          <a:bodyPr wrap="square" rtlCol="0">
            <a:spAutoFit/>
          </a:bodyPr>
          <a:lstStyle/>
          <a:p>
            <a:pPr algn="just"/>
            <a:r>
              <a:rPr lang="vi-VN" b="1" dirty="0">
                <a:solidFill>
                  <a:srgbClr val="FFFF00"/>
                </a:solidFill>
              </a:rPr>
              <a:t>Ví dụ 1:</a:t>
            </a:r>
          </a:p>
          <a:p>
            <a:pPr algn="just">
              <a:lnSpc>
                <a:spcPct val="150000"/>
              </a:lnSpc>
            </a:pPr>
            <a:r>
              <a:rPr lang="vi-VN" dirty="0">
                <a:solidFill>
                  <a:schemeClr val="bg1"/>
                </a:solidFill>
              </a:rPr>
              <a:t>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 1%</a:t>
            </a:r>
          </a:p>
          <a:p>
            <a:pPr algn="just">
              <a:lnSpc>
                <a:spcPct val="150000"/>
              </a:lnSpc>
            </a:pPr>
            <a:r>
              <a:rPr lang="vi-VN" dirty="0">
                <a:solidFill>
                  <a:schemeClr val="bg1"/>
                </a:solidFill>
              </a:rPr>
              <a:t>	</a:t>
            </a:r>
            <a:r>
              <a:rPr lang="vi-VN" dirty="0" err="1">
                <a:solidFill>
                  <a:schemeClr val="bg1"/>
                </a:solidFill>
              </a:rPr>
              <a:t>Dev</a:t>
            </a:r>
            <a:r>
              <a:rPr lang="vi-VN" dirty="0">
                <a:solidFill>
                  <a:schemeClr val="bg1"/>
                </a:solidFill>
              </a:rPr>
              <a:t> </a:t>
            </a:r>
            <a:r>
              <a:rPr lang="vi-VN" dirty="0" err="1">
                <a:solidFill>
                  <a:schemeClr val="bg1"/>
                </a:solidFill>
              </a:rPr>
              <a:t>Error</a:t>
            </a:r>
            <a:r>
              <a:rPr lang="vi-VN" dirty="0">
                <a:solidFill>
                  <a:schemeClr val="bg1"/>
                </a:solidFill>
              </a:rPr>
              <a:t>:        11%</a:t>
            </a:r>
          </a:p>
          <a:p>
            <a:pPr algn="just">
              <a:lnSpc>
                <a:spcPct val="150000"/>
              </a:lnSpc>
            </a:pPr>
            <a:r>
              <a:rPr lang="vi-VN" dirty="0">
                <a:solidFill>
                  <a:schemeClr val="bg1"/>
                </a:solidFill>
              </a:rPr>
              <a:t>- Kết luận: </a:t>
            </a:r>
            <a:r>
              <a:rPr lang="vi-VN" b="0" i="0" dirty="0">
                <a:solidFill>
                  <a:schemeClr val="bg1"/>
                </a:solidFill>
                <a:effectLst/>
              </a:rPr>
              <a:t>Độ thiên lệch = 1%, Phương sai = 10%. Bộ phân loại này có phương sai cao (</a:t>
            </a:r>
            <a:r>
              <a:rPr lang="vi-VN" b="0" i="0" dirty="0" err="1">
                <a:solidFill>
                  <a:schemeClr val="bg1"/>
                </a:solidFill>
                <a:effectLst/>
              </a:rPr>
              <a:t>overfitting</a:t>
            </a:r>
            <a:r>
              <a:rPr lang="vi-VN" b="0" i="0" dirty="0">
                <a:solidFill>
                  <a:schemeClr val="bg1"/>
                </a:solidFill>
                <a:effectLst/>
              </a:rPr>
              <a:t>), vì nó có lỗi đào tạo rất thấp nhưng không tổng quát tốt cho tập phát triển.</a:t>
            </a:r>
            <a:endParaRPr lang="vi-VN" dirty="0">
              <a:solidFill>
                <a:schemeClr val="bg1"/>
              </a:solidFill>
            </a:endParaRPr>
          </a:p>
        </p:txBody>
      </p:sp>
      <p:sp>
        <p:nvSpPr>
          <p:cNvPr id="12" name="Hộp Văn bản 11">
            <a:extLst>
              <a:ext uri="{FF2B5EF4-FFF2-40B4-BE49-F238E27FC236}">
                <a16:creationId xmlns:a16="http://schemas.microsoft.com/office/drawing/2014/main" id="{ED67EB46-35A6-1D7E-B72D-9EB1E480D63A}"/>
              </a:ext>
            </a:extLst>
          </p:cNvPr>
          <p:cNvSpPr txBox="1"/>
          <p:nvPr/>
        </p:nvSpPr>
        <p:spPr>
          <a:xfrm>
            <a:off x="6604000" y="2553681"/>
            <a:ext cx="4643120" cy="3634328"/>
          </a:xfrm>
          <a:prstGeom prst="rect">
            <a:avLst/>
          </a:prstGeom>
          <a:noFill/>
        </p:spPr>
        <p:txBody>
          <a:bodyPr wrap="square" rtlCol="0">
            <a:spAutoFit/>
          </a:bodyPr>
          <a:lstStyle/>
          <a:p>
            <a:r>
              <a:rPr lang="vi-VN" b="1" dirty="0">
                <a:solidFill>
                  <a:srgbClr val="FFFF00"/>
                </a:solidFill>
              </a:rPr>
              <a:t>Ví dụ 2:</a:t>
            </a:r>
          </a:p>
          <a:p>
            <a:r>
              <a:rPr lang="vi-VN" b="0" i="0" dirty="0">
                <a:solidFill>
                  <a:schemeClr val="bg1"/>
                </a:solidFill>
                <a:effectLst/>
              </a:rPr>
              <a:t>	</a:t>
            </a:r>
            <a:r>
              <a:rPr lang="es-ES" b="0" i="0" dirty="0">
                <a:solidFill>
                  <a:schemeClr val="bg1"/>
                </a:solidFill>
                <a:effectLst/>
              </a:rPr>
              <a:t>Training Error: 15%</a:t>
            </a:r>
          </a:p>
          <a:p>
            <a:pPr algn="l" fontAlgn="base">
              <a:spcBef>
                <a:spcPts val="1200"/>
              </a:spcBef>
              <a:spcAft>
                <a:spcPts val="900"/>
              </a:spcAft>
            </a:pPr>
            <a:r>
              <a:rPr lang="vi-VN" b="0" i="0" dirty="0">
                <a:solidFill>
                  <a:schemeClr val="bg1"/>
                </a:solidFill>
                <a:effectLst/>
              </a:rPr>
              <a:t>	</a:t>
            </a:r>
            <a:r>
              <a:rPr lang="es-ES" b="0" i="0" dirty="0">
                <a:solidFill>
                  <a:schemeClr val="bg1"/>
                </a:solidFill>
                <a:effectLst/>
              </a:rPr>
              <a:t>Dev Error: </a:t>
            </a:r>
            <a:r>
              <a:rPr lang="vi-VN" b="0" i="0" dirty="0">
                <a:solidFill>
                  <a:schemeClr val="bg1"/>
                </a:solidFill>
                <a:effectLst/>
              </a:rPr>
              <a:t>      </a:t>
            </a:r>
            <a:r>
              <a:rPr lang="es-ES" b="0" i="0" dirty="0">
                <a:solidFill>
                  <a:schemeClr val="bg1"/>
                </a:solidFill>
                <a:effectLst/>
              </a:rPr>
              <a:t>16%</a:t>
            </a:r>
          </a:p>
          <a:p>
            <a:pPr algn="just">
              <a:lnSpc>
                <a:spcPct val="150000"/>
              </a:lnSpc>
            </a:pPr>
            <a:r>
              <a:rPr lang="vi-VN" dirty="0">
                <a:solidFill>
                  <a:schemeClr val="bg1"/>
                </a:solidFill>
              </a:rPr>
              <a:t>- </a:t>
            </a:r>
            <a:r>
              <a:rPr lang="vi-VN" b="0" i="0" dirty="0">
                <a:solidFill>
                  <a:schemeClr val="bg1"/>
                </a:solidFill>
                <a:effectLst/>
              </a:rPr>
              <a:t>Kết luận: Độ thiên lệch = 15%, Phương sai = 1%. Bộ phân loại này có thiên lệch cao (</a:t>
            </a:r>
            <a:r>
              <a:rPr lang="vi-VN" b="0" i="0" dirty="0" err="1">
                <a:solidFill>
                  <a:schemeClr val="bg1"/>
                </a:solidFill>
                <a:effectLst/>
              </a:rPr>
              <a:t>underfitting</a:t>
            </a:r>
            <a:r>
              <a:rPr lang="vi-VN" b="0" i="0" dirty="0">
                <a:solidFill>
                  <a:schemeClr val="bg1"/>
                </a:solidFill>
                <a:effectLst/>
              </a:rPr>
              <a:t>), nhưng phương sai thấp, vì nó không phù hợp tốt với tập huấn luyện nhưng hoạt động ổn định trên tập phát triển.</a:t>
            </a:r>
          </a:p>
        </p:txBody>
      </p:sp>
    </p:spTree>
    <p:extLst>
      <p:ext uri="{BB962C8B-B14F-4D97-AF65-F5344CB8AC3E}">
        <p14:creationId xmlns:p14="http://schemas.microsoft.com/office/powerpoint/2010/main" val="2334317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1000"/>
                                        <p:tgtEl>
                                          <p:spTgt spid="9">
                                            <p:txEl>
                                              <p:pRg st="0" end="0"/>
                                            </p:txEl>
                                          </p:spTgt>
                                        </p:tgtEl>
                                      </p:cBhvr>
                                    </p:animEffect>
                                    <p:anim calcmode="lin" valueType="num">
                                      <p:cBhvr>
                                        <p:cTn id="1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1000"/>
                                        <p:tgtEl>
                                          <p:spTgt spid="9">
                                            <p:txEl>
                                              <p:pRg st="1" end="1"/>
                                            </p:txEl>
                                          </p:spTgt>
                                        </p:tgtEl>
                                      </p:cBhvr>
                                    </p:animEffect>
                                    <p:anim calcmode="lin" valueType="num">
                                      <p:cBhvr>
                                        <p:cTn id="2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1000"/>
                                        <p:tgtEl>
                                          <p:spTgt spid="9">
                                            <p:txEl>
                                              <p:pRg st="2" end="2"/>
                                            </p:txEl>
                                          </p:spTgt>
                                        </p:tgtEl>
                                      </p:cBhvr>
                                    </p:animEffect>
                                    <p:anim calcmode="lin" valueType="num">
                                      <p:cBhvr>
                                        <p:cTn id="2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fade">
                                      <p:cBhvr>
                                        <p:cTn id="34" dur="1000"/>
                                        <p:tgtEl>
                                          <p:spTgt spid="9">
                                            <p:txEl>
                                              <p:pRg st="3" end="3"/>
                                            </p:txEl>
                                          </p:spTgt>
                                        </p:tgtEl>
                                      </p:cBhvr>
                                    </p:animEffect>
                                    <p:anim calcmode="lin" valueType="num">
                                      <p:cBhvr>
                                        <p:cTn id="3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1000"/>
                                        <p:tgtEl>
                                          <p:spTgt spid="12">
                                            <p:txEl>
                                              <p:pRg st="0" end="0"/>
                                            </p:txEl>
                                          </p:spTgt>
                                        </p:tgtEl>
                                      </p:cBhvr>
                                    </p:animEffect>
                                    <p:anim calcmode="lin" valueType="num">
                                      <p:cBhvr>
                                        <p:cTn id="4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xEl>
                                              <p:pRg st="1" end="1"/>
                                            </p:txEl>
                                          </p:spTgt>
                                        </p:tgtEl>
                                        <p:attrNameLst>
                                          <p:attrName>style.visibility</p:attrName>
                                        </p:attrNameLst>
                                      </p:cBhvr>
                                      <p:to>
                                        <p:strVal val="visible"/>
                                      </p:to>
                                    </p:set>
                                    <p:animEffect transition="in" filter="fade">
                                      <p:cBhvr>
                                        <p:cTn id="46" dur="1000"/>
                                        <p:tgtEl>
                                          <p:spTgt spid="12">
                                            <p:txEl>
                                              <p:pRg st="1" end="1"/>
                                            </p:txEl>
                                          </p:spTgt>
                                        </p:tgtEl>
                                      </p:cBhvr>
                                    </p:animEffect>
                                    <p:anim calcmode="lin" valueType="num">
                                      <p:cBhvr>
                                        <p:cTn id="4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Effect transition="in" filter="fade">
                                      <p:cBhvr>
                                        <p:cTn id="51" dur="1000"/>
                                        <p:tgtEl>
                                          <p:spTgt spid="12">
                                            <p:txEl>
                                              <p:pRg st="2" end="2"/>
                                            </p:txEl>
                                          </p:spTgt>
                                        </p:tgtEl>
                                      </p:cBhvr>
                                    </p:animEffect>
                                    <p:anim calcmode="lin" valueType="num">
                                      <p:cBhvr>
                                        <p:cTn id="5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12">
                                            <p:txEl>
                                              <p:pRg st="3" end="3"/>
                                            </p:txEl>
                                          </p:spTgt>
                                        </p:tgtEl>
                                        <p:attrNameLst>
                                          <p:attrName>style.visibility</p:attrName>
                                        </p:attrNameLst>
                                      </p:cBhvr>
                                      <p:to>
                                        <p:strVal val="visible"/>
                                      </p:to>
                                    </p:set>
                                    <p:animEffect transition="in" filter="fade">
                                      <p:cBhvr>
                                        <p:cTn id="58" dur="1000"/>
                                        <p:tgtEl>
                                          <p:spTgt spid="12">
                                            <p:txEl>
                                              <p:pRg st="3" end="3"/>
                                            </p:txEl>
                                          </p:spTgt>
                                        </p:tgtEl>
                                      </p:cBhvr>
                                    </p:animEffect>
                                    <p:anim calcmode="lin" valueType="num">
                                      <p:cBhvr>
                                        <p:cTn id="5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49D732B7-C286-2C8B-3592-D95C82DF41AF}"/>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DB102900-BCC1-6680-EE62-7ACB87BAC07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68F866CE-4412-4872-7A50-86EC8F13F0C8}"/>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C003F7AB-DADD-EAD8-D5BC-BB3D3367F721}"/>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vi-VN" sz="3200" i="0" dirty="0" err="1">
                <a:solidFill>
                  <a:schemeClr val="bg2"/>
                </a:solidFill>
                <a:effectLst/>
              </a:rPr>
              <a:t>Comparing</a:t>
            </a:r>
            <a:r>
              <a:rPr lang="vi-VN" sz="3200" i="0" dirty="0">
                <a:solidFill>
                  <a:schemeClr val="bg2"/>
                </a:solidFill>
                <a:effectLst/>
              </a:rPr>
              <a:t> to </a:t>
            </a:r>
            <a:r>
              <a:rPr lang="vi-VN" sz="3200" i="0" dirty="0" err="1">
                <a:solidFill>
                  <a:schemeClr val="bg2"/>
                </a:solidFill>
                <a:effectLst/>
              </a:rPr>
              <a:t>human-level</a:t>
            </a:r>
            <a:r>
              <a:rPr lang="vi-VN" sz="3200" i="0" dirty="0">
                <a:solidFill>
                  <a:schemeClr val="bg2"/>
                </a:solidFill>
                <a:effectLst/>
              </a:rPr>
              <a:t> </a:t>
            </a:r>
            <a:r>
              <a:rPr lang="vi-VN" sz="3200" i="0" dirty="0" err="1">
                <a:solidFill>
                  <a:schemeClr val="bg2"/>
                </a:solidFill>
                <a:effectLst/>
              </a:rPr>
              <a:t>performance</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EA9FED18-8F27-41E1-2775-05C3C92402CC}"/>
              </a:ext>
            </a:extLst>
          </p:cNvPr>
          <p:cNvSpPr txBox="1"/>
          <p:nvPr/>
        </p:nvSpPr>
        <p:spPr>
          <a:xfrm>
            <a:off x="673100" y="974424"/>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34.CÁCH XÁC ĐỊNH HIỆU SUẤT CON NGƯỜI</a:t>
            </a:r>
          </a:p>
        </p:txBody>
      </p:sp>
      <p:sp>
        <p:nvSpPr>
          <p:cNvPr id="6" name="Hộp Văn bản 5">
            <a:extLst>
              <a:ext uri="{FF2B5EF4-FFF2-40B4-BE49-F238E27FC236}">
                <a16:creationId xmlns:a16="http://schemas.microsoft.com/office/drawing/2014/main" id="{72DA960A-4DFD-DBC6-719B-467FD3E73657}"/>
              </a:ext>
            </a:extLst>
          </p:cNvPr>
          <p:cNvSpPr txBox="1"/>
          <p:nvPr/>
        </p:nvSpPr>
        <p:spPr>
          <a:xfrm>
            <a:off x="673100" y="1538739"/>
            <a:ext cx="10878820" cy="2118529"/>
          </a:xfrm>
          <a:prstGeom prst="rect">
            <a:avLst/>
          </a:prstGeom>
          <a:noFill/>
        </p:spPr>
        <p:txBody>
          <a:bodyPr wrap="square" rtlCol="0">
            <a:spAutoFit/>
          </a:bodyPr>
          <a:lstStyle/>
          <a:p>
            <a:pPr algn="just" fontAlgn="base">
              <a:lnSpc>
                <a:spcPct val="150000"/>
              </a:lnSpc>
              <a:spcAft>
                <a:spcPts val="1200"/>
              </a:spcAft>
            </a:pPr>
            <a:r>
              <a:rPr lang="vi-VN" dirty="0">
                <a:solidFill>
                  <a:schemeClr val="bg2"/>
                </a:solidFill>
              </a:rPr>
              <a:t>Giả sử bạn đang làm việc trên một ứng dụng hình ảnh y tế tự động đưa ra chẩn đoán từ hình ảnh X-quang. Một người điển hình không có nền tảng y tế trước đó ngoài một số đào tạo cơ bản đạt được 15% lỗi trong nhiệm vụ này. Một bác sĩ trẻ đạt được 10% lỗi. Một bác sĩ giàu kinh nghiệm đạt được 5% lỗi. Và một nhóm nhỏ các bác sĩ thảo luận và tranh luận về từng hình ảnh đạt được 2% lỗi. Tỷ lệ lỗi nào trong số này xác định “hiệu suất của con người”?</a:t>
            </a:r>
          </a:p>
        </p:txBody>
      </p:sp>
    </p:spTree>
    <p:extLst>
      <p:ext uri="{BB962C8B-B14F-4D97-AF65-F5344CB8AC3E}">
        <p14:creationId xmlns:p14="http://schemas.microsoft.com/office/powerpoint/2010/main" val="829819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0A3C614C-94C5-2154-689C-163679B2506A}"/>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EB564CC-EDCC-AFAB-0E85-483F71D99C27}"/>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78273D5-E4D3-0504-8A2C-A688EA9592A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F5071649-3A9A-B382-7D57-B412B19CB00A}"/>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vi-VN" sz="3200" i="0" dirty="0" err="1">
                <a:solidFill>
                  <a:schemeClr val="bg2"/>
                </a:solidFill>
                <a:effectLst/>
              </a:rPr>
              <a:t>Comparing</a:t>
            </a:r>
            <a:r>
              <a:rPr lang="vi-VN" sz="3200" i="0" dirty="0">
                <a:solidFill>
                  <a:schemeClr val="bg2"/>
                </a:solidFill>
                <a:effectLst/>
              </a:rPr>
              <a:t> to </a:t>
            </a:r>
            <a:r>
              <a:rPr lang="vi-VN" sz="3200" i="0" dirty="0" err="1">
                <a:solidFill>
                  <a:schemeClr val="bg2"/>
                </a:solidFill>
                <a:effectLst/>
              </a:rPr>
              <a:t>human-level</a:t>
            </a:r>
            <a:r>
              <a:rPr lang="vi-VN" sz="3200" i="0" dirty="0">
                <a:solidFill>
                  <a:schemeClr val="bg2"/>
                </a:solidFill>
                <a:effectLst/>
              </a:rPr>
              <a:t> </a:t>
            </a:r>
            <a:r>
              <a:rPr lang="vi-VN" sz="3200" i="0" dirty="0" err="1">
                <a:solidFill>
                  <a:schemeClr val="bg2"/>
                </a:solidFill>
                <a:effectLst/>
              </a:rPr>
              <a:t>performance</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9DEC622D-766B-2A58-C7FC-74ABF0717DBE}"/>
              </a:ext>
            </a:extLst>
          </p:cNvPr>
          <p:cNvSpPr txBox="1"/>
          <p:nvPr/>
        </p:nvSpPr>
        <p:spPr>
          <a:xfrm>
            <a:off x="673100" y="974424"/>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34.CÁCH XÁC ĐỊNH HIỆU SUẤT CON NGƯỜI</a:t>
            </a:r>
          </a:p>
        </p:txBody>
      </p:sp>
      <p:sp>
        <p:nvSpPr>
          <p:cNvPr id="6" name="Hộp Văn bản 5">
            <a:extLst>
              <a:ext uri="{FF2B5EF4-FFF2-40B4-BE49-F238E27FC236}">
                <a16:creationId xmlns:a16="http://schemas.microsoft.com/office/drawing/2014/main" id="{503E4C6C-5B89-D1AE-B572-7F8B4C6FBDC7}"/>
              </a:ext>
            </a:extLst>
          </p:cNvPr>
          <p:cNvSpPr txBox="1"/>
          <p:nvPr/>
        </p:nvSpPr>
        <p:spPr>
          <a:xfrm>
            <a:off x="673100" y="1343756"/>
            <a:ext cx="10878820" cy="5488682"/>
          </a:xfrm>
          <a:prstGeom prst="rect">
            <a:avLst/>
          </a:prstGeom>
          <a:noFill/>
        </p:spPr>
        <p:txBody>
          <a:bodyPr wrap="square" rtlCol="0">
            <a:spAutoFit/>
          </a:bodyPr>
          <a:lstStyle/>
          <a:p>
            <a:pPr algn="just" fontAlgn="base">
              <a:lnSpc>
                <a:spcPct val="150000"/>
              </a:lnSpc>
              <a:spcAft>
                <a:spcPts val="1200"/>
              </a:spcAft>
            </a:pPr>
            <a:r>
              <a:rPr lang="vi-VN" b="0" i="0" dirty="0">
                <a:solidFill>
                  <a:schemeClr val="bg2"/>
                </a:solidFill>
                <a:effectLst/>
              </a:rPr>
              <a:t>Trong trường hợp này, tôi sẽ sử dụng 2% làm thước đo hiệu suất của con người cho tỷ lệ lỗi tối ưu của chúng tôi. Bạn cũng có thể đặt 2% làm mức hiệu suất mong muốn vì tất cả ba lý do từ chương trước để so sánh với hiệu suất của con người đều áp dụng:</a:t>
            </a:r>
          </a:p>
          <a:p>
            <a:pPr algn="just" fontAlgn="base">
              <a:lnSpc>
                <a:spcPct val="150000"/>
              </a:lnSpc>
              <a:spcAft>
                <a:spcPts val="1200"/>
              </a:spcAft>
            </a:pPr>
            <a:r>
              <a:rPr lang="vi-VN" dirty="0">
                <a:solidFill>
                  <a:schemeClr val="bg2"/>
                </a:solidFill>
              </a:rPr>
              <a:t>	</a:t>
            </a:r>
            <a:r>
              <a:rPr lang="vi-VN" b="1" i="0" dirty="0">
                <a:solidFill>
                  <a:srgbClr val="FFFF00"/>
                </a:solidFill>
                <a:effectLst/>
              </a:rPr>
              <a:t>Dễ dàng thu thập dữ liệu từ người dán nhãn: </a:t>
            </a:r>
            <a:r>
              <a:rPr lang="vi-VN" b="0" i="0" dirty="0">
                <a:solidFill>
                  <a:schemeClr val="bg2"/>
                </a:solidFill>
                <a:effectLst/>
              </a:rPr>
              <a:t>Các bác sĩ có thể cung cấp nhãn chính xác cho thuật toán học.    </a:t>
            </a:r>
          </a:p>
          <a:p>
            <a:pPr algn="just" fontAlgn="base">
              <a:lnSpc>
                <a:spcPct val="150000"/>
              </a:lnSpc>
              <a:spcAft>
                <a:spcPts val="1200"/>
              </a:spcAft>
            </a:pPr>
            <a:r>
              <a:rPr lang="vi-VN" b="0" i="0" dirty="0">
                <a:solidFill>
                  <a:schemeClr val="bg2"/>
                </a:solidFill>
                <a:effectLst/>
              </a:rPr>
              <a:t>	</a:t>
            </a:r>
            <a:r>
              <a:rPr lang="vi-VN" b="1" i="0" dirty="0">
                <a:solidFill>
                  <a:srgbClr val="FFFF00"/>
                </a:solidFill>
                <a:effectLst/>
              </a:rPr>
              <a:t>Phân tích lỗi dựa trên trực giác của con người: </a:t>
            </a:r>
            <a:r>
              <a:rPr lang="vi-VN" b="0" i="0" dirty="0">
                <a:solidFill>
                  <a:schemeClr val="bg2"/>
                </a:solidFill>
                <a:effectLst/>
              </a:rPr>
              <a:t>Các bác sĩ có thể sử dụng trực giác của họ để hiểu sai sót của thuật toán và cải thiện nó.    </a:t>
            </a:r>
          </a:p>
          <a:p>
            <a:pPr algn="just" fontAlgn="base">
              <a:lnSpc>
                <a:spcPct val="150000"/>
              </a:lnSpc>
              <a:spcAft>
                <a:spcPts val="1200"/>
              </a:spcAft>
            </a:pPr>
            <a:r>
              <a:rPr lang="vi-VN" b="0" i="0" dirty="0">
                <a:solidFill>
                  <a:schemeClr val="bg2"/>
                </a:solidFill>
                <a:effectLst/>
              </a:rPr>
              <a:t>	</a:t>
            </a:r>
            <a:r>
              <a:rPr lang="vi-VN" b="1" i="0" dirty="0">
                <a:solidFill>
                  <a:srgbClr val="FFFF00"/>
                </a:solidFill>
                <a:effectLst/>
              </a:rPr>
              <a:t>Đặt mục tiêu hiệu suất:  </a:t>
            </a:r>
            <a:r>
              <a:rPr lang="vi-VN" b="0" i="0" dirty="0">
                <a:solidFill>
                  <a:schemeClr val="bg2"/>
                </a:solidFill>
                <a:effectLst/>
              </a:rPr>
              <a:t>Sử dụng hiệu suất cấp độ con người để ước tính tỷ lệ lỗi tối ưu và cũng đặt "tỷ lệ lỗi mong muốn" có thể đạt được. Trong trường hợp này, có thể sử dụng 2% làm ước tính tỷ lệ lỗi tối ưu. Mặc dù tỷ lệ lỗi tối ưu có thể thấp hơn 2%, nhưng không thể cao hơn, vì một nhóm bác sĩ có thể đạt được 2% lỗi. Ngược lại, việc sử dụng 5% hoặc 10% làm ước tính tỷ lệ lỗi tối ưu là không hợp lý, vì chúng ta biết những ước tính này chắc chắn quá cao.</a:t>
            </a:r>
          </a:p>
        </p:txBody>
      </p:sp>
    </p:spTree>
    <p:extLst>
      <p:ext uri="{BB962C8B-B14F-4D97-AF65-F5344CB8AC3E}">
        <p14:creationId xmlns:p14="http://schemas.microsoft.com/office/powerpoint/2010/main" val="88022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D92B9C64-B6F3-9CDB-2DFF-9439DBF6A66F}"/>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74CF0DD2-9D07-3803-F762-67377FA4CC9F}"/>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A45C84DE-A5F1-CA01-E3DB-6467BA937320}"/>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2A66EA87-97F7-63BF-427E-F67AD28906E2}"/>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vi-VN" sz="3200" i="0" dirty="0" err="1">
                <a:solidFill>
                  <a:schemeClr val="bg2"/>
                </a:solidFill>
                <a:effectLst/>
              </a:rPr>
              <a:t>Comparing</a:t>
            </a:r>
            <a:r>
              <a:rPr lang="vi-VN" sz="3200" i="0" dirty="0">
                <a:solidFill>
                  <a:schemeClr val="bg2"/>
                </a:solidFill>
                <a:effectLst/>
              </a:rPr>
              <a:t> to </a:t>
            </a:r>
            <a:r>
              <a:rPr lang="vi-VN" sz="3200" i="0" dirty="0" err="1">
                <a:solidFill>
                  <a:schemeClr val="bg2"/>
                </a:solidFill>
                <a:effectLst/>
              </a:rPr>
              <a:t>human-level</a:t>
            </a:r>
            <a:r>
              <a:rPr lang="vi-VN" sz="3200" i="0" dirty="0">
                <a:solidFill>
                  <a:schemeClr val="bg2"/>
                </a:solidFill>
                <a:effectLst/>
              </a:rPr>
              <a:t> </a:t>
            </a:r>
            <a:r>
              <a:rPr lang="vi-VN" sz="3200" i="0" dirty="0" err="1">
                <a:solidFill>
                  <a:schemeClr val="bg2"/>
                </a:solidFill>
                <a:effectLst/>
              </a:rPr>
              <a:t>performance</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F0BC62C8-EA93-8FD7-9D74-8D25D4D063E8}"/>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35.VƯỢT QUA HIỆU SUẤT CON NGƯỜI</a:t>
            </a:r>
          </a:p>
        </p:txBody>
      </p:sp>
      <p:sp>
        <p:nvSpPr>
          <p:cNvPr id="6" name="Hộp Văn bản 5">
            <a:extLst>
              <a:ext uri="{FF2B5EF4-FFF2-40B4-BE49-F238E27FC236}">
                <a16:creationId xmlns:a16="http://schemas.microsoft.com/office/drawing/2014/main" id="{C55003C4-3407-7131-031D-329A13EBABB0}"/>
              </a:ext>
            </a:extLst>
          </p:cNvPr>
          <p:cNvSpPr txBox="1"/>
          <p:nvPr/>
        </p:nvSpPr>
        <p:spPr>
          <a:xfrm>
            <a:off x="673100" y="1357192"/>
            <a:ext cx="10878820" cy="4196020"/>
          </a:xfrm>
          <a:prstGeom prst="rect">
            <a:avLst/>
          </a:prstGeom>
          <a:noFill/>
        </p:spPr>
        <p:txBody>
          <a:bodyPr wrap="square" rtlCol="0">
            <a:spAutoFit/>
          </a:bodyPr>
          <a:lstStyle/>
          <a:p>
            <a:pPr algn="just" fontAlgn="base">
              <a:lnSpc>
                <a:spcPct val="150000"/>
              </a:lnSpc>
            </a:pPr>
            <a:r>
              <a:rPr lang="vi-VN" dirty="0">
                <a:solidFill>
                  <a:schemeClr val="bg2"/>
                </a:solidFill>
              </a:rPr>
              <a:t>Khi một hệ thống học máy vượt qua hiệu suất con người (ví dụ: đạt 8% lỗi trong khi con người đạt 10% trong nhận dạng giọng nói trong môi trường nhiễu), vẫn có thể cải thiện hệ thống bằng cách tập trung vào các tập dữ liệu con mà con người vẫn làm tốt hơn. Nếu có tập con mà con người nhận diện tốt hơn hệ thống (ví dụ: phiên âm giọng nói nhanh), các kỹ thuật sau có thể giúp hệ thống cải thiện:</a:t>
            </a:r>
          </a:p>
          <a:p>
            <a:pPr algn="just" fontAlgn="base">
              <a:lnSpc>
                <a:spcPct val="150000"/>
              </a:lnSpc>
            </a:pPr>
            <a:r>
              <a:rPr lang="vi-VN" b="1" dirty="0">
                <a:solidFill>
                  <a:schemeClr val="bg2"/>
                </a:solidFill>
              </a:rPr>
              <a:t>	</a:t>
            </a:r>
            <a:r>
              <a:rPr lang="vi-VN" dirty="0">
                <a:solidFill>
                  <a:schemeClr val="bg2"/>
                </a:solidFill>
              </a:rPr>
              <a:t>Thu thập nhãn chính xác hơn từ con người cho các mẫu phức tạp.</a:t>
            </a:r>
          </a:p>
          <a:p>
            <a:pPr algn="just" fontAlgn="base">
              <a:lnSpc>
                <a:spcPct val="150000"/>
              </a:lnSpc>
            </a:pPr>
            <a:r>
              <a:rPr lang="vi-VN" dirty="0">
                <a:solidFill>
                  <a:schemeClr val="bg2"/>
                </a:solidFill>
              </a:rPr>
              <a:t>	Dựa vào trực giác của con người để tìm hiểu lý do hệ thống sai.</a:t>
            </a:r>
          </a:p>
          <a:p>
            <a:pPr algn="just" fontAlgn="base">
              <a:lnSpc>
                <a:spcPct val="150000"/>
              </a:lnSpc>
            </a:pPr>
            <a:r>
              <a:rPr lang="vi-VN" dirty="0">
                <a:solidFill>
                  <a:schemeClr val="bg2"/>
                </a:solidFill>
              </a:rPr>
              <a:t>	Đặt mục tiêu cải thiện với các tập con mà con người thực hiện tốt hơn.</a:t>
            </a:r>
          </a:p>
          <a:p>
            <a:pPr algn="just" fontAlgn="base">
              <a:lnSpc>
                <a:spcPct val="150000"/>
              </a:lnSpc>
            </a:pPr>
            <a:r>
              <a:rPr lang="vi-VN" dirty="0">
                <a:solidFill>
                  <a:schemeClr val="bg2"/>
                </a:solidFill>
              </a:rPr>
              <a:t>Miễn là còn các ví dụ trong tập phát triển mà con người đúng và thuật toán sai, các kỹ thuật cải thiện sẽ vẫn có hiệu quả. Tuy nhiên, đối với các ứng dụng mà máy móc đã vượt qua hiệu suất con người, tiến bộ thường chậm hơn do khó xác định lỗi rõ ràng</a:t>
            </a:r>
          </a:p>
        </p:txBody>
      </p:sp>
    </p:spTree>
    <p:extLst>
      <p:ext uri="{BB962C8B-B14F-4D97-AF65-F5344CB8AC3E}">
        <p14:creationId xmlns:p14="http://schemas.microsoft.com/office/powerpoint/2010/main" val="1856309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EC8615EA-A218-7BB1-20AC-DFC6012C6A7D}"/>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677E945C-CDC3-2C2C-3900-CC15AB90927D}"/>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8961A037-F4D6-73EC-1D83-F3BAC6AA2157}"/>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BD6AFE3C-8D91-70F5-9EBD-9391782033F1}"/>
              </a:ext>
            </a:extLst>
          </p:cNvPr>
          <p:cNvSpPr txBox="1"/>
          <p:nvPr/>
        </p:nvSpPr>
        <p:spPr>
          <a:xfrm>
            <a:off x="673100" y="348554"/>
            <a:ext cx="8813800" cy="584775"/>
          </a:xfrm>
          <a:prstGeom prst="rect">
            <a:avLst/>
          </a:prstGeom>
          <a:noFill/>
        </p:spPr>
        <p:txBody>
          <a:bodyPr wrap="square" rtlCol="0">
            <a:spAutoFit/>
          </a:bodyPr>
          <a:lstStyle/>
          <a:p>
            <a:pPr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0D3CF269-35BC-54F9-0D2E-E072B0DD169F}"/>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36.KHI NÀO NÊN ĐÀO TẠO VÀ THỬ NGHIỆM TRÊN CÁC TẬP PHÂN PHỐI KHÁC NHAU</a:t>
            </a:r>
          </a:p>
        </p:txBody>
      </p:sp>
      <p:sp>
        <p:nvSpPr>
          <p:cNvPr id="6" name="Hộp Văn bản 5">
            <a:extLst>
              <a:ext uri="{FF2B5EF4-FFF2-40B4-BE49-F238E27FC236}">
                <a16:creationId xmlns:a16="http://schemas.microsoft.com/office/drawing/2014/main" id="{2CC14DF8-8917-D882-F63A-5B06E3F52C4C}"/>
              </a:ext>
            </a:extLst>
          </p:cNvPr>
          <p:cNvSpPr txBox="1"/>
          <p:nvPr/>
        </p:nvSpPr>
        <p:spPr>
          <a:xfrm>
            <a:off x="673100" y="1692472"/>
            <a:ext cx="10878820" cy="5027017"/>
          </a:xfrm>
          <a:prstGeom prst="rect">
            <a:avLst/>
          </a:prstGeom>
          <a:noFill/>
        </p:spPr>
        <p:txBody>
          <a:bodyPr wrap="square" rtlCol="0">
            <a:spAutoFit/>
          </a:bodyPr>
          <a:lstStyle/>
          <a:p>
            <a:pPr algn="just" fontAlgn="base">
              <a:lnSpc>
                <a:spcPct val="150000"/>
              </a:lnSpc>
            </a:pPr>
            <a:r>
              <a:rPr lang="vi-VN" dirty="0">
                <a:solidFill>
                  <a:schemeClr val="bg2"/>
                </a:solidFill>
              </a:rPr>
              <a:t>Khi xây dựng một hệ thống học máy, đôi khi tập huấn luyện (</a:t>
            </a:r>
            <a:r>
              <a:rPr lang="vi-VN" dirty="0" err="1">
                <a:solidFill>
                  <a:schemeClr val="bg2"/>
                </a:solidFill>
              </a:rPr>
              <a:t>train</a:t>
            </a:r>
            <a:r>
              <a:rPr lang="vi-VN" dirty="0">
                <a:solidFill>
                  <a:schemeClr val="bg2"/>
                </a:solidFill>
              </a:rPr>
              <a:t>) và các tập phát triển (</a:t>
            </a:r>
            <a:r>
              <a:rPr lang="vi-VN" dirty="0" err="1">
                <a:solidFill>
                  <a:schemeClr val="bg2"/>
                </a:solidFill>
              </a:rPr>
              <a:t>dev</a:t>
            </a:r>
            <a:r>
              <a:rPr lang="vi-VN" dirty="0">
                <a:solidFill>
                  <a:schemeClr val="bg2"/>
                </a:solidFill>
              </a:rPr>
              <a:t>) hoặc kiểm tra (</a:t>
            </a:r>
            <a:r>
              <a:rPr lang="vi-VN" dirty="0" err="1">
                <a:solidFill>
                  <a:schemeClr val="bg2"/>
                </a:solidFill>
              </a:rPr>
              <a:t>test</a:t>
            </a:r>
            <a:r>
              <a:rPr lang="vi-VN" dirty="0">
                <a:solidFill>
                  <a:schemeClr val="bg2"/>
                </a:solidFill>
              </a:rPr>
              <a:t>) đến từ các phân phối khác nhau, điều này đặc biệt phổ biến trong kỷ nguyên dữ liệu lớn. Ví dụ, bạn có một ứng dụng hình ảnh mèo với:</a:t>
            </a:r>
          </a:p>
          <a:p>
            <a:pPr algn="just" fontAlgn="base">
              <a:lnSpc>
                <a:spcPct val="150000"/>
              </a:lnSpc>
            </a:pPr>
            <a:r>
              <a:rPr lang="vi-VN" b="1" dirty="0">
                <a:solidFill>
                  <a:schemeClr val="bg2"/>
                </a:solidFill>
              </a:rPr>
              <a:t>	</a:t>
            </a:r>
            <a:r>
              <a:rPr lang="vi-VN" b="1" dirty="0">
                <a:solidFill>
                  <a:srgbClr val="FFFF00"/>
                </a:solidFill>
              </a:rPr>
              <a:t>10.000 ảnh người dùng tải lên</a:t>
            </a:r>
            <a:r>
              <a:rPr lang="vi-VN" dirty="0">
                <a:solidFill>
                  <a:srgbClr val="FFFF00"/>
                </a:solidFill>
              </a:rPr>
              <a:t>: </a:t>
            </a:r>
            <a:r>
              <a:rPr lang="vi-VN" dirty="0">
                <a:solidFill>
                  <a:schemeClr val="bg2"/>
                </a:solidFill>
              </a:rPr>
              <a:t>phản ánh chính xác dữ liệu thực tế mà hệ thống cần tối ưu hóa.</a:t>
            </a:r>
          </a:p>
          <a:p>
            <a:pPr algn="just" fontAlgn="base">
              <a:lnSpc>
                <a:spcPct val="150000"/>
              </a:lnSpc>
            </a:pPr>
            <a:r>
              <a:rPr lang="vi-VN" b="1" dirty="0">
                <a:solidFill>
                  <a:schemeClr val="bg2"/>
                </a:solidFill>
              </a:rPr>
              <a:t>	</a:t>
            </a:r>
            <a:r>
              <a:rPr lang="vi-VN" b="1" dirty="0">
                <a:solidFill>
                  <a:srgbClr val="FFFF00"/>
                </a:solidFill>
              </a:rPr>
              <a:t>200.000 ảnh từ </a:t>
            </a:r>
            <a:r>
              <a:rPr lang="vi-VN" b="1" dirty="0" err="1">
                <a:solidFill>
                  <a:srgbClr val="FFFF00"/>
                </a:solidFill>
              </a:rPr>
              <a:t>internet</a:t>
            </a:r>
            <a:r>
              <a:rPr lang="vi-VN" dirty="0">
                <a:solidFill>
                  <a:srgbClr val="FFFF00"/>
                </a:solidFill>
              </a:rPr>
              <a:t>: </a:t>
            </a:r>
            <a:r>
              <a:rPr lang="vi-VN" dirty="0">
                <a:solidFill>
                  <a:schemeClr val="bg2"/>
                </a:solidFill>
              </a:rPr>
              <a:t>rất hữu ích cho huấn luyện nhưng không phản ánh hoàn toàn dữ liệu thực tế của ứng dụng.</a:t>
            </a:r>
          </a:p>
          <a:p>
            <a:pPr algn="just" fontAlgn="base">
              <a:lnSpc>
                <a:spcPct val="150000"/>
              </a:lnSpc>
            </a:pPr>
            <a:r>
              <a:rPr lang="vi-VN" dirty="0">
                <a:solidFill>
                  <a:schemeClr val="bg2"/>
                </a:solidFill>
              </a:rPr>
              <a:t>Trong trường hợp này:</a:t>
            </a:r>
          </a:p>
          <a:p>
            <a:pPr algn="just" fontAlgn="base">
              <a:lnSpc>
                <a:spcPct val="150000"/>
              </a:lnSpc>
            </a:pPr>
            <a:r>
              <a:rPr lang="vi-VN" b="1" dirty="0">
                <a:solidFill>
                  <a:schemeClr val="bg2"/>
                </a:solidFill>
              </a:rPr>
              <a:t>	</a:t>
            </a:r>
            <a:r>
              <a:rPr lang="vi-VN" b="1" dirty="0">
                <a:solidFill>
                  <a:srgbClr val="FFFF00"/>
                </a:solidFill>
              </a:rPr>
              <a:t>Nên dùng 10.000 ảnh người dùng cho tập </a:t>
            </a:r>
            <a:r>
              <a:rPr lang="vi-VN" b="1" dirty="0" err="1">
                <a:solidFill>
                  <a:srgbClr val="FFFF00"/>
                </a:solidFill>
              </a:rPr>
              <a:t>dev</a:t>
            </a:r>
            <a:r>
              <a:rPr lang="vi-VN" b="1" dirty="0">
                <a:solidFill>
                  <a:srgbClr val="FFFF00"/>
                </a:solidFill>
              </a:rPr>
              <a:t> và </a:t>
            </a:r>
            <a:r>
              <a:rPr lang="vi-VN" b="1" dirty="0" err="1">
                <a:solidFill>
                  <a:srgbClr val="FFFF00"/>
                </a:solidFill>
              </a:rPr>
              <a:t>test</a:t>
            </a:r>
            <a:r>
              <a:rPr lang="vi-VN" dirty="0">
                <a:solidFill>
                  <a:srgbClr val="FFFF00"/>
                </a:solidFill>
              </a:rPr>
              <a:t> </a:t>
            </a:r>
            <a:r>
              <a:rPr lang="vi-VN" dirty="0">
                <a:solidFill>
                  <a:schemeClr val="bg2"/>
                </a:solidFill>
              </a:rPr>
              <a:t>để đảm bảo chúng phản ánh dữ liệu thực tế.</a:t>
            </a:r>
          </a:p>
          <a:p>
            <a:pPr algn="just" fontAlgn="base">
              <a:lnSpc>
                <a:spcPct val="150000"/>
              </a:lnSpc>
            </a:pPr>
            <a:r>
              <a:rPr lang="vi-VN" b="1" dirty="0">
                <a:solidFill>
                  <a:schemeClr val="bg2"/>
                </a:solidFill>
              </a:rPr>
              <a:t>	</a:t>
            </a:r>
            <a:r>
              <a:rPr lang="vi-VN" b="1" dirty="0">
                <a:solidFill>
                  <a:srgbClr val="FFFF00"/>
                </a:solidFill>
              </a:rPr>
              <a:t>Sử dụng tập ảnh từ </a:t>
            </a:r>
            <a:r>
              <a:rPr lang="vi-VN" b="1" dirty="0" err="1">
                <a:solidFill>
                  <a:srgbClr val="FFFF00"/>
                </a:solidFill>
              </a:rPr>
              <a:t>internet</a:t>
            </a:r>
            <a:r>
              <a:rPr lang="vi-VN" b="1" dirty="0">
                <a:solidFill>
                  <a:srgbClr val="FFFF00"/>
                </a:solidFill>
              </a:rPr>
              <a:t> cho tập huấn luyện</a:t>
            </a:r>
            <a:r>
              <a:rPr lang="vi-VN" dirty="0">
                <a:solidFill>
                  <a:srgbClr val="FFFF00"/>
                </a:solidFill>
              </a:rPr>
              <a:t> </a:t>
            </a:r>
            <a:r>
              <a:rPr lang="vi-VN" dirty="0">
                <a:solidFill>
                  <a:schemeClr val="bg2"/>
                </a:solidFill>
              </a:rPr>
              <a:t>nhằm cung cấp nhiều dữ liệu hơn cho mô hình, dù phân phối khác biệt.</a:t>
            </a:r>
          </a:p>
        </p:txBody>
      </p:sp>
    </p:spTree>
    <p:extLst>
      <p:ext uri="{BB962C8B-B14F-4D97-AF65-F5344CB8AC3E}">
        <p14:creationId xmlns:p14="http://schemas.microsoft.com/office/powerpoint/2010/main" val="25517680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1000"/>
                                        <p:tgtEl>
                                          <p:spTgt spid="6">
                                            <p:txEl>
                                              <p:pRg st="4" end="4"/>
                                            </p:txEl>
                                          </p:spTgt>
                                        </p:tgtEl>
                                      </p:cBhvr>
                                    </p:animEffect>
                                    <p:anim calcmode="lin" valueType="num">
                                      <p:cBhvr>
                                        <p:cTn id="42"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5" end="5"/>
                                            </p:txEl>
                                          </p:spTgt>
                                        </p:tgtEl>
                                        <p:attrNameLst>
                                          <p:attrName>style.visibility</p:attrName>
                                        </p:attrNameLst>
                                      </p:cBhvr>
                                      <p:to>
                                        <p:strVal val="visible"/>
                                      </p:to>
                                    </p:set>
                                    <p:animEffect transition="in" filter="fade">
                                      <p:cBhvr>
                                        <p:cTn id="48" dur="1000"/>
                                        <p:tgtEl>
                                          <p:spTgt spid="6">
                                            <p:txEl>
                                              <p:pRg st="5" end="5"/>
                                            </p:txEl>
                                          </p:spTgt>
                                        </p:tgtEl>
                                      </p:cBhvr>
                                    </p:animEffect>
                                    <p:anim calcmode="lin" valueType="num">
                                      <p:cBhvr>
                                        <p:cTn id="49"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0A4694D1-902B-B4DE-A5B2-2F8BD35A0F0E}"/>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04BCF624-E3C9-A584-0F33-FF006CDC4A3B}"/>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DEE40237-E211-F2FF-1A24-EC1FA822A61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BC9B7117-628D-AD8E-FC1E-7B049957D567}"/>
              </a:ext>
            </a:extLst>
          </p:cNvPr>
          <p:cNvSpPr txBox="1"/>
          <p:nvPr/>
        </p:nvSpPr>
        <p:spPr>
          <a:xfrm>
            <a:off x="673100" y="348554"/>
            <a:ext cx="8813800" cy="584775"/>
          </a:xfrm>
          <a:prstGeom prst="rect">
            <a:avLst/>
          </a:prstGeom>
          <a:noFill/>
        </p:spPr>
        <p:txBody>
          <a:bodyPr wrap="square" rtlCol="0">
            <a:spAutoFit/>
          </a:bodyPr>
          <a:lstStyle/>
          <a:p>
            <a:pPr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F1134649-8592-FB8D-080F-77D711A073D7}"/>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36.KHI NÀO NÊN ĐÀO TẠO VÀ THỬ NGHIỆM TRÊN CÁC TẬP PHÂN PHỐI KHÁC NHAU</a:t>
            </a:r>
          </a:p>
        </p:txBody>
      </p:sp>
      <p:sp>
        <p:nvSpPr>
          <p:cNvPr id="6" name="Hộp Văn bản 5">
            <a:extLst>
              <a:ext uri="{FF2B5EF4-FFF2-40B4-BE49-F238E27FC236}">
                <a16:creationId xmlns:a16="http://schemas.microsoft.com/office/drawing/2014/main" id="{E633D45C-D8C0-1077-F4CD-B4D8E73DD1E5}"/>
              </a:ext>
            </a:extLst>
          </p:cNvPr>
          <p:cNvSpPr txBox="1"/>
          <p:nvPr/>
        </p:nvSpPr>
        <p:spPr>
          <a:xfrm>
            <a:off x="673100" y="1692472"/>
            <a:ext cx="10878820" cy="4288353"/>
          </a:xfrm>
          <a:prstGeom prst="rect">
            <a:avLst/>
          </a:prstGeom>
          <a:noFill/>
        </p:spPr>
        <p:txBody>
          <a:bodyPr wrap="square" rtlCol="0">
            <a:spAutoFit/>
          </a:bodyPr>
          <a:lstStyle/>
          <a:p>
            <a:pPr algn="just" fontAlgn="base">
              <a:lnSpc>
                <a:spcPct val="150000"/>
              </a:lnSpc>
            </a:pPr>
            <a:r>
              <a:rPr lang="vi-VN" sz="2000" b="1" dirty="0">
                <a:solidFill>
                  <a:srgbClr val="FFFF00"/>
                </a:solidFill>
              </a:rPr>
              <a:t>Tại sao không trộn tất cả dữ liệu lại?</a:t>
            </a:r>
          </a:p>
          <a:p>
            <a:pPr algn="just" fontAlgn="base">
              <a:lnSpc>
                <a:spcPct val="150000"/>
              </a:lnSpc>
            </a:pPr>
            <a:r>
              <a:rPr lang="vi-VN" dirty="0">
                <a:solidFill>
                  <a:schemeClr val="bg1"/>
                </a:solidFill>
              </a:rPr>
              <a:t>Nếu trộn ngẫu nhiên 210.000 hình ảnh, thì tập </a:t>
            </a:r>
            <a:r>
              <a:rPr lang="vi-VN" dirty="0" err="1">
                <a:solidFill>
                  <a:schemeClr val="bg1"/>
                </a:solidFill>
              </a:rPr>
              <a:t>dev</a:t>
            </a:r>
            <a:r>
              <a:rPr lang="vi-VN" dirty="0">
                <a:solidFill>
                  <a:schemeClr val="bg1"/>
                </a:solidFill>
              </a:rPr>
              <a:t>/</a:t>
            </a:r>
            <a:r>
              <a:rPr lang="vi-VN" dirty="0" err="1">
                <a:solidFill>
                  <a:schemeClr val="bg1"/>
                </a:solidFill>
              </a:rPr>
              <a:t>test</a:t>
            </a:r>
            <a:r>
              <a:rPr lang="vi-VN" dirty="0">
                <a:solidFill>
                  <a:schemeClr val="bg1"/>
                </a:solidFill>
              </a:rPr>
              <a:t> sẽ có phần lớn ảnh từ </a:t>
            </a:r>
            <a:r>
              <a:rPr lang="vi-VN" dirty="0" err="1">
                <a:solidFill>
                  <a:schemeClr val="bg1"/>
                </a:solidFill>
              </a:rPr>
              <a:t>internet</a:t>
            </a:r>
            <a:r>
              <a:rPr lang="vi-VN" dirty="0">
                <a:solidFill>
                  <a:schemeClr val="bg1"/>
                </a:solidFill>
              </a:rPr>
              <a:t> (≈97,6%), không đại diện cho phân phối bạn cần tối ưu hóa. Tương tự, nếu xây dựng hệ thống nhận dạng giọng nói cho địa chỉ, bạn nên:</a:t>
            </a:r>
          </a:p>
          <a:p>
            <a:pPr algn="just" fontAlgn="base">
              <a:lnSpc>
                <a:spcPct val="150000"/>
              </a:lnSpc>
            </a:pPr>
            <a:r>
              <a:rPr lang="vi-VN" dirty="0">
                <a:solidFill>
                  <a:schemeClr val="bg1"/>
                </a:solidFill>
              </a:rPr>
              <a:t>	Dùng 10.000 ví dụ về địa chỉ từ người dùng cho tập </a:t>
            </a:r>
            <a:r>
              <a:rPr lang="vi-VN" dirty="0" err="1">
                <a:solidFill>
                  <a:schemeClr val="bg1"/>
                </a:solidFill>
              </a:rPr>
              <a:t>dev</a:t>
            </a:r>
            <a:r>
              <a:rPr lang="vi-VN" dirty="0">
                <a:solidFill>
                  <a:schemeClr val="bg1"/>
                </a:solidFill>
              </a:rPr>
              <a:t>/</a:t>
            </a:r>
            <a:r>
              <a:rPr lang="vi-VN" dirty="0" err="1">
                <a:solidFill>
                  <a:schemeClr val="bg1"/>
                </a:solidFill>
              </a:rPr>
              <a:t>test</a:t>
            </a:r>
            <a:r>
              <a:rPr lang="vi-VN" dirty="0">
                <a:solidFill>
                  <a:schemeClr val="bg1"/>
                </a:solidFill>
              </a:rPr>
              <a:t>.</a:t>
            </a:r>
          </a:p>
          <a:p>
            <a:pPr algn="just" fontAlgn="base">
              <a:lnSpc>
                <a:spcPct val="150000"/>
              </a:lnSpc>
            </a:pPr>
            <a:r>
              <a:rPr lang="vi-VN" dirty="0">
                <a:solidFill>
                  <a:schemeClr val="bg1"/>
                </a:solidFill>
              </a:rPr>
              <a:t>	Dùng các ví dụ về các cuộc hội thoại thông thường (không phải địa chỉ) cho tập huấn luyện cùng với một số ví dụ về địa chỉ.</a:t>
            </a:r>
          </a:p>
          <a:p>
            <a:pPr algn="just" fontAlgn="base">
              <a:lnSpc>
                <a:spcPct val="150000"/>
              </a:lnSpc>
            </a:pPr>
            <a:r>
              <a:rPr lang="vi-VN" sz="2000" b="1" dirty="0">
                <a:solidFill>
                  <a:srgbClr val="FFFF00"/>
                </a:solidFill>
              </a:rPr>
              <a:t>Thách thức của các phân phối khác nhau giữa các tập</a:t>
            </a:r>
          </a:p>
          <a:p>
            <a:pPr algn="just" fontAlgn="base">
              <a:lnSpc>
                <a:spcPct val="150000"/>
              </a:lnSpc>
            </a:pPr>
            <a:r>
              <a:rPr lang="vi-VN" dirty="0">
                <a:solidFill>
                  <a:schemeClr val="bg1"/>
                </a:solidFill>
              </a:rPr>
              <a:t>Huấn luyện trên dữ liệu từ phân phối khác có thể gây ra thách thức, nhưng với khối lượng lớn dữ liệu, mô hình vẫn có thể đạt hiệu quả cao hơn bằng cách học hỏi từ dữ liệu phong phú.</a:t>
            </a:r>
          </a:p>
        </p:txBody>
      </p:sp>
    </p:spTree>
    <p:extLst>
      <p:ext uri="{BB962C8B-B14F-4D97-AF65-F5344CB8AC3E}">
        <p14:creationId xmlns:p14="http://schemas.microsoft.com/office/powerpoint/2010/main" val="3943909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 calcmode="lin" valueType="num">
                                      <p:cBhvr additive="base">
                                        <p:cTn id="3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1000"/>
                                        <p:tgtEl>
                                          <p:spTgt spid="6">
                                            <p:txEl>
                                              <p:pRg st="5" end="5"/>
                                            </p:txEl>
                                          </p:spTgt>
                                        </p:tgtEl>
                                      </p:cBhvr>
                                    </p:animEffect>
                                    <p:anim calcmode="lin" valueType="num">
                                      <p:cBhvr>
                                        <p:cTn id="4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493953C7-8104-D7D4-371A-E3B1F014C011}"/>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7040554D-DA6C-44CF-4819-4CABD50F1534}"/>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7995FEA4-E24C-BA33-F481-614887403E10}"/>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1D340E9D-42A8-1553-B470-3C1BC4765B37}"/>
              </a:ext>
            </a:extLst>
          </p:cNvPr>
          <p:cNvSpPr txBox="1"/>
          <p:nvPr/>
        </p:nvSpPr>
        <p:spPr>
          <a:xfrm>
            <a:off x="673100" y="348554"/>
            <a:ext cx="8813800" cy="584775"/>
          </a:xfrm>
          <a:prstGeom prst="rect">
            <a:avLst/>
          </a:prstGeom>
          <a:noFill/>
        </p:spPr>
        <p:txBody>
          <a:bodyPr wrap="square" rtlCol="0">
            <a:spAutoFit/>
          </a:bodyPr>
          <a:lstStyle/>
          <a:p>
            <a:pPr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65C560B0-7615-6237-E611-83C50488822A}"/>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37. LÀM SAO ĐỂ QUYẾT ĐỊNH CÓ NÊN SỬ DỤNG HẾT TẤT CẢ DỮ LIỆU CỦA BẠN HAY KHÔNG?</a:t>
            </a:r>
          </a:p>
        </p:txBody>
      </p:sp>
      <p:sp>
        <p:nvSpPr>
          <p:cNvPr id="6" name="Hộp Văn bản 5">
            <a:extLst>
              <a:ext uri="{FF2B5EF4-FFF2-40B4-BE49-F238E27FC236}">
                <a16:creationId xmlns:a16="http://schemas.microsoft.com/office/drawing/2014/main" id="{2329A916-8465-D187-2DD7-D0151A2C06F2}"/>
              </a:ext>
            </a:extLst>
          </p:cNvPr>
          <p:cNvSpPr txBox="1"/>
          <p:nvPr/>
        </p:nvSpPr>
        <p:spPr>
          <a:xfrm>
            <a:off x="673100" y="1692472"/>
            <a:ext cx="10878820" cy="4847994"/>
          </a:xfrm>
          <a:prstGeom prst="rect">
            <a:avLst/>
          </a:prstGeom>
          <a:noFill/>
        </p:spPr>
        <p:txBody>
          <a:bodyPr wrap="square" rtlCol="0">
            <a:spAutoFit/>
          </a:bodyPr>
          <a:lstStyle/>
          <a:p>
            <a:pPr algn="just" fontAlgn="base">
              <a:lnSpc>
                <a:spcPct val="150000"/>
              </a:lnSpc>
            </a:pPr>
            <a:r>
              <a:rPr lang="vi-VN" sz="1600" dirty="0">
                <a:solidFill>
                  <a:schemeClr val="bg1"/>
                </a:solidFill>
              </a:rPr>
              <a:t>Khi quyết định có nên sử dụng tất cả dữ liệu của mình hay không, bạn cần cân nhắc các yếu tố sau:</a:t>
            </a:r>
          </a:p>
          <a:p>
            <a:pPr algn="just" fontAlgn="base">
              <a:lnSpc>
                <a:spcPct val="150000"/>
              </a:lnSpc>
            </a:pPr>
            <a:r>
              <a:rPr lang="vi-VN" sz="1600" b="1" dirty="0">
                <a:solidFill>
                  <a:schemeClr val="bg1"/>
                </a:solidFill>
              </a:rPr>
              <a:t>	</a:t>
            </a:r>
            <a:r>
              <a:rPr lang="vi-VN" sz="1600" b="1" dirty="0">
                <a:solidFill>
                  <a:srgbClr val="FFFF00"/>
                </a:solidFill>
              </a:rPr>
              <a:t>Phân phối của dữ liệu có tương đồng với mục tiêu </a:t>
            </a:r>
            <a:r>
              <a:rPr lang="vi-VN" sz="1600" b="1" dirty="0" err="1">
                <a:solidFill>
                  <a:srgbClr val="FFFF00"/>
                </a:solidFill>
              </a:rPr>
              <a:t>dev</a:t>
            </a:r>
            <a:r>
              <a:rPr lang="vi-VN" sz="1600" b="1" dirty="0">
                <a:solidFill>
                  <a:srgbClr val="FFFF00"/>
                </a:solidFill>
              </a:rPr>
              <a:t>/</a:t>
            </a:r>
            <a:r>
              <a:rPr lang="vi-VN" sz="1600" b="1" dirty="0" err="1">
                <a:solidFill>
                  <a:srgbClr val="FFFF00"/>
                </a:solidFill>
              </a:rPr>
              <a:t>test</a:t>
            </a:r>
            <a:r>
              <a:rPr lang="vi-VN" sz="1600" dirty="0">
                <a:solidFill>
                  <a:schemeClr val="bg1"/>
                </a:solidFill>
              </a:rPr>
              <a:t>: Nếu tập dữ liệu </a:t>
            </a:r>
            <a:r>
              <a:rPr lang="vi-VN" sz="1600" dirty="0" err="1">
                <a:solidFill>
                  <a:schemeClr val="bg1"/>
                </a:solidFill>
              </a:rPr>
              <a:t>dev</a:t>
            </a:r>
            <a:r>
              <a:rPr lang="vi-VN" sz="1600" dirty="0">
                <a:solidFill>
                  <a:schemeClr val="bg1"/>
                </a:solidFill>
              </a:rPr>
              <a:t>/</a:t>
            </a:r>
            <a:r>
              <a:rPr lang="vi-VN" sz="1600" dirty="0" err="1">
                <a:solidFill>
                  <a:schemeClr val="bg1"/>
                </a:solidFill>
              </a:rPr>
              <a:t>test</a:t>
            </a:r>
            <a:r>
              <a:rPr lang="vi-VN" sz="1600" dirty="0">
                <a:solidFill>
                  <a:schemeClr val="bg1"/>
                </a:solidFill>
              </a:rPr>
              <a:t> của bạn phản ánh dữ liệu thực tế mà bạn muốn tối ưu hóa (ví dụ như 10.000 hình ảnh mèo do người dùng tải lên), thì bạn nên tập trung vào các dữ liệu tương tự trong huấn luyện. Trong trường hợp có thêm dữ liệu từ một nguồn khác (như 20.000 hình ảnh mèo từ </a:t>
            </a:r>
            <a:r>
              <a:rPr lang="vi-VN" sz="1600" dirty="0" err="1">
                <a:solidFill>
                  <a:schemeClr val="bg1"/>
                </a:solidFill>
              </a:rPr>
              <a:t>internet</a:t>
            </a:r>
            <a:r>
              <a:rPr lang="vi-VN" sz="1600" dirty="0">
                <a:solidFill>
                  <a:schemeClr val="bg1"/>
                </a:solidFill>
              </a:rPr>
              <a:t>), bạn nên cân nhắc việc thêm dữ liệu này vào tập huấn luyện, vì nó có thể hỗ trợ cho khả năng nhận diện mèo.</a:t>
            </a:r>
          </a:p>
          <a:p>
            <a:pPr algn="just" fontAlgn="base">
              <a:lnSpc>
                <a:spcPct val="150000"/>
              </a:lnSpc>
            </a:pPr>
            <a:r>
              <a:rPr lang="vi-VN" sz="1600" b="1" dirty="0">
                <a:solidFill>
                  <a:schemeClr val="bg1"/>
                </a:solidFill>
              </a:rPr>
              <a:t>	</a:t>
            </a:r>
            <a:r>
              <a:rPr lang="vi-VN" sz="1600" b="1" dirty="0">
                <a:solidFill>
                  <a:srgbClr val="FFFF00"/>
                </a:solidFill>
              </a:rPr>
              <a:t>Sức mạnh tính toán của mô hình</a:t>
            </a:r>
            <a:r>
              <a:rPr lang="vi-VN" sz="1600" dirty="0">
                <a:solidFill>
                  <a:schemeClr val="bg1"/>
                </a:solidFill>
              </a:rPr>
              <a:t>: Nếu bạn sử dụng mô hình mạng nơ-</a:t>
            </a:r>
            <a:r>
              <a:rPr lang="vi-VN" sz="1600" dirty="0" err="1">
                <a:solidFill>
                  <a:schemeClr val="bg1"/>
                </a:solidFill>
              </a:rPr>
              <a:t>ron</a:t>
            </a:r>
            <a:r>
              <a:rPr lang="vi-VN" sz="1600" dirty="0">
                <a:solidFill>
                  <a:schemeClr val="bg1"/>
                </a:solidFill>
              </a:rPr>
              <a:t> lớn và linh hoạt, bạn có thể thêm dữ liệu từ nhiều nguồn khác nhau mà không sợ mô hình “hết dung lượng” để học các đặc điểm quan trọng từ cả hai nguồn dữ liệu. Tuy nhiên, nếu mạng nơ-</a:t>
            </a:r>
            <a:r>
              <a:rPr lang="vi-VN" sz="1600" dirty="0" err="1">
                <a:solidFill>
                  <a:schemeClr val="bg1"/>
                </a:solidFill>
              </a:rPr>
              <a:t>ron</a:t>
            </a:r>
            <a:r>
              <a:rPr lang="vi-VN" sz="1600" dirty="0">
                <a:solidFill>
                  <a:schemeClr val="bg1"/>
                </a:solidFill>
              </a:rPr>
              <a:t> có giới hạn về kích thước, các đặc điểm không liên quan có thể chiếm dụng không gian học tập, ảnh hưởng đến khả năng của mô hình.</a:t>
            </a:r>
          </a:p>
          <a:p>
            <a:pPr algn="just" fontAlgn="base">
              <a:lnSpc>
                <a:spcPct val="150000"/>
              </a:lnSpc>
            </a:pPr>
            <a:r>
              <a:rPr lang="vi-VN" sz="1600" b="1" dirty="0">
                <a:solidFill>
                  <a:schemeClr val="bg1"/>
                </a:solidFill>
              </a:rPr>
              <a:t>	</a:t>
            </a:r>
            <a:r>
              <a:rPr lang="vi-VN" sz="1600" b="1" dirty="0">
                <a:solidFill>
                  <a:srgbClr val="FFFF00"/>
                </a:solidFill>
              </a:rPr>
              <a:t>Loại bỏ dữ liệu không hữu ích</a:t>
            </a:r>
            <a:r>
              <a:rPr lang="vi-VN" sz="1600" dirty="0">
                <a:solidFill>
                  <a:schemeClr val="bg1"/>
                </a:solidFill>
              </a:rPr>
              <a:t>: Nếu có dữ liệu không liên quan đến mục tiêu cuối cùng (ví dụ như tài liệu lịch sử không chứa ảnh mèo trong bài toán phát hiện mèo), việc đưa chúng vào tập huấn luyện sẽ làm lãng phí tài nguyên tính toán mà không cải thiện hiệu suất.</a:t>
            </a:r>
          </a:p>
        </p:txBody>
      </p:sp>
    </p:spTree>
    <p:extLst>
      <p:ext uri="{BB962C8B-B14F-4D97-AF65-F5344CB8AC3E}">
        <p14:creationId xmlns:p14="http://schemas.microsoft.com/office/powerpoint/2010/main" val="52933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0DD24B05-4C6B-7E58-9AA5-E089609EA8A1}"/>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BEFB48AD-DE0A-603F-4BA9-4E1A048A0AB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882E144D-FBED-A260-1FA1-52F03D6FDAB4}"/>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705424E9-62CD-DDAF-7DA8-268616308CBC}"/>
              </a:ext>
            </a:extLst>
          </p:cNvPr>
          <p:cNvSpPr txBox="1"/>
          <p:nvPr/>
        </p:nvSpPr>
        <p:spPr>
          <a:xfrm>
            <a:off x="673100" y="348554"/>
            <a:ext cx="8813800" cy="584775"/>
          </a:xfrm>
          <a:prstGeom prst="rect">
            <a:avLst/>
          </a:prstGeom>
          <a:noFill/>
        </p:spPr>
        <p:txBody>
          <a:bodyPr wrap="square" rtlCol="0">
            <a:spAutoFit/>
          </a:bodyPr>
          <a:lstStyle/>
          <a:p>
            <a:pPr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96996962-E50B-0066-6EFB-C62ED5CDF36A}"/>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37. LÀM SAO ĐỂ QUYẾT ĐỊNH CÓ NÊN SỬ DỤNG HẾT TẤT CẢ DỮ LIỆU CỦA BẠN HAY KHÔNG?</a:t>
            </a:r>
          </a:p>
        </p:txBody>
      </p:sp>
      <p:sp>
        <p:nvSpPr>
          <p:cNvPr id="7" name="Hộp Văn bản 6">
            <a:extLst>
              <a:ext uri="{FF2B5EF4-FFF2-40B4-BE49-F238E27FC236}">
                <a16:creationId xmlns:a16="http://schemas.microsoft.com/office/drawing/2014/main" id="{F32060DC-E353-C1B9-A861-416A6E735503}"/>
              </a:ext>
            </a:extLst>
          </p:cNvPr>
          <p:cNvSpPr txBox="1"/>
          <p:nvPr/>
        </p:nvSpPr>
        <p:spPr>
          <a:xfrm>
            <a:off x="751840" y="1950720"/>
            <a:ext cx="10767060" cy="1703030"/>
          </a:xfrm>
          <a:prstGeom prst="rect">
            <a:avLst/>
          </a:prstGeom>
          <a:noFill/>
        </p:spPr>
        <p:txBody>
          <a:bodyPr wrap="square" rtlCol="0">
            <a:spAutoFit/>
          </a:bodyPr>
          <a:lstStyle/>
          <a:p>
            <a:pPr algn="just">
              <a:lnSpc>
                <a:spcPct val="150000"/>
              </a:lnSpc>
            </a:pPr>
            <a:r>
              <a:rPr lang="vi-VN" b="1" i="0" dirty="0">
                <a:solidFill>
                  <a:srgbClr val="FFFF00"/>
                </a:solidFill>
                <a:effectLst/>
              </a:rPr>
              <a:t>Tóm lại</a:t>
            </a:r>
            <a:r>
              <a:rPr lang="vi-VN" b="0" i="0" dirty="0">
                <a:solidFill>
                  <a:srgbClr val="FFFF00"/>
                </a:solidFill>
                <a:effectLst/>
              </a:rPr>
              <a:t>: </a:t>
            </a:r>
            <a:r>
              <a:rPr lang="vi-VN" b="0" i="0" dirty="0">
                <a:solidFill>
                  <a:schemeClr val="bg1"/>
                </a:solidFill>
                <a:effectLst/>
              </a:rPr>
              <a:t>Hãy cân nhắc thêm các dữ liệu khác vào tập huấn luyện nếu dữ liệu đó có thể cải thiện khả năng tổng quát của mô hình và nếu bạn có đủ tài nguyên tính toán. Tuy nhiên, nếu dữ liệu không hỗ trợ cho mục tiêu của bạn hoặc nếu mô hình của bạn có giới hạn, hãy loại bỏ các dữ liệu không liên quan để tránh làm giảm hiệu suất của mô hình.</a:t>
            </a:r>
            <a:endParaRPr lang="vi-VN" dirty="0">
              <a:solidFill>
                <a:schemeClr val="bg1"/>
              </a:solidFill>
            </a:endParaRPr>
          </a:p>
        </p:txBody>
      </p:sp>
    </p:spTree>
    <p:extLst>
      <p:ext uri="{BB962C8B-B14F-4D97-AF65-F5344CB8AC3E}">
        <p14:creationId xmlns:p14="http://schemas.microsoft.com/office/powerpoint/2010/main" val="442198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80">
                                          <p:stCondLst>
                                            <p:cond delay="0"/>
                                          </p:stCondLst>
                                        </p:cTn>
                                        <p:tgtEl>
                                          <p:spTgt spid="7">
                                            <p:txEl>
                                              <p:pRg st="0" end="0"/>
                                            </p:txEl>
                                          </p:spTgt>
                                        </p:tgtEl>
                                      </p:cBhvr>
                                    </p:animEffect>
                                    <p:anim calcmode="lin" valueType="num">
                                      <p:cBhvr>
                                        <p:cTn id="8" dur="1822" tmFilter="0,0; 0.14,0.36; 0.43,0.73; 0.71,0.91; 1.0,1.0">
                                          <p:stCondLst>
                                            <p:cond delay="0"/>
                                          </p:stCondLst>
                                        </p:cTn>
                                        <p:tgtEl>
                                          <p:spTgt spid="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xEl>
                                              <p:pRg st="0" end="0"/>
                                            </p:txEl>
                                          </p:spTgt>
                                        </p:tgtEl>
                                      </p:cBhvr>
                                      <p:to x="100000" y="60000"/>
                                    </p:animScale>
                                    <p:animScale>
                                      <p:cBhvr>
                                        <p:cTn id="14" dur="166" decel="50000">
                                          <p:stCondLst>
                                            <p:cond delay="676"/>
                                          </p:stCondLst>
                                        </p:cTn>
                                        <p:tgtEl>
                                          <p:spTgt spid="7">
                                            <p:txEl>
                                              <p:pRg st="0" end="0"/>
                                            </p:txEl>
                                          </p:spTgt>
                                        </p:tgtEl>
                                      </p:cBhvr>
                                      <p:to x="100000" y="100000"/>
                                    </p:animScale>
                                    <p:animScale>
                                      <p:cBhvr>
                                        <p:cTn id="15" dur="26">
                                          <p:stCondLst>
                                            <p:cond delay="1312"/>
                                          </p:stCondLst>
                                        </p:cTn>
                                        <p:tgtEl>
                                          <p:spTgt spid="7">
                                            <p:txEl>
                                              <p:pRg st="0" end="0"/>
                                            </p:txEl>
                                          </p:spTgt>
                                        </p:tgtEl>
                                      </p:cBhvr>
                                      <p:to x="100000" y="80000"/>
                                    </p:animScale>
                                    <p:animScale>
                                      <p:cBhvr>
                                        <p:cTn id="16" dur="166" decel="50000">
                                          <p:stCondLst>
                                            <p:cond delay="1338"/>
                                          </p:stCondLst>
                                        </p:cTn>
                                        <p:tgtEl>
                                          <p:spTgt spid="7">
                                            <p:txEl>
                                              <p:pRg st="0" end="0"/>
                                            </p:txEl>
                                          </p:spTgt>
                                        </p:tgtEl>
                                      </p:cBhvr>
                                      <p:to x="100000" y="100000"/>
                                    </p:animScale>
                                    <p:animScale>
                                      <p:cBhvr>
                                        <p:cTn id="17" dur="26">
                                          <p:stCondLst>
                                            <p:cond delay="1642"/>
                                          </p:stCondLst>
                                        </p:cTn>
                                        <p:tgtEl>
                                          <p:spTgt spid="7">
                                            <p:txEl>
                                              <p:pRg st="0" end="0"/>
                                            </p:txEl>
                                          </p:spTgt>
                                        </p:tgtEl>
                                      </p:cBhvr>
                                      <p:to x="100000" y="90000"/>
                                    </p:animScale>
                                    <p:animScale>
                                      <p:cBhvr>
                                        <p:cTn id="18" dur="166" decel="50000">
                                          <p:stCondLst>
                                            <p:cond delay="1668"/>
                                          </p:stCondLst>
                                        </p:cTn>
                                        <p:tgtEl>
                                          <p:spTgt spid="7">
                                            <p:txEl>
                                              <p:pRg st="0" end="0"/>
                                            </p:txEl>
                                          </p:spTgt>
                                        </p:tgtEl>
                                      </p:cBhvr>
                                      <p:to x="100000" y="100000"/>
                                    </p:animScale>
                                    <p:animScale>
                                      <p:cBhvr>
                                        <p:cTn id="19" dur="26">
                                          <p:stCondLst>
                                            <p:cond delay="1808"/>
                                          </p:stCondLst>
                                        </p:cTn>
                                        <p:tgtEl>
                                          <p:spTgt spid="7">
                                            <p:txEl>
                                              <p:pRg st="0" end="0"/>
                                            </p:txEl>
                                          </p:spTgt>
                                        </p:tgtEl>
                                      </p:cBhvr>
                                      <p:to x="100000" y="95000"/>
                                    </p:animScale>
                                    <p:animScale>
                                      <p:cBhvr>
                                        <p:cTn id="20" dur="166" decel="50000">
                                          <p:stCondLst>
                                            <p:cond delay="1834"/>
                                          </p:stCondLst>
                                        </p:cTn>
                                        <p:tgtEl>
                                          <p:spTgt spid="7">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A63670BE-5D9E-5649-704F-049F503A6855}"/>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2E3E9B60-95B1-C3D3-9596-B501235C2A15}"/>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34054EF-8356-FB2A-A3BC-E8F6461814F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1FEA87E6-DBA0-823F-09A9-E254766A8580}"/>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5DBD1862-1CB0-28F1-221E-60A290053198}"/>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38. CÁCH QUYẾT ĐỊNH CÓ BAO GỒM DỮ LIỆU NHẤT QUÁN HAY KHÔNG</a:t>
            </a:r>
          </a:p>
        </p:txBody>
      </p:sp>
      <p:sp>
        <p:nvSpPr>
          <p:cNvPr id="6" name="Hộp Văn bản 5">
            <a:extLst>
              <a:ext uri="{FF2B5EF4-FFF2-40B4-BE49-F238E27FC236}">
                <a16:creationId xmlns:a16="http://schemas.microsoft.com/office/drawing/2014/main" id="{A24F54EC-7FE2-D50E-91C8-4B509417397A}"/>
              </a:ext>
            </a:extLst>
          </p:cNvPr>
          <p:cNvSpPr txBox="1"/>
          <p:nvPr/>
        </p:nvSpPr>
        <p:spPr>
          <a:xfrm>
            <a:off x="782320" y="1910080"/>
            <a:ext cx="10736580" cy="4498091"/>
          </a:xfrm>
          <a:prstGeom prst="rect">
            <a:avLst/>
          </a:prstGeom>
          <a:noFill/>
        </p:spPr>
        <p:txBody>
          <a:bodyPr wrap="square" rtlCol="0">
            <a:spAutoFit/>
          </a:bodyPr>
          <a:lstStyle/>
          <a:p>
            <a:pPr algn="just" fontAlgn="base">
              <a:lnSpc>
                <a:spcPct val="150000"/>
              </a:lnSpc>
              <a:spcAft>
                <a:spcPts val="1200"/>
              </a:spcAft>
            </a:pPr>
            <a:r>
              <a:rPr lang="vi-VN" sz="2000" b="0" i="0" dirty="0">
                <a:solidFill>
                  <a:schemeClr val="bg1"/>
                </a:solidFill>
                <a:effectLst/>
              </a:rPr>
              <a:t>Giả sử bạn muốn học cách dự đoán giá nhà ở Thành phố </a:t>
            </a:r>
            <a:r>
              <a:rPr lang="vi-VN" sz="2000" b="0" i="0" dirty="0" err="1">
                <a:solidFill>
                  <a:schemeClr val="bg1"/>
                </a:solidFill>
                <a:effectLst/>
              </a:rPr>
              <a:t>New</a:t>
            </a:r>
            <a:r>
              <a:rPr lang="vi-VN" sz="2000" b="0" i="0" dirty="0">
                <a:solidFill>
                  <a:schemeClr val="bg1"/>
                </a:solidFill>
                <a:effectLst/>
              </a:rPr>
              <a:t> </a:t>
            </a:r>
            <a:r>
              <a:rPr lang="vi-VN" sz="2000" b="0" i="0" dirty="0" err="1">
                <a:solidFill>
                  <a:schemeClr val="bg1"/>
                </a:solidFill>
                <a:effectLst/>
              </a:rPr>
              <a:t>York</a:t>
            </a:r>
            <a:r>
              <a:rPr lang="vi-VN" sz="2000" b="0" i="0" dirty="0">
                <a:solidFill>
                  <a:schemeClr val="bg1"/>
                </a:solidFill>
                <a:effectLst/>
              </a:rPr>
              <a:t>. Dựa vào kích thước của một ngôi nhà (đặc trưng đầu vào x), bạn muốn dự đoán giá (nhãn mục tiêu y).</a:t>
            </a:r>
          </a:p>
          <a:p>
            <a:pPr algn="just" fontAlgn="base">
              <a:lnSpc>
                <a:spcPct val="150000"/>
              </a:lnSpc>
              <a:spcAft>
                <a:spcPts val="1200"/>
              </a:spcAft>
            </a:pPr>
            <a:r>
              <a:rPr lang="vi-VN" sz="2000" b="0" i="0" dirty="0">
                <a:solidFill>
                  <a:schemeClr val="bg1"/>
                </a:solidFill>
                <a:effectLst/>
              </a:rPr>
              <a:t>Giá nhà ở Thành phố </a:t>
            </a:r>
            <a:r>
              <a:rPr lang="vi-VN" sz="2000" b="0" i="0" dirty="0" err="1">
                <a:solidFill>
                  <a:schemeClr val="bg1"/>
                </a:solidFill>
                <a:effectLst/>
              </a:rPr>
              <a:t>New</a:t>
            </a:r>
            <a:r>
              <a:rPr lang="vi-VN" sz="2000" b="0" i="0" dirty="0">
                <a:solidFill>
                  <a:schemeClr val="bg1"/>
                </a:solidFill>
                <a:effectLst/>
              </a:rPr>
              <a:t> </a:t>
            </a:r>
            <a:r>
              <a:rPr lang="vi-VN" sz="2000" b="0" i="0" dirty="0" err="1">
                <a:solidFill>
                  <a:schemeClr val="bg1"/>
                </a:solidFill>
                <a:effectLst/>
              </a:rPr>
              <a:t>York</a:t>
            </a:r>
            <a:r>
              <a:rPr lang="vi-VN" sz="2000" b="0" i="0" dirty="0">
                <a:solidFill>
                  <a:schemeClr val="bg1"/>
                </a:solidFill>
                <a:effectLst/>
              </a:rPr>
              <a:t> rất cao. Giả sử bạn có một bộ dữ liệu thứ hai về giá nhà ở </a:t>
            </a:r>
            <a:r>
              <a:rPr lang="vi-VN" sz="2000" b="0" i="0" dirty="0" err="1">
                <a:solidFill>
                  <a:schemeClr val="bg1"/>
                </a:solidFill>
                <a:effectLst/>
              </a:rPr>
              <a:t>Detroit</a:t>
            </a:r>
            <a:r>
              <a:rPr lang="vi-VN" sz="2000" b="0" i="0" dirty="0">
                <a:solidFill>
                  <a:schemeClr val="bg1"/>
                </a:solidFill>
                <a:effectLst/>
              </a:rPr>
              <a:t>, </a:t>
            </a:r>
            <a:r>
              <a:rPr lang="vi-VN" sz="2000" b="0" i="0" dirty="0" err="1">
                <a:solidFill>
                  <a:schemeClr val="bg1"/>
                </a:solidFill>
                <a:effectLst/>
              </a:rPr>
              <a:t>Michigan</a:t>
            </a:r>
            <a:r>
              <a:rPr lang="vi-VN" sz="2000" b="0" i="0" dirty="0">
                <a:solidFill>
                  <a:schemeClr val="bg1"/>
                </a:solidFill>
                <a:effectLst/>
              </a:rPr>
              <a:t>, nơi mà giá nhà thấp hơn nhiều. Bạn có nên bao gồm dữ liệu này vào bộ huấn luyện của mình không?</a:t>
            </a:r>
          </a:p>
          <a:p>
            <a:pPr algn="just" fontAlgn="base">
              <a:lnSpc>
                <a:spcPct val="150000"/>
              </a:lnSpc>
              <a:spcAft>
                <a:spcPts val="1200"/>
              </a:spcAft>
            </a:pPr>
            <a:r>
              <a:rPr lang="vi-VN" sz="2000" b="0" i="0" dirty="0">
                <a:solidFill>
                  <a:schemeClr val="bg1"/>
                </a:solidFill>
                <a:effectLst/>
              </a:rPr>
              <a:t>Khi kích thước x giống nhau, giá của một ngôi nhà y rất khác nhau tùy thuộc vào việc nó ở Thành phố </a:t>
            </a:r>
            <a:r>
              <a:rPr lang="vi-VN" sz="2000" b="0" i="0" dirty="0" err="1">
                <a:solidFill>
                  <a:schemeClr val="bg1"/>
                </a:solidFill>
                <a:effectLst/>
              </a:rPr>
              <a:t>New</a:t>
            </a:r>
            <a:r>
              <a:rPr lang="vi-VN" sz="2000" b="0" i="0" dirty="0">
                <a:solidFill>
                  <a:schemeClr val="bg1"/>
                </a:solidFill>
                <a:effectLst/>
              </a:rPr>
              <a:t> </a:t>
            </a:r>
            <a:r>
              <a:rPr lang="vi-VN" sz="2000" b="0" i="0" dirty="0" err="1">
                <a:solidFill>
                  <a:schemeClr val="bg1"/>
                </a:solidFill>
                <a:effectLst/>
              </a:rPr>
              <a:t>York</a:t>
            </a:r>
            <a:r>
              <a:rPr lang="vi-VN" sz="2000" b="0" i="0" dirty="0">
                <a:solidFill>
                  <a:schemeClr val="bg1"/>
                </a:solidFill>
                <a:effectLst/>
              </a:rPr>
              <a:t> hay ở </a:t>
            </a:r>
            <a:r>
              <a:rPr lang="vi-VN" sz="2000" b="0" i="0" dirty="0" err="1">
                <a:solidFill>
                  <a:schemeClr val="bg1"/>
                </a:solidFill>
                <a:effectLst/>
              </a:rPr>
              <a:t>Detroit</a:t>
            </a:r>
            <a:r>
              <a:rPr lang="vi-VN" sz="2000" b="0" i="0" dirty="0">
                <a:solidFill>
                  <a:schemeClr val="bg1"/>
                </a:solidFill>
                <a:effectLst/>
              </a:rPr>
              <a:t>. Nếu bạn chỉ quan tâm đến việc dự đoán giá nhà ở Thành phố </a:t>
            </a:r>
            <a:r>
              <a:rPr lang="vi-VN" sz="2000" b="0" i="0" dirty="0" err="1">
                <a:solidFill>
                  <a:schemeClr val="bg1"/>
                </a:solidFill>
                <a:effectLst/>
              </a:rPr>
              <a:t>New</a:t>
            </a:r>
            <a:r>
              <a:rPr lang="vi-VN" sz="2000" b="0" i="0" dirty="0">
                <a:solidFill>
                  <a:schemeClr val="bg1"/>
                </a:solidFill>
                <a:effectLst/>
              </a:rPr>
              <a:t> </a:t>
            </a:r>
            <a:r>
              <a:rPr lang="vi-VN" sz="2000" b="0" i="0" dirty="0" err="1">
                <a:solidFill>
                  <a:schemeClr val="bg1"/>
                </a:solidFill>
                <a:effectLst/>
              </a:rPr>
              <a:t>York</a:t>
            </a:r>
            <a:r>
              <a:rPr lang="vi-VN" sz="2000" b="0" i="0" dirty="0">
                <a:solidFill>
                  <a:schemeClr val="bg1"/>
                </a:solidFill>
                <a:effectLst/>
              </a:rPr>
              <a:t>, việc kết hợp hai bộ dữ liệu này sẽ làm giảm hiệu suất của bạn. Trong trường hợp này, tốt hơn là nên bỏ qua dữ liệu không nhất quán từ </a:t>
            </a:r>
            <a:r>
              <a:rPr lang="vi-VN" sz="2000" b="0" i="0" dirty="0" err="1">
                <a:solidFill>
                  <a:schemeClr val="bg1"/>
                </a:solidFill>
                <a:effectLst/>
              </a:rPr>
              <a:t>Detroit</a:t>
            </a:r>
            <a:r>
              <a:rPr lang="vi-VN" sz="2000" b="0" i="0" dirty="0">
                <a:solidFill>
                  <a:schemeClr val="bg1"/>
                </a:solidFill>
                <a:effectLst/>
              </a:rPr>
              <a:t>.</a:t>
            </a:r>
          </a:p>
        </p:txBody>
      </p:sp>
    </p:spTree>
    <p:extLst>
      <p:ext uri="{BB962C8B-B14F-4D97-AF65-F5344CB8AC3E}">
        <p14:creationId xmlns:p14="http://schemas.microsoft.com/office/powerpoint/2010/main" val="38931545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1000"/>
                                        <p:tgtEl>
                                          <p:spTgt spid="6">
                                            <p:txEl>
                                              <p:pRg st="2" end="2"/>
                                            </p:txEl>
                                          </p:spTgt>
                                        </p:tgtEl>
                                      </p:cBhvr>
                                    </p:animEffect>
                                    <p:anim calcmode="lin" valueType="num">
                                      <p:cBhvr>
                                        <p:cTn id="24"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361509F8-CA1A-1CE9-4BC6-AC97895A42A6}"/>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A05D2B2D-A527-B0F7-7AF7-39773A938B4E}"/>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1BD2B64A-A037-F781-2B42-0C7198FD6A39}"/>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1D710999-84FC-8F2B-3262-277A89F23DB8}"/>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24FA241F-47DF-AEFA-0BDF-7B84929327CD}"/>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38. CÁCH QUYẾT ĐỊNH CÓ BAO GỒM DỮ LIỆU NHẤT QUÁN HAY KHÔNG</a:t>
            </a:r>
          </a:p>
        </p:txBody>
      </p:sp>
      <p:sp>
        <p:nvSpPr>
          <p:cNvPr id="6" name="Hộp Văn bản 5">
            <a:extLst>
              <a:ext uri="{FF2B5EF4-FFF2-40B4-BE49-F238E27FC236}">
                <a16:creationId xmlns:a16="http://schemas.microsoft.com/office/drawing/2014/main" id="{9C9CC37C-783D-EE2A-EFA4-D5990BD23DC4}"/>
              </a:ext>
            </a:extLst>
          </p:cNvPr>
          <p:cNvSpPr txBox="1"/>
          <p:nvPr/>
        </p:nvSpPr>
        <p:spPr>
          <a:xfrm>
            <a:off x="782320" y="1910080"/>
            <a:ext cx="10736580" cy="5218223"/>
          </a:xfrm>
          <a:prstGeom prst="rect">
            <a:avLst/>
          </a:prstGeom>
          <a:noFill/>
        </p:spPr>
        <p:txBody>
          <a:bodyPr wrap="square" rtlCol="0">
            <a:spAutoFit/>
          </a:bodyPr>
          <a:lstStyle/>
          <a:p>
            <a:pPr algn="just" fontAlgn="base">
              <a:lnSpc>
                <a:spcPct val="150000"/>
              </a:lnSpc>
            </a:pPr>
            <a:r>
              <a:rPr lang="vi-VN" sz="2000" b="1" dirty="0">
                <a:solidFill>
                  <a:srgbClr val="FFFF00"/>
                </a:solidFill>
              </a:rPr>
              <a:t>Làm thế nào ví dụ về Thành phố </a:t>
            </a:r>
            <a:r>
              <a:rPr lang="vi-VN" sz="2000" b="1" dirty="0" err="1">
                <a:solidFill>
                  <a:srgbClr val="FFFF00"/>
                </a:solidFill>
              </a:rPr>
              <a:t>New</a:t>
            </a:r>
            <a:r>
              <a:rPr lang="vi-VN" sz="2000" b="1" dirty="0">
                <a:solidFill>
                  <a:srgbClr val="FFFF00"/>
                </a:solidFill>
              </a:rPr>
              <a:t> </a:t>
            </a:r>
            <a:r>
              <a:rPr lang="vi-VN" sz="2000" b="1" dirty="0" err="1">
                <a:solidFill>
                  <a:srgbClr val="FFFF00"/>
                </a:solidFill>
              </a:rPr>
              <a:t>York</a:t>
            </a:r>
            <a:r>
              <a:rPr lang="vi-VN" sz="2000" b="1" dirty="0">
                <a:solidFill>
                  <a:srgbClr val="FFFF00"/>
                </a:solidFill>
              </a:rPr>
              <a:t> và </a:t>
            </a:r>
            <a:r>
              <a:rPr lang="vi-VN" sz="2000" b="1" dirty="0" err="1">
                <a:solidFill>
                  <a:srgbClr val="FFFF00"/>
                </a:solidFill>
              </a:rPr>
              <a:t>Detroit</a:t>
            </a:r>
            <a:r>
              <a:rPr lang="vi-VN" sz="2000" b="1" dirty="0">
                <a:solidFill>
                  <a:srgbClr val="FFFF00"/>
                </a:solidFill>
              </a:rPr>
              <a:t> khác với ví dụ về hình ảnh mèo trên ứng dụng di động và trên </a:t>
            </a:r>
            <a:r>
              <a:rPr lang="vi-VN" sz="2000" b="1" dirty="0" err="1">
                <a:solidFill>
                  <a:srgbClr val="FFFF00"/>
                </a:solidFill>
              </a:rPr>
              <a:t>internet</a:t>
            </a:r>
            <a:r>
              <a:rPr lang="vi-VN" sz="2000" b="1" dirty="0">
                <a:solidFill>
                  <a:srgbClr val="FFFF00"/>
                </a:solidFill>
              </a:rPr>
              <a:t>?</a:t>
            </a:r>
          </a:p>
          <a:p>
            <a:pPr algn="just" fontAlgn="base">
              <a:lnSpc>
                <a:spcPct val="150000"/>
              </a:lnSpc>
            </a:pPr>
            <a:r>
              <a:rPr lang="vi-VN" sz="1600" dirty="0">
                <a:solidFill>
                  <a:schemeClr val="bg1"/>
                </a:solidFill>
              </a:rPr>
              <a:t>Ví dụ về hình ảnh mèo khác biệt vì, với một bức tranh đầu vào x, ta có thể dự đoán một cách đáng tin cậy nhãn y cho biết liệu có mèo hay không, ngay cả khi không biết bức tranh đó có phải là hình ảnh từ </a:t>
            </a:r>
            <a:r>
              <a:rPr lang="vi-VN" sz="1600" dirty="0" err="1">
                <a:solidFill>
                  <a:schemeClr val="bg1"/>
                </a:solidFill>
              </a:rPr>
              <a:t>internet</a:t>
            </a:r>
            <a:r>
              <a:rPr lang="vi-VN" sz="1600" dirty="0">
                <a:solidFill>
                  <a:schemeClr val="bg1"/>
                </a:solidFill>
              </a:rPr>
              <a:t> hay từ ứng dụng di động. Nghĩa là, có một hàm f(x) mà ánh xạ một cách đáng tin cậy từ đầu vào x đến đầu ra mục tiêu y, ngay cả khi không biết nguồn gốc của x. Do đó, nhiệm vụ nhận diện từ hình ảnh </a:t>
            </a:r>
            <a:r>
              <a:rPr lang="vi-VN" sz="1600" dirty="0" err="1">
                <a:solidFill>
                  <a:schemeClr val="bg1"/>
                </a:solidFill>
              </a:rPr>
              <a:t>internet</a:t>
            </a:r>
            <a:r>
              <a:rPr lang="vi-VN" sz="1600" dirty="0">
                <a:solidFill>
                  <a:schemeClr val="bg1"/>
                </a:solidFill>
              </a:rPr>
              <a:t> là "nhất quán" với nhiệm vụ nhận diện từ hình ảnh ứng dụng di động. Điều này có nghĩa là việc bao gồm tất cả dữ liệu không có nhiều nhược điểm (ngoài chi phí tính toán), và có thể có một số lợi ích đáng kể. Ngược lại, dữ liệu của Thành phố </a:t>
            </a:r>
            <a:r>
              <a:rPr lang="vi-VN" sz="1600" dirty="0" err="1">
                <a:solidFill>
                  <a:schemeClr val="bg1"/>
                </a:solidFill>
              </a:rPr>
              <a:t>New</a:t>
            </a:r>
            <a:r>
              <a:rPr lang="vi-VN" sz="1600" dirty="0">
                <a:solidFill>
                  <a:schemeClr val="bg1"/>
                </a:solidFill>
              </a:rPr>
              <a:t> </a:t>
            </a:r>
            <a:r>
              <a:rPr lang="vi-VN" sz="1600" dirty="0" err="1">
                <a:solidFill>
                  <a:schemeClr val="bg1"/>
                </a:solidFill>
              </a:rPr>
              <a:t>York</a:t>
            </a:r>
            <a:r>
              <a:rPr lang="vi-VN" sz="1600" dirty="0">
                <a:solidFill>
                  <a:schemeClr val="bg1"/>
                </a:solidFill>
              </a:rPr>
              <a:t> và </a:t>
            </a:r>
            <a:r>
              <a:rPr lang="vi-VN" sz="1600" dirty="0" err="1">
                <a:solidFill>
                  <a:schemeClr val="bg1"/>
                </a:solidFill>
              </a:rPr>
              <a:t>Detroit</a:t>
            </a:r>
            <a:r>
              <a:rPr lang="vi-VN" sz="1600" dirty="0">
                <a:solidFill>
                  <a:schemeClr val="bg1"/>
                </a:solidFill>
              </a:rPr>
              <a:t> thì không nhất quán. Khi kích thước x (kích thước ngôi nhà) giống nhau, giá rất khác nhau tùy thuộc vào nơi mà ngôi nhà đó ở. ( Có một cách để giải quyết vấn đề dữ liệu từ </a:t>
            </a:r>
            <a:r>
              <a:rPr lang="vi-VN" sz="1600" dirty="0" err="1">
                <a:solidFill>
                  <a:schemeClr val="bg1"/>
                </a:solidFill>
              </a:rPr>
              <a:t>Detroit</a:t>
            </a:r>
            <a:r>
              <a:rPr lang="vi-VN" sz="1600" dirty="0">
                <a:solidFill>
                  <a:schemeClr val="bg1"/>
                </a:solidFill>
              </a:rPr>
              <a:t> không nhất quán với dữ liệu từ Thành phố </a:t>
            </a:r>
            <a:r>
              <a:rPr lang="vi-VN" sz="1600" dirty="0" err="1">
                <a:solidFill>
                  <a:schemeClr val="bg1"/>
                </a:solidFill>
              </a:rPr>
              <a:t>New</a:t>
            </a:r>
            <a:r>
              <a:rPr lang="vi-VN" sz="1600" dirty="0">
                <a:solidFill>
                  <a:schemeClr val="bg1"/>
                </a:solidFill>
              </a:rPr>
              <a:t> </a:t>
            </a:r>
            <a:r>
              <a:rPr lang="vi-VN" sz="1600" dirty="0" err="1">
                <a:solidFill>
                  <a:schemeClr val="bg1"/>
                </a:solidFill>
              </a:rPr>
              <a:t>York</a:t>
            </a:r>
            <a:r>
              <a:rPr lang="vi-VN" sz="1600" dirty="0">
                <a:solidFill>
                  <a:schemeClr val="bg1"/>
                </a:solidFill>
              </a:rPr>
              <a:t>, đó là thêm một đặc trưng bổ sung vào mỗi ví dụ huấn luyện để chỉ định thành phố. Với một đầu vào x—bây giờ chỉ rõ thành phố—giá trị mục tiêu y bây giờ trở nên rõ ràng. Tuy nhiên, trong thực tế, tôi không thấy điều này thường xuyên được thực hiện.)</a:t>
            </a:r>
          </a:p>
        </p:txBody>
      </p:sp>
    </p:spTree>
    <p:extLst>
      <p:ext uri="{BB962C8B-B14F-4D97-AF65-F5344CB8AC3E}">
        <p14:creationId xmlns:p14="http://schemas.microsoft.com/office/powerpoint/2010/main" val="17111210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1000"/>
                                        <p:tgtEl>
                                          <p:spTgt spid="6">
                                            <p:txEl>
                                              <p:pRg st="1" end="1"/>
                                            </p:txEl>
                                          </p:spTgt>
                                        </p:tgtEl>
                                      </p:cBhvr>
                                    </p:animEffect>
                                    <p:anim calcmode="lin" valueType="num">
                                      <p:cBhvr>
                                        <p:cTn id="12"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76D44BCB-73C1-2634-8887-89B36506649D}"/>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5B3AE3CA-FF62-2985-7B9F-7B9E4C5D8952}"/>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24C2E189-CD75-C8E6-E918-CF68C2C1FF4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D2DCA2D0-0B0A-F027-EA40-37639B42CA24}"/>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CAEAF2C5-4871-DFD1-AF8C-BA13BD50359D}"/>
              </a:ext>
            </a:extLst>
          </p:cNvPr>
          <p:cNvSpPr txBox="1"/>
          <p:nvPr/>
        </p:nvSpPr>
        <p:spPr>
          <a:xfrm>
            <a:off x="673100" y="876933"/>
            <a:ext cx="10845800" cy="954107"/>
          </a:xfrm>
          <a:prstGeom prst="rect">
            <a:avLst/>
          </a:prstGeom>
          <a:noFill/>
        </p:spPr>
        <p:txBody>
          <a:bodyPr wrap="square" rtlCol="0">
            <a:spAutoFit/>
          </a:bodyPr>
          <a:lstStyle/>
          <a:p>
            <a:pPr algn="just" fontAlgn="base">
              <a:spcAft>
                <a:spcPts val="600"/>
              </a:spcAft>
            </a:pPr>
            <a:r>
              <a:rPr lang="vi-VN" sz="2800" b="1" dirty="0">
                <a:solidFill>
                  <a:schemeClr val="bg1"/>
                </a:solidFill>
              </a:rPr>
              <a:t>38. CÁCH QUYẾT ĐỊNH CÓ BAO GỒM DỮ LIỆU NHẤT QUÁN HAY KHÔNG</a:t>
            </a:r>
          </a:p>
        </p:txBody>
      </p:sp>
      <p:sp>
        <p:nvSpPr>
          <p:cNvPr id="6" name="Hộp Văn bản 5">
            <a:extLst>
              <a:ext uri="{FF2B5EF4-FFF2-40B4-BE49-F238E27FC236}">
                <a16:creationId xmlns:a16="http://schemas.microsoft.com/office/drawing/2014/main" id="{FA5FE5EC-250E-98D6-E1F7-9679C2E9AF35}"/>
              </a:ext>
            </a:extLst>
          </p:cNvPr>
          <p:cNvSpPr txBox="1"/>
          <p:nvPr/>
        </p:nvSpPr>
        <p:spPr>
          <a:xfrm>
            <a:off x="782320" y="1910080"/>
            <a:ext cx="10736580" cy="1420325"/>
          </a:xfrm>
          <a:prstGeom prst="rect">
            <a:avLst/>
          </a:prstGeom>
          <a:noFill/>
        </p:spPr>
        <p:txBody>
          <a:bodyPr wrap="square" rtlCol="0">
            <a:spAutoFit/>
          </a:bodyPr>
          <a:lstStyle/>
          <a:p>
            <a:pPr algn="just" fontAlgn="base">
              <a:lnSpc>
                <a:spcPct val="150000"/>
              </a:lnSpc>
            </a:pPr>
            <a:r>
              <a:rPr lang="vi-VN" sz="2000" b="1" dirty="0">
                <a:solidFill>
                  <a:srgbClr val="FFFF00"/>
                </a:solidFill>
              </a:rPr>
              <a:t>Tóm lại:</a:t>
            </a:r>
          </a:p>
          <a:p>
            <a:pPr algn="just" fontAlgn="base">
              <a:lnSpc>
                <a:spcPct val="150000"/>
              </a:lnSpc>
            </a:pPr>
            <a:r>
              <a:rPr lang="vi-VN" sz="2000" dirty="0">
                <a:solidFill>
                  <a:schemeClr val="bg1"/>
                </a:solidFill>
              </a:rPr>
              <a:t>	Chỉ nên thêm dữ liệu không nhất quán nếu nó hỗ trợ mục tiêu dự đoán của bạn. Nếu không, dữ liệu này có thể làm giảm hiệu suất và nên được loại bỏ</a:t>
            </a:r>
          </a:p>
        </p:txBody>
      </p:sp>
    </p:spTree>
    <p:extLst>
      <p:ext uri="{BB962C8B-B14F-4D97-AF65-F5344CB8AC3E}">
        <p14:creationId xmlns:p14="http://schemas.microsoft.com/office/powerpoint/2010/main" val="4222662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E648F14B-B2E7-D2B0-047E-BE68E3F77BEC}"/>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AFC9640B-68A9-197D-D7D8-4CB851EBCAB2}"/>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570885F1-6AC6-1D0E-1DB0-6DAC8BA40ED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C48766D-1F75-E125-0D11-B5D1F96E369D}"/>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0B6E1223-172A-FEC6-308E-029AF754C6F7}"/>
              </a:ext>
            </a:extLst>
          </p:cNvPr>
          <p:cNvSpPr txBox="1"/>
          <p:nvPr/>
        </p:nvSpPr>
        <p:spPr>
          <a:xfrm>
            <a:off x="1117600" y="948690"/>
            <a:ext cx="10129520" cy="658835"/>
          </a:xfrm>
          <a:prstGeom prst="rect">
            <a:avLst/>
          </a:prstGeom>
          <a:noFill/>
        </p:spPr>
        <p:txBody>
          <a:bodyPr wrap="square" rtlCol="0">
            <a:spAutoFit/>
          </a:bodyPr>
          <a:lstStyle/>
          <a:p>
            <a:pPr>
              <a:lnSpc>
                <a:spcPct val="150000"/>
              </a:lnSpc>
            </a:pPr>
            <a:r>
              <a:rPr lang="vi-VN" sz="2800" b="1" dirty="0">
                <a:solidFill>
                  <a:schemeClr val="bg1"/>
                </a:solidFill>
              </a:rPr>
              <a:t>21. VÍ DỤ VỀ THIÊN LỆCH VÀ PHƯƠNG SAI</a:t>
            </a:r>
          </a:p>
        </p:txBody>
      </p:sp>
      <p:sp>
        <p:nvSpPr>
          <p:cNvPr id="9" name="Hộp Văn bản 8">
            <a:extLst>
              <a:ext uri="{FF2B5EF4-FFF2-40B4-BE49-F238E27FC236}">
                <a16:creationId xmlns:a16="http://schemas.microsoft.com/office/drawing/2014/main" id="{A8DA7E07-FE2D-44FB-D952-AE8EA5E652C3}"/>
              </a:ext>
            </a:extLst>
          </p:cNvPr>
          <p:cNvSpPr txBox="1"/>
          <p:nvPr/>
        </p:nvSpPr>
        <p:spPr>
          <a:xfrm>
            <a:off x="1117600" y="1815738"/>
            <a:ext cx="4643120" cy="2949525"/>
          </a:xfrm>
          <a:prstGeom prst="rect">
            <a:avLst/>
          </a:prstGeom>
          <a:noFill/>
        </p:spPr>
        <p:txBody>
          <a:bodyPr wrap="square" rtlCol="0">
            <a:spAutoFit/>
          </a:bodyPr>
          <a:lstStyle/>
          <a:p>
            <a:pPr algn="just">
              <a:lnSpc>
                <a:spcPct val="150000"/>
              </a:lnSpc>
            </a:pPr>
            <a:r>
              <a:rPr lang="vi-VN" b="1" dirty="0">
                <a:solidFill>
                  <a:srgbClr val="FFFF00"/>
                </a:solidFill>
              </a:rPr>
              <a:t>Ví dụ 3:</a:t>
            </a:r>
          </a:p>
          <a:p>
            <a:pPr fontAlgn="base">
              <a:lnSpc>
                <a:spcPct val="150000"/>
              </a:lnSpc>
            </a:pPr>
            <a:r>
              <a:rPr lang="vi-VN" dirty="0">
                <a:solidFill>
                  <a:schemeClr val="bg1"/>
                </a:solidFill>
              </a:rPr>
              <a:t>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 15%</a:t>
            </a:r>
          </a:p>
          <a:p>
            <a:pPr fontAlgn="base">
              <a:lnSpc>
                <a:spcPct val="150000"/>
              </a:lnSpc>
            </a:pPr>
            <a:r>
              <a:rPr lang="vi-VN" dirty="0">
                <a:solidFill>
                  <a:schemeClr val="bg1"/>
                </a:solidFill>
              </a:rPr>
              <a:t>	</a:t>
            </a:r>
            <a:r>
              <a:rPr lang="vi-VN" dirty="0" err="1">
                <a:solidFill>
                  <a:schemeClr val="bg1"/>
                </a:solidFill>
              </a:rPr>
              <a:t>Dev</a:t>
            </a:r>
            <a:r>
              <a:rPr lang="vi-VN" dirty="0">
                <a:solidFill>
                  <a:schemeClr val="bg1"/>
                </a:solidFill>
              </a:rPr>
              <a:t> </a:t>
            </a:r>
            <a:r>
              <a:rPr lang="vi-VN" dirty="0" err="1">
                <a:solidFill>
                  <a:schemeClr val="bg1"/>
                </a:solidFill>
              </a:rPr>
              <a:t>Error</a:t>
            </a:r>
            <a:r>
              <a:rPr lang="vi-VN" dirty="0">
                <a:solidFill>
                  <a:schemeClr val="bg1"/>
                </a:solidFill>
              </a:rPr>
              <a:t>:        30%</a:t>
            </a:r>
          </a:p>
          <a:p>
            <a:pPr fontAlgn="base">
              <a:lnSpc>
                <a:spcPct val="150000"/>
              </a:lnSpc>
            </a:pPr>
            <a:r>
              <a:rPr lang="vi-VN" dirty="0">
                <a:solidFill>
                  <a:schemeClr val="bg1"/>
                </a:solidFill>
              </a:rPr>
              <a:t>- Kết luận: Độ thiên lệch = 15%, Phương sai = 15%. Bộ phân loại này có thiên lệch cao và phương sai cao, không hoạt động tốt trên cả hai tập dữ liệu.</a:t>
            </a:r>
          </a:p>
        </p:txBody>
      </p:sp>
      <p:sp>
        <p:nvSpPr>
          <p:cNvPr id="12" name="Hộp Văn bản 11">
            <a:extLst>
              <a:ext uri="{FF2B5EF4-FFF2-40B4-BE49-F238E27FC236}">
                <a16:creationId xmlns:a16="http://schemas.microsoft.com/office/drawing/2014/main" id="{1279B66E-2B33-1704-C55B-027CDC064FDF}"/>
              </a:ext>
            </a:extLst>
          </p:cNvPr>
          <p:cNvSpPr txBox="1"/>
          <p:nvPr/>
        </p:nvSpPr>
        <p:spPr>
          <a:xfrm>
            <a:off x="6431282" y="1815738"/>
            <a:ext cx="4643120" cy="2118529"/>
          </a:xfrm>
          <a:prstGeom prst="rect">
            <a:avLst/>
          </a:prstGeom>
          <a:noFill/>
        </p:spPr>
        <p:txBody>
          <a:bodyPr wrap="square" rtlCol="0">
            <a:spAutoFit/>
          </a:bodyPr>
          <a:lstStyle/>
          <a:p>
            <a:pPr algn="just">
              <a:lnSpc>
                <a:spcPct val="150000"/>
              </a:lnSpc>
            </a:pPr>
            <a:r>
              <a:rPr lang="vi-VN" b="1" dirty="0">
                <a:solidFill>
                  <a:srgbClr val="FFFF00"/>
                </a:solidFill>
              </a:rPr>
              <a:t>Ví dụ 4:</a:t>
            </a:r>
          </a:p>
          <a:p>
            <a:pPr algn="just" fontAlgn="base">
              <a:lnSpc>
                <a:spcPct val="150000"/>
              </a:lnSpc>
            </a:pPr>
            <a:r>
              <a:rPr lang="vi-VN" b="0" i="0" dirty="0">
                <a:solidFill>
                  <a:schemeClr val="bg1"/>
                </a:solidFill>
                <a:effectLst/>
              </a:rPr>
              <a:t>	</a:t>
            </a:r>
            <a:r>
              <a:rPr lang="vi-VN" dirty="0" err="1">
                <a:solidFill>
                  <a:schemeClr val="bg1"/>
                </a:solidFill>
              </a:rPr>
              <a:t>Training</a:t>
            </a:r>
            <a:r>
              <a:rPr lang="vi-VN" dirty="0">
                <a:solidFill>
                  <a:schemeClr val="bg1"/>
                </a:solidFill>
              </a:rPr>
              <a:t> </a:t>
            </a:r>
            <a:r>
              <a:rPr lang="vi-VN" dirty="0" err="1">
                <a:solidFill>
                  <a:schemeClr val="bg1"/>
                </a:solidFill>
              </a:rPr>
              <a:t>Error</a:t>
            </a:r>
            <a:r>
              <a:rPr lang="vi-VN" dirty="0">
                <a:solidFill>
                  <a:schemeClr val="bg1"/>
                </a:solidFill>
              </a:rPr>
              <a:t>: 0.5%</a:t>
            </a:r>
          </a:p>
          <a:p>
            <a:pPr algn="just" fontAlgn="base">
              <a:lnSpc>
                <a:spcPct val="150000"/>
              </a:lnSpc>
            </a:pPr>
            <a:r>
              <a:rPr lang="vi-VN" dirty="0">
                <a:solidFill>
                  <a:schemeClr val="bg1"/>
                </a:solidFill>
              </a:rPr>
              <a:t>	</a:t>
            </a:r>
            <a:r>
              <a:rPr lang="vi-VN" dirty="0" err="1">
                <a:solidFill>
                  <a:schemeClr val="bg1"/>
                </a:solidFill>
              </a:rPr>
              <a:t>Dev</a:t>
            </a:r>
            <a:r>
              <a:rPr lang="vi-VN" dirty="0">
                <a:solidFill>
                  <a:schemeClr val="bg1"/>
                </a:solidFill>
              </a:rPr>
              <a:t> </a:t>
            </a:r>
            <a:r>
              <a:rPr lang="vi-VN" dirty="0" err="1">
                <a:solidFill>
                  <a:schemeClr val="bg1"/>
                </a:solidFill>
              </a:rPr>
              <a:t>Error</a:t>
            </a:r>
            <a:r>
              <a:rPr lang="vi-VN" dirty="0">
                <a:solidFill>
                  <a:schemeClr val="bg1"/>
                </a:solidFill>
              </a:rPr>
              <a:t>:        1%</a:t>
            </a:r>
          </a:p>
          <a:p>
            <a:pPr algn="just" fontAlgn="base">
              <a:lnSpc>
                <a:spcPct val="150000"/>
              </a:lnSpc>
            </a:pPr>
            <a:r>
              <a:rPr lang="vi-VN" dirty="0">
                <a:solidFill>
                  <a:schemeClr val="bg1"/>
                </a:solidFill>
              </a:rPr>
              <a:t>Kết luận: Bộ phân loại này có thiên lệch thấp và phương sai thấp, đạt hiệu suất tốt.</a:t>
            </a:r>
          </a:p>
        </p:txBody>
      </p:sp>
    </p:spTree>
    <p:extLst>
      <p:ext uri="{BB962C8B-B14F-4D97-AF65-F5344CB8AC3E}">
        <p14:creationId xmlns:p14="http://schemas.microsoft.com/office/powerpoint/2010/main" val="2329850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1000"/>
                                        <p:tgtEl>
                                          <p:spTgt spid="9">
                                            <p:txEl>
                                              <p:pRg st="1" end="1"/>
                                            </p:txEl>
                                          </p:spTgt>
                                        </p:tgtEl>
                                      </p:cBhvr>
                                    </p:animEffect>
                                    <p:anim calcmode="lin" valueType="num">
                                      <p:cBhvr>
                                        <p:cTn id="13"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1000"/>
                                        <p:tgtEl>
                                          <p:spTgt spid="9">
                                            <p:txEl>
                                              <p:pRg st="2" end="2"/>
                                            </p:txEl>
                                          </p:spTgt>
                                        </p:tgtEl>
                                      </p:cBhvr>
                                    </p:animEffect>
                                    <p:anim calcmode="lin" valueType="num">
                                      <p:cBhvr>
                                        <p:cTn id="18"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1000"/>
                                        <p:tgtEl>
                                          <p:spTgt spid="12">
                                            <p:txEl>
                                              <p:pRg st="0" end="0"/>
                                            </p:txEl>
                                          </p:spTgt>
                                        </p:tgtEl>
                                      </p:cBhvr>
                                    </p:animEffect>
                                    <p:anim calcmode="lin" valueType="num">
                                      <p:cBhvr>
                                        <p:cTn id="3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1" end="1"/>
                                            </p:txEl>
                                          </p:spTgt>
                                        </p:tgtEl>
                                        <p:attrNameLst>
                                          <p:attrName>style.visibility</p:attrName>
                                        </p:attrNameLst>
                                      </p:cBhvr>
                                      <p:to>
                                        <p:strVal val="visible"/>
                                      </p:to>
                                    </p:set>
                                    <p:animEffect transition="in" filter="fade">
                                      <p:cBhvr>
                                        <p:cTn id="36" dur="1000"/>
                                        <p:tgtEl>
                                          <p:spTgt spid="12">
                                            <p:txEl>
                                              <p:pRg st="1" end="1"/>
                                            </p:txEl>
                                          </p:spTgt>
                                        </p:tgtEl>
                                      </p:cBhvr>
                                    </p:animEffect>
                                    <p:anim calcmode="lin" valueType="num">
                                      <p:cBhvr>
                                        <p:cTn id="3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animEffect transition="in" filter="fade">
                                      <p:cBhvr>
                                        <p:cTn id="41" dur="1000"/>
                                        <p:tgtEl>
                                          <p:spTgt spid="12">
                                            <p:txEl>
                                              <p:pRg st="2" end="2"/>
                                            </p:txEl>
                                          </p:spTgt>
                                        </p:tgtEl>
                                      </p:cBhvr>
                                    </p:animEffect>
                                    <p:anim calcmode="lin" valueType="num">
                                      <p:cBhvr>
                                        <p:cTn id="4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2">
                                            <p:txEl>
                                              <p:pRg st="3" end="3"/>
                                            </p:txEl>
                                          </p:spTgt>
                                        </p:tgtEl>
                                        <p:attrNameLst>
                                          <p:attrName>style.visibility</p:attrName>
                                        </p:attrNameLst>
                                      </p:cBhvr>
                                      <p:to>
                                        <p:strVal val="visible"/>
                                      </p:to>
                                    </p:set>
                                    <p:animEffect transition="in" filter="fade">
                                      <p:cBhvr>
                                        <p:cTn id="48" dur="1000"/>
                                        <p:tgtEl>
                                          <p:spTgt spid="12">
                                            <p:txEl>
                                              <p:pRg st="3" end="3"/>
                                            </p:txEl>
                                          </p:spTgt>
                                        </p:tgtEl>
                                      </p:cBhvr>
                                    </p:animEffect>
                                    <p:anim calcmode="lin" valueType="num">
                                      <p:cBhvr>
                                        <p:cTn id="4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650EDFA-EEFE-F52A-74CB-D66E01716B39}"/>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5C567DCA-B9EA-A163-64F6-7BABB04E079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64EEEC9F-2271-845A-08B5-700BEC0F9A6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7FFB1675-DA58-8B46-E8B4-5FCA9B3F6AD6}"/>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881A61E6-BB35-6CD5-33DE-B2E3DE4D84AC}"/>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39.TRỌNG SỐ DỮ LIỆU</a:t>
            </a:r>
          </a:p>
        </p:txBody>
      </p:sp>
      <p:sp>
        <p:nvSpPr>
          <p:cNvPr id="6" name="Hộp Văn bản 5">
            <a:extLst>
              <a:ext uri="{FF2B5EF4-FFF2-40B4-BE49-F238E27FC236}">
                <a16:creationId xmlns:a16="http://schemas.microsoft.com/office/drawing/2014/main" id="{C0813C1A-8653-DA1B-1363-70B723F10686}"/>
              </a:ext>
            </a:extLst>
          </p:cNvPr>
          <p:cNvSpPr txBox="1"/>
          <p:nvPr/>
        </p:nvSpPr>
        <p:spPr>
          <a:xfrm>
            <a:off x="782320" y="1400153"/>
            <a:ext cx="10736580" cy="3728649"/>
          </a:xfrm>
          <a:prstGeom prst="rect">
            <a:avLst/>
          </a:prstGeom>
          <a:noFill/>
        </p:spPr>
        <p:txBody>
          <a:bodyPr wrap="square" rtlCol="0">
            <a:spAutoFit/>
          </a:bodyPr>
          <a:lstStyle/>
          <a:p>
            <a:pPr algn="just" fontAlgn="base">
              <a:lnSpc>
                <a:spcPct val="150000"/>
              </a:lnSpc>
            </a:pPr>
            <a:r>
              <a:rPr lang="vi-VN" sz="2000" dirty="0">
                <a:solidFill>
                  <a:schemeClr val="bg1"/>
                </a:solidFill>
              </a:rPr>
              <a:t>Giả sử bạn có 200.000 hình ảnh từ </a:t>
            </a:r>
            <a:r>
              <a:rPr lang="vi-VN" sz="2000" dirty="0" err="1">
                <a:solidFill>
                  <a:schemeClr val="bg1"/>
                </a:solidFill>
              </a:rPr>
              <a:t>internet</a:t>
            </a:r>
            <a:r>
              <a:rPr lang="vi-VN" sz="2000" dirty="0">
                <a:solidFill>
                  <a:schemeClr val="bg1"/>
                </a:solidFill>
              </a:rPr>
              <a:t> và 5.000 hình ảnh từ người dùng ứng dụng di động của bạn. Tỷ lệ giữa kích thước của các bộ dữ liệu là 40:1. Về lý thuyết, miễn là bạn xây dựng một mạng nơ-</a:t>
            </a:r>
            <a:r>
              <a:rPr lang="vi-VN" sz="2000" dirty="0" err="1">
                <a:solidFill>
                  <a:schemeClr val="bg1"/>
                </a:solidFill>
              </a:rPr>
              <a:t>ron</a:t>
            </a:r>
            <a:r>
              <a:rPr lang="vi-VN" sz="2000" dirty="0">
                <a:solidFill>
                  <a:schemeClr val="bg1"/>
                </a:solidFill>
              </a:rPr>
              <a:t> đủ lớn và huấn luyện nó đủ lâu trên tất cả 205.000 hình ảnh, thì không có hại gì khi cố gắng làm cho thuật toán hoạt động tốt trên cả hình ảnh </a:t>
            </a:r>
            <a:r>
              <a:rPr lang="vi-VN" sz="2000" dirty="0" err="1">
                <a:solidFill>
                  <a:schemeClr val="bg1"/>
                </a:solidFill>
              </a:rPr>
              <a:t>internet</a:t>
            </a:r>
            <a:r>
              <a:rPr lang="vi-VN" sz="2000" dirty="0">
                <a:solidFill>
                  <a:schemeClr val="bg1"/>
                </a:solidFill>
              </a:rPr>
              <a:t> và hình ảnh từ ứng dụng di động.</a:t>
            </a:r>
          </a:p>
          <a:p>
            <a:pPr algn="just" fontAlgn="base">
              <a:lnSpc>
                <a:spcPct val="150000"/>
              </a:lnSpc>
            </a:pPr>
            <a:r>
              <a:rPr lang="vi-VN" sz="2000" dirty="0">
                <a:solidFill>
                  <a:schemeClr val="bg1"/>
                </a:solidFill>
              </a:rPr>
              <a:t>Tuy nhiên, trong thực tế, việc có số lượng hình ảnh </a:t>
            </a:r>
            <a:r>
              <a:rPr lang="vi-VN" sz="2000" dirty="0" err="1">
                <a:solidFill>
                  <a:schemeClr val="bg1"/>
                </a:solidFill>
              </a:rPr>
              <a:t>internet</a:t>
            </a:r>
            <a:r>
              <a:rPr lang="vi-VN" sz="2000" dirty="0">
                <a:solidFill>
                  <a:schemeClr val="bg1"/>
                </a:solidFill>
              </a:rPr>
              <a:t> nhiều gấp 40 lần hình ảnh từ ứng dụng di động có thể đồng nghĩa với việc bạn cần phải chi 40 lần (hoặc nhiều hơn) tài nguyên tính toán để mô hình hóa cả hai loại, so với việc chỉ huấn luyện trên 5.000 hình ảnh</a:t>
            </a:r>
          </a:p>
        </p:txBody>
      </p:sp>
    </p:spTree>
    <p:extLst>
      <p:ext uri="{BB962C8B-B14F-4D97-AF65-F5344CB8AC3E}">
        <p14:creationId xmlns:p14="http://schemas.microsoft.com/office/powerpoint/2010/main" val="4893787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436FC7B8-796A-F290-21B0-A49838645D82}"/>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51A3BEC3-6A39-F3FB-02B7-94EC72E7AA58}"/>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04F30E53-E2CE-A60D-C26C-C50A04E0B3B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59D0B91D-D16E-0AD2-FDD6-E8091D9421A1}"/>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96E0A2F7-B9A1-E6D8-FBB0-D16AE2A421FD}"/>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39.TRỌNG SỐ DỮ LIỆU</a:t>
            </a:r>
          </a:p>
        </p:txBody>
      </p:sp>
      <p:sp>
        <p:nvSpPr>
          <p:cNvPr id="6" name="Hộp Văn bản 5">
            <a:extLst>
              <a:ext uri="{FF2B5EF4-FFF2-40B4-BE49-F238E27FC236}">
                <a16:creationId xmlns:a16="http://schemas.microsoft.com/office/drawing/2014/main" id="{CFACB151-9E7C-DDA5-2E57-A3672702DD8C}"/>
              </a:ext>
            </a:extLst>
          </p:cNvPr>
          <p:cNvSpPr txBox="1"/>
          <p:nvPr/>
        </p:nvSpPr>
        <p:spPr>
          <a:xfrm>
            <a:off x="782320" y="1400153"/>
            <a:ext cx="10736580" cy="2118529"/>
          </a:xfrm>
          <a:prstGeom prst="rect">
            <a:avLst/>
          </a:prstGeom>
          <a:noFill/>
        </p:spPr>
        <p:txBody>
          <a:bodyPr wrap="square" rtlCol="0">
            <a:spAutoFit/>
          </a:bodyPr>
          <a:lstStyle/>
          <a:p>
            <a:pPr algn="just" fontAlgn="base">
              <a:lnSpc>
                <a:spcPct val="150000"/>
              </a:lnSpc>
            </a:pPr>
            <a:r>
              <a:rPr lang="vi-VN" dirty="0">
                <a:solidFill>
                  <a:schemeClr val="bg1"/>
                </a:solidFill>
              </a:rPr>
              <a:t>Nếu bạn không có tài nguyên tính toán lớn, bạn có thể giảm trọng số của các hình ảnh từ </a:t>
            </a:r>
            <a:r>
              <a:rPr lang="vi-VN" dirty="0" err="1">
                <a:solidFill>
                  <a:schemeClr val="bg1"/>
                </a:solidFill>
              </a:rPr>
              <a:t>internet</a:t>
            </a:r>
            <a:r>
              <a:rPr lang="vi-VN" dirty="0">
                <a:solidFill>
                  <a:schemeClr val="bg1"/>
                </a:solidFill>
              </a:rPr>
              <a:t> như một sự thỏa hiệp.</a:t>
            </a:r>
          </a:p>
          <a:p>
            <a:pPr algn="just" fontAlgn="base">
              <a:lnSpc>
                <a:spcPct val="150000"/>
              </a:lnSpc>
            </a:pPr>
            <a:r>
              <a:rPr lang="vi-VN" dirty="0">
                <a:solidFill>
                  <a:schemeClr val="bg1"/>
                </a:solidFill>
              </a:rPr>
              <a:t>Ví dụ, giả sử mục tiêu tối ưu hóa của bạn là sai số bình phương (Đây không phải là lựa chọn tốt cho một nhiệm vụ phân loại, nhưng nó sẽ đơn giản hóa lời giải thích của chúng tôi). Do đó, thuật toán học của chúng ta cố gắng tối ưu hóa:</a:t>
            </a:r>
          </a:p>
        </p:txBody>
      </p:sp>
      <p:pic>
        <p:nvPicPr>
          <p:cNvPr id="7" name="Hình ảnh 6">
            <a:extLst>
              <a:ext uri="{FF2B5EF4-FFF2-40B4-BE49-F238E27FC236}">
                <a16:creationId xmlns:a16="http://schemas.microsoft.com/office/drawing/2014/main" id="{A27D6344-FD2F-50B1-DA8C-AEB9CA45F13A}"/>
              </a:ext>
            </a:extLst>
          </p:cNvPr>
          <p:cNvPicPr>
            <a:picLocks noChangeAspect="1"/>
          </p:cNvPicPr>
          <p:nvPr/>
        </p:nvPicPr>
        <p:blipFill>
          <a:blip r:embed="rId3"/>
          <a:stretch>
            <a:fillRect/>
          </a:stretch>
        </p:blipFill>
        <p:spPr>
          <a:xfrm>
            <a:off x="782320" y="3518682"/>
            <a:ext cx="10736580" cy="1640621"/>
          </a:xfrm>
          <a:prstGeom prst="rect">
            <a:avLst/>
          </a:prstGeom>
        </p:spPr>
      </p:pic>
      <p:sp>
        <p:nvSpPr>
          <p:cNvPr id="8" name="Hộp Văn bản 7">
            <a:extLst>
              <a:ext uri="{FF2B5EF4-FFF2-40B4-BE49-F238E27FC236}">
                <a16:creationId xmlns:a16="http://schemas.microsoft.com/office/drawing/2014/main" id="{AE5F172F-C126-C8F5-B37B-D6B4818F82B3}"/>
              </a:ext>
            </a:extLst>
          </p:cNvPr>
          <p:cNvSpPr txBox="1"/>
          <p:nvPr/>
        </p:nvSpPr>
        <p:spPr>
          <a:xfrm>
            <a:off x="782320" y="5457847"/>
            <a:ext cx="10736580" cy="958660"/>
          </a:xfrm>
          <a:prstGeom prst="rect">
            <a:avLst/>
          </a:prstGeom>
          <a:noFill/>
        </p:spPr>
        <p:txBody>
          <a:bodyPr wrap="square" rtlCol="0">
            <a:spAutoFit/>
          </a:bodyPr>
          <a:lstStyle/>
          <a:p>
            <a:pPr algn="just">
              <a:lnSpc>
                <a:spcPct val="150000"/>
              </a:lnSpc>
            </a:pPr>
            <a:r>
              <a:rPr lang="vi-VN" sz="2000" b="0" i="0" dirty="0">
                <a:solidFill>
                  <a:schemeClr val="bg1"/>
                </a:solidFill>
                <a:effectLst/>
              </a:rPr>
              <a:t>Tổng đầu tiên ở trên là trên 5.000 hình ảnh từ ứng dụng di động, và tổng thứ hai là trên 200.000 hình ảnh từ </a:t>
            </a:r>
            <a:r>
              <a:rPr lang="vi-VN" sz="2000" b="0" i="0" dirty="0" err="1">
                <a:solidFill>
                  <a:schemeClr val="bg1"/>
                </a:solidFill>
                <a:effectLst/>
              </a:rPr>
              <a:t>internet</a:t>
            </a:r>
            <a:r>
              <a:rPr lang="vi-VN" sz="2000" b="0" i="0" dirty="0">
                <a:solidFill>
                  <a:schemeClr val="bg1"/>
                </a:solidFill>
                <a:effectLst/>
              </a:rPr>
              <a:t>.</a:t>
            </a:r>
            <a:endParaRPr lang="vi-VN" sz="2000" dirty="0">
              <a:solidFill>
                <a:schemeClr val="bg1"/>
              </a:solidFill>
            </a:endParaRPr>
          </a:p>
        </p:txBody>
      </p:sp>
    </p:spTree>
    <p:extLst>
      <p:ext uri="{BB962C8B-B14F-4D97-AF65-F5344CB8AC3E}">
        <p14:creationId xmlns:p14="http://schemas.microsoft.com/office/powerpoint/2010/main" val="2695656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fade">
                                      <p:cBhvr>
                                        <p:cTn id="25" dur="1000"/>
                                        <p:tgtEl>
                                          <p:spTgt spid="8">
                                            <p:txEl>
                                              <p:pRg st="0" end="0"/>
                                            </p:txEl>
                                          </p:spTgt>
                                        </p:tgtEl>
                                      </p:cBhvr>
                                    </p:animEffect>
                                    <p:anim calcmode="lin" valueType="num">
                                      <p:cBhvr>
                                        <p:cTn id="2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AD3E838F-EFEC-65A4-85E0-611F9D31BEAB}"/>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6644638B-0EB0-D233-3DD1-7A02DC063A5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683E8254-DF69-EFB5-AEAC-2242773AABA7}"/>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92CA5BD3-49BE-630E-3E17-0961DE1A11D7}"/>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95BA831A-8CAF-2D42-597E-76F2F129ED80}"/>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39.TRỌNG SỐ DỮ LIỆU</a:t>
            </a:r>
          </a:p>
        </p:txBody>
      </p:sp>
      <p:sp>
        <p:nvSpPr>
          <p:cNvPr id="6" name="Hộp Văn bản 5">
            <a:extLst>
              <a:ext uri="{FF2B5EF4-FFF2-40B4-BE49-F238E27FC236}">
                <a16:creationId xmlns:a16="http://schemas.microsoft.com/office/drawing/2014/main" id="{A9E08D1C-4004-8E45-B2C2-A066624EEA3E}"/>
              </a:ext>
            </a:extLst>
          </p:cNvPr>
          <p:cNvSpPr txBox="1"/>
          <p:nvPr/>
        </p:nvSpPr>
        <p:spPr>
          <a:xfrm>
            <a:off x="673100" y="1400153"/>
            <a:ext cx="10845800" cy="463075"/>
          </a:xfrm>
          <a:prstGeom prst="rect">
            <a:avLst/>
          </a:prstGeom>
          <a:noFill/>
        </p:spPr>
        <p:txBody>
          <a:bodyPr wrap="square" rtlCol="0">
            <a:spAutoFit/>
          </a:bodyPr>
          <a:lstStyle/>
          <a:p>
            <a:pPr algn="just" fontAlgn="base">
              <a:lnSpc>
                <a:spcPct val="150000"/>
              </a:lnSpc>
            </a:pPr>
            <a:r>
              <a:rPr lang="vi-VN" dirty="0">
                <a:solidFill>
                  <a:schemeClr val="bg1"/>
                </a:solidFill>
              </a:rPr>
              <a:t>Bạn có thể tối ưu hóa với một tham số bổ sung </a:t>
            </a:r>
            <a:r>
              <a:rPr lang="el-GR" dirty="0">
                <a:solidFill>
                  <a:schemeClr val="bg1"/>
                </a:solidFill>
              </a:rPr>
              <a:t>β:</a:t>
            </a:r>
            <a:endParaRPr lang="vi-VN" dirty="0">
              <a:solidFill>
                <a:schemeClr val="bg1"/>
              </a:solidFill>
            </a:endParaRPr>
          </a:p>
        </p:txBody>
      </p:sp>
      <p:sp>
        <p:nvSpPr>
          <p:cNvPr id="8" name="Hộp Văn bản 7">
            <a:extLst>
              <a:ext uri="{FF2B5EF4-FFF2-40B4-BE49-F238E27FC236}">
                <a16:creationId xmlns:a16="http://schemas.microsoft.com/office/drawing/2014/main" id="{9761382C-A846-DCFA-8427-9253360A7609}"/>
              </a:ext>
            </a:extLst>
          </p:cNvPr>
          <p:cNvSpPr txBox="1"/>
          <p:nvPr/>
        </p:nvSpPr>
        <p:spPr>
          <a:xfrm>
            <a:off x="673100" y="3523049"/>
            <a:ext cx="10736580" cy="3365024"/>
          </a:xfrm>
          <a:prstGeom prst="rect">
            <a:avLst/>
          </a:prstGeom>
          <a:noFill/>
        </p:spPr>
        <p:txBody>
          <a:bodyPr wrap="square" rtlCol="0">
            <a:spAutoFit/>
          </a:bodyPr>
          <a:lstStyle/>
          <a:p>
            <a:pPr algn="just" fontAlgn="base">
              <a:lnSpc>
                <a:spcPct val="150000"/>
              </a:lnSpc>
            </a:pPr>
            <a:r>
              <a:rPr lang="vi-VN" dirty="0">
                <a:solidFill>
                  <a:schemeClr val="bg1"/>
                </a:solidFill>
              </a:rPr>
              <a:t>Nếu bạn đặt </a:t>
            </a:r>
            <a:r>
              <a:rPr lang="el-GR" dirty="0">
                <a:solidFill>
                  <a:schemeClr val="bg1"/>
                </a:solidFill>
              </a:rPr>
              <a:t>β=1/40, , </a:t>
            </a:r>
            <a:r>
              <a:rPr lang="vi-VN" dirty="0">
                <a:solidFill>
                  <a:schemeClr val="bg1"/>
                </a:solidFill>
              </a:rPr>
              <a:t>thuật toán sẽ cung cấp trọng số bằng nhau cho 5.000 hình ảnh từ ứng dụng di động và 200.000 hình ảnh từ </a:t>
            </a:r>
            <a:r>
              <a:rPr lang="vi-VN" dirty="0" err="1">
                <a:solidFill>
                  <a:schemeClr val="bg1"/>
                </a:solidFill>
              </a:rPr>
              <a:t>internet</a:t>
            </a:r>
            <a:r>
              <a:rPr lang="vi-VN" dirty="0">
                <a:solidFill>
                  <a:schemeClr val="bg1"/>
                </a:solidFill>
              </a:rPr>
              <a:t>. Bạn cũng có thể thiết lập tham số </a:t>
            </a:r>
            <a:r>
              <a:rPr lang="el-GR" dirty="0">
                <a:solidFill>
                  <a:schemeClr val="bg1"/>
                </a:solidFill>
              </a:rPr>
              <a:t>β </a:t>
            </a:r>
            <a:r>
              <a:rPr lang="vi-VN" dirty="0">
                <a:solidFill>
                  <a:schemeClr val="bg1"/>
                </a:solidFill>
              </a:rPr>
              <a:t>cho các giá trị khác, có thể là bằng cách điều chỉnh trên tập phát triển.</a:t>
            </a:r>
          </a:p>
          <a:p>
            <a:pPr algn="just" fontAlgn="base">
              <a:lnSpc>
                <a:spcPct val="150000"/>
              </a:lnSpc>
            </a:pPr>
            <a:r>
              <a:rPr lang="vi-VN" dirty="0">
                <a:solidFill>
                  <a:schemeClr val="bg1"/>
                </a:solidFill>
              </a:rPr>
              <a:t>Bằng cách giảm trọng số cho các hình ảnh từ </a:t>
            </a:r>
            <a:r>
              <a:rPr lang="vi-VN" dirty="0" err="1">
                <a:solidFill>
                  <a:schemeClr val="bg1"/>
                </a:solidFill>
              </a:rPr>
              <a:t>internet</a:t>
            </a:r>
            <a:r>
              <a:rPr lang="vi-VN" dirty="0">
                <a:solidFill>
                  <a:schemeClr val="bg1"/>
                </a:solidFill>
              </a:rPr>
              <a:t>, bạn sẽ không cần phải xây dựng một mạng nơ-</a:t>
            </a:r>
            <a:r>
              <a:rPr lang="vi-VN" dirty="0" err="1">
                <a:solidFill>
                  <a:schemeClr val="bg1"/>
                </a:solidFill>
              </a:rPr>
              <a:t>ron</a:t>
            </a:r>
            <a:r>
              <a:rPr lang="vi-VN" dirty="0">
                <a:solidFill>
                  <a:schemeClr val="bg1"/>
                </a:solidFill>
              </a:rPr>
              <a:t> lớn để đảm bảo thuật toán hoạt động tốt trên cả hai loại tác vụ. Loại điều chỉnh trọng số này chỉ cần thiết khi bạn nghi ngờ rằng dữ liệu bổ sung (hình ảnh từ </a:t>
            </a:r>
            <a:r>
              <a:rPr lang="vi-VN" dirty="0" err="1">
                <a:solidFill>
                  <a:schemeClr val="bg1"/>
                </a:solidFill>
              </a:rPr>
              <a:t>internet</a:t>
            </a:r>
            <a:r>
              <a:rPr lang="vi-VN" dirty="0">
                <a:solidFill>
                  <a:schemeClr val="bg1"/>
                </a:solidFill>
              </a:rPr>
              <a:t>) có phân phối rất khác so với bộ dữ liệu phát triển/kiểm tra, hoặc nếu dữ liệu bổ sung lớn hơn nhiều so với dữ liệu có cùng phân phối với bộ phát triển/kiểm tra.</a:t>
            </a:r>
          </a:p>
        </p:txBody>
      </p:sp>
      <p:pic>
        <p:nvPicPr>
          <p:cNvPr id="9" name="Hình ảnh 8">
            <a:extLst>
              <a:ext uri="{FF2B5EF4-FFF2-40B4-BE49-F238E27FC236}">
                <a16:creationId xmlns:a16="http://schemas.microsoft.com/office/drawing/2014/main" id="{280039D7-7651-0B1C-0653-3A315A7B1EC4}"/>
              </a:ext>
            </a:extLst>
          </p:cNvPr>
          <p:cNvPicPr>
            <a:picLocks noChangeAspect="1"/>
          </p:cNvPicPr>
          <p:nvPr/>
        </p:nvPicPr>
        <p:blipFill>
          <a:blip r:embed="rId3"/>
          <a:stretch>
            <a:fillRect/>
          </a:stretch>
        </p:blipFill>
        <p:spPr>
          <a:xfrm>
            <a:off x="673100" y="1923373"/>
            <a:ext cx="10845800" cy="1660296"/>
          </a:xfrm>
          <a:prstGeom prst="rect">
            <a:avLst/>
          </a:prstGeom>
        </p:spPr>
      </p:pic>
    </p:spTree>
    <p:extLst>
      <p:ext uri="{BB962C8B-B14F-4D97-AF65-F5344CB8AC3E}">
        <p14:creationId xmlns:p14="http://schemas.microsoft.com/office/powerpoint/2010/main" val="1020029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1000"/>
                                        <p:tgtEl>
                                          <p:spTgt spid="8">
                                            <p:txEl>
                                              <p:pRg st="1" end="1"/>
                                            </p:txEl>
                                          </p:spTgt>
                                        </p:tgtEl>
                                      </p:cBhvr>
                                    </p:animEffect>
                                    <p:anim calcmode="lin" valueType="num">
                                      <p:cBhvr>
                                        <p:cTn id="2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87F222DD-3AF2-AA13-30E6-E47D647AF8C3}"/>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1426FD6-F370-6128-E233-0CF2AFC3F7D8}"/>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AAB07E37-DFD3-22CC-3E3F-A19D2B11B0E8}"/>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C3640DC-80C4-F950-1F58-04B3B4563019}"/>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66BCFE4D-BDB3-F5F9-DD58-DCEB58F88A48}"/>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40.KHÁI QUÁT TỪ TẬP ĐÀO TẠO ĐẾN TẬP PHÁT TRIỂN</a:t>
            </a:r>
          </a:p>
        </p:txBody>
      </p:sp>
      <p:sp>
        <p:nvSpPr>
          <p:cNvPr id="6" name="Hộp Văn bản 5">
            <a:extLst>
              <a:ext uri="{FF2B5EF4-FFF2-40B4-BE49-F238E27FC236}">
                <a16:creationId xmlns:a16="http://schemas.microsoft.com/office/drawing/2014/main" id="{09F00C22-0B56-72FB-0881-6F89861B2C34}"/>
              </a:ext>
            </a:extLst>
          </p:cNvPr>
          <p:cNvSpPr txBox="1"/>
          <p:nvPr/>
        </p:nvSpPr>
        <p:spPr>
          <a:xfrm>
            <a:off x="673100" y="1400153"/>
            <a:ext cx="10845800" cy="4196020"/>
          </a:xfrm>
          <a:prstGeom prst="rect">
            <a:avLst/>
          </a:prstGeom>
          <a:noFill/>
        </p:spPr>
        <p:txBody>
          <a:bodyPr wrap="square" rtlCol="0">
            <a:spAutoFit/>
          </a:bodyPr>
          <a:lstStyle/>
          <a:p>
            <a:pPr algn="just" fontAlgn="base">
              <a:lnSpc>
                <a:spcPct val="150000"/>
              </a:lnSpc>
            </a:pPr>
            <a:r>
              <a:rPr lang="vi-VN" dirty="0">
                <a:solidFill>
                  <a:schemeClr val="bg1"/>
                </a:solidFill>
              </a:rPr>
              <a:t>Khi áp dụng </a:t>
            </a:r>
            <a:r>
              <a:rPr lang="vi-VN" dirty="0" err="1">
                <a:solidFill>
                  <a:schemeClr val="bg1"/>
                </a:solidFill>
              </a:rPr>
              <a:t>Machine</a:t>
            </a:r>
            <a:r>
              <a:rPr lang="vi-VN" dirty="0">
                <a:solidFill>
                  <a:schemeClr val="bg1"/>
                </a:solidFill>
              </a:rPr>
              <a:t> </a:t>
            </a:r>
            <a:r>
              <a:rPr lang="vi-VN" dirty="0" err="1">
                <a:solidFill>
                  <a:schemeClr val="bg1"/>
                </a:solidFill>
              </a:rPr>
              <a:t>Learning</a:t>
            </a:r>
            <a:r>
              <a:rPr lang="vi-VN" dirty="0">
                <a:solidFill>
                  <a:schemeClr val="bg1"/>
                </a:solidFill>
              </a:rPr>
              <a:t>, nếu phân phối của tập huấn luyện khác với tập phát triển/</a:t>
            </a:r>
            <a:r>
              <a:rPr lang="vi-VN" dirty="0" err="1">
                <a:solidFill>
                  <a:schemeClr val="bg1"/>
                </a:solidFill>
              </a:rPr>
              <a:t>test</a:t>
            </a:r>
            <a:r>
              <a:rPr lang="vi-VN" dirty="0">
                <a:solidFill>
                  <a:schemeClr val="bg1"/>
                </a:solidFill>
              </a:rPr>
              <a:t>, thuật toán có thể không hoạt động tốt như mong muốn trên tập phát triển/</a:t>
            </a:r>
            <a:r>
              <a:rPr lang="vi-VN" dirty="0" err="1">
                <a:solidFill>
                  <a:schemeClr val="bg1"/>
                </a:solidFill>
              </a:rPr>
              <a:t>test</a:t>
            </a:r>
            <a:r>
              <a:rPr lang="vi-VN" dirty="0">
                <a:solidFill>
                  <a:schemeClr val="bg1"/>
                </a:solidFill>
              </a:rPr>
              <a:t>. Một số vấn đề có thể xảy ra bao gồm:</a:t>
            </a:r>
          </a:p>
          <a:p>
            <a:pPr algn="just" fontAlgn="base">
              <a:lnSpc>
                <a:spcPct val="150000"/>
              </a:lnSpc>
            </a:pPr>
            <a:r>
              <a:rPr lang="vi-VN" dirty="0">
                <a:solidFill>
                  <a:schemeClr val="bg1"/>
                </a:solidFill>
              </a:rPr>
              <a:t>	</a:t>
            </a:r>
            <a:r>
              <a:rPr lang="vi-VN" b="1" dirty="0">
                <a:solidFill>
                  <a:srgbClr val="FFFF00"/>
                </a:solidFill>
              </a:rPr>
              <a:t>Thuật toán không hoạt động tốt trên tập huấn luyện: </a:t>
            </a:r>
            <a:r>
              <a:rPr lang="vi-VN" dirty="0">
                <a:solidFill>
                  <a:schemeClr val="bg1"/>
                </a:solidFill>
              </a:rPr>
              <a:t>Đây là dấu hiệu của độ thiên lệch cao (</a:t>
            </a:r>
            <a:r>
              <a:rPr lang="vi-VN" dirty="0" err="1">
                <a:solidFill>
                  <a:schemeClr val="bg1"/>
                </a:solidFill>
              </a:rPr>
              <a:t>bias</a:t>
            </a:r>
            <a:r>
              <a:rPr lang="vi-VN" dirty="0">
                <a:solidFill>
                  <a:schemeClr val="bg1"/>
                </a:solidFill>
              </a:rPr>
              <a:t>), nghĩa là mô hình chưa học được tốt từ tập huấn luyện.</a:t>
            </a:r>
          </a:p>
          <a:p>
            <a:pPr algn="just" fontAlgn="base">
              <a:lnSpc>
                <a:spcPct val="150000"/>
              </a:lnSpc>
            </a:pPr>
            <a:r>
              <a:rPr lang="vi-VN" dirty="0">
                <a:solidFill>
                  <a:schemeClr val="bg1"/>
                </a:solidFill>
              </a:rPr>
              <a:t>	</a:t>
            </a:r>
            <a:r>
              <a:rPr lang="vi-VN" b="1" dirty="0">
                <a:solidFill>
                  <a:srgbClr val="FFFF00"/>
                </a:solidFill>
              </a:rPr>
              <a:t>Thuật toán hoạt động tốt trên tập huấn luyện nhưng không tổng quát hóa tốt cho dữ liệu chưa thấy từ cùng phân phối: </a:t>
            </a:r>
            <a:r>
              <a:rPr lang="vi-VN" dirty="0">
                <a:solidFill>
                  <a:schemeClr val="bg1"/>
                </a:solidFill>
              </a:rPr>
              <a:t>Đây là vấn đề về độ phương sai cao (</a:t>
            </a:r>
            <a:r>
              <a:rPr lang="vi-VN" dirty="0" err="1">
                <a:solidFill>
                  <a:schemeClr val="bg1"/>
                </a:solidFill>
              </a:rPr>
              <a:t>variance</a:t>
            </a:r>
            <a:r>
              <a:rPr lang="vi-VN" dirty="0">
                <a:solidFill>
                  <a:schemeClr val="bg1"/>
                </a:solidFill>
              </a:rPr>
              <a:t>).</a:t>
            </a:r>
          </a:p>
          <a:p>
            <a:pPr algn="just" fontAlgn="base">
              <a:lnSpc>
                <a:spcPct val="150000"/>
              </a:lnSpc>
            </a:pPr>
            <a:r>
              <a:rPr lang="vi-VN" dirty="0">
                <a:solidFill>
                  <a:schemeClr val="bg1"/>
                </a:solidFill>
              </a:rPr>
              <a:t>	</a:t>
            </a:r>
            <a:r>
              <a:rPr lang="vi-VN" b="1" dirty="0">
                <a:solidFill>
                  <a:srgbClr val="FFFF00"/>
                </a:solidFill>
              </a:rPr>
              <a:t>Thuật toán tổng quát hóa tốt trên dữ liệu cùng phân phối với tập huấn luyện, nhưng không hoạt động tốt trên dữ liệu từ phân phối tập phát triển/</a:t>
            </a:r>
            <a:r>
              <a:rPr lang="vi-VN" b="1" dirty="0" err="1">
                <a:solidFill>
                  <a:srgbClr val="FFFF00"/>
                </a:solidFill>
              </a:rPr>
              <a:t>test</a:t>
            </a:r>
            <a:r>
              <a:rPr lang="vi-VN" b="1" dirty="0">
                <a:solidFill>
                  <a:srgbClr val="FFFF00"/>
                </a:solidFill>
              </a:rPr>
              <a:t>: </a:t>
            </a:r>
            <a:r>
              <a:rPr lang="vi-VN" dirty="0">
                <a:solidFill>
                  <a:schemeClr val="bg1"/>
                </a:solidFill>
              </a:rPr>
              <a:t>Đây là vấn đề không tương thích dữ liệu vì tập huấn luyện không phù hợp với dữ liệu mà bạn muốn áp dụng mô hình.</a:t>
            </a:r>
          </a:p>
        </p:txBody>
      </p:sp>
    </p:spTree>
    <p:extLst>
      <p:ext uri="{BB962C8B-B14F-4D97-AF65-F5344CB8AC3E}">
        <p14:creationId xmlns:p14="http://schemas.microsoft.com/office/powerpoint/2010/main" val="2790944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1000"/>
                                        <p:tgtEl>
                                          <p:spTgt spid="6">
                                            <p:txEl>
                                              <p:pRg st="2" end="2"/>
                                            </p:txEl>
                                          </p:spTgt>
                                        </p:tgtEl>
                                      </p:cBhvr>
                                    </p:animEffect>
                                    <p:anim calcmode="lin" valueType="num">
                                      <p:cBhvr>
                                        <p:cTn id="2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Effect transition="in" filter="fade">
                                      <p:cBhvr>
                                        <p:cTn id="34" dur="1000"/>
                                        <p:tgtEl>
                                          <p:spTgt spid="6">
                                            <p:txEl>
                                              <p:pRg st="3" end="3"/>
                                            </p:txEl>
                                          </p:spTgt>
                                        </p:tgtEl>
                                      </p:cBhvr>
                                    </p:animEffect>
                                    <p:anim calcmode="lin" valueType="num">
                                      <p:cBhvr>
                                        <p:cTn id="3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B9C1D19B-8E27-6260-95EB-013B5C183633}"/>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F7AF3EC-6B71-3D06-164E-A91950B8D228}"/>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453F2AD6-B726-4367-1488-F985EEE7AA6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3C05F481-8D7B-681C-8C8C-8B577B0ADBE1}"/>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5093554C-8219-03B0-DC02-BE6BC8A8008F}"/>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40.KHÁI QUÁT TỪ TẬP ĐÀO TẠO ĐẾN TẬP PHÁT TRIỂN</a:t>
            </a:r>
          </a:p>
        </p:txBody>
      </p:sp>
      <p:sp>
        <p:nvSpPr>
          <p:cNvPr id="7" name="Hộp Văn bản 6">
            <a:extLst>
              <a:ext uri="{FF2B5EF4-FFF2-40B4-BE49-F238E27FC236}">
                <a16:creationId xmlns:a16="http://schemas.microsoft.com/office/drawing/2014/main" id="{F10157C6-F258-38CB-6B7A-52630FA7EEA2}"/>
              </a:ext>
            </a:extLst>
          </p:cNvPr>
          <p:cNvSpPr txBox="1"/>
          <p:nvPr/>
        </p:nvSpPr>
        <p:spPr>
          <a:xfrm>
            <a:off x="673100" y="1400153"/>
            <a:ext cx="10845800" cy="2593018"/>
          </a:xfrm>
          <a:prstGeom prst="rect">
            <a:avLst/>
          </a:prstGeom>
          <a:noFill/>
        </p:spPr>
        <p:txBody>
          <a:bodyPr wrap="square" rtlCol="0">
            <a:spAutoFit/>
          </a:bodyPr>
          <a:lstStyle/>
          <a:p>
            <a:pPr algn="just" fontAlgn="base">
              <a:spcAft>
                <a:spcPts val="1200"/>
              </a:spcAft>
            </a:pPr>
            <a:r>
              <a:rPr lang="vi-VN" b="0" i="0" dirty="0">
                <a:solidFill>
                  <a:schemeClr val="bg1"/>
                </a:solidFill>
                <a:effectLst/>
              </a:rPr>
              <a:t>Ví dụ, nếu con người nhận diện mèo với độ chính xác cao, nhưng thuật toán của bạn có:</a:t>
            </a:r>
          </a:p>
          <a:p>
            <a:pPr algn="just" fontAlgn="base">
              <a:spcBef>
                <a:spcPts val="1200"/>
              </a:spcBef>
              <a:spcAft>
                <a:spcPts val="900"/>
              </a:spcAft>
            </a:pPr>
            <a:r>
              <a:rPr lang="vi-VN" b="0" i="0" dirty="0">
                <a:solidFill>
                  <a:schemeClr val="bg1"/>
                </a:solidFill>
                <a:effectLst/>
              </a:rPr>
              <a:t>	1% lỗi trên tập huấn luyện,</a:t>
            </a:r>
          </a:p>
          <a:p>
            <a:pPr algn="just" fontAlgn="base">
              <a:spcBef>
                <a:spcPts val="1200"/>
              </a:spcBef>
              <a:spcAft>
                <a:spcPts val="900"/>
              </a:spcAft>
            </a:pPr>
            <a:r>
              <a:rPr lang="vi-VN" b="0" i="0" dirty="0">
                <a:solidFill>
                  <a:schemeClr val="bg1"/>
                </a:solidFill>
                <a:effectLst/>
              </a:rPr>
              <a:t>	1.5% lỗi trên dữ liệu mới cùng phân phối với tập huấn luyện,</a:t>
            </a:r>
          </a:p>
          <a:p>
            <a:pPr algn="just" fontAlgn="base">
              <a:spcBef>
                <a:spcPts val="1200"/>
              </a:spcBef>
              <a:spcAft>
                <a:spcPts val="900"/>
              </a:spcAft>
            </a:pPr>
            <a:r>
              <a:rPr lang="vi-VN" b="0" i="0" dirty="0">
                <a:solidFill>
                  <a:schemeClr val="bg1"/>
                </a:solidFill>
                <a:effectLst/>
              </a:rPr>
              <a:t>	10% lỗi trên tập phát triển.</a:t>
            </a:r>
          </a:p>
          <a:p>
            <a:pPr algn="just" fontAlgn="base">
              <a:spcBef>
                <a:spcPts val="1200"/>
              </a:spcBef>
              <a:spcAft>
                <a:spcPts val="900"/>
              </a:spcAft>
            </a:pPr>
            <a:r>
              <a:rPr lang="vi-VN" b="0" i="0" dirty="0">
                <a:solidFill>
                  <a:schemeClr val="bg1"/>
                </a:solidFill>
                <a:effectLst/>
              </a:rPr>
              <a:t>Điều này cho thấy có vấn đề không tương thích dữ liệu giữa tập huấn luyện và tập phát triển.</a:t>
            </a:r>
            <a:endParaRPr lang="vi-VN" dirty="0">
              <a:solidFill>
                <a:schemeClr val="bg1"/>
              </a:solidFill>
            </a:endParaRPr>
          </a:p>
        </p:txBody>
      </p:sp>
    </p:spTree>
    <p:extLst>
      <p:ext uri="{BB962C8B-B14F-4D97-AF65-F5344CB8AC3E}">
        <p14:creationId xmlns:p14="http://schemas.microsoft.com/office/powerpoint/2010/main" val="2607991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543CB7FD-20D0-1AE3-5EA8-B886B303B561}"/>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16AF41B6-5076-0DD4-ECA6-F4E069F8A871}"/>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B8DF13B1-BAF9-7B50-9293-8F4EC8FB5040}"/>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9C666B1A-C4B3-BCB0-7853-C3B559222320}"/>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DF4C450F-8A7D-50E6-DBF0-3CDA0B4EAD60}"/>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40.KHÁI QUÁT TỪ TẬP ĐÀO TẠO ĐẾN TẬP PHÁT TRIỂN</a:t>
            </a:r>
          </a:p>
        </p:txBody>
      </p:sp>
      <p:sp>
        <p:nvSpPr>
          <p:cNvPr id="7" name="Hộp Văn bản 6">
            <a:extLst>
              <a:ext uri="{FF2B5EF4-FFF2-40B4-BE49-F238E27FC236}">
                <a16:creationId xmlns:a16="http://schemas.microsoft.com/office/drawing/2014/main" id="{210F020D-F3C3-F4C5-8FCE-3FE353DB3D12}"/>
              </a:ext>
            </a:extLst>
          </p:cNvPr>
          <p:cNvSpPr txBox="1"/>
          <p:nvPr/>
        </p:nvSpPr>
        <p:spPr>
          <a:xfrm>
            <a:off x="673100" y="1400153"/>
            <a:ext cx="10845800" cy="5165517"/>
          </a:xfrm>
          <a:prstGeom prst="rect">
            <a:avLst/>
          </a:prstGeom>
          <a:noFill/>
        </p:spPr>
        <p:txBody>
          <a:bodyPr wrap="square" rtlCol="0">
            <a:spAutoFit/>
          </a:bodyPr>
          <a:lstStyle/>
          <a:p>
            <a:pPr algn="just" fontAlgn="base">
              <a:lnSpc>
                <a:spcPct val="150000"/>
              </a:lnSpc>
              <a:spcAft>
                <a:spcPts val="1200"/>
              </a:spcAft>
            </a:pPr>
            <a:r>
              <a:rPr lang="vi-VN" sz="2000" b="1" i="0" dirty="0">
                <a:solidFill>
                  <a:srgbClr val="FFFF00"/>
                </a:solidFill>
                <a:effectLst/>
              </a:rPr>
              <a:t>Cách khắc phục vấn đề không tương thích dữ liệu</a:t>
            </a:r>
          </a:p>
          <a:p>
            <a:pPr algn="just" fontAlgn="base">
              <a:lnSpc>
                <a:spcPct val="150000"/>
              </a:lnSpc>
              <a:spcAft>
                <a:spcPts val="1200"/>
              </a:spcAft>
            </a:pPr>
            <a:r>
              <a:rPr lang="vi-VN" b="0" i="0" dirty="0">
                <a:solidFill>
                  <a:schemeClr val="bg1"/>
                </a:solidFill>
                <a:effectLst/>
              </a:rPr>
              <a:t>Một cách để chẩn đoán và khắc phục các vấn đề này là tạo thêm một tập dữ liệu gọi là tập phát triển huấn luyện từ cùng phân phối với tập huấn luyện.</a:t>
            </a:r>
          </a:p>
          <a:p>
            <a:pPr algn="just" fontAlgn="base">
              <a:lnSpc>
                <a:spcPct val="150000"/>
              </a:lnSpc>
              <a:spcAft>
                <a:spcPts val="1200"/>
              </a:spcAft>
            </a:pPr>
            <a:r>
              <a:rPr lang="vi-VN" b="0" i="0" dirty="0">
                <a:solidFill>
                  <a:schemeClr val="bg1"/>
                </a:solidFill>
                <a:effectLst/>
              </a:rPr>
              <a:t>Khi đó, bạn sẽ có bốn tập dữ liệu:</a:t>
            </a:r>
          </a:p>
          <a:p>
            <a:pPr algn="just" fontAlgn="base">
              <a:lnSpc>
                <a:spcPct val="150000"/>
              </a:lnSpc>
              <a:spcAft>
                <a:spcPts val="1200"/>
              </a:spcAft>
            </a:pPr>
            <a:r>
              <a:rPr lang="vi-VN" b="0" i="0" dirty="0">
                <a:solidFill>
                  <a:schemeClr val="bg1"/>
                </a:solidFill>
                <a:effectLst/>
              </a:rPr>
              <a:t>	</a:t>
            </a:r>
            <a:r>
              <a:rPr lang="vi-VN" b="1" i="0" dirty="0">
                <a:solidFill>
                  <a:srgbClr val="FFFF00"/>
                </a:solidFill>
                <a:effectLst/>
              </a:rPr>
              <a:t>Tập huấn luyện: </a:t>
            </a:r>
            <a:r>
              <a:rPr lang="vi-VN" b="0" i="0" dirty="0">
                <a:solidFill>
                  <a:schemeClr val="bg1"/>
                </a:solidFill>
                <a:effectLst/>
              </a:rPr>
              <a:t>Dùng để huấn luyện thuật toán (ví dụ: hình ảnh từ </a:t>
            </a:r>
            <a:r>
              <a:rPr lang="vi-VN" b="0" i="0" dirty="0" err="1">
                <a:solidFill>
                  <a:schemeClr val="bg1"/>
                </a:solidFill>
                <a:effectLst/>
              </a:rPr>
              <a:t>Internet</a:t>
            </a:r>
            <a:r>
              <a:rPr lang="vi-VN" b="0" i="0" dirty="0">
                <a:solidFill>
                  <a:schemeClr val="bg1"/>
                </a:solidFill>
                <a:effectLst/>
              </a:rPr>
              <a:t> + di động).</a:t>
            </a:r>
          </a:p>
          <a:p>
            <a:pPr algn="just" fontAlgn="base">
              <a:lnSpc>
                <a:spcPct val="150000"/>
              </a:lnSpc>
              <a:spcAft>
                <a:spcPts val="1200"/>
              </a:spcAft>
            </a:pPr>
            <a:r>
              <a:rPr lang="vi-VN" b="0" i="0" dirty="0">
                <a:solidFill>
                  <a:schemeClr val="bg1"/>
                </a:solidFill>
                <a:effectLst/>
              </a:rPr>
              <a:t>	</a:t>
            </a:r>
            <a:r>
              <a:rPr lang="vi-VN" b="1" i="0" dirty="0">
                <a:solidFill>
                  <a:srgbClr val="FFFF00"/>
                </a:solidFill>
                <a:effectLst/>
              </a:rPr>
              <a:t>Tập phát triển huấn luyện: </a:t>
            </a:r>
            <a:r>
              <a:rPr lang="vi-VN" b="0" i="0" dirty="0">
                <a:solidFill>
                  <a:schemeClr val="bg1"/>
                </a:solidFill>
                <a:effectLst/>
              </a:rPr>
              <a:t>Được lấy từ cùng phân phối với tập huấn luyện, dùng để theo dõi tiến trình học của thuật toán.</a:t>
            </a:r>
          </a:p>
          <a:p>
            <a:pPr algn="just" fontAlgn="base">
              <a:lnSpc>
                <a:spcPct val="150000"/>
              </a:lnSpc>
              <a:spcAft>
                <a:spcPts val="1200"/>
              </a:spcAft>
            </a:pPr>
            <a:r>
              <a:rPr lang="vi-VN" b="0" i="0" dirty="0">
                <a:solidFill>
                  <a:schemeClr val="bg1"/>
                </a:solidFill>
                <a:effectLst/>
              </a:rPr>
              <a:t>	</a:t>
            </a:r>
            <a:r>
              <a:rPr lang="vi-VN" b="1" i="0" dirty="0">
                <a:solidFill>
                  <a:srgbClr val="FFFF00"/>
                </a:solidFill>
                <a:effectLst/>
              </a:rPr>
              <a:t>Tập phát triển: </a:t>
            </a:r>
            <a:r>
              <a:rPr lang="vi-VN" b="0" i="0" dirty="0">
                <a:solidFill>
                  <a:schemeClr val="bg1"/>
                </a:solidFill>
                <a:effectLst/>
              </a:rPr>
              <a:t>Được lấy từ cùng phân phối với tập kiểm tra, thể hiện dữ liệu mà mô hình cuối cùng cần hoạt động tốt.</a:t>
            </a:r>
          </a:p>
          <a:p>
            <a:pPr algn="just" fontAlgn="base">
              <a:lnSpc>
                <a:spcPct val="150000"/>
              </a:lnSpc>
              <a:spcAft>
                <a:spcPts val="1200"/>
              </a:spcAft>
            </a:pPr>
            <a:r>
              <a:rPr lang="vi-VN" b="0" i="0" dirty="0">
                <a:solidFill>
                  <a:schemeClr val="bg1"/>
                </a:solidFill>
                <a:effectLst/>
              </a:rPr>
              <a:t>	</a:t>
            </a:r>
            <a:r>
              <a:rPr lang="vi-VN" b="1" i="0" dirty="0">
                <a:solidFill>
                  <a:srgbClr val="FFFF00"/>
                </a:solidFill>
                <a:effectLst/>
              </a:rPr>
              <a:t>Tập kiểm tra: </a:t>
            </a:r>
            <a:r>
              <a:rPr lang="vi-VN" b="0" i="0" dirty="0">
                <a:solidFill>
                  <a:schemeClr val="bg1"/>
                </a:solidFill>
                <a:effectLst/>
              </a:rPr>
              <a:t>Dùng để đánh giá cuối cùng, từ cùng phân phối với tập phát triển.</a:t>
            </a:r>
          </a:p>
        </p:txBody>
      </p:sp>
    </p:spTree>
    <p:extLst>
      <p:ext uri="{BB962C8B-B14F-4D97-AF65-F5344CB8AC3E}">
        <p14:creationId xmlns:p14="http://schemas.microsoft.com/office/powerpoint/2010/main" val="1599988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1000"/>
                                        <p:tgtEl>
                                          <p:spTgt spid="7">
                                            <p:txEl>
                                              <p:pRg st="2" end="2"/>
                                            </p:txEl>
                                          </p:spTgt>
                                        </p:tgtEl>
                                      </p:cBhvr>
                                    </p:animEffect>
                                    <p:anim calcmode="lin" valueType="num">
                                      <p:cBhvr>
                                        <p:cTn id="21"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388240D2-AE1D-5345-346D-D011EAB626C0}"/>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47ADF8D4-5FF4-A705-0885-2679EE9E2D04}"/>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E19F828A-BBF4-E2BF-17E7-E99AC9B9416C}"/>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BD0173C3-3DCB-3C4F-8F0D-8853670DD5EA}"/>
              </a:ext>
            </a:extLst>
          </p:cNvPr>
          <p:cNvSpPr txBox="1"/>
          <p:nvPr/>
        </p:nvSpPr>
        <p:spPr>
          <a:xfrm>
            <a:off x="673100" y="348554"/>
            <a:ext cx="8813800" cy="584775"/>
          </a:xfrm>
          <a:prstGeom prst="rect">
            <a:avLst/>
          </a:prstGeom>
          <a:noFill/>
        </p:spPr>
        <p:txBody>
          <a:bodyPr wrap="square" rtlCol="0">
            <a:spAutoFit/>
          </a:bodyPr>
          <a:lstStyle/>
          <a:p>
            <a:pPr algn="l" fontAlgn="base">
              <a:spcAft>
                <a:spcPts val="600"/>
              </a:spcAft>
            </a:pPr>
            <a:r>
              <a:rPr lang="en-US" sz="3200" dirty="0">
                <a:solidFill>
                  <a:schemeClr val="bg1"/>
                </a:solidFill>
              </a:rPr>
              <a:t>Training and testing on different distributions</a:t>
            </a:r>
            <a:endParaRPr lang="vi-VN" sz="3200" i="0" dirty="0">
              <a:solidFill>
                <a:schemeClr val="bg2"/>
              </a:solidFill>
              <a:effectLst/>
            </a:endParaRPr>
          </a:p>
        </p:txBody>
      </p:sp>
      <p:sp>
        <p:nvSpPr>
          <p:cNvPr id="2" name="Hộp Văn bản 1">
            <a:extLst>
              <a:ext uri="{FF2B5EF4-FFF2-40B4-BE49-F238E27FC236}">
                <a16:creationId xmlns:a16="http://schemas.microsoft.com/office/drawing/2014/main" id="{135DA98B-0B10-FF91-740B-FA1D21A69275}"/>
              </a:ext>
            </a:extLst>
          </p:cNvPr>
          <p:cNvSpPr txBox="1"/>
          <p:nvPr/>
        </p:nvSpPr>
        <p:spPr>
          <a:xfrm>
            <a:off x="673100" y="876933"/>
            <a:ext cx="10845800" cy="523220"/>
          </a:xfrm>
          <a:prstGeom prst="rect">
            <a:avLst/>
          </a:prstGeom>
          <a:noFill/>
        </p:spPr>
        <p:txBody>
          <a:bodyPr wrap="square" rtlCol="0">
            <a:spAutoFit/>
          </a:bodyPr>
          <a:lstStyle/>
          <a:p>
            <a:pPr algn="just" fontAlgn="base">
              <a:spcAft>
                <a:spcPts val="600"/>
              </a:spcAft>
            </a:pPr>
            <a:r>
              <a:rPr lang="vi-VN" sz="2800" b="1" dirty="0">
                <a:solidFill>
                  <a:schemeClr val="bg1"/>
                </a:solidFill>
              </a:rPr>
              <a:t>40.KHÁI QUÁT TỪ TẬP ĐÀO TẠO ĐẾN TẬP PHÁT TRIỂN</a:t>
            </a:r>
          </a:p>
        </p:txBody>
      </p:sp>
      <p:sp>
        <p:nvSpPr>
          <p:cNvPr id="7" name="Hộp Văn bản 6">
            <a:extLst>
              <a:ext uri="{FF2B5EF4-FFF2-40B4-BE49-F238E27FC236}">
                <a16:creationId xmlns:a16="http://schemas.microsoft.com/office/drawing/2014/main" id="{1700CE35-7AA0-4DDF-E710-D01ACBD33B69}"/>
              </a:ext>
            </a:extLst>
          </p:cNvPr>
          <p:cNvSpPr txBox="1"/>
          <p:nvPr/>
        </p:nvSpPr>
        <p:spPr>
          <a:xfrm>
            <a:off x="673100" y="1400153"/>
            <a:ext cx="10845800" cy="3411190"/>
          </a:xfrm>
          <a:prstGeom prst="rect">
            <a:avLst/>
          </a:prstGeom>
          <a:noFill/>
        </p:spPr>
        <p:txBody>
          <a:bodyPr wrap="square" rtlCol="0">
            <a:spAutoFit/>
          </a:bodyPr>
          <a:lstStyle/>
          <a:p>
            <a:pPr algn="just" fontAlgn="base">
              <a:lnSpc>
                <a:spcPct val="150000"/>
              </a:lnSpc>
            </a:pPr>
            <a:r>
              <a:rPr lang="vi-VN" sz="2000" b="1" dirty="0">
                <a:solidFill>
                  <a:srgbClr val="FFFF00"/>
                </a:solidFill>
              </a:rPr>
              <a:t>Đánh giá hiệu suất với các tập dữ liệu này</a:t>
            </a:r>
          </a:p>
          <a:p>
            <a:pPr algn="just" fontAlgn="base">
              <a:lnSpc>
                <a:spcPct val="150000"/>
              </a:lnSpc>
            </a:pPr>
            <a:r>
              <a:rPr lang="vi-VN" dirty="0">
                <a:solidFill>
                  <a:schemeClr val="bg1"/>
                </a:solidFill>
              </a:rPr>
              <a:t>Với bốn tập dữ liệu này, bạn có thể đánh giá:</a:t>
            </a:r>
          </a:p>
          <a:p>
            <a:pPr algn="just" fontAlgn="base">
              <a:lnSpc>
                <a:spcPct val="150000"/>
              </a:lnSpc>
            </a:pPr>
            <a:r>
              <a:rPr lang="vi-VN" dirty="0">
                <a:solidFill>
                  <a:schemeClr val="bg1"/>
                </a:solidFill>
              </a:rPr>
              <a:t>	Lỗi huấn luyện trên tập huấn luyện.</a:t>
            </a:r>
          </a:p>
          <a:p>
            <a:pPr algn="just" fontAlgn="base">
              <a:lnSpc>
                <a:spcPct val="150000"/>
              </a:lnSpc>
            </a:pPr>
            <a:r>
              <a:rPr lang="vi-VN" dirty="0">
                <a:solidFill>
                  <a:schemeClr val="bg1"/>
                </a:solidFill>
              </a:rPr>
              <a:t>	Khả năng tổng quát hóa của thuật toán với dữ liệu mới từ cùng phân phối tập huấn luyện qua tập phát triển huấn luyện.</a:t>
            </a:r>
          </a:p>
          <a:p>
            <a:pPr algn="just" fontAlgn="base">
              <a:lnSpc>
                <a:spcPct val="150000"/>
              </a:lnSpc>
            </a:pPr>
            <a:r>
              <a:rPr lang="vi-VN" dirty="0">
                <a:solidFill>
                  <a:schemeClr val="bg1"/>
                </a:solidFill>
              </a:rPr>
              <a:t>	trên nhiệm vụ qua tập phát triển và tập kiểm tra.</a:t>
            </a:r>
          </a:p>
          <a:p>
            <a:pPr algn="just" fontAlgn="base">
              <a:lnSpc>
                <a:spcPct val="150000"/>
              </a:lnSpc>
            </a:pPr>
            <a:r>
              <a:rPr lang="vi-VN" b="1" dirty="0">
                <a:solidFill>
                  <a:schemeClr val="bg1"/>
                </a:solidFill>
                <a:highlight>
                  <a:srgbClr val="FF0000"/>
                </a:highlight>
              </a:rPr>
              <a:t>Bằng cách này, bạn có thể xác định rõ vấn đề đang nằm ở độ thiên lệch, phương sai, hay không tương thích dữ liệu, và có cách tiếp cận khắc phục phù hợp.</a:t>
            </a:r>
            <a:endParaRPr lang="vi-VN" dirty="0">
              <a:solidFill>
                <a:schemeClr val="bg1"/>
              </a:solidFill>
              <a:highlight>
                <a:srgbClr val="FF0000"/>
              </a:highlight>
            </a:endParaRPr>
          </a:p>
        </p:txBody>
      </p:sp>
    </p:spTree>
    <p:extLst>
      <p:ext uri="{BB962C8B-B14F-4D97-AF65-F5344CB8AC3E}">
        <p14:creationId xmlns:p14="http://schemas.microsoft.com/office/powerpoint/2010/main" val="2512536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1000"/>
                                        <p:tgtEl>
                                          <p:spTgt spid="7">
                                            <p:txEl>
                                              <p:pRg st="1" end="1"/>
                                            </p:txEl>
                                          </p:spTgt>
                                        </p:tgtEl>
                                      </p:cBhvr>
                                    </p:animEffect>
                                    <p:anim calcmode="lin" valueType="num">
                                      <p:cBhvr>
                                        <p:cTn id="1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fade">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wipe(down)">
                                      <p:cBhvr>
                                        <p:cTn id="35" dur="580">
                                          <p:stCondLst>
                                            <p:cond delay="0"/>
                                          </p:stCondLst>
                                        </p:cTn>
                                        <p:tgtEl>
                                          <p:spTgt spid="7">
                                            <p:txEl>
                                              <p:pRg st="5" end="5"/>
                                            </p:txEl>
                                          </p:spTgt>
                                        </p:tgtEl>
                                      </p:cBhvr>
                                    </p:animEffect>
                                    <p:anim calcmode="lin" valueType="num">
                                      <p:cBhvr>
                                        <p:cTn id="36" dur="1822" tmFilter="0,0; 0.14,0.36; 0.43,0.73; 0.71,0.91; 1.0,1.0">
                                          <p:stCondLst>
                                            <p:cond delay="0"/>
                                          </p:stCondLst>
                                        </p:cTn>
                                        <p:tgtEl>
                                          <p:spTgt spid="7">
                                            <p:txEl>
                                              <p:pRg st="5" end="5"/>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7">
                                            <p:txEl>
                                              <p:pRg st="5" end="5"/>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7">
                                            <p:txEl>
                                              <p:pRg st="5" end="5"/>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7">
                                            <p:txEl>
                                              <p:pRg st="5" end="5"/>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7">
                                            <p:txEl>
                                              <p:pRg st="5" end="5"/>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7">
                                            <p:txEl>
                                              <p:pRg st="5" end="5"/>
                                            </p:txEl>
                                          </p:spTgt>
                                        </p:tgtEl>
                                      </p:cBhvr>
                                      <p:to x="100000" y="60000"/>
                                    </p:animScale>
                                    <p:animScale>
                                      <p:cBhvr>
                                        <p:cTn id="42" dur="166" decel="50000">
                                          <p:stCondLst>
                                            <p:cond delay="676"/>
                                          </p:stCondLst>
                                        </p:cTn>
                                        <p:tgtEl>
                                          <p:spTgt spid="7">
                                            <p:txEl>
                                              <p:pRg st="5" end="5"/>
                                            </p:txEl>
                                          </p:spTgt>
                                        </p:tgtEl>
                                      </p:cBhvr>
                                      <p:to x="100000" y="100000"/>
                                    </p:animScale>
                                    <p:animScale>
                                      <p:cBhvr>
                                        <p:cTn id="43" dur="26">
                                          <p:stCondLst>
                                            <p:cond delay="1312"/>
                                          </p:stCondLst>
                                        </p:cTn>
                                        <p:tgtEl>
                                          <p:spTgt spid="7">
                                            <p:txEl>
                                              <p:pRg st="5" end="5"/>
                                            </p:txEl>
                                          </p:spTgt>
                                        </p:tgtEl>
                                      </p:cBhvr>
                                      <p:to x="100000" y="80000"/>
                                    </p:animScale>
                                    <p:animScale>
                                      <p:cBhvr>
                                        <p:cTn id="44" dur="166" decel="50000">
                                          <p:stCondLst>
                                            <p:cond delay="1338"/>
                                          </p:stCondLst>
                                        </p:cTn>
                                        <p:tgtEl>
                                          <p:spTgt spid="7">
                                            <p:txEl>
                                              <p:pRg st="5" end="5"/>
                                            </p:txEl>
                                          </p:spTgt>
                                        </p:tgtEl>
                                      </p:cBhvr>
                                      <p:to x="100000" y="100000"/>
                                    </p:animScale>
                                    <p:animScale>
                                      <p:cBhvr>
                                        <p:cTn id="45" dur="26">
                                          <p:stCondLst>
                                            <p:cond delay="1642"/>
                                          </p:stCondLst>
                                        </p:cTn>
                                        <p:tgtEl>
                                          <p:spTgt spid="7">
                                            <p:txEl>
                                              <p:pRg st="5" end="5"/>
                                            </p:txEl>
                                          </p:spTgt>
                                        </p:tgtEl>
                                      </p:cBhvr>
                                      <p:to x="100000" y="90000"/>
                                    </p:animScale>
                                    <p:animScale>
                                      <p:cBhvr>
                                        <p:cTn id="46" dur="166" decel="50000">
                                          <p:stCondLst>
                                            <p:cond delay="1668"/>
                                          </p:stCondLst>
                                        </p:cTn>
                                        <p:tgtEl>
                                          <p:spTgt spid="7">
                                            <p:txEl>
                                              <p:pRg st="5" end="5"/>
                                            </p:txEl>
                                          </p:spTgt>
                                        </p:tgtEl>
                                      </p:cBhvr>
                                      <p:to x="100000" y="100000"/>
                                    </p:animScale>
                                    <p:animScale>
                                      <p:cBhvr>
                                        <p:cTn id="47" dur="26">
                                          <p:stCondLst>
                                            <p:cond delay="1808"/>
                                          </p:stCondLst>
                                        </p:cTn>
                                        <p:tgtEl>
                                          <p:spTgt spid="7">
                                            <p:txEl>
                                              <p:pRg st="5" end="5"/>
                                            </p:txEl>
                                          </p:spTgt>
                                        </p:tgtEl>
                                      </p:cBhvr>
                                      <p:to x="100000" y="95000"/>
                                    </p:animScale>
                                    <p:animScale>
                                      <p:cBhvr>
                                        <p:cTn id="48" dur="166" decel="50000">
                                          <p:stCondLst>
                                            <p:cond delay="1834"/>
                                          </p:stCondLst>
                                        </p:cTn>
                                        <p:tgtEl>
                                          <p:spTgt spid="7">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61082EDA-AA74-5F8E-8744-2A08501E6A96}"/>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2737AF9-C5FB-0ABC-3D34-87B9A9C8EE4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502E00B4-D7A9-D38C-C411-CF3F5412891F}"/>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6" name="Hộp Văn bản 5">
            <a:extLst>
              <a:ext uri="{FF2B5EF4-FFF2-40B4-BE49-F238E27FC236}">
                <a16:creationId xmlns:a16="http://schemas.microsoft.com/office/drawing/2014/main" id="{114C6692-2F9F-186E-B10C-F86EC17DB8BD}"/>
              </a:ext>
            </a:extLst>
          </p:cNvPr>
          <p:cNvSpPr txBox="1"/>
          <p:nvPr/>
        </p:nvSpPr>
        <p:spPr>
          <a:xfrm>
            <a:off x="1473200" y="2551837"/>
            <a:ext cx="9245600" cy="1938992"/>
          </a:xfrm>
          <a:prstGeom prst="rect">
            <a:avLst/>
          </a:prstGeom>
          <a:noFill/>
        </p:spPr>
        <p:txBody>
          <a:bodyPr wrap="square" rtlCol="0">
            <a:spAutoFit/>
          </a:bodyPr>
          <a:lstStyle/>
          <a:p>
            <a:pPr algn="just"/>
            <a:r>
              <a:rPr lang="vi-VN" sz="6000" b="1" dirty="0">
                <a:solidFill>
                  <a:schemeClr val="bg1"/>
                </a:solidFill>
              </a:rPr>
              <a:t>CẢM ƠN THẦY VÀ CÁC BẠN ĐÃ LẮNG NGHE!</a:t>
            </a:r>
          </a:p>
        </p:txBody>
      </p:sp>
    </p:spTree>
    <p:extLst>
      <p:ext uri="{BB962C8B-B14F-4D97-AF65-F5344CB8AC3E}">
        <p14:creationId xmlns:p14="http://schemas.microsoft.com/office/powerpoint/2010/main" val="130765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E30C189B-4E91-8232-A50C-DB2E42548D30}"/>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AE567C7A-D82D-C7B3-BECB-95BB4710A634}"/>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5A137558-B244-ACBB-FB92-140734975578}"/>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02CCCA60-FA78-A57C-EDF4-C017E6CD2A9E}"/>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0257ECFC-5678-18D9-0A10-FB7F612DFD3A}"/>
              </a:ext>
            </a:extLst>
          </p:cNvPr>
          <p:cNvSpPr txBox="1"/>
          <p:nvPr/>
        </p:nvSpPr>
        <p:spPr>
          <a:xfrm>
            <a:off x="1117600" y="948690"/>
            <a:ext cx="10129520" cy="658835"/>
          </a:xfrm>
          <a:prstGeom prst="rect">
            <a:avLst/>
          </a:prstGeom>
          <a:noFill/>
        </p:spPr>
        <p:txBody>
          <a:bodyPr wrap="square" rtlCol="0">
            <a:spAutoFit/>
          </a:bodyPr>
          <a:lstStyle/>
          <a:p>
            <a:pPr>
              <a:lnSpc>
                <a:spcPct val="150000"/>
              </a:lnSpc>
            </a:pPr>
            <a:r>
              <a:rPr lang="vi-VN" sz="2800" b="1" dirty="0">
                <a:solidFill>
                  <a:schemeClr val="bg1"/>
                </a:solidFill>
              </a:rPr>
              <a:t>21. VÍ DỤ VỀ THIÊN LỆCH VÀ PHƯƠNG SAI</a:t>
            </a:r>
          </a:p>
        </p:txBody>
      </p:sp>
      <p:sp>
        <p:nvSpPr>
          <p:cNvPr id="6" name="Hộp Văn bản 5">
            <a:extLst>
              <a:ext uri="{FF2B5EF4-FFF2-40B4-BE49-F238E27FC236}">
                <a16:creationId xmlns:a16="http://schemas.microsoft.com/office/drawing/2014/main" id="{F3396741-5DA5-7119-FC55-D29EB79221D1}"/>
              </a:ext>
            </a:extLst>
          </p:cNvPr>
          <p:cNvSpPr txBox="1"/>
          <p:nvPr/>
        </p:nvSpPr>
        <p:spPr>
          <a:xfrm>
            <a:off x="1117600" y="1686560"/>
            <a:ext cx="10241280" cy="2939266"/>
          </a:xfrm>
          <a:prstGeom prst="rect">
            <a:avLst/>
          </a:prstGeom>
          <a:noFill/>
        </p:spPr>
        <p:txBody>
          <a:bodyPr wrap="square" rtlCol="0">
            <a:spAutoFit/>
          </a:bodyPr>
          <a:lstStyle/>
          <a:p>
            <a:pPr algn="just" fontAlgn="base">
              <a:spcAft>
                <a:spcPts val="1200"/>
              </a:spcAft>
            </a:pPr>
            <a:r>
              <a:rPr lang="vi-VN" sz="2000" b="1" i="0" dirty="0">
                <a:solidFill>
                  <a:srgbClr val="FFFF00"/>
                </a:solidFill>
                <a:effectLst/>
              </a:rPr>
              <a:t>KẾT LUẬN CHUNG</a:t>
            </a:r>
            <a:endParaRPr lang="vi-VN" sz="2000" b="0" i="0" dirty="0">
              <a:solidFill>
                <a:srgbClr val="FFFF00"/>
              </a:solidFill>
              <a:effectLst/>
            </a:endParaRPr>
          </a:p>
          <a:p>
            <a:pPr algn="just" fontAlgn="base">
              <a:spcAft>
                <a:spcPts val="1200"/>
              </a:spcAft>
            </a:pPr>
            <a:r>
              <a:rPr lang="vi-VN" sz="2000" b="0" i="0" dirty="0">
                <a:solidFill>
                  <a:schemeClr val="bg1"/>
                </a:solidFill>
                <a:effectLst/>
              </a:rPr>
              <a:t>Các ví dụ trên cho thấy sự quan trọng của việc hiểu rõ độ thiên lệch (</a:t>
            </a:r>
            <a:r>
              <a:rPr lang="vi-VN" sz="2000" b="0" i="0" dirty="0" err="1">
                <a:solidFill>
                  <a:schemeClr val="bg1"/>
                </a:solidFill>
                <a:effectLst/>
              </a:rPr>
              <a:t>bias</a:t>
            </a:r>
            <a:r>
              <a:rPr lang="vi-VN" sz="2000" b="0" i="0" dirty="0">
                <a:solidFill>
                  <a:schemeClr val="bg1"/>
                </a:solidFill>
                <a:effectLst/>
              </a:rPr>
              <a:t>) và phương sai (</a:t>
            </a:r>
            <a:r>
              <a:rPr lang="vi-VN" sz="2000" b="0" i="0" dirty="0" err="1">
                <a:solidFill>
                  <a:schemeClr val="bg1"/>
                </a:solidFill>
                <a:effectLst/>
              </a:rPr>
              <a:t>variance</a:t>
            </a:r>
            <a:r>
              <a:rPr lang="vi-VN" sz="2000" b="0" i="0" dirty="0">
                <a:solidFill>
                  <a:schemeClr val="bg1"/>
                </a:solidFill>
                <a:effectLst/>
              </a:rPr>
              <a:t>) trong các bài toán học máy. Đó là:</a:t>
            </a:r>
          </a:p>
          <a:p>
            <a:pPr algn="just" fontAlgn="base">
              <a:spcBef>
                <a:spcPts val="1200"/>
              </a:spcBef>
              <a:spcAft>
                <a:spcPts val="900"/>
              </a:spcAft>
            </a:pPr>
            <a:r>
              <a:rPr lang="vi-VN" sz="2000" b="0" i="0" dirty="0">
                <a:solidFill>
                  <a:schemeClr val="bg1"/>
                </a:solidFill>
                <a:effectLst/>
              </a:rPr>
              <a:t>	</a:t>
            </a:r>
            <a:r>
              <a:rPr lang="vi-VN" sz="2000" b="0" i="0" dirty="0" err="1">
                <a:solidFill>
                  <a:schemeClr val="bg1"/>
                </a:solidFill>
                <a:effectLst/>
              </a:rPr>
              <a:t>Overfitting</a:t>
            </a:r>
            <a:r>
              <a:rPr lang="vi-VN" sz="2000" b="0" i="0" dirty="0">
                <a:solidFill>
                  <a:schemeClr val="bg1"/>
                </a:solidFill>
                <a:effectLst/>
              </a:rPr>
              <a:t> và </a:t>
            </a:r>
            <a:r>
              <a:rPr lang="vi-VN" sz="2000" b="0" i="0" dirty="0" err="1">
                <a:solidFill>
                  <a:schemeClr val="bg1"/>
                </a:solidFill>
                <a:effectLst/>
              </a:rPr>
              <a:t>Underfitting</a:t>
            </a:r>
            <a:r>
              <a:rPr lang="vi-VN" sz="2000" b="0" i="0" dirty="0">
                <a:solidFill>
                  <a:schemeClr val="bg1"/>
                </a:solidFill>
                <a:effectLst/>
              </a:rPr>
              <a:t>.</a:t>
            </a:r>
          </a:p>
          <a:p>
            <a:pPr algn="just" fontAlgn="base">
              <a:spcBef>
                <a:spcPts val="1200"/>
              </a:spcBef>
              <a:spcAft>
                <a:spcPts val="900"/>
              </a:spcAft>
            </a:pPr>
            <a:r>
              <a:rPr lang="vi-VN" sz="2000" b="0" i="0" dirty="0">
                <a:solidFill>
                  <a:schemeClr val="bg1"/>
                </a:solidFill>
                <a:effectLst/>
              </a:rPr>
              <a:t>	Tình huống Kết hợp</a:t>
            </a:r>
          </a:p>
          <a:p>
            <a:pPr algn="just" fontAlgn="base">
              <a:spcBef>
                <a:spcPts val="1200"/>
              </a:spcBef>
              <a:spcAft>
                <a:spcPts val="900"/>
              </a:spcAft>
            </a:pPr>
            <a:r>
              <a:rPr lang="vi-VN" sz="2000" b="0" i="0" dirty="0">
                <a:solidFill>
                  <a:schemeClr val="bg1"/>
                </a:solidFill>
                <a:effectLst/>
              </a:rPr>
              <a:t>	Mô Hình Lý Tưởng</a:t>
            </a:r>
          </a:p>
        </p:txBody>
      </p:sp>
    </p:spTree>
    <p:extLst>
      <p:ext uri="{BB962C8B-B14F-4D97-AF65-F5344CB8AC3E}">
        <p14:creationId xmlns:p14="http://schemas.microsoft.com/office/powerpoint/2010/main" val="1892297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1000"/>
                                        <p:tgtEl>
                                          <p:spTgt spid="6">
                                            <p:txEl>
                                              <p:pRg st="1" end="1"/>
                                            </p:txEl>
                                          </p:spTgt>
                                        </p:tgtEl>
                                      </p:cBhvr>
                                    </p:animEffect>
                                    <p:anim calcmode="lin" valueType="num">
                                      <p:cBhvr>
                                        <p:cTn id="26"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 calcmode="lin" valueType="num">
                                      <p:cBhvr additive="base">
                                        <p:cTn id="32"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 calcmode="lin" valueType="num">
                                      <p:cBhvr additive="base">
                                        <p:cTn id="3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 calcmode="lin" valueType="num">
                                      <p:cBhvr additive="base">
                                        <p:cTn id="4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88673F20-B216-810B-2B56-E3F27E638A6D}"/>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722A3295-92F9-9E4D-D19F-C92F56288546}"/>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Hộp Văn bản 4">
            <a:extLst>
              <a:ext uri="{FF2B5EF4-FFF2-40B4-BE49-F238E27FC236}">
                <a16:creationId xmlns:a16="http://schemas.microsoft.com/office/drawing/2014/main" id="{B34C10BE-1432-F711-B17F-D730BD19F439}"/>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899849CB-FF98-1230-B7D4-5AC3DCCCAD18}"/>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B0FB9296-3488-E726-37E7-BE7DD5D04AEC}"/>
              </a:ext>
            </a:extLst>
          </p:cNvPr>
          <p:cNvSpPr txBox="1"/>
          <p:nvPr/>
        </p:nvSpPr>
        <p:spPr>
          <a:xfrm>
            <a:off x="1117600" y="943849"/>
            <a:ext cx="10129520" cy="292843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22.TỶ LỆ LỖI TỐI ƯU</a:t>
            </a:r>
          </a:p>
          <a:p>
            <a:pPr algn="just" fontAlgn="base">
              <a:lnSpc>
                <a:spcPct val="150000"/>
              </a:lnSpc>
              <a:spcAft>
                <a:spcPts val="600"/>
              </a:spcAft>
            </a:pPr>
            <a:r>
              <a:rPr lang="vi-VN" sz="2000" b="0" i="0" dirty="0">
                <a:solidFill>
                  <a:schemeClr val="bg1"/>
                </a:solidFill>
                <a:effectLst/>
              </a:rPr>
              <a:t>Trong ví dụ nhận diện mèo, tỷ lệ lỗi lý tưởng mà một bộ phân loại tối ưu có thể đạt được gần như là 0%. Tuy nhiên, trong các bài toán phức tạp hơn như nhận diện giọng nói, tỷ lệ lỗi tối ưu có thể không phải là 0%. Chẳng hạn, nếu có </a:t>
            </a:r>
            <a:r>
              <a:rPr lang="vi-VN" sz="2000" b="1" i="0" dirty="0">
                <a:solidFill>
                  <a:srgbClr val="FF0000"/>
                </a:solidFill>
                <a:effectLst/>
              </a:rPr>
              <a:t>14%</a:t>
            </a:r>
            <a:r>
              <a:rPr lang="vi-VN" sz="2000" b="0" i="0" dirty="0">
                <a:solidFill>
                  <a:schemeClr val="bg1"/>
                </a:solidFill>
                <a:effectLst/>
              </a:rPr>
              <a:t> </a:t>
            </a:r>
            <a:r>
              <a:rPr lang="vi-VN" sz="2000" b="0" i="0" dirty="0" err="1">
                <a:solidFill>
                  <a:schemeClr val="bg1"/>
                </a:solidFill>
                <a:effectLst/>
              </a:rPr>
              <a:t>clip</a:t>
            </a:r>
            <a:r>
              <a:rPr lang="vi-VN" sz="2000" b="0" i="0" dirty="0">
                <a:solidFill>
                  <a:schemeClr val="bg1"/>
                </a:solidFill>
                <a:effectLst/>
              </a:rPr>
              <a:t> âm thanh bị nhiễu nền hoặc không thể hiểu được, ngay cả con người cũng không thể nhận diện chính xác.</a:t>
            </a:r>
          </a:p>
          <a:p>
            <a:pPr algn="just" fontAlgn="base">
              <a:lnSpc>
                <a:spcPct val="150000"/>
              </a:lnSpc>
              <a:spcAft>
                <a:spcPts val="600"/>
              </a:spcAft>
            </a:pPr>
            <a:r>
              <a:rPr lang="vi-VN" sz="2000" b="1" dirty="0">
                <a:solidFill>
                  <a:schemeClr val="bg1"/>
                </a:solidFill>
                <a:effectLst/>
              </a:rPr>
              <a:t>Xét ví dụ:</a:t>
            </a:r>
          </a:p>
        </p:txBody>
      </p:sp>
      <p:sp>
        <p:nvSpPr>
          <p:cNvPr id="9" name="Hộp Văn bản 8">
            <a:extLst>
              <a:ext uri="{FF2B5EF4-FFF2-40B4-BE49-F238E27FC236}">
                <a16:creationId xmlns:a16="http://schemas.microsoft.com/office/drawing/2014/main" id="{11B4D156-7112-597A-DE69-9DFEB0AB7D34}"/>
              </a:ext>
            </a:extLst>
          </p:cNvPr>
          <p:cNvSpPr txBox="1"/>
          <p:nvPr/>
        </p:nvSpPr>
        <p:spPr>
          <a:xfrm>
            <a:off x="1117600" y="3872279"/>
            <a:ext cx="10129520" cy="3149580"/>
          </a:xfrm>
          <a:prstGeom prst="rect">
            <a:avLst/>
          </a:prstGeom>
          <a:noFill/>
        </p:spPr>
        <p:txBody>
          <a:bodyPr wrap="square" rtlCol="0">
            <a:spAutoFit/>
          </a:bodyPr>
          <a:lstStyle/>
          <a:p>
            <a:pPr algn="just" fontAlgn="base">
              <a:lnSpc>
                <a:spcPct val="150000"/>
              </a:lnSpc>
              <a:spcAft>
                <a:spcPts val="1200"/>
              </a:spcAft>
            </a:pPr>
            <a:r>
              <a:rPr lang="vi-VN" b="1" i="0" dirty="0">
                <a:solidFill>
                  <a:srgbClr val="FFFF00"/>
                </a:solidFill>
                <a:effectLst/>
              </a:rPr>
              <a:t>1.Bài toán Nhận diện Giọng nói:</a:t>
            </a:r>
            <a:endParaRPr lang="vi-VN" dirty="0">
              <a:solidFill>
                <a:srgbClr val="FFFF00"/>
              </a:solidFill>
            </a:endParaRPr>
          </a:p>
          <a:p>
            <a:pPr algn="just" fontAlgn="base">
              <a:lnSpc>
                <a:spcPct val="150000"/>
              </a:lnSpc>
              <a:spcAft>
                <a:spcPts val="1200"/>
              </a:spcAft>
            </a:pPr>
            <a:r>
              <a:rPr lang="vi-VN" b="0" i="0" dirty="0">
                <a:solidFill>
                  <a:schemeClr val="bg1"/>
                </a:solidFill>
                <a:effectLst/>
              </a:rPr>
              <a:t>	</a:t>
            </a:r>
            <a:r>
              <a:rPr lang="vi-VN" b="0" i="0" dirty="0" err="1">
                <a:solidFill>
                  <a:schemeClr val="bg1"/>
                </a:solidFill>
                <a:effectLst/>
              </a:rPr>
              <a:t>Training</a:t>
            </a:r>
            <a:r>
              <a:rPr lang="vi-VN" b="0" i="0" dirty="0">
                <a:solidFill>
                  <a:schemeClr val="bg1"/>
                </a:solidFill>
                <a:effectLst/>
              </a:rPr>
              <a:t> </a:t>
            </a:r>
            <a:r>
              <a:rPr lang="vi-VN" b="0" i="0" dirty="0" err="1">
                <a:solidFill>
                  <a:schemeClr val="bg1"/>
                </a:solidFill>
                <a:effectLst/>
              </a:rPr>
              <a:t>error</a:t>
            </a:r>
            <a:r>
              <a:rPr lang="vi-VN" b="0" i="0" dirty="0">
                <a:solidFill>
                  <a:schemeClr val="bg1"/>
                </a:solidFill>
                <a:effectLst/>
              </a:rPr>
              <a:t>: 15%</a:t>
            </a:r>
          </a:p>
          <a:p>
            <a:pPr algn="just" fontAlgn="base">
              <a:lnSpc>
                <a:spcPct val="150000"/>
              </a:lnSpc>
              <a:spcAft>
                <a:spcPts val="1200"/>
              </a:spcAft>
            </a:pPr>
            <a:r>
              <a:rPr lang="vi-VN" b="0" i="0" dirty="0">
                <a:solidFill>
                  <a:schemeClr val="bg1"/>
                </a:solidFill>
                <a:effectLst/>
              </a:rPr>
              <a:t>	</a:t>
            </a:r>
            <a:r>
              <a:rPr lang="vi-VN" b="0" i="0" dirty="0" err="1">
                <a:solidFill>
                  <a:schemeClr val="bg1"/>
                </a:solidFill>
                <a:effectLst/>
              </a:rPr>
              <a:t>Dev</a:t>
            </a:r>
            <a:r>
              <a:rPr lang="vi-VN" b="0" i="0" dirty="0">
                <a:solidFill>
                  <a:schemeClr val="bg1"/>
                </a:solidFill>
                <a:effectLst/>
              </a:rPr>
              <a:t> </a:t>
            </a:r>
            <a:r>
              <a:rPr lang="vi-VN" b="0" i="0" dirty="0" err="1">
                <a:solidFill>
                  <a:schemeClr val="bg1"/>
                </a:solidFill>
                <a:effectLst/>
              </a:rPr>
              <a:t>error</a:t>
            </a:r>
            <a:r>
              <a:rPr lang="vi-VN" b="0" i="0" dirty="0">
                <a:solidFill>
                  <a:schemeClr val="bg1"/>
                </a:solidFill>
                <a:effectLst/>
              </a:rPr>
              <a:t>: 30%</a:t>
            </a:r>
          </a:p>
          <a:p>
            <a:pPr algn="just" fontAlgn="base">
              <a:lnSpc>
                <a:spcPct val="150000"/>
              </a:lnSpc>
              <a:spcAft>
                <a:spcPts val="1200"/>
              </a:spcAft>
            </a:pPr>
            <a:r>
              <a:rPr lang="vi-VN" b="0" i="0" dirty="0">
                <a:solidFill>
                  <a:schemeClr val="bg1"/>
                </a:solidFill>
                <a:effectLst/>
              </a:rPr>
              <a:t>Tỷ lệ lỗi huấn luyện gần với tỷ lệ lỗi tối ưu (14%), nhưng mô hình không tổng quát tốt, cho thấy cần cải thiện phương sai.</a:t>
            </a:r>
          </a:p>
          <a:p>
            <a:pPr algn="just">
              <a:lnSpc>
                <a:spcPct val="150000"/>
              </a:lnSpc>
            </a:pPr>
            <a:endParaRPr lang="vi-VN" dirty="0">
              <a:solidFill>
                <a:schemeClr val="bg1"/>
              </a:solidFill>
            </a:endParaRPr>
          </a:p>
        </p:txBody>
      </p:sp>
    </p:spTree>
    <p:extLst>
      <p:ext uri="{BB962C8B-B14F-4D97-AF65-F5344CB8AC3E}">
        <p14:creationId xmlns:p14="http://schemas.microsoft.com/office/powerpoint/2010/main" val="190725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1000"/>
                                        <p:tgtEl>
                                          <p:spTgt spid="9">
                                            <p:txEl>
                                              <p:pRg st="0" end="0"/>
                                            </p:txEl>
                                          </p:spTgt>
                                        </p:tgtEl>
                                      </p:cBhvr>
                                    </p:animEffect>
                                    <p:anim calcmode="lin" valueType="num">
                                      <p:cBhvr>
                                        <p:cTn id="25"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1000"/>
                                        <p:tgtEl>
                                          <p:spTgt spid="9">
                                            <p:txEl>
                                              <p:pRg st="1" end="1"/>
                                            </p:txEl>
                                          </p:spTgt>
                                        </p:tgtEl>
                                      </p:cBhvr>
                                    </p:animEffect>
                                    <p:anim calcmode="lin" valueType="num">
                                      <p:cBhvr>
                                        <p:cTn id="3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1000"/>
                                        <p:tgtEl>
                                          <p:spTgt spid="9">
                                            <p:txEl>
                                              <p:pRg st="2" end="2"/>
                                            </p:txEl>
                                          </p:spTgt>
                                        </p:tgtEl>
                                      </p:cBhvr>
                                    </p:animEffect>
                                    <p:anim calcmode="lin" valueType="num">
                                      <p:cBhvr>
                                        <p:cTn id="3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1000"/>
                                        <p:tgtEl>
                                          <p:spTgt spid="9">
                                            <p:txEl>
                                              <p:pRg st="3" end="3"/>
                                            </p:txEl>
                                          </p:spTgt>
                                        </p:tgtEl>
                                      </p:cBhvr>
                                    </p:animEffect>
                                    <p:anim calcmode="lin" valueType="num">
                                      <p:cBhvr>
                                        <p:cTn id="4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E112BBEE-014D-F067-7D4C-5BD714C4BB7B}"/>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927BF643-C8C6-CD70-0E66-AE105F23EE2D}"/>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438DD70C-C322-68BF-2F97-F726BE0D5B2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4351DE9D-552F-1896-F780-39EB15EE0B04}"/>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569C5DE4-DDF2-9C3B-75AB-1EE034A46120}"/>
              </a:ext>
            </a:extLst>
          </p:cNvPr>
          <p:cNvSpPr txBox="1"/>
          <p:nvPr/>
        </p:nvSpPr>
        <p:spPr>
          <a:xfrm>
            <a:off x="108712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22.TỶ LỆ LỖI TỐI ƯU</a:t>
            </a:r>
          </a:p>
        </p:txBody>
      </p:sp>
      <p:sp>
        <p:nvSpPr>
          <p:cNvPr id="6" name="Hộp Văn bản 5">
            <a:extLst>
              <a:ext uri="{FF2B5EF4-FFF2-40B4-BE49-F238E27FC236}">
                <a16:creationId xmlns:a16="http://schemas.microsoft.com/office/drawing/2014/main" id="{B1776FD4-D547-A89B-322C-CE148D0058D1}"/>
              </a:ext>
            </a:extLst>
          </p:cNvPr>
          <p:cNvSpPr txBox="1"/>
          <p:nvPr/>
        </p:nvSpPr>
        <p:spPr>
          <a:xfrm>
            <a:off x="1087120" y="1461750"/>
            <a:ext cx="9814560" cy="5493812"/>
          </a:xfrm>
          <a:prstGeom prst="rect">
            <a:avLst/>
          </a:prstGeom>
          <a:noFill/>
        </p:spPr>
        <p:txBody>
          <a:bodyPr wrap="square" rtlCol="0">
            <a:spAutoFit/>
          </a:bodyPr>
          <a:lstStyle/>
          <a:p>
            <a:pPr algn="just" fontAlgn="base">
              <a:lnSpc>
                <a:spcPct val="150000"/>
              </a:lnSpc>
            </a:pPr>
            <a:r>
              <a:rPr lang="vi-VN" sz="2000" b="1" i="0" dirty="0">
                <a:solidFill>
                  <a:srgbClr val="FFFF00"/>
                </a:solidFill>
                <a:effectLst/>
              </a:rPr>
              <a:t>2. Phân tích Tỷ lệ lỗi:</a:t>
            </a:r>
            <a:endParaRPr lang="vi-VN" sz="2000" b="0" i="0" dirty="0">
              <a:solidFill>
                <a:srgbClr val="FFFF00"/>
              </a:solidFill>
              <a:effectLst/>
            </a:endParaRPr>
          </a:p>
          <a:p>
            <a:pPr algn="just" fontAlgn="base">
              <a:lnSpc>
                <a:spcPct val="150000"/>
              </a:lnSpc>
            </a:pPr>
            <a:r>
              <a:rPr lang="vi-VN" sz="2000" b="0" i="0" dirty="0">
                <a:solidFill>
                  <a:schemeClr val="bg1"/>
                </a:solidFill>
                <a:effectLst/>
              </a:rPr>
              <a:t>	Tỷ lệ lỗi tối ưu (</a:t>
            </a:r>
            <a:r>
              <a:rPr lang="vi-VN" sz="2000" b="0" i="0" dirty="0" err="1">
                <a:solidFill>
                  <a:schemeClr val="bg1"/>
                </a:solidFill>
                <a:effectLst/>
              </a:rPr>
              <a:t>unavoidable</a:t>
            </a:r>
            <a:r>
              <a:rPr lang="vi-VN" sz="2000" b="0" i="0" dirty="0">
                <a:solidFill>
                  <a:schemeClr val="bg1"/>
                </a:solidFill>
                <a:effectLst/>
              </a:rPr>
              <a:t> </a:t>
            </a:r>
            <a:r>
              <a:rPr lang="vi-VN" sz="2000" b="0" i="0" dirty="0" err="1">
                <a:solidFill>
                  <a:schemeClr val="bg1"/>
                </a:solidFill>
                <a:effectLst/>
              </a:rPr>
              <a:t>bias</a:t>
            </a:r>
            <a:r>
              <a:rPr lang="vi-VN" sz="2000" b="0" i="0" dirty="0">
                <a:solidFill>
                  <a:schemeClr val="bg1"/>
                </a:solidFill>
                <a:effectLst/>
              </a:rPr>
              <a:t>): 14%</a:t>
            </a:r>
          </a:p>
          <a:p>
            <a:pPr algn="just" fontAlgn="base">
              <a:lnSpc>
                <a:spcPct val="150000"/>
              </a:lnSpc>
            </a:pPr>
            <a:r>
              <a:rPr lang="vi-VN" sz="2000" dirty="0">
                <a:solidFill>
                  <a:schemeClr val="bg1"/>
                </a:solidFill>
              </a:rPr>
              <a:t>	</a:t>
            </a:r>
            <a:r>
              <a:rPr lang="vi-VN" sz="2000" b="0" i="0" dirty="0">
                <a:solidFill>
                  <a:schemeClr val="bg1"/>
                </a:solidFill>
                <a:effectLst/>
              </a:rPr>
              <a:t>Thiên lệch có thể tránh được (</a:t>
            </a:r>
            <a:r>
              <a:rPr lang="vi-VN" sz="2000" b="0" i="0" dirty="0" err="1">
                <a:solidFill>
                  <a:schemeClr val="bg1"/>
                </a:solidFill>
                <a:effectLst/>
              </a:rPr>
              <a:t>avoidable</a:t>
            </a:r>
            <a:r>
              <a:rPr lang="vi-VN" sz="2000" b="0" i="0" dirty="0">
                <a:solidFill>
                  <a:schemeClr val="bg1"/>
                </a:solidFill>
                <a:effectLst/>
              </a:rPr>
              <a:t> </a:t>
            </a:r>
            <a:r>
              <a:rPr lang="vi-VN" sz="2000" b="0" i="0" dirty="0" err="1">
                <a:solidFill>
                  <a:schemeClr val="bg1"/>
                </a:solidFill>
                <a:effectLst/>
              </a:rPr>
              <a:t>bias</a:t>
            </a:r>
            <a:r>
              <a:rPr lang="vi-VN" sz="2000" b="0" i="0" dirty="0">
                <a:solidFill>
                  <a:schemeClr val="bg1"/>
                </a:solidFill>
                <a:effectLst/>
              </a:rPr>
              <a:t>): 1% (15% - 14%)</a:t>
            </a:r>
          </a:p>
          <a:p>
            <a:pPr algn="just" fontAlgn="base">
              <a:lnSpc>
                <a:spcPct val="150000"/>
              </a:lnSpc>
            </a:pPr>
            <a:r>
              <a:rPr lang="vi-VN" sz="2000" b="0" i="0" dirty="0">
                <a:solidFill>
                  <a:schemeClr val="bg1"/>
                </a:solidFill>
                <a:effectLst/>
              </a:rPr>
              <a:t>	Phương sai: 15% (30% - 15%)</a:t>
            </a:r>
          </a:p>
          <a:p>
            <a:pPr algn="just" fontAlgn="base">
              <a:lnSpc>
                <a:spcPct val="150000"/>
              </a:lnSpc>
            </a:pPr>
            <a:r>
              <a:rPr lang="vi-VN" sz="2000" b="1" i="0" dirty="0">
                <a:solidFill>
                  <a:srgbClr val="FFFF00"/>
                </a:solidFill>
                <a:effectLst/>
              </a:rPr>
              <a:t>CÔNG THỨC</a:t>
            </a:r>
          </a:p>
          <a:p>
            <a:pPr algn="just" fontAlgn="base">
              <a:lnSpc>
                <a:spcPct val="150000"/>
              </a:lnSpc>
            </a:pPr>
            <a:endParaRPr lang="vi-VN" sz="2000" b="1" i="0" dirty="0">
              <a:solidFill>
                <a:schemeClr val="bg1"/>
              </a:solidFill>
              <a:effectLst/>
            </a:endParaRPr>
          </a:p>
          <a:p>
            <a:pPr algn="just"/>
            <a:endParaRPr lang="vi-VN" dirty="0"/>
          </a:p>
          <a:p>
            <a:pPr algn="just" fontAlgn="base">
              <a:lnSpc>
                <a:spcPct val="150000"/>
              </a:lnSpc>
            </a:pPr>
            <a:r>
              <a:rPr lang="vi-VN" b="1" i="0" dirty="0">
                <a:solidFill>
                  <a:srgbClr val="FFFF00"/>
                </a:solidFill>
                <a:effectLst/>
              </a:rPr>
              <a:t>3.Ví dụ khác:</a:t>
            </a:r>
          </a:p>
          <a:p>
            <a:pPr algn="just" fontAlgn="base">
              <a:lnSpc>
                <a:spcPct val="150000"/>
              </a:lnSpc>
            </a:pPr>
            <a:r>
              <a:rPr lang="vi-VN" i="0" dirty="0">
                <a:solidFill>
                  <a:schemeClr val="bg1"/>
                </a:solidFill>
                <a:effectLst/>
              </a:rPr>
              <a:t>	</a:t>
            </a:r>
            <a:r>
              <a:rPr lang="vi-VN" i="0" dirty="0" err="1">
                <a:solidFill>
                  <a:schemeClr val="bg1"/>
                </a:solidFill>
                <a:effectLst/>
              </a:rPr>
              <a:t>Training</a:t>
            </a:r>
            <a:r>
              <a:rPr lang="vi-VN" i="0" dirty="0">
                <a:solidFill>
                  <a:schemeClr val="bg1"/>
                </a:solidFill>
                <a:effectLst/>
              </a:rPr>
              <a:t> </a:t>
            </a:r>
            <a:r>
              <a:rPr lang="vi-VN" i="0" dirty="0" err="1">
                <a:solidFill>
                  <a:schemeClr val="bg1"/>
                </a:solidFill>
                <a:effectLst/>
              </a:rPr>
              <a:t>error</a:t>
            </a:r>
            <a:r>
              <a:rPr lang="vi-VN" i="0" dirty="0">
                <a:solidFill>
                  <a:schemeClr val="bg1"/>
                </a:solidFill>
                <a:effectLst/>
              </a:rPr>
              <a:t>: 15%</a:t>
            </a:r>
          </a:p>
          <a:p>
            <a:pPr algn="just" fontAlgn="base">
              <a:lnSpc>
                <a:spcPct val="150000"/>
              </a:lnSpc>
            </a:pPr>
            <a:r>
              <a:rPr lang="vi-VN" i="0" dirty="0">
                <a:solidFill>
                  <a:schemeClr val="bg1"/>
                </a:solidFill>
                <a:effectLst/>
              </a:rPr>
              <a:t>	</a:t>
            </a:r>
            <a:r>
              <a:rPr lang="vi-VN" i="0" dirty="0" err="1">
                <a:solidFill>
                  <a:schemeClr val="bg1"/>
                </a:solidFill>
                <a:effectLst/>
              </a:rPr>
              <a:t>Dev</a:t>
            </a:r>
            <a:r>
              <a:rPr lang="vi-VN" i="0" dirty="0">
                <a:solidFill>
                  <a:schemeClr val="bg1"/>
                </a:solidFill>
                <a:effectLst/>
              </a:rPr>
              <a:t> </a:t>
            </a:r>
            <a:r>
              <a:rPr lang="vi-VN" i="0" dirty="0" err="1">
                <a:solidFill>
                  <a:schemeClr val="bg1"/>
                </a:solidFill>
                <a:effectLst/>
              </a:rPr>
              <a:t>error</a:t>
            </a:r>
            <a:r>
              <a:rPr lang="vi-VN" i="0" dirty="0">
                <a:solidFill>
                  <a:schemeClr val="bg1"/>
                </a:solidFill>
                <a:effectLst/>
              </a:rPr>
              <a:t>: 16%</a:t>
            </a:r>
          </a:p>
          <a:p>
            <a:pPr algn="just" fontAlgn="base">
              <a:lnSpc>
                <a:spcPct val="150000"/>
              </a:lnSpc>
            </a:pPr>
            <a:r>
              <a:rPr lang="vi-VN" i="0" dirty="0">
                <a:solidFill>
                  <a:schemeClr val="bg1"/>
                </a:solidFill>
                <a:effectLst/>
              </a:rPr>
              <a:t>Ở đây, thiên lệch có thể tránh được là 1%, và phương sai cũng là 1% </a:t>
            </a:r>
          </a:p>
          <a:p>
            <a:pPr algn="just" fontAlgn="base">
              <a:lnSpc>
                <a:spcPct val="150000"/>
              </a:lnSpc>
            </a:pPr>
            <a:r>
              <a:rPr lang="vi-VN" dirty="0">
                <a:solidFill>
                  <a:schemeClr val="bg1"/>
                </a:solidFill>
              </a:rPr>
              <a:t>=&gt; </a:t>
            </a:r>
            <a:r>
              <a:rPr lang="vi-VN" i="0" dirty="0">
                <a:solidFill>
                  <a:schemeClr val="bg1"/>
                </a:solidFill>
                <a:effectLst/>
              </a:rPr>
              <a:t>mô hình hoạt động khá tốt, chỉ kém 2% so với tỷ lệ lỗi tối ưu.</a:t>
            </a:r>
          </a:p>
          <a:p>
            <a:pPr algn="just"/>
            <a:endParaRPr lang="vi-VN" dirty="0"/>
          </a:p>
        </p:txBody>
      </p:sp>
      <p:sp>
        <p:nvSpPr>
          <p:cNvPr id="11" name="Hình chữ nhật 10">
            <a:extLst>
              <a:ext uri="{FF2B5EF4-FFF2-40B4-BE49-F238E27FC236}">
                <a16:creationId xmlns:a16="http://schemas.microsoft.com/office/drawing/2014/main" id="{12009E1A-ACEF-76C7-86DC-02392D91B8DE}"/>
              </a:ext>
            </a:extLst>
          </p:cNvPr>
          <p:cNvSpPr/>
          <p:nvPr/>
        </p:nvSpPr>
        <p:spPr>
          <a:xfrm>
            <a:off x="1178560" y="3728075"/>
            <a:ext cx="2428240" cy="873760"/>
          </a:xfrm>
          <a:prstGeom prst="rect">
            <a:avLst/>
          </a:prstGeom>
          <a:gradFill flip="none" rotWithShape="1">
            <a:gsLst>
              <a:gs pos="0">
                <a:schemeClr val="accent4">
                  <a:lumMod val="60000"/>
                  <a:lumOff val="40000"/>
                  <a:tint val="66000"/>
                  <a:satMod val="160000"/>
                </a:schemeClr>
              </a:gs>
              <a:gs pos="50000">
                <a:schemeClr val="accent4">
                  <a:lumMod val="60000"/>
                  <a:lumOff val="40000"/>
                  <a:tint val="44500"/>
                  <a:satMod val="160000"/>
                </a:schemeClr>
              </a:gs>
              <a:gs pos="100000">
                <a:schemeClr val="accent4">
                  <a:lumMod val="60000"/>
                  <a:lumOff val="40000"/>
                  <a:tint val="23500"/>
                  <a:satMod val="160000"/>
                </a:scheme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i="0" dirty="0">
                <a:solidFill>
                  <a:srgbClr val="FF0000"/>
                </a:solidFill>
                <a:effectLst/>
              </a:rPr>
              <a:t>ĐỘ THIÊN LỆCH =</a:t>
            </a:r>
            <a:endParaRPr lang="vi-VN" dirty="0">
              <a:solidFill>
                <a:srgbClr val="FF0000"/>
              </a:solidFill>
            </a:endParaRPr>
          </a:p>
        </p:txBody>
      </p:sp>
      <p:sp>
        <p:nvSpPr>
          <p:cNvPr id="12" name="Hình chữ nhật 11">
            <a:extLst>
              <a:ext uri="{FF2B5EF4-FFF2-40B4-BE49-F238E27FC236}">
                <a16:creationId xmlns:a16="http://schemas.microsoft.com/office/drawing/2014/main" id="{282F8D65-ABB5-EC95-01A2-0AA3682702C2}"/>
              </a:ext>
            </a:extLst>
          </p:cNvPr>
          <p:cNvSpPr/>
          <p:nvPr/>
        </p:nvSpPr>
        <p:spPr>
          <a:xfrm>
            <a:off x="3698240" y="3728075"/>
            <a:ext cx="3464560" cy="87376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i="0" dirty="0">
                <a:solidFill>
                  <a:srgbClr val="FF0000"/>
                </a:solidFill>
                <a:effectLst/>
              </a:rPr>
              <a:t>TỶ LỆ LỖI TỐI ƯU +</a:t>
            </a:r>
            <a:endParaRPr lang="vi-VN" dirty="0">
              <a:solidFill>
                <a:srgbClr val="FF0000"/>
              </a:solidFill>
            </a:endParaRPr>
          </a:p>
        </p:txBody>
      </p:sp>
      <p:sp>
        <p:nvSpPr>
          <p:cNvPr id="13" name="Hình chữ nhật 12">
            <a:extLst>
              <a:ext uri="{FF2B5EF4-FFF2-40B4-BE49-F238E27FC236}">
                <a16:creationId xmlns:a16="http://schemas.microsoft.com/office/drawing/2014/main" id="{CF3652DE-4D2D-076A-E479-C83CA77EA189}"/>
              </a:ext>
            </a:extLst>
          </p:cNvPr>
          <p:cNvSpPr/>
          <p:nvPr/>
        </p:nvSpPr>
        <p:spPr>
          <a:xfrm>
            <a:off x="7254240" y="3728075"/>
            <a:ext cx="3647440" cy="873760"/>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800" b="1" i="0" dirty="0">
                <a:solidFill>
                  <a:srgbClr val="FF0000"/>
                </a:solidFill>
                <a:effectLst/>
              </a:rPr>
              <a:t>ĐỘ THIÊN LỆCH CÓ THỂ TRÁNH ĐƯỢC</a:t>
            </a:r>
            <a:endParaRPr lang="vi-VN" dirty="0">
              <a:solidFill>
                <a:srgbClr val="FF0000"/>
              </a:solidFill>
            </a:endParaRPr>
          </a:p>
        </p:txBody>
      </p:sp>
    </p:spTree>
    <p:extLst>
      <p:ext uri="{BB962C8B-B14F-4D97-AF65-F5344CB8AC3E}">
        <p14:creationId xmlns:p14="http://schemas.microsoft.com/office/powerpoint/2010/main" val="37582976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down)">
                                      <p:cBhvr>
                                        <p:cTn id="31" dur="580">
                                          <p:stCondLst>
                                            <p:cond delay="0"/>
                                          </p:stCondLst>
                                        </p:cTn>
                                        <p:tgtEl>
                                          <p:spTgt spid="6">
                                            <p:txEl>
                                              <p:pRg st="4" end="4"/>
                                            </p:txEl>
                                          </p:spTgt>
                                        </p:tgtEl>
                                      </p:cBhvr>
                                    </p:animEffect>
                                    <p:anim calcmode="lin" valueType="num">
                                      <p:cBhvr>
                                        <p:cTn id="32"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6">
                                            <p:txEl>
                                              <p:pRg st="4" end="4"/>
                                            </p:txEl>
                                          </p:spTgt>
                                        </p:tgtEl>
                                      </p:cBhvr>
                                      <p:to x="100000" y="60000"/>
                                    </p:animScale>
                                    <p:animScale>
                                      <p:cBhvr>
                                        <p:cTn id="38" dur="166" decel="50000">
                                          <p:stCondLst>
                                            <p:cond delay="676"/>
                                          </p:stCondLst>
                                        </p:cTn>
                                        <p:tgtEl>
                                          <p:spTgt spid="6">
                                            <p:txEl>
                                              <p:pRg st="4" end="4"/>
                                            </p:txEl>
                                          </p:spTgt>
                                        </p:tgtEl>
                                      </p:cBhvr>
                                      <p:to x="100000" y="100000"/>
                                    </p:animScale>
                                    <p:animScale>
                                      <p:cBhvr>
                                        <p:cTn id="39" dur="26">
                                          <p:stCondLst>
                                            <p:cond delay="1312"/>
                                          </p:stCondLst>
                                        </p:cTn>
                                        <p:tgtEl>
                                          <p:spTgt spid="6">
                                            <p:txEl>
                                              <p:pRg st="4" end="4"/>
                                            </p:txEl>
                                          </p:spTgt>
                                        </p:tgtEl>
                                      </p:cBhvr>
                                      <p:to x="100000" y="80000"/>
                                    </p:animScale>
                                    <p:animScale>
                                      <p:cBhvr>
                                        <p:cTn id="40" dur="166" decel="50000">
                                          <p:stCondLst>
                                            <p:cond delay="1338"/>
                                          </p:stCondLst>
                                        </p:cTn>
                                        <p:tgtEl>
                                          <p:spTgt spid="6">
                                            <p:txEl>
                                              <p:pRg st="4" end="4"/>
                                            </p:txEl>
                                          </p:spTgt>
                                        </p:tgtEl>
                                      </p:cBhvr>
                                      <p:to x="100000" y="100000"/>
                                    </p:animScale>
                                    <p:animScale>
                                      <p:cBhvr>
                                        <p:cTn id="41" dur="26">
                                          <p:stCondLst>
                                            <p:cond delay="1642"/>
                                          </p:stCondLst>
                                        </p:cTn>
                                        <p:tgtEl>
                                          <p:spTgt spid="6">
                                            <p:txEl>
                                              <p:pRg st="4" end="4"/>
                                            </p:txEl>
                                          </p:spTgt>
                                        </p:tgtEl>
                                      </p:cBhvr>
                                      <p:to x="100000" y="90000"/>
                                    </p:animScale>
                                    <p:animScale>
                                      <p:cBhvr>
                                        <p:cTn id="42" dur="166" decel="50000">
                                          <p:stCondLst>
                                            <p:cond delay="1668"/>
                                          </p:stCondLst>
                                        </p:cTn>
                                        <p:tgtEl>
                                          <p:spTgt spid="6">
                                            <p:txEl>
                                              <p:pRg st="4" end="4"/>
                                            </p:txEl>
                                          </p:spTgt>
                                        </p:tgtEl>
                                      </p:cBhvr>
                                      <p:to x="100000" y="100000"/>
                                    </p:animScale>
                                    <p:animScale>
                                      <p:cBhvr>
                                        <p:cTn id="43" dur="26">
                                          <p:stCondLst>
                                            <p:cond delay="1808"/>
                                          </p:stCondLst>
                                        </p:cTn>
                                        <p:tgtEl>
                                          <p:spTgt spid="6">
                                            <p:txEl>
                                              <p:pRg st="4" end="4"/>
                                            </p:txEl>
                                          </p:spTgt>
                                        </p:tgtEl>
                                      </p:cBhvr>
                                      <p:to x="100000" y="95000"/>
                                    </p:animScale>
                                    <p:animScale>
                                      <p:cBhvr>
                                        <p:cTn id="44" dur="166" decel="50000">
                                          <p:stCondLst>
                                            <p:cond delay="1834"/>
                                          </p:stCondLst>
                                        </p:cTn>
                                        <p:tgtEl>
                                          <p:spTgt spid="6">
                                            <p:txEl>
                                              <p:pRg st="4" end="4"/>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1000"/>
                                        <p:tgtEl>
                                          <p:spTgt spid="13"/>
                                        </p:tgtEl>
                                      </p:cBhvr>
                                    </p:animEffect>
                                    <p:anim calcmode="lin" valueType="num">
                                      <p:cBhvr>
                                        <p:cTn id="64" dur="1000" fill="hold"/>
                                        <p:tgtEl>
                                          <p:spTgt spid="13"/>
                                        </p:tgtEl>
                                        <p:attrNameLst>
                                          <p:attrName>ppt_x</p:attrName>
                                        </p:attrNameLst>
                                      </p:cBhvr>
                                      <p:tavLst>
                                        <p:tav tm="0">
                                          <p:val>
                                            <p:strVal val="#ppt_x"/>
                                          </p:val>
                                        </p:tav>
                                        <p:tav tm="100000">
                                          <p:val>
                                            <p:strVal val="#ppt_x"/>
                                          </p:val>
                                        </p:tav>
                                      </p:tavLst>
                                    </p:anim>
                                    <p:anim calcmode="lin" valueType="num">
                                      <p:cBhvr>
                                        <p:cTn id="6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Effect transition="in" filter="fade">
                                      <p:cBhvr>
                                        <p:cTn id="70" dur="1000"/>
                                        <p:tgtEl>
                                          <p:spTgt spid="6">
                                            <p:txEl>
                                              <p:pRg st="7" end="7"/>
                                            </p:txEl>
                                          </p:spTgt>
                                        </p:tgtEl>
                                      </p:cBhvr>
                                    </p:animEffect>
                                    <p:anim calcmode="lin" valueType="num">
                                      <p:cBhvr>
                                        <p:cTn id="71"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8" end="8"/>
                                            </p:txEl>
                                          </p:spTgt>
                                        </p:tgtEl>
                                        <p:attrNameLst>
                                          <p:attrName>style.visibility</p:attrName>
                                        </p:attrNameLst>
                                      </p:cBhvr>
                                      <p:to>
                                        <p:strVal val="visible"/>
                                      </p:to>
                                    </p:set>
                                    <p:animEffect transition="in" filter="fade">
                                      <p:cBhvr>
                                        <p:cTn id="77" dur="1000"/>
                                        <p:tgtEl>
                                          <p:spTgt spid="6">
                                            <p:txEl>
                                              <p:pRg st="8" end="8"/>
                                            </p:txEl>
                                          </p:spTgt>
                                        </p:tgtEl>
                                      </p:cBhvr>
                                    </p:animEffect>
                                    <p:anim calcmode="lin" valueType="num">
                                      <p:cBhvr>
                                        <p:cTn id="7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8" end="8"/>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
                                            <p:txEl>
                                              <p:pRg st="9" end="9"/>
                                            </p:txEl>
                                          </p:spTgt>
                                        </p:tgtEl>
                                        <p:attrNameLst>
                                          <p:attrName>style.visibility</p:attrName>
                                        </p:attrNameLst>
                                      </p:cBhvr>
                                      <p:to>
                                        <p:strVal val="visible"/>
                                      </p:to>
                                    </p:set>
                                    <p:animEffect transition="in" filter="fade">
                                      <p:cBhvr>
                                        <p:cTn id="82" dur="1000"/>
                                        <p:tgtEl>
                                          <p:spTgt spid="6">
                                            <p:txEl>
                                              <p:pRg st="9" end="9"/>
                                            </p:txEl>
                                          </p:spTgt>
                                        </p:tgtEl>
                                      </p:cBhvr>
                                    </p:animEffect>
                                    <p:anim calcmode="lin" valueType="num">
                                      <p:cBhvr>
                                        <p:cTn id="8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84"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6">
                                            <p:txEl>
                                              <p:pRg st="10" end="10"/>
                                            </p:txEl>
                                          </p:spTgt>
                                        </p:tgtEl>
                                        <p:attrNameLst>
                                          <p:attrName>style.visibility</p:attrName>
                                        </p:attrNameLst>
                                      </p:cBhvr>
                                      <p:to>
                                        <p:strVal val="visible"/>
                                      </p:to>
                                    </p:set>
                                    <p:animEffect transition="in" filter="fade">
                                      <p:cBhvr>
                                        <p:cTn id="89" dur="1000"/>
                                        <p:tgtEl>
                                          <p:spTgt spid="6">
                                            <p:txEl>
                                              <p:pRg st="10" end="10"/>
                                            </p:txEl>
                                          </p:spTgt>
                                        </p:tgtEl>
                                      </p:cBhvr>
                                    </p:animEffect>
                                    <p:anim calcmode="lin" valueType="num">
                                      <p:cBhvr>
                                        <p:cTn id="9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6">
                                            <p:txEl>
                                              <p:pRg st="11" end="11"/>
                                            </p:txEl>
                                          </p:spTgt>
                                        </p:tgtEl>
                                        <p:attrNameLst>
                                          <p:attrName>style.visibility</p:attrName>
                                        </p:attrNameLst>
                                      </p:cBhvr>
                                      <p:to>
                                        <p:strVal val="visible"/>
                                      </p:to>
                                    </p:set>
                                    <p:anim calcmode="lin" valueType="num">
                                      <p:cBhvr additive="base">
                                        <p:cTn id="96"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7000" b="-7000"/>
          </a:stretch>
        </a:blipFill>
        <a:effectLst/>
      </p:bgPr>
    </p:bg>
    <p:spTree>
      <p:nvGrpSpPr>
        <p:cNvPr id="1" name="">
          <a:extLst>
            <a:ext uri="{FF2B5EF4-FFF2-40B4-BE49-F238E27FC236}">
              <a16:creationId xmlns:a16="http://schemas.microsoft.com/office/drawing/2014/main" id="{54C8BBCD-A83F-277F-305E-57D4C13C52F7}"/>
            </a:ext>
          </a:extLst>
        </p:cNvPr>
        <p:cNvGrpSpPr/>
        <p:nvPr/>
      </p:nvGrpSpPr>
      <p:grpSpPr>
        <a:xfrm>
          <a:off x="0" y="0"/>
          <a:ext cx="0" cy="0"/>
          <a:chOff x="0" y="0"/>
          <a:chExt cx="0" cy="0"/>
        </a:xfrm>
      </p:grpSpPr>
      <p:sp>
        <p:nvSpPr>
          <p:cNvPr id="4" name="Hình chữ nhật 3">
            <a:extLst>
              <a:ext uri="{FF2B5EF4-FFF2-40B4-BE49-F238E27FC236}">
                <a16:creationId xmlns:a16="http://schemas.microsoft.com/office/drawing/2014/main" id="{3D4C1989-F8D6-5035-9271-FC171DE922E0}"/>
              </a:ext>
            </a:extLst>
          </p:cNvPr>
          <p:cNvSpPr/>
          <p:nvPr/>
        </p:nvSpPr>
        <p:spPr>
          <a:xfrm>
            <a:off x="0" y="0"/>
            <a:ext cx="12192000" cy="6858000"/>
          </a:xfrm>
          <a:prstGeom prst="rect">
            <a:avLst/>
          </a:prstGeom>
          <a:gradFill flip="none" rotWithShape="1">
            <a:gsLst>
              <a:gs pos="1000">
                <a:schemeClr val="accent4">
                  <a:lumMod val="40000"/>
                  <a:lumOff val="60000"/>
                  <a:alpha val="5000"/>
                </a:schemeClr>
              </a:gs>
              <a:gs pos="65000">
                <a:schemeClr val="accent4">
                  <a:lumMod val="75000"/>
                  <a:alpha val="6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vi-VN" dirty="0"/>
          </a:p>
        </p:txBody>
      </p:sp>
      <p:sp>
        <p:nvSpPr>
          <p:cNvPr id="5" name="Hộp Văn bản 4">
            <a:extLst>
              <a:ext uri="{FF2B5EF4-FFF2-40B4-BE49-F238E27FC236}">
                <a16:creationId xmlns:a16="http://schemas.microsoft.com/office/drawing/2014/main" id="{165C5AB9-FAB0-D1BC-AC55-7CBF1913D56B}"/>
              </a:ext>
            </a:extLst>
          </p:cNvPr>
          <p:cNvSpPr txBox="1"/>
          <p:nvPr/>
        </p:nvSpPr>
        <p:spPr>
          <a:xfrm>
            <a:off x="0" y="0"/>
            <a:ext cx="3850640" cy="369332"/>
          </a:xfrm>
          <a:prstGeom prst="rect">
            <a:avLst/>
          </a:prstGeom>
          <a:noFill/>
        </p:spPr>
        <p:txBody>
          <a:bodyPr wrap="square" rtlCol="0">
            <a:spAutoFit/>
          </a:bodyPr>
          <a:lstStyle/>
          <a:p>
            <a:r>
              <a:rPr lang="vi-VN" b="1" dirty="0">
                <a:solidFill>
                  <a:schemeClr val="bg1"/>
                </a:solidFill>
              </a:rPr>
              <a:t>MACHINE LEARNING YEARNING</a:t>
            </a:r>
          </a:p>
        </p:txBody>
      </p:sp>
      <p:sp>
        <p:nvSpPr>
          <p:cNvPr id="3" name="Hộp Văn bản 2">
            <a:extLst>
              <a:ext uri="{FF2B5EF4-FFF2-40B4-BE49-F238E27FC236}">
                <a16:creationId xmlns:a16="http://schemas.microsoft.com/office/drawing/2014/main" id="{A8D438AD-10FF-1C85-A203-045517894E5D}"/>
              </a:ext>
            </a:extLst>
          </p:cNvPr>
          <p:cNvSpPr txBox="1"/>
          <p:nvPr/>
        </p:nvSpPr>
        <p:spPr>
          <a:xfrm>
            <a:off x="1117600" y="363915"/>
            <a:ext cx="4978400" cy="584775"/>
          </a:xfrm>
          <a:prstGeom prst="rect">
            <a:avLst/>
          </a:prstGeom>
          <a:noFill/>
        </p:spPr>
        <p:txBody>
          <a:bodyPr wrap="square" rtlCol="0">
            <a:spAutoFit/>
          </a:bodyPr>
          <a:lstStyle/>
          <a:p>
            <a:r>
              <a:rPr lang="vi-VN" sz="3200" dirty="0" err="1">
                <a:solidFill>
                  <a:schemeClr val="bg1"/>
                </a:solidFill>
              </a:rPr>
              <a:t>Bias</a:t>
            </a:r>
            <a:r>
              <a:rPr lang="vi-VN" sz="3200" dirty="0">
                <a:solidFill>
                  <a:schemeClr val="bg1"/>
                </a:solidFill>
              </a:rPr>
              <a:t> &amp; </a:t>
            </a:r>
            <a:r>
              <a:rPr lang="vi-VN" sz="3200" dirty="0" err="1">
                <a:solidFill>
                  <a:schemeClr val="bg1"/>
                </a:solidFill>
              </a:rPr>
              <a:t>Variance</a:t>
            </a:r>
            <a:endParaRPr lang="vi-VN" sz="3200" dirty="0">
              <a:solidFill>
                <a:schemeClr val="bg1"/>
              </a:solidFill>
            </a:endParaRPr>
          </a:p>
        </p:txBody>
      </p:sp>
      <p:sp>
        <p:nvSpPr>
          <p:cNvPr id="2" name="Hộp Văn bản 1">
            <a:extLst>
              <a:ext uri="{FF2B5EF4-FFF2-40B4-BE49-F238E27FC236}">
                <a16:creationId xmlns:a16="http://schemas.microsoft.com/office/drawing/2014/main" id="{C334EAAF-51F2-FCEF-FC2D-1147AE62AEB9}"/>
              </a:ext>
            </a:extLst>
          </p:cNvPr>
          <p:cNvSpPr txBox="1"/>
          <p:nvPr/>
        </p:nvSpPr>
        <p:spPr>
          <a:xfrm>
            <a:off x="1087120" y="948690"/>
            <a:ext cx="10129520" cy="523220"/>
          </a:xfrm>
          <a:prstGeom prst="rect">
            <a:avLst/>
          </a:prstGeom>
          <a:noFill/>
        </p:spPr>
        <p:txBody>
          <a:bodyPr wrap="square" rtlCol="0">
            <a:spAutoFit/>
          </a:bodyPr>
          <a:lstStyle/>
          <a:p>
            <a:pPr algn="just" fontAlgn="base">
              <a:spcAft>
                <a:spcPts val="600"/>
              </a:spcAft>
            </a:pPr>
            <a:r>
              <a:rPr lang="vi-VN" sz="2800" b="1" dirty="0">
                <a:solidFill>
                  <a:schemeClr val="bg1"/>
                </a:solidFill>
                <a:effectLst/>
              </a:rPr>
              <a:t>22.TỶ LỆ LỖI TỐI ƯU</a:t>
            </a:r>
          </a:p>
        </p:txBody>
      </p:sp>
      <p:sp>
        <p:nvSpPr>
          <p:cNvPr id="6" name="Hộp Văn bản 5">
            <a:extLst>
              <a:ext uri="{FF2B5EF4-FFF2-40B4-BE49-F238E27FC236}">
                <a16:creationId xmlns:a16="http://schemas.microsoft.com/office/drawing/2014/main" id="{8BE32E4B-72D3-183F-4ADB-DB789B03BBD3}"/>
              </a:ext>
            </a:extLst>
          </p:cNvPr>
          <p:cNvSpPr txBox="1"/>
          <p:nvPr/>
        </p:nvSpPr>
        <p:spPr>
          <a:xfrm>
            <a:off x="1087120" y="1461750"/>
            <a:ext cx="9814560" cy="4108817"/>
          </a:xfrm>
          <a:prstGeom prst="rect">
            <a:avLst/>
          </a:prstGeom>
          <a:noFill/>
        </p:spPr>
        <p:txBody>
          <a:bodyPr wrap="square" rtlCol="0">
            <a:spAutoFit/>
          </a:bodyPr>
          <a:lstStyle/>
          <a:p>
            <a:pPr algn="just" fontAlgn="base">
              <a:lnSpc>
                <a:spcPct val="150000"/>
              </a:lnSpc>
            </a:pPr>
            <a:r>
              <a:rPr lang="vi-VN" b="1" dirty="0">
                <a:solidFill>
                  <a:srgbClr val="FFFF00"/>
                </a:solidFill>
              </a:rPr>
              <a:t>Lợi ích của tỷ lệ lỗi tối ưu:</a:t>
            </a:r>
          </a:p>
          <a:p>
            <a:pPr algn="just" fontAlgn="base">
              <a:lnSpc>
                <a:spcPct val="150000"/>
              </a:lnSpc>
            </a:pPr>
            <a:r>
              <a:rPr lang="vi-VN" dirty="0">
                <a:solidFill>
                  <a:schemeClr val="bg1"/>
                </a:solidFill>
              </a:rPr>
              <a:t>Biết tỷ lệ lỗi tối ưu giúp xác định được khoảng cách giữa hiệu suất hiện tại của mô hình và hiệu suất tối đa mà nó có thể đạt được. Tỷ lệ lỗi tối ưu, còn được gọi là </a:t>
            </a:r>
            <a:r>
              <a:rPr lang="vi-VN" dirty="0" err="1">
                <a:solidFill>
                  <a:schemeClr val="bg1"/>
                </a:solidFill>
              </a:rPr>
              <a:t>Bayes</a:t>
            </a:r>
            <a:r>
              <a:rPr lang="vi-VN" dirty="0">
                <a:solidFill>
                  <a:schemeClr val="bg1"/>
                </a:solidFill>
              </a:rPr>
              <a:t> </a:t>
            </a:r>
            <a:r>
              <a:rPr lang="vi-VN" dirty="0" err="1">
                <a:solidFill>
                  <a:schemeClr val="bg1"/>
                </a:solidFill>
              </a:rPr>
              <a:t>error</a:t>
            </a:r>
            <a:r>
              <a:rPr lang="vi-VN" dirty="0">
                <a:solidFill>
                  <a:schemeClr val="bg1"/>
                </a:solidFill>
              </a:rPr>
              <a:t> </a:t>
            </a:r>
            <a:r>
              <a:rPr lang="vi-VN" dirty="0" err="1">
                <a:solidFill>
                  <a:schemeClr val="bg1"/>
                </a:solidFill>
              </a:rPr>
              <a:t>rate</a:t>
            </a:r>
            <a:r>
              <a:rPr lang="vi-VN" dirty="0">
                <a:solidFill>
                  <a:schemeClr val="bg1"/>
                </a:solidFill>
              </a:rPr>
              <a:t>, có thể ước lượng thông qua việc so sánh với hiệu suất của con người trong các tác vụ mà con người làm tốt.</a:t>
            </a:r>
          </a:p>
          <a:p>
            <a:pPr algn="just" fontAlgn="base">
              <a:lnSpc>
                <a:spcPct val="150000"/>
              </a:lnSpc>
            </a:pPr>
            <a:r>
              <a:rPr lang="vi-VN" b="1" dirty="0">
                <a:solidFill>
                  <a:srgbClr val="FFFF00"/>
                </a:solidFill>
              </a:rPr>
              <a:t>KẾT LUẬN</a:t>
            </a:r>
            <a:endParaRPr lang="vi-VN" dirty="0">
              <a:solidFill>
                <a:srgbClr val="FFFF00"/>
              </a:solidFill>
            </a:endParaRPr>
          </a:p>
          <a:p>
            <a:pPr algn="just" fontAlgn="base">
              <a:lnSpc>
                <a:spcPct val="150000"/>
              </a:lnSpc>
            </a:pPr>
            <a:r>
              <a:rPr lang="vi-VN" dirty="0">
                <a:solidFill>
                  <a:schemeClr val="bg1"/>
                </a:solidFill>
              </a:rPr>
              <a:t>Hiểu biết về các loại lỗi này cho phép các nhà khoa học dữ liệu xác định các bước tiếp theo trong việc cải thiện mô hình, giúp lựa chọn giữa các kỹ thuật giảm thiên lệch hoặc giảm phương sai.</a:t>
            </a:r>
          </a:p>
          <a:p>
            <a:pPr algn="just"/>
            <a:endParaRPr lang="vi-VN" dirty="0"/>
          </a:p>
        </p:txBody>
      </p:sp>
    </p:spTree>
    <p:extLst>
      <p:ext uri="{BB962C8B-B14F-4D97-AF65-F5344CB8AC3E}">
        <p14:creationId xmlns:p14="http://schemas.microsoft.com/office/powerpoint/2010/main" val="2519955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down)">
                                      <p:cBhvr>
                                        <p:cTn id="21" dur="580">
                                          <p:stCondLst>
                                            <p:cond delay="0"/>
                                          </p:stCondLst>
                                        </p:cTn>
                                        <p:tgtEl>
                                          <p:spTgt spid="6">
                                            <p:txEl>
                                              <p:pRg st="2" end="2"/>
                                            </p:txEl>
                                          </p:spTgt>
                                        </p:tgtEl>
                                      </p:cBhvr>
                                    </p:animEffect>
                                    <p:anim calcmode="lin" valueType="num">
                                      <p:cBhvr>
                                        <p:cTn id="22"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27" dur="26">
                                          <p:stCondLst>
                                            <p:cond delay="650"/>
                                          </p:stCondLst>
                                        </p:cTn>
                                        <p:tgtEl>
                                          <p:spTgt spid="6">
                                            <p:txEl>
                                              <p:pRg st="2" end="2"/>
                                            </p:txEl>
                                          </p:spTgt>
                                        </p:tgtEl>
                                      </p:cBhvr>
                                      <p:to x="100000" y="60000"/>
                                    </p:animScale>
                                    <p:animScale>
                                      <p:cBhvr>
                                        <p:cTn id="28" dur="166" decel="50000">
                                          <p:stCondLst>
                                            <p:cond delay="676"/>
                                          </p:stCondLst>
                                        </p:cTn>
                                        <p:tgtEl>
                                          <p:spTgt spid="6">
                                            <p:txEl>
                                              <p:pRg st="2" end="2"/>
                                            </p:txEl>
                                          </p:spTgt>
                                        </p:tgtEl>
                                      </p:cBhvr>
                                      <p:to x="100000" y="100000"/>
                                    </p:animScale>
                                    <p:animScale>
                                      <p:cBhvr>
                                        <p:cTn id="29" dur="26">
                                          <p:stCondLst>
                                            <p:cond delay="1312"/>
                                          </p:stCondLst>
                                        </p:cTn>
                                        <p:tgtEl>
                                          <p:spTgt spid="6">
                                            <p:txEl>
                                              <p:pRg st="2" end="2"/>
                                            </p:txEl>
                                          </p:spTgt>
                                        </p:tgtEl>
                                      </p:cBhvr>
                                      <p:to x="100000" y="80000"/>
                                    </p:animScale>
                                    <p:animScale>
                                      <p:cBhvr>
                                        <p:cTn id="30" dur="166" decel="50000">
                                          <p:stCondLst>
                                            <p:cond delay="1338"/>
                                          </p:stCondLst>
                                        </p:cTn>
                                        <p:tgtEl>
                                          <p:spTgt spid="6">
                                            <p:txEl>
                                              <p:pRg st="2" end="2"/>
                                            </p:txEl>
                                          </p:spTgt>
                                        </p:tgtEl>
                                      </p:cBhvr>
                                      <p:to x="100000" y="100000"/>
                                    </p:animScale>
                                    <p:animScale>
                                      <p:cBhvr>
                                        <p:cTn id="31" dur="26">
                                          <p:stCondLst>
                                            <p:cond delay="1642"/>
                                          </p:stCondLst>
                                        </p:cTn>
                                        <p:tgtEl>
                                          <p:spTgt spid="6">
                                            <p:txEl>
                                              <p:pRg st="2" end="2"/>
                                            </p:txEl>
                                          </p:spTgt>
                                        </p:tgtEl>
                                      </p:cBhvr>
                                      <p:to x="100000" y="90000"/>
                                    </p:animScale>
                                    <p:animScale>
                                      <p:cBhvr>
                                        <p:cTn id="32" dur="166" decel="50000">
                                          <p:stCondLst>
                                            <p:cond delay="1668"/>
                                          </p:stCondLst>
                                        </p:cTn>
                                        <p:tgtEl>
                                          <p:spTgt spid="6">
                                            <p:txEl>
                                              <p:pRg st="2" end="2"/>
                                            </p:txEl>
                                          </p:spTgt>
                                        </p:tgtEl>
                                      </p:cBhvr>
                                      <p:to x="100000" y="100000"/>
                                    </p:animScale>
                                    <p:animScale>
                                      <p:cBhvr>
                                        <p:cTn id="33" dur="26">
                                          <p:stCondLst>
                                            <p:cond delay="1808"/>
                                          </p:stCondLst>
                                        </p:cTn>
                                        <p:tgtEl>
                                          <p:spTgt spid="6">
                                            <p:txEl>
                                              <p:pRg st="2" end="2"/>
                                            </p:txEl>
                                          </p:spTgt>
                                        </p:tgtEl>
                                      </p:cBhvr>
                                      <p:to x="100000" y="95000"/>
                                    </p:animScale>
                                    <p:animScale>
                                      <p:cBhvr>
                                        <p:cTn id="34" dur="166" decel="50000">
                                          <p:stCondLst>
                                            <p:cond delay="1834"/>
                                          </p:stCondLst>
                                        </p:cTn>
                                        <p:tgtEl>
                                          <p:spTgt spid="6">
                                            <p:txEl>
                                              <p:pRg st="2" end="2"/>
                                            </p:txEl>
                                          </p:spTgt>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fade">
                                      <p:cBhvr>
                                        <p:cTn id="39" dur="1000"/>
                                        <p:tgtEl>
                                          <p:spTgt spid="6">
                                            <p:txEl>
                                              <p:pRg st="3" end="3"/>
                                            </p:txEl>
                                          </p:spTgt>
                                        </p:tgtEl>
                                      </p:cBhvr>
                                    </p:animEffect>
                                    <p:anim calcmode="lin" valueType="num">
                                      <p:cBhvr>
                                        <p:cTn id="4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4564</TotalTime>
  <Words>8190</Words>
  <Application>Microsoft Office PowerPoint</Application>
  <PresentationFormat>Màn hình rộng</PresentationFormat>
  <Paragraphs>414</Paragraphs>
  <Slides>57</Slides>
  <Notes>0</Notes>
  <HiddenSlides>0</HiddenSlides>
  <MMClips>0</MMClips>
  <ScaleCrop>false</ScaleCrop>
  <HeadingPairs>
    <vt:vector size="6" baseType="variant">
      <vt:variant>
        <vt:lpstr>Phông được Dùng</vt:lpstr>
      </vt:variant>
      <vt:variant>
        <vt:i4>2</vt:i4>
      </vt:variant>
      <vt:variant>
        <vt:lpstr>Chủ đề</vt:lpstr>
      </vt:variant>
      <vt:variant>
        <vt:i4>1</vt:i4>
      </vt:variant>
      <vt:variant>
        <vt:lpstr>Tiêu đề Bản chiếu</vt:lpstr>
      </vt:variant>
      <vt:variant>
        <vt:i4>57</vt:i4>
      </vt:variant>
    </vt:vector>
  </HeadingPairs>
  <TitlesOfParts>
    <vt:vector size="60" baseType="lpstr">
      <vt:lpstr>Arial</vt:lpstr>
      <vt:lpstr>Times New Roman</vt:lpstr>
      <vt:lpstr>Chủ đề Office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Khoa Nguyễn</dc:creator>
  <cp:lastModifiedBy>Khoa Nguyễn</cp:lastModifiedBy>
  <cp:revision>9</cp:revision>
  <dcterms:created xsi:type="dcterms:W3CDTF">2024-11-11T06:30:13Z</dcterms:created>
  <dcterms:modified xsi:type="dcterms:W3CDTF">2024-12-06T18:12:04Z</dcterms:modified>
</cp:coreProperties>
</file>