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73" r:id="rId7"/>
    <p:sldId id="274" r:id="rId8"/>
    <p:sldId id="275" r:id="rId9"/>
    <p:sldId id="276" r:id="rId10"/>
    <p:sldId id="278" r:id="rId1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54" autoAdjust="0"/>
    <p:restoredTop sz="94660"/>
  </p:normalViewPr>
  <p:slideViewPr>
    <p:cSldViewPr snapToGrid="0">
      <p:cViewPr varScale="1">
        <p:scale>
          <a:sx n="123" d="100"/>
          <a:sy n="123" d="100"/>
        </p:scale>
        <p:origin x="96"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964FC3-A97A-46C8-A2DF-5ECBD0786402}"/>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1AFBA0C8-C338-4BA1-A6D2-D0345DE80E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05E7F637-D645-4E17-97B9-E1011DCC33EB}"/>
              </a:ext>
            </a:extLst>
          </p:cNvPr>
          <p:cNvSpPr>
            <a:spLocks noGrp="1"/>
          </p:cNvSpPr>
          <p:nvPr>
            <p:ph type="dt" sz="half" idx="10"/>
          </p:nvPr>
        </p:nvSpPr>
        <p:spPr/>
        <p:txBody>
          <a:bodyPr/>
          <a:lstStyle/>
          <a:p>
            <a:fld id="{15752B4B-EDB2-4AE2-A679-01309A28A03F}" type="datetimeFigureOut">
              <a:rPr lang="ko-KR" altLang="en-US" smtClean="0"/>
              <a:t>2024-03-12</a:t>
            </a:fld>
            <a:endParaRPr lang="ko-KR" altLang="en-US"/>
          </a:p>
        </p:txBody>
      </p:sp>
      <p:sp>
        <p:nvSpPr>
          <p:cNvPr id="5" name="바닥글 개체 틀 4">
            <a:extLst>
              <a:ext uri="{FF2B5EF4-FFF2-40B4-BE49-F238E27FC236}">
                <a16:creationId xmlns:a16="http://schemas.microsoft.com/office/drawing/2014/main" id="{F50E04B4-3C74-4604-B0C9-A4E8C902B41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17831AD-9D43-451C-8C45-0549FC52C879}"/>
              </a:ext>
            </a:extLst>
          </p:cNvPr>
          <p:cNvSpPr>
            <a:spLocks noGrp="1"/>
          </p:cNvSpPr>
          <p:nvPr>
            <p:ph type="sldNum" sz="quarter" idx="12"/>
          </p:nvPr>
        </p:nvSpPr>
        <p:spPr/>
        <p:txBody>
          <a:bodyPr/>
          <a:lstStyle/>
          <a:p>
            <a:fld id="{41E1F56C-516A-4862-8B71-8A5A6EA6DB1D}" type="slidenum">
              <a:rPr lang="ko-KR" altLang="en-US" smtClean="0"/>
              <a:t>‹#›</a:t>
            </a:fld>
            <a:endParaRPr lang="ko-KR" altLang="en-US"/>
          </a:p>
        </p:txBody>
      </p:sp>
    </p:spTree>
    <p:extLst>
      <p:ext uri="{BB962C8B-B14F-4D97-AF65-F5344CB8AC3E}">
        <p14:creationId xmlns:p14="http://schemas.microsoft.com/office/powerpoint/2010/main" val="1009618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ACC3C53-44F2-45B3-B52C-BAA077A44548}"/>
              </a:ext>
            </a:extLst>
          </p:cNvPr>
          <p:cNvSpPr>
            <a:spLocks noGrp="1"/>
          </p:cNvSpPr>
          <p:nvPr>
            <p:ph type="title"/>
          </p:nvPr>
        </p:nvSpPr>
        <p:spPr>
          <a:xfrm>
            <a:off x="372862" y="365126"/>
            <a:ext cx="11461072" cy="638052"/>
          </a:xfrm>
        </p:spPr>
        <p:txBody>
          <a:bodyPr>
            <a:normAutofit/>
          </a:bodyPr>
          <a:lstStyle>
            <a:lvl1pPr>
              <a:defRPr sz="2400"/>
            </a:lvl1pPr>
          </a:lstStyle>
          <a:p>
            <a:r>
              <a:rPr lang="ko-KR" altLang="en-US" dirty="0"/>
              <a:t>마스터 제목 스타일 편집</a:t>
            </a:r>
          </a:p>
        </p:txBody>
      </p:sp>
      <p:sp>
        <p:nvSpPr>
          <p:cNvPr id="3" name="내용 개체 틀 2">
            <a:extLst>
              <a:ext uri="{FF2B5EF4-FFF2-40B4-BE49-F238E27FC236}">
                <a16:creationId xmlns:a16="http://schemas.microsoft.com/office/drawing/2014/main" id="{8CF927BA-C1C4-4561-9DCE-FA7D7376F08A}"/>
              </a:ext>
            </a:extLst>
          </p:cNvPr>
          <p:cNvSpPr>
            <a:spLocks noGrp="1"/>
          </p:cNvSpPr>
          <p:nvPr>
            <p:ph idx="1"/>
          </p:nvPr>
        </p:nvSpPr>
        <p:spPr>
          <a:xfrm>
            <a:off x="372862" y="1260629"/>
            <a:ext cx="11461072" cy="5232246"/>
          </a:xfrm>
        </p:spPr>
        <p:txBody>
          <a:bodyPr/>
          <a:lstStyle>
            <a:lvl1pPr>
              <a:defRPr sz="2000"/>
            </a:lvl1pPr>
            <a:lvl2pPr>
              <a:defRPr sz="1800"/>
            </a:lvl2pPr>
            <a:lvl3pPr>
              <a:defRPr sz="1600"/>
            </a:lvl3pPr>
            <a:lvl4pPr>
              <a:defRPr sz="1600"/>
            </a:lvl4pPr>
            <a:lvl5pPr>
              <a:defRPr sz="1600"/>
            </a:lvl5p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p>
        </p:txBody>
      </p:sp>
    </p:spTree>
    <p:extLst>
      <p:ext uri="{BB962C8B-B14F-4D97-AF65-F5344CB8AC3E}">
        <p14:creationId xmlns:p14="http://schemas.microsoft.com/office/powerpoint/2010/main" val="34375460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33CE293-F246-4615-870A-FE5B5700B02D}"/>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C8325774-B02C-4AE4-8B16-4C22DA92B1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40FB687D-2056-458C-97DF-30D21E963C63}"/>
              </a:ext>
            </a:extLst>
          </p:cNvPr>
          <p:cNvSpPr>
            <a:spLocks noGrp="1"/>
          </p:cNvSpPr>
          <p:nvPr>
            <p:ph type="dt" sz="half" idx="10"/>
          </p:nvPr>
        </p:nvSpPr>
        <p:spPr/>
        <p:txBody>
          <a:bodyPr/>
          <a:lstStyle/>
          <a:p>
            <a:fld id="{15752B4B-EDB2-4AE2-A679-01309A28A03F}" type="datetimeFigureOut">
              <a:rPr lang="ko-KR" altLang="en-US" smtClean="0"/>
              <a:t>2024-03-12</a:t>
            </a:fld>
            <a:endParaRPr lang="ko-KR" altLang="en-US"/>
          </a:p>
        </p:txBody>
      </p:sp>
      <p:sp>
        <p:nvSpPr>
          <p:cNvPr id="5" name="바닥글 개체 틀 4">
            <a:extLst>
              <a:ext uri="{FF2B5EF4-FFF2-40B4-BE49-F238E27FC236}">
                <a16:creationId xmlns:a16="http://schemas.microsoft.com/office/drawing/2014/main" id="{87D23019-C160-4F40-97DE-E8D89A1CC36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87E10D5-C90D-4D04-B446-7503B8FF48EA}"/>
              </a:ext>
            </a:extLst>
          </p:cNvPr>
          <p:cNvSpPr>
            <a:spLocks noGrp="1"/>
          </p:cNvSpPr>
          <p:nvPr>
            <p:ph type="sldNum" sz="quarter" idx="12"/>
          </p:nvPr>
        </p:nvSpPr>
        <p:spPr/>
        <p:txBody>
          <a:bodyPr/>
          <a:lstStyle/>
          <a:p>
            <a:fld id="{41E1F56C-516A-4862-8B71-8A5A6EA6DB1D}" type="slidenum">
              <a:rPr lang="ko-KR" altLang="en-US" smtClean="0"/>
              <a:t>‹#›</a:t>
            </a:fld>
            <a:endParaRPr lang="ko-KR" altLang="en-US"/>
          </a:p>
        </p:txBody>
      </p:sp>
    </p:spTree>
    <p:extLst>
      <p:ext uri="{BB962C8B-B14F-4D97-AF65-F5344CB8AC3E}">
        <p14:creationId xmlns:p14="http://schemas.microsoft.com/office/powerpoint/2010/main" val="285908921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콘텐츠 2개">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E09F98B1-BAEC-49D7-B066-CCE180D37B42}"/>
              </a:ext>
            </a:extLst>
          </p:cNvPr>
          <p:cNvSpPr>
            <a:spLocks noGrp="1"/>
          </p:cNvSpPr>
          <p:nvPr>
            <p:ph sz="half" idx="1"/>
          </p:nvPr>
        </p:nvSpPr>
        <p:spPr>
          <a:xfrm>
            <a:off x="372862" y="1260630"/>
            <a:ext cx="5646938" cy="5232244"/>
          </a:xfrm>
        </p:spPr>
        <p:txBody>
          <a:bodyPr>
            <a:normAutofit/>
          </a:bodyPr>
          <a:lstStyle>
            <a:lvl1pPr>
              <a:defRPr sz="2000"/>
            </a:lvl1pPr>
            <a:lvl2pPr>
              <a:defRPr sz="1800"/>
            </a:lvl2pPr>
            <a:lvl3pPr>
              <a:defRPr sz="1600"/>
            </a:lvl3pPr>
            <a:lvl4pPr>
              <a:defRPr sz="1600"/>
            </a:lvl4pPr>
            <a:lvl5pPr>
              <a:defRPr sz="1600"/>
            </a:lvl5p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p>
        </p:txBody>
      </p:sp>
      <p:sp>
        <p:nvSpPr>
          <p:cNvPr id="4" name="내용 개체 틀 3">
            <a:extLst>
              <a:ext uri="{FF2B5EF4-FFF2-40B4-BE49-F238E27FC236}">
                <a16:creationId xmlns:a16="http://schemas.microsoft.com/office/drawing/2014/main" id="{A63D5C11-D718-4062-B0F2-56423DB57135}"/>
              </a:ext>
            </a:extLst>
          </p:cNvPr>
          <p:cNvSpPr>
            <a:spLocks noGrp="1"/>
          </p:cNvSpPr>
          <p:nvPr>
            <p:ph sz="half" idx="2"/>
          </p:nvPr>
        </p:nvSpPr>
        <p:spPr>
          <a:xfrm>
            <a:off x="6172200" y="1260629"/>
            <a:ext cx="5661734" cy="5232244"/>
          </a:xfrm>
        </p:spPr>
        <p:txBody>
          <a:bodyPr>
            <a:normAutofit/>
          </a:bodyPr>
          <a:lstStyle>
            <a:lvl1pPr>
              <a:defRPr sz="2000"/>
            </a:lvl1pPr>
            <a:lvl2pPr>
              <a:defRPr sz="1800"/>
            </a:lvl2pPr>
            <a:lvl3pPr>
              <a:defRPr sz="1600"/>
            </a:lvl3pPr>
            <a:lvl4pPr>
              <a:defRPr sz="1600"/>
            </a:lvl4pPr>
            <a:lvl5pPr>
              <a:defRPr sz="1600"/>
            </a:lvl5p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p>
        </p:txBody>
      </p:sp>
      <p:sp>
        <p:nvSpPr>
          <p:cNvPr id="8" name="제목 1">
            <a:extLst>
              <a:ext uri="{FF2B5EF4-FFF2-40B4-BE49-F238E27FC236}">
                <a16:creationId xmlns:a16="http://schemas.microsoft.com/office/drawing/2014/main" id="{F149DFED-621C-3288-8772-B3081366BE9A}"/>
              </a:ext>
            </a:extLst>
          </p:cNvPr>
          <p:cNvSpPr>
            <a:spLocks noGrp="1"/>
          </p:cNvSpPr>
          <p:nvPr>
            <p:ph type="title"/>
          </p:nvPr>
        </p:nvSpPr>
        <p:spPr>
          <a:xfrm>
            <a:off x="372862" y="365126"/>
            <a:ext cx="11461072" cy="638052"/>
          </a:xfrm>
        </p:spPr>
        <p:txBody>
          <a:bodyPr>
            <a:normAutofit/>
          </a:bodyPr>
          <a:lstStyle>
            <a:lvl1pPr>
              <a:defRPr sz="2400"/>
            </a:lvl1pPr>
          </a:lstStyle>
          <a:p>
            <a:r>
              <a:rPr lang="ko-KR" altLang="en-US" dirty="0"/>
              <a:t>마스터 제목 스타일 편집</a:t>
            </a:r>
          </a:p>
        </p:txBody>
      </p:sp>
    </p:spTree>
    <p:extLst>
      <p:ext uri="{BB962C8B-B14F-4D97-AF65-F5344CB8AC3E}">
        <p14:creationId xmlns:p14="http://schemas.microsoft.com/office/powerpoint/2010/main" val="194196161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제목만">
    <p:spTree>
      <p:nvGrpSpPr>
        <p:cNvPr id="1" name=""/>
        <p:cNvGrpSpPr/>
        <p:nvPr/>
      </p:nvGrpSpPr>
      <p:grpSpPr>
        <a:xfrm>
          <a:off x="0" y="0"/>
          <a:ext cx="0" cy="0"/>
          <a:chOff x="0" y="0"/>
          <a:chExt cx="0" cy="0"/>
        </a:xfrm>
      </p:grpSpPr>
      <p:sp>
        <p:nvSpPr>
          <p:cNvPr id="6" name="제목 1">
            <a:extLst>
              <a:ext uri="{FF2B5EF4-FFF2-40B4-BE49-F238E27FC236}">
                <a16:creationId xmlns:a16="http://schemas.microsoft.com/office/drawing/2014/main" id="{AD187671-DFA5-4BAE-FCB5-C44DE24CC37C}"/>
              </a:ext>
            </a:extLst>
          </p:cNvPr>
          <p:cNvSpPr>
            <a:spLocks noGrp="1"/>
          </p:cNvSpPr>
          <p:nvPr>
            <p:ph type="title"/>
          </p:nvPr>
        </p:nvSpPr>
        <p:spPr>
          <a:xfrm>
            <a:off x="372862" y="365126"/>
            <a:ext cx="11461072" cy="638052"/>
          </a:xfrm>
        </p:spPr>
        <p:txBody>
          <a:bodyPr>
            <a:normAutofit/>
          </a:bodyPr>
          <a:lstStyle>
            <a:lvl1pPr>
              <a:defRPr sz="2400"/>
            </a:lvl1pPr>
          </a:lstStyle>
          <a:p>
            <a:r>
              <a:rPr lang="ko-KR" altLang="en-US" dirty="0"/>
              <a:t>마스터 제목 스타일 편집</a:t>
            </a:r>
          </a:p>
        </p:txBody>
      </p:sp>
    </p:spTree>
    <p:extLst>
      <p:ext uri="{BB962C8B-B14F-4D97-AF65-F5344CB8AC3E}">
        <p14:creationId xmlns:p14="http://schemas.microsoft.com/office/powerpoint/2010/main" val="158825203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786610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46A492CC-A497-4429-B797-1928CF2670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DC24C820-4684-455D-9A2D-929727F8FC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E037721-0E9D-4C08-B588-6070BF24D1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752B4B-EDB2-4AE2-A679-01309A28A03F}" type="datetimeFigureOut">
              <a:rPr lang="ko-KR" altLang="en-US" smtClean="0"/>
              <a:t>2024-03-12</a:t>
            </a:fld>
            <a:endParaRPr lang="ko-KR" altLang="en-US"/>
          </a:p>
        </p:txBody>
      </p:sp>
      <p:sp>
        <p:nvSpPr>
          <p:cNvPr id="5" name="바닥글 개체 틀 4">
            <a:extLst>
              <a:ext uri="{FF2B5EF4-FFF2-40B4-BE49-F238E27FC236}">
                <a16:creationId xmlns:a16="http://schemas.microsoft.com/office/drawing/2014/main" id="{EFFBEA8C-BEA3-400C-A894-B5B49D9F14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753A5739-98C8-470D-AF7B-0180631139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E1F56C-516A-4862-8B71-8A5A6EA6DB1D}" type="slidenum">
              <a:rPr lang="ko-KR" altLang="en-US" smtClean="0"/>
              <a:t>‹#›</a:t>
            </a:fld>
            <a:endParaRPr lang="ko-KR" altLang="en-US"/>
          </a:p>
        </p:txBody>
      </p:sp>
    </p:spTree>
    <p:extLst>
      <p:ext uri="{BB962C8B-B14F-4D97-AF65-F5344CB8AC3E}">
        <p14:creationId xmlns:p14="http://schemas.microsoft.com/office/powerpoint/2010/main" val="2925991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8A0839E-1848-1862-8788-D719E518777B}"/>
              </a:ext>
            </a:extLst>
          </p:cNvPr>
          <p:cNvSpPr>
            <a:spLocks noGrp="1"/>
          </p:cNvSpPr>
          <p:nvPr>
            <p:ph type="ctrTitle"/>
          </p:nvPr>
        </p:nvSpPr>
        <p:spPr>
          <a:xfrm>
            <a:off x="1524000" y="1122363"/>
            <a:ext cx="9144000" cy="3218068"/>
          </a:xfrm>
        </p:spPr>
        <p:txBody>
          <a:bodyPr>
            <a:normAutofit/>
          </a:bodyPr>
          <a:lstStyle/>
          <a:p>
            <a:r>
              <a:rPr lang="en-US" altLang="ko-KR" dirty="0"/>
              <a:t>CHAPTER 10:</a:t>
            </a:r>
            <a:br>
              <a:rPr lang="en-US" altLang="ko-KR" dirty="0"/>
            </a:br>
            <a:r>
              <a:rPr lang="en-US" altLang="ko-KR" dirty="0"/>
              <a:t>DESIGN A NOTIFICATION SYSTEM</a:t>
            </a:r>
            <a:endParaRPr lang="ko-KR" altLang="en-US" dirty="0"/>
          </a:p>
        </p:txBody>
      </p:sp>
      <p:sp>
        <p:nvSpPr>
          <p:cNvPr id="3" name="부제목 2">
            <a:extLst>
              <a:ext uri="{FF2B5EF4-FFF2-40B4-BE49-F238E27FC236}">
                <a16:creationId xmlns:a16="http://schemas.microsoft.com/office/drawing/2014/main" id="{0B70B352-1648-3503-EC1A-8F2F4328A390}"/>
              </a:ext>
            </a:extLst>
          </p:cNvPr>
          <p:cNvSpPr>
            <a:spLocks noGrp="1"/>
          </p:cNvSpPr>
          <p:nvPr>
            <p:ph type="subTitle" idx="1"/>
          </p:nvPr>
        </p:nvSpPr>
        <p:spPr>
          <a:xfrm>
            <a:off x="1524000" y="5787098"/>
            <a:ext cx="9144000" cy="417759"/>
          </a:xfrm>
        </p:spPr>
        <p:txBody>
          <a:bodyPr>
            <a:normAutofit lnSpcReduction="10000"/>
          </a:bodyPr>
          <a:lstStyle/>
          <a:p>
            <a:r>
              <a:rPr lang="en-US" altLang="ko-KR" dirty="0"/>
              <a:t>2024-03-12</a:t>
            </a:r>
            <a:endParaRPr lang="ko-KR" altLang="en-US" dirty="0"/>
          </a:p>
        </p:txBody>
      </p:sp>
    </p:spTree>
    <p:extLst>
      <p:ext uri="{BB962C8B-B14F-4D97-AF65-F5344CB8AC3E}">
        <p14:creationId xmlns:p14="http://schemas.microsoft.com/office/powerpoint/2010/main" val="1069980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A9C288-5829-4CED-7BE4-D982F1B918F3}"/>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E2C7DAF2-53DE-3478-632A-4831FA74F726}"/>
              </a:ext>
            </a:extLst>
          </p:cNvPr>
          <p:cNvSpPr>
            <a:spLocks noGrp="1"/>
          </p:cNvSpPr>
          <p:nvPr>
            <p:ph type="title"/>
          </p:nvPr>
        </p:nvSpPr>
        <p:spPr/>
        <p:txBody>
          <a:bodyPr>
            <a:normAutofit/>
          </a:bodyPr>
          <a:lstStyle/>
          <a:p>
            <a:r>
              <a:rPr lang="en-US" altLang="ko-KR" dirty="0"/>
              <a:t>Step 3 - Design deep dive (</a:t>
            </a:r>
            <a:r>
              <a:rPr lang="en-CA" altLang="ko-KR" dirty="0" err="1"/>
              <a:t>appKey</a:t>
            </a:r>
            <a:r>
              <a:rPr lang="en-CA" altLang="ko-KR" dirty="0"/>
              <a:t> and </a:t>
            </a:r>
            <a:r>
              <a:rPr lang="en-CA" altLang="ko-KR" dirty="0" err="1"/>
              <a:t>appSecret</a:t>
            </a:r>
            <a:r>
              <a:rPr lang="en-US" altLang="ko-KR" dirty="0"/>
              <a:t>)</a:t>
            </a:r>
            <a:endParaRPr lang="ko-KR" altLang="en-US" dirty="0"/>
          </a:p>
        </p:txBody>
      </p:sp>
      <p:sp>
        <p:nvSpPr>
          <p:cNvPr id="3" name="내용 개체 틀 2">
            <a:extLst>
              <a:ext uri="{FF2B5EF4-FFF2-40B4-BE49-F238E27FC236}">
                <a16:creationId xmlns:a16="http://schemas.microsoft.com/office/drawing/2014/main" id="{433D80D8-B0E6-431B-012C-11791C690172}"/>
              </a:ext>
            </a:extLst>
          </p:cNvPr>
          <p:cNvSpPr>
            <a:spLocks noGrp="1"/>
          </p:cNvSpPr>
          <p:nvPr>
            <p:ph idx="1"/>
          </p:nvPr>
        </p:nvSpPr>
        <p:spPr>
          <a:xfrm>
            <a:off x="372862" y="1260629"/>
            <a:ext cx="5511103" cy="5307148"/>
          </a:xfrm>
        </p:spPr>
        <p:txBody>
          <a:bodyPr>
            <a:normAutofit/>
          </a:bodyPr>
          <a:lstStyle/>
          <a:p>
            <a:pPr marL="0" indent="0">
              <a:buNone/>
            </a:pPr>
            <a:r>
              <a:rPr lang="en-US" altLang="ko-KR" sz="1600" dirty="0" err="1">
                <a:latin typeface="LiberationSerif"/>
              </a:rPr>
              <a:t>appKey</a:t>
            </a:r>
            <a:r>
              <a:rPr lang="en-US" altLang="ko-KR" sz="1600" dirty="0">
                <a:latin typeface="LiberationSerif"/>
              </a:rPr>
              <a:t> and </a:t>
            </a:r>
            <a:r>
              <a:rPr lang="en-US" altLang="ko-KR" sz="1600" dirty="0" err="1">
                <a:latin typeface="LiberationSerif"/>
              </a:rPr>
              <a:t>appSecret</a:t>
            </a:r>
            <a:r>
              <a:rPr lang="en-US" altLang="ko-KR" sz="1600" dirty="0">
                <a:latin typeface="LiberationSerif"/>
              </a:rPr>
              <a:t> are security mechanisms that allow an app to communicate securely with a server. They are particularly important when using push notification services.</a:t>
            </a:r>
          </a:p>
          <a:p>
            <a:pPr marL="0" indent="0">
              <a:buNone/>
            </a:pPr>
            <a:r>
              <a:rPr lang="en-US" altLang="ko-KR" sz="1600" b="1" dirty="0" err="1">
                <a:latin typeface="LiberationSerif"/>
              </a:rPr>
              <a:t>appKey</a:t>
            </a:r>
            <a:r>
              <a:rPr lang="en-US" altLang="ko-KR" sz="1600" b="1" dirty="0">
                <a:latin typeface="LiberationSerif"/>
              </a:rPr>
              <a:t>:</a:t>
            </a:r>
          </a:p>
          <a:p>
            <a:r>
              <a:rPr lang="en-US" altLang="ko-KR" sz="1600" dirty="0">
                <a:latin typeface="LiberationSerif"/>
              </a:rPr>
              <a:t>This is typically a </a:t>
            </a:r>
            <a:r>
              <a:rPr lang="en-US" altLang="ko-KR" sz="1600" b="1" dirty="0">
                <a:latin typeface="LiberationSerif"/>
              </a:rPr>
              <a:t>unique identifier for the application</a:t>
            </a:r>
            <a:r>
              <a:rPr lang="en-US" altLang="ko-KR" sz="1600" dirty="0">
                <a:latin typeface="LiberationSerif"/>
              </a:rPr>
              <a:t> that can be publicly known.</a:t>
            </a:r>
          </a:p>
          <a:p>
            <a:r>
              <a:rPr lang="en-US" altLang="ko-KR" sz="1600" dirty="0">
                <a:latin typeface="LiberationSerif"/>
              </a:rPr>
              <a:t>The </a:t>
            </a:r>
            <a:r>
              <a:rPr lang="en-US" altLang="ko-KR" sz="1600" dirty="0" err="1">
                <a:latin typeface="LiberationSerif"/>
              </a:rPr>
              <a:t>appKey</a:t>
            </a:r>
            <a:r>
              <a:rPr lang="en-US" altLang="ko-KR" sz="1600" dirty="0">
                <a:latin typeface="LiberationSerif"/>
              </a:rPr>
              <a:t> is used to identify a specific application and helps the service provider determine whether the application is authorized to receive notifications.</a:t>
            </a:r>
          </a:p>
          <a:p>
            <a:pPr marL="0" indent="0">
              <a:buNone/>
            </a:pPr>
            <a:r>
              <a:rPr lang="en-US" altLang="ko-KR" sz="1600" b="1" dirty="0" err="1">
                <a:latin typeface="LiberationSerif"/>
              </a:rPr>
              <a:t>appSecret</a:t>
            </a:r>
            <a:endParaRPr lang="en-US" altLang="ko-KR" sz="1600" b="1" dirty="0">
              <a:latin typeface="LiberationSerif"/>
            </a:endParaRPr>
          </a:p>
          <a:p>
            <a:r>
              <a:rPr lang="en-US" altLang="ko-KR" sz="1600" b="1" dirty="0">
                <a:latin typeface="LiberationSerif"/>
              </a:rPr>
              <a:t>The </a:t>
            </a:r>
            <a:r>
              <a:rPr lang="en-US" altLang="ko-KR" sz="1600" b="1" dirty="0" err="1">
                <a:latin typeface="LiberationSerif"/>
              </a:rPr>
              <a:t>appSecret</a:t>
            </a:r>
            <a:r>
              <a:rPr lang="en-US" altLang="ko-KR" sz="1600" b="1" dirty="0">
                <a:latin typeface="LiberationSerif"/>
              </a:rPr>
              <a:t> is the application's secret key</a:t>
            </a:r>
            <a:r>
              <a:rPr lang="en-US" altLang="ko-KR" sz="1600" dirty="0">
                <a:latin typeface="LiberationSerif"/>
              </a:rPr>
              <a:t>, known only to the application developer,</a:t>
            </a:r>
          </a:p>
          <a:p>
            <a:r>
              <a:rPr lang="en-US" altLang="ko-KR" sz="1600" dirty="0">
                <a:latin typeface="LiberationSerif"/>
              </a:rPr>
              <a:t>and is used to prove that a request comes from the application when sending requests to the server.</a:t>
            </a:r>
          </a:p>
        </p:txBody>
      </p:sp>
      <p:sp>
        <p:nvSpPr>
          <p:cNvPr id="4" name="내용 개체 틀 2">
            <a:extLst>
              <a:ext uri="{FF2B5EF4-FFF2-40B4-BE49-F238E27FC236}">
                <a16:creationId xmlns:a16="http://schemas.microsoft.com/office/drawing/2014/main" id="{D1986B53-2D3C-AA15-CE74-971E1D049E62}"/>
              </a:ext>
            </a:extLst>
          </p:cNvPr>
          <p:cNvSpPr txBox="1">
            <a:spLocks/>
          </p:cNvSpPr>
          <p:nvPr/>
        </p:nvSpPr>
        <p:spPr>
          <a:xfrm>
            <a:off x="6096000" y="1244727"/>
            <a:ext cx="5511103" cy="5307148"/>
          </a:xfrm>
          <a:prstGeom prst="rect">
            <a:avLst/>
          </a:prstGeom>
        </p:spPr>
        <p:txBody>
          <a:bodyPr vert="horz" lIns="91440" tIns="45720" rIns="91440" bIns="45720" rtlCol="0">
            <a:normAutofit lnSpcReduction="10000"/>
          </a:bodyPr>
          <a:lstStyle>
            <a:lvl1pPr marL="228600" indent="-228600" algn="l" defTabSz="914400" rtl="0" eaLnBrk="1" latinLnBrk="1"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600" dirty="0">
                <a:latin typeface="LiberationSerif"/>
              </a:rPr>
              <a:t>The security process using </a:t>
            </a:r>
            <a:r>
              <a:rPr lang="en-US" altLang="ko-KR" sz="1600" dirty="0" err="1">
                <a:latin typeface="LiberationSerif"/>
              </a:rPr>
              <a:t>appKey</a:t>
            </a:r>
            <a:r>
              <a:rPr lang="en-US" altLang="ko-KR" sz="1600" dirty="0">
                <a:latin typeface="LiberationSerif"/>
              </a:rPr>
              <a:t> and </a:t>
            </a:r>
            <a:r>
              <a:rPr lang="en-US" altLang="ko-KR" sz="1600" dirty="0" err="1">
                <a:latin typeface="LiberationSerif"/>
              </a:rPr>
              <a:t>appSecret</a:t>
            </a:r>
            <a:r>
              <a:rPr lang="en-US" altLang="ko-KR" sz="1600" dirty="0">
                <a:latin typeface="LiberationSerif"/>
              </a:rPr>
              <a:t> works as follows:</a:t>
            </a:r>
          </a:p>
          <a:p>
            <a:pPr marL="0" indent="0">
              <a:buNone/>
            </a:pPr>
            <a:r>
              <a:rPr lang="en-US" altLang="ko-KR" sz="1600" b="1" dirty="0">
                <a:latin typeface="LiberationSerif"/>
              </a:rPr>
              <a:t>App Authentication:</a:t>
            </a:r>
          </a:p>
          <a:p>
            <a:r>
              <a:rPr lang="en-US" altLang="ko-KR" sz="1600" dirty="0">
                <a:latin typeface="LiberationSerif"/>
              </a:rPr>
              <a:t>When sending a request to the server, the app includes the </a:t>
            </a:r>
            <a:r>
              <a:rPr lang="en-US" altLang="ko-KR" sz="1600" dirty="0" err="1">
                <a:latin typeface="LiberationSerif"/>
              </a:rPr>
              <a:t>appKey</a:t>
            </a:r>
            <a:r>
              <a:rPr lang="en-US" altLang="ko-KR" sz="1600" dirty="0">
                <a:latin typeface="LiberationSerif"/>
              </a:rPr>
              <a:t>.</a:t>
            </a:r>
          </a:p>
          <a:p>
            <a:r>
              <a:rPr lang="en-US" altLang="ko-KR" sz="1600" dirty="0">
                <a:latin typeface="LiberationSerif"/>
              </a:rPr>
              <a:t>The server uses this </a:t>
            </a:r>
            <a:r>
              <a:rPr lang="en-US" altLang="ko-KR" sz="1600" dirty="0" err="1">
                <a:latin typeface="LiberationSerif"/>
              </a:rPr>
              <a:t>appKey</a:t>
            </a:r>
            <a:r>
              <a:rPr lang="en-US" altLang="ko-KR" sz="1600" dirty="0">
                <a:latin typeface="LiberationSerif"/>
              </a:rPr>
              <a:t> to identify the app and verify that it is a registered app.</a:t>
            </a:r>
          </a:p>
          <a:p>
            <a:pPr marL="0" indent="0">
              <a:buNone/>
            </a:pPr>
            <a:r>
              <a:rPr lang="en-US" altLang="ko-KR" sz="1600" b="1" dirty="0">
                <a:latin typeface="LiberationSerif"/>
              </a:rPr>
              <a:t>Request Signing:</a:t>
            </a:r>
          </a:p>
          <a:p>
            <a:r>
              <a:rPr lang="en-US" altLang="ko-KR" sz="1600" dirty="0">
                <a:latin typeface="LiberationSerif"/>
              </a:rPr>
              <a:t>When sending a request, the app uses the </a:t>
            </a:r>
            <a:r>
              <a:rPr lang="en-US" altLang="ko-KR" sz="1600" dirty="0" err="1">
                <a:latin typeface="LiberationSerif"/>
              </a:rPr>
              <a:t>appSecret</a:t>
            </a:r>
            <a:r>
              <a:rPr lang="en-US" altLang="ko-KR" sz="1600" dirty="0">
                <a:latin typeface="LiberationSerif"/>
              </a:rPr>
              <a:t> to generate a signature for the request.</a:t>
            </a:r>
          </a:p>
          <a:p>
            <a:r>
              <a:rPr lang="en-US" altLang="ko-KR" sz="1600" dirty="0">
                <a:latin typeface="LiberationSerif"/>
              </a:rPr>
              <a:t>This signature involves encrypting the request data using the </a:t>
            </a:r>
            <a:r>
              <a:rPr lang="en-US" altLang="ko-KR" sz="1600" dirty="0" err="1">
                <a:latin typeface="LiberationSerif"/>
              </a:rPr>
              <a:t>appSecret</a:t>
            </a:r>
            <a:r>
              <a:rPr lang="en-US" altLang="ko-KR" sz="1600" dirty="0">
                <a:latin typeface="LiberationSerif"/>
              </a:rPr>
              <a:t>.</a:t>
            </a:r>
          </a:p>
          <a:p>
            <a:pPr marL="0" indent="0">
              <a:buNone/>
            </a:pPr>
            <a:r>
              <a:rPr lang="en-US" altLang="ko-KR" sz="1600" b="1" dirty="0">
                <a:latin typeface="LiberationSerif"/>
              </a:rPr>
              <a:t>Server Verification:</a:t>
            </a:r>
          </a:p>
          <a:p>
            <a:r>
              <a:rPr lang="en-US" altLang="ko-KR" sz="1600" dirty="0">
                <a:latin typeface="LiberationSerif"/>
              </a:rPr>
              <a:t>Upon receiving the request, the server uses </a:t>
            </a:r>
            <a:r>
              <a:rPr lang="en-US" altLang="ko-KR" sz="1600" b="1" dirty="0">
                <a:latin typeface="LiberationSerif"/>
              </a:rPr>
              <a:t>the </a:t>
            </a:r>
            <a:r>
              <a:rPr lang="en-US" altLang="ko-KR" sz="1600" b="1" dirty="0" err="1">
                <a:latin typeface="LiberationSerif"/>
              </a:rPr>
              <a:t>appKey</a:t>
            </a:r>
            <a:r>
              <a:rPr lang="en-US" altLang="ko-KR" sz="1600" b="1" dirty="0">
                <a:latin typeface="LiberationSerif"/>
              </a:rPr>
              <a:t> to look up the corresponding </a:t>
            </a:r>
            <a:r>
              <a:rPr lang="en-US" altLang="ko-KR" sz="1600" b="1" dirty="0" err="1">
                <a:latin typeface="LiberationSerif"/>
              </a:rPr>
              <a:t>appSecret</a:t>
            </a:r>
            <a:endParaRPr lang="en-US" altLang="ko-KR" sz="1600" b="1" dirty="0">
              <a:latin typeface="LiberationSerif"/>
            </a:endParaRPr>
          </a:p>
          <a:p>
            <a:r>
              <a:rPr lang="en-US" altLang="ko-KR" sz="1600" dirty="0">
                <a:latin typeface="LiberationSerif"/>
              </a:rPr>
              <a:t>and decrypts the signature in the request using the </a:t>
            </a:r>
            <a:r>
              <a:rPr lang="en-US" altLang="ko-KR" sz="1600" dirty="0" err="1">
                <a:latin typeface="LiberationSerif"/>
              </a:rPr>
              <a:t>appSecret</a:t>
            </a:r>
            <a:r>
              <a:rPr lang="en-US" altLang="ko-KR" sz="1600" dirty="0">
                <a:latin typeface="LiberationSerif"/>
              </a:rPr>
              <a:t>.</a:t>
            </a:r>
          </a:p>
          <a:p>
            <a:r>
              <a:rPr lang="en-US" altLang="ko-KR" sz="1600" dirty="0">
                <a:latin typeface="LiberationSerif"/>
              </a:rPr>
              <a:t>If the signature matches, the request is considered valid and trustworthy and is processed accordingly.</a:t>
            </a:r>
          </a:p>
        </p:txBody>
      </p:sp>
    </p:spTree>
    <p:extLst>
      <p:ext uri="{BB962C8B-B14F-4D97-AF65-F5344CB8AC3E}">
        <p14:creationId xmlns:p14="http://schemas.microsoft.com/office/powerpoint/2010/main" val="634861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95686C5-F75B-FCD0-BF09-7119A8DBB357}"/>
              </a:ext>
            </a:extLst>
          </p:cNvPr>
          <p:cNvSpPr>
            <a:spLocks noGrp="1"/>
          </p:cNvSpPr>
          <p:nvPr>
            <p:ph type="title"/>
          </p:nvPr>
        </p:nvSpPr>
        <p:spPr/>
        <p:txBody>
          <a:bodyPr/>
          <a:lstStyle/>
          <a:p>
            <a:r>
              <a:rPr lang="en-US" altLang="ko-KR" dirty="0"/>
              <a:t>Step 0 – Introduction</a:t>
            </a:r>
            <a:endParaRPr lang="ko-KR" altLang="en-US" dirty="0"/>
          </a:p>
        </p:txBody>
      </p:sp>
      <p:sp>
        <p:nvSpPr>
          <p:cNvPr id="3" name="내용 개체 틀 2">
            <a:extLst>
              <a:ext uri="{FF2B5EF4-FFF2-40B4-BE49-F238E27FC236}">
                <a16:creationId xmlns:a16="http://schemas.microsoft.com/office/drawing/2014/main" id="{A8556833-C1A9-EA2C-C969-67AC9E759160}"/>
              </a:ext>
            </a:extLst>
          </p:cNvPr>
          <p:cNvSpPr>
            <a:spLocks noGrp="1"/>
          </p:cNvSpPr>
          <p:nvPr>
            <p:ph idx="1"/>
          </p:nvPr>
        </p:nvSpPr>
        <p:spPr>
          <a:xfrm>
            <a:off x="372862" y="1260629"/>
            <a:ext cx="5723138" cy="5232246"/>
          </a:xfrm>
        </p:spPr>
        <p:txBody>
          <a:bodyPr/>
          <a:lstStyle/>
          <a:p>
            <a:r>
              <a:rPr lang="en-US" altLang="ko-KR" sz="1800" dirty="0">
                <a:latin typeface="LiberationSerif"/>
              </a:rPr>
              <a:t>A notification is more than just mobile push notification.</a:t>
            </a:r>
          </a:p>
          <a:p>
            <a:r>
              <a:rPr lang="en-US" altLang="ko-KR" sz="1800" dirty="0">
                <a:latin typeface="LiberationSerif"/>
              </a:rPr>
              <a:t>Three types of notification formats are:</a:t>
            </a:r>
          </a:p>
          <a:p>
            <a:pPr lvl="1"/>
            <a:r>
              <a:rPr lang="en-US" altLang="ko-KR" sz="1600" dirty="0">
                <a:latin typeface="LiberationSerif"/>
              </a:rPr>
              <a:t>mobile push notification</a:t>
            </a:r>
          </a:p>
          <a:p>
            <a:pPr lvl="1"/>
            <a:r>
              <a:rPr lang="en-US" altLang="ko-KR" sz="1600" dirty="0">
                <a:latin typeface="LiberationSerif"/>
              </a:rPr>
              <a:t>SMS message</a:t>
            </a:r>
          </a:p>
          <a:p>
            <a:pPr lvl="1"/>
            <a:r>
              <a:rPr lang="en-US" altLang="ko-KR" sz="1600" dirty="0">
                <a:latin typeface="LiberationSerif"/>
              </a:rPr>
              <a:t>Email.</a:t>
            </a:r>
            <a:endParaRPr lang="ko-KR" altLang="en-US" sz="1600" dirty="0">
              <a:latin typeface="LiberationSerif"/>
            </a:endParaRPr>
          </a:p>
        </p:txBody>
      </p:sp>
      <p:pic>
        <p:nvPicPr>
          <p:cNvPr id="6" name="그림 5">
            <a:extLst>
              <a:ext uri="{FF2B5EF4-FFF2-40B4-BE49-F238E27FC236}">
                <a16:creationId xmlns:a16="http://schemas.microsoft.com/office/drawing/2014/main" id="{47405138-FF76-E6B7-913D-3735E03B222C}"/>
              </a:ext>
            </a:extLst>
          </p:cNvPr>
          <p:cNvPicPr>
            <a:picLocks noChangeAspect="1"/>
          </p:cNvPicPr>
          <p:nvPr/>
        </p:nvPicPr>
        <p:blipFill rotWithShape="1">
          <a:blip r:embed="rId2"/>
          <a:srcRect l="1450" r="1099"/>
          <a:stretch/>
        </p:blipFill>
        <p:spPr>
          <a:xfrm>
            <a:off x="6957390" y="2110865"/>
            <a:ext cx="4230095" cy="3009714"/>
          </a:xfrm>
          <a:prstGeom prst="rect">
            <a:avLst/>
          </a:prstGeom>
        </p:spPr>
      </p:pic>
    </p:spTree>
    <p:extLst>
      <p:ext uri="{BB962C8B-B14F-4D97-AF65-F5344CB8AC3E}">
        <p14:creationId xmlns:p14="http://schemas.microsoft.com/office/powerpoint/2010/main" val="2130489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8E266-A0D0-A420-D156-5B2B40AECEB9}"/>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78FA95B9-6111-7342-F99B-C796F43CAB72}"/>
              </a:ext>
            </a:extLst>
          </p:cNvPr>
          <p:cNvSpPr>
            <a:spLocks noGrp="1"/>
          </p:cNvSpPr>
          <p:nvPr>
            <p:ph type="title"/>
          </p:nvPr>
        </p:nvSpPr>
        <p:spPr/>
        <p:txBody>
          <a:bodyPr/>
          <a:lstStyle/>
          <a:p>
            <a:r>
              <a:rPr lang="en-US" altLang="ko-KR" dirty="0"/>
              <a:t>Step 1 - Understand the problem and establish design scope</a:t>
            </a:r>
            <a:endParaRPr lang="ko-KR" altLang="en-US" dirty="0"/>
          </a:p>
        </p:txBody>
      </p:sp>
      <p:sp>
        <p:nvSpPr>
          <p:cNvPr id="3" name="내용 개체 틀 2">
            <a:extLst>
              <a:ext uri="{FF2B5EF4-FFF2-40B4-BE49-F238E27FC236}">
                <a16:creationId xmlns:a16="http://schemas.microsoft.com/office/drawing/2014/main" id="{25C8EE4E-FF27-7D64-3323-73A413A4A813}"/>
              </a:ext>
            </a:extLst>
          </p:cNvPr>
          <p:cNvSpPr>
            <a:spLocks noGrp="1"/>
          </p:cNvSpPr>
          <p:nvPr>
            <p:ph idx="1"/>
          </p:nvPr>
        </p:nvSpPr>
        <p:spPr>
          <a:xfrm>
            <a:off x="372862" y="1260629"/>
            <a:ext cx="5566762" cy="5232246"/>
          </a:xfrm>
        </p:spPr>
        <p:txBody>
          <a:bodyPr>
            <a:normAutofit lnSpcReduction="10000"/>
          </a:bodyPr>
          <a:lstStyle/>
          <a:p>
            <a:pPr algn="l"/>
            <a:r>
              <a:rPr lang="en-US" altLang="ko-KR" sz="1600" dirty="0">
                <a:latin typeface="LiberationSerif"/>
              </a:rPr>
              <a:t>Candidate: What types of notifications does the system support?  </a:t>
            </a:r>
          </a:p>
          <a:p>
            <a:pPr algn="l"/>
            <a:r>
              <a:rPr lang="en-US" altLang="ko-KR" sz="1600" dirty="0">
                <a:latin typeface="LiberationSerif"/>
              </a:rPr>
              <a:t>Interviewer: Push notification, SMS message, and email.  </a:t>
            </a:r>
          </a:p>
          <a:p>
            <a:pPr algn="l"/>
            <a:r>
              <a:rPr lang="en-US" altLang="ko-KR" sz="1600" dirty="0">
                <a:latin typeface="LiberationSerif"/>
              </a:rPr>
              <a:t>Candidate: Is it a real-time system?  </a:t>
            </a:r>
          </a:p>
          <a:p>
            <a:pPr algn="l"/>
            <a:r>
              <a:rPr lang="en-US" altLang="ko-KR" sz="1600" dirty="0">
                <a:latin typeface="LiberationSerif"/>
              </a:rPr>
              <a:t>Interviewer: Let us say it is a soft real-time system. We want a user to receive notifications as soon as possible. However, if the system is under a high workload, a slight delay is acceptable.  </a:t>
            </a:r>
          </a:p>
          <a:p>
            <a:pPr algn="l"/>
            <a:r>
              <a:rPr lang="en-US" altLang="ko-KR" sz="1600" dirty="0">
                <a:latin typeface="LiberationSerif"/>
              </a:rPr>
              <a:t>Candidate: What are the supported devices?  </a:t>
            </a:r>
          </a:p>
          <a:p>
            <a:pPr algn="l"/>
            <a:r>
              <a:rPr lang="en-US" altLang="ko-KR" sz="1600" dirty="0">
                <a:latin typeface="LiberationSerif"/>
              </a:rPr>
              <a:t>Interviewer: iOS devices, android devices, and laptop/desktop.  </a:t>
            </a:r>
          </a:p>
          <a:p>
            <a:pPr algn="l"/>
            <a:r>
              <a:rPr lang="en-US" altLang="ko-KR" sz="1600" dirty="0">
                <a:latin typeface="LiberationSerif"/>
              </a:rPr>
              <a:t>Candidate: What triggers notifications?  </a:t>
            </a:r>
          </a:p>
          <a:p>
            <a:pPr algn="l"/>
            <a:r>
              <a:rPr lang="en-US" altLang="ko-KR" sz="1600" dirty="0">
                <a:latin typeface="LiberationSerif"/>
              </a:rPr>
              <a:t>Interviewer: Notifications can be triggered by client applications. They can also be scheduled on the server-side.  </a:t>
            </a:r>
          </a:p>
          <a:p>
            <a:pPr algn="l"/>
            <a:r>
              <a:rPr lang="en-US" altLang="ko-KR" sz="1600" dirty="0">
                <a:latin typeface="LiberationSerif"/>
              </a:rPr>
              <a:t>Candidate: Will users be able to opt-out?  </a:t>
            </a:r>
          </a:p>
          <a:p>
            <a:pPr algn="l"/>
            <a:r>
              <a:rPr lang="en-US" altLang="ko-KR" sz="1600" dirty="0">
                <a:latin typeface="LiberationSerif"/>
              </a:rPr>
              <a:t>Interviewer: Yes, users who choose to opt-out will no longer receive notifications.  </a:t>
            </a:r>
          </a:p>
          <a:p>
            <a:pPr algn="l"/>
            <a:r>
              <a:rPr lang="en-US" altLang="ko-KR" sz="1600" dirty="0">
                <a:latin typeface="LiberationSerif"/>
              </a:rPr>
              <a:t>Candidate: How many notifications are sent out each day?  </a:t>
            </a:r>
          </a:p>
          <a:p>
            <a:pPr algn="l"/>
            <a:r>
              <a:rPr lang="en-US" altLang="ko-KR" sz="1600" dirty="0">
                <a:latin typeface="LiberationSerif"/>
              </a:rPr>
              <a:t>Interviewer: 10 million mobile push notifications, 1 million SMS messages, and 5 million emails. </a:t>
            </a:r>
            <a:endParaRPr lang="ko-KR" altLang="en-US" sz="1600" dirty="0">
              <a:latin typeface="LiberationSerif"/>
            </a:endParaRPr>
          </a:p>
        </p:txBody>
      </p:sp>
      <p:sp>
        <p:nvSpPr>
          <p:cNvPr id="4" name="내용 개체 틀 2">
            <a:extLst>
              <a:ext uri="{FF2B5EF4-FFF2-40B4-BE49-F238E27FC236}">
                <a16:creationId xmlns:a16="http://schemas.microsoft.com/office/drawing/2014/main" id="{0E698691-2A1C-2A0F-2621-824B69C15CDD}"/>
              </a:ext>
            </a:extLst>
          </p:cNvPr>
          <p:cNvSpPr txBox="1">
            <a:spLocks/>
          </p:cNvSpPr>
          <p:nvPr/>
        </p:nvSpPr>
        <p:spPr>
          <a:xfrm>
            <a:off x="6096000" y="1228823"/>
            <a:ext cx="5566762" cy="5232246"/>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600" b="1" i="0" dirty="0">
                <a:solidFill>
                  <a:srgbClr val="0D0D0D"/>
                </a:solidFill>
                <a:effectLst/>
                <a:latin typeface="Söhne"/>
              </a:rPr>
              <a:t>Supported Notification Types</a:t>
            </a:r>
            <a:r>
              <a:rPr lang="en-US" altLang="ko-KR" sz="1600" b="0" i="0" dirty="0">
                <a:solidFill>
                  <a:srgbClr val="0D0D0D"/>
                </a:solidFill>
                <a:effectLst/>
                <a:latin typeface="Söhne"/>
              </a:rPr>
              <a:t>: The system supports push notifications, SMS messages, and emails.</a:t>
            </a:r>
          </a:p>
          <a:p>
            <a:r>
              <a:rPr lang="en-US" altLang="ko-KR" sz="1600" b="1" i="0" dirty="0">
                <a:solidFill>
                  <a:srgbClr val="0D0D0D"/>
                </a:solidFill>
                <a:effectLst/>
                <a:latin typeface="Söhne"/>
              </a:rPr>
              <a:t>System Performance Requirements</a:t>
            </a:r>
            <a:r>
              <a:rPr lang="en-US" altLang="ko-KR" sz="1600" b="0" i="0" dirty="0">
                <a:solidFill>
                  <a:srgbClr val="0D0D0D"/>
                </a:solidFill>
                <a:effectLst/>
                <a:latin typeface="Söhne"/>
              </a:rPr>
              <a:t>: The system is a soft real-time system, where users should receive notifications as quickly as possible, but a slight delay is permissible under high load conditions.</a:t>
            </a:r>
          </a:p>
          <a:p>
            <a:r>
              <a:rPr lang="en-US" altLang="ko-KR" sz="1600" b="1" i="0" dirty="0">
                <a:solidFill>
                  <a:srgbClr val="0D0D0D"/>
                </a:solidFill>
                <a:effectLst/>
                <a:latin typeface="Söhne"/>
              </a:rPr>
              <a:t>Supported Devices</a:t>
            </a:r>
            <a:r>
              <a:rPr lang="en-US" altLang="ko-KR" sz="1600" b="0" i="0" dirty="0">
                <a:solidFill>
                  <a:srgbClr val="0D0D0D"/>
                </a:solidFill>
                <a:effectLst/>
                <a:latin typeface="Söhne"/>
              </a:rPr>
              <a:t>: iOS devices, Android devices, laptops/desktops are supported.</a:t>
            </a:r>
          </a:p>
          <a:p>
            <a:r>
              <a:rPr lang="en-US" altLang="ko-KR" sz="1600" b="1" i="0" dirty="0">
                <a:solidFill>
                  <a:srgbClr val="0D0D0D"/>
                </a:solidFill>
                <a:effectLst/>
                <a:latin typeface="Söhne"/>
              </a:rPr>
              <a:t>Notification Triggers</a:t>
            </a:r>
            <a:r>
              <a:rPr lang="en-US" altLang="ko-KR" sz="1600" b="0" i="0" dirty="0">
                <a:solidFill>
                  <a:srgbClr val="0D0D0D"/>
                </a:solidFill>
                <a:effectLst/>
                <a:latin typeface="Söhne"/>
              </a:rPr>
              <a:t>: Notifications can be triggered by client applications and can also be scheduled on the server side.</a:t>
            </a:r>
          </a:p>
          <a:p>
            <a:r>
              <a:rPr lang="en-US" altLang="ko-KR" sz="1600" b="1" i="0" dirty="0">
                <a:solidFill>
                  <a:srgbClr val="0D0D0D"/>
                </a:solidFill>
                <a:effectLst/>
                <a:latin typeface="Söhne"/>
              </a:rPr>
              <a:t>User Opt-out Option</a:t>
            </a:r>
            <a:r>
              <a:rPr lang="en-US" altLang="ko-KR" sz="1600" b="0" i="0" dirty="0">
                <a:solidFill>
                  <a:srgbClr val="0D0D0D"/>
                </a:solidFill>
                <a:effectLst/>
                <a:latin typeface="Söhne"/>
              </a:rPr>
              <a:t>: </a:t>
            </a:r>
            <a:r>
              <a:rPr lang="en-US" altLang="ko-KR" sz="1600" dirty="0">
                <a:solidFill>
                  <a:srgbClr val="0D0D0D"/>
                </a:solidFill>
                <a:latin typeface="Söhne"/>
              </a:rPr>
              <a:t>Users can opt out of receiving notifications selectively.</a:t>
            </a:r>
          </a:p>
          <a:p>
            <a:r>
              <a:rPr lang="en-US" altLang="ko-KR" sz="1600" b="1" i="0" dirty="0">
                <a:solidFill>
                  <a:srgbClr val="0D0D0D"/>
                </a:solidFill>
                <a:effectLst/>
                <a:latin typeface="Söhne"/>
              </a:rPr>
              <a:t>Daily Notification Volume</a:t>
            </a:r>
            <a:r>
              <a:rPr lang="en-US" altLang="ko-KR" sz="1600" b="0" i="0" dirty="0">
                <a:solidFill>
                  <a:srgbClr val="0D0D0D"/>
                </a:solidFill>
                <a:effectLst/>
                <a:latin typeface="Söhne"/>
              </a:rPr>
              <a:t>:  </a:t>
            </a:r>
            <a:r>
              <a:rPr lang="en-US" altLang="ko-KR" sz="1600" dirty="0">
                <a:solidFill>
                  <a:srgbClr val="0D0D0D"/>
                </a:solidFill>
                <a:latin typeface="Söhne"/>
              </a:rPr>
              <a:t>The system sends 10 million mobile push notifications, 1 million SMS messages, and 5 million emails daily.</a:t>
            </a:r>
          </a:p>
          <a:p>
            <a:pPr algn="l"/>
            <a:endParaRPr lang="en-US" altLang="ko-KR" sz="1800" b="0" i="0" u="none" strike="noStrike" baseline="0" dirty="0">
              <a:latin typeface="LiberationSerif"/>
            </a:endParaRPr>
          </a:p>
          <a:p>
            <a:pPr algn="l"/>
            <a:endParaRPr lang="ko-KR" altLang="en-US" sz="1400" dirty="0">
              <a:latin typeface="LiberationSerif"/>
            </a:endParaRPr>
          </a:p>
        </p:txBody>
      </p:sp>
    </p:spTree>
    <p:extLst>
      <p:ext uri="{BB962C8B-B14F-4D97-AF65-F5344CB8AC3E}">
        <p14:creationId xmlns:p14="http://schemas.microsoft.com/office/powerpoint/2010/main" val="1540862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005D0F-A042-9AE3-EC09-82D4BBFD679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BDF05990-270A-6A3A-8ACC-7DE49539D162}"/>
              </a:ext>
            </a:extLst>
          </p:cNvPr>
          <p:cNvSpPr>
            <a:spLocks noGrp="1"/>
          </p:cNvSpPr>
          <p:nvPr>
            <p:ph type="title"/>
          </p:nvPr>
        </p:nvSpPr>
        <p:spPr/>
        <p:txBody>
          <a:bodyPr/>
          <a:lstStyle/>
          <a:p>
            <a:r>
              <a:rPr lang="en-US" altLang="ko-KR" dirty="0"/>
              <a:t>Step 2 - Propose high-level design and get buy-in</a:t>
            </a:r>
            <a:endParaRPr lang="ko-KR" altLang="en-US" dirty="0"/>
          </a:p>
        </p:txBody>
      </p:sp>
      <p:sp>
        <p:nvSpPr>
          <p:cNvPr id="3" name="내용 개체 틀 2">
            <a:extLst>
              <a:ext uri="{FF2B5EF4-FFF2-40B4-BE49-F238E27FC236}">
                <a16:creationId xmlns:a16="http://schemas.microsoft.com/office/drawing/2014/main" id="{F5CEDA29-16BB-5860-6191-ABFD689FF6C2}"/>
              </a:ext>
            </a:extLst>
          </p:cNvPr>
          <p:cNvSpPr>
            <a:spLocks noGrp="1"/>
          </p:cNvSpPr>
          <p:nvPr>
            <p:ph idx="1"/>
          </p:nvPr>
        </p:nvSpPr>
        <p:spPr>
          <a:xfrm>
            <a:off x="372862" y="1260629"/>
            <a:ext cx="5723138" cy="5232246"/>
          </a:xfrm>
        </p:spPr>
        <p:txBody>
          <a:bodyPr/>
          <a:lstStyle/>
          <a:p>
            <a:pPr marL="0" indent="0">
              <a:buNone/>
            </a:pPr>
            <a:r>
              <a:rPr lang="en-CA" altLang="ko-KR" b="1" dirty="0"/>
              <a:t>Different types of notifications</a:t>
            </a:r>
          </a:p>
          <a:p>
            <a:r>
              <a:rPr lang="en-US" altLang="ko-KR" sz="1800" dirty="0">
                <a:latin typeface="LiberationSerif"/>
              </a:rPr>
              <a:t>iOS push notification</a:t>
            </a:r>
          </a:p>
          <a:p>
            <a:pPr lvl="1"/>
            <a:r>
              <a:rPr lang="en-US" altLang="ko-KR" sz="1600" dirty="0">
                <a:latin typeface="LiberationSerif"/>
              </a:rPr>
              <a:t>Apple Push Notification Service (APNS)</a:t>
            </a:r>
          </a:p>
          <a:p>
            <a:r>
              <a:rPr lang="en-US" altLang="ko-KR" sz="1800" dirty="0">
                <a:latin typeface="LiberationSerif"/>
              </a:rPr>
              <a:t>Android push notification</a:t>
            </a:r>
          </a:p>
          <a:p>
            <a:pPr lvl="1"/>
            <a:r>
              <a:rPr lang="en-US" altLang="ko-KR" sz="1600" dirty="0">
                <a:latin typeface="LiberationSerif"/>
              </a:rPr>
              <a:t>Firebase Cloud Messaging (FCM)</a:t>
            </a:r>
          </a:p>
          <a:p>
            <a:r>
              <a:rPr lang="en-US" altLang="ko-KR" sz="1800" dirty="0">
                <a:latin typeface="LiberationSerif"/>
              </a:rPr>
              <a:t>SMS message</a:t>
            </a:r>
          </a:p>
          <a:p>
            <a:pPr lvl="1"/>
            <a:r>
              <a:rPr lang="en-US" altLang="ko-KR" sz="1600" dirty="0" err="1">
                <a:latin typeface="LiberationSerif"/>
              </a:rPr>
              <a:t>Twillo</a:t>
            </a:r>
            <a:r>
              <a:rPr lang="en-US" altLang="ko-KR" sz="1600" dirty="0">
                <a:latin typeface="LiberationSerif"/>
              </a:rPr>
              <a:t>, Nexmo</a:t>
            </a:r>
          </a:p>
          <a:p>
            <a:r>
              <a:rPr lang="en-US" altLang="ko-KR" sz="1800" dirty="0">
                <a:latin typeface="LiberationSerif"/>
              </a:rPr>
              <a:t>Email</a:t>
            </a:r>
          </a:p>
          <a:p>
            <a:pPr lvl="1"/>
            <a:r>
              <a:rPr lang="en-US" altLang="ko-KR" sz="1600" dirty="0">
                <a:latin typeface="LiberationSerif"/>
              </a:rPr>
              <a:t>Sendgrid, Mailchimp</a:t>
            </a:r>
          </a:p>
          <a:p>
            <a:endParaRPr lang="en-US" altLang="ko-KR" sz="1800" dirty="0">
              <a:latin typeface="LiberationSerif"/>
            </a:endParaRPr>
          </a:p>
        </p:txBody>
      </p:sp>
      <p:pic>
        <p:nvPicPr>
          <p:cNvPr id="2056" name="Picture 8">
            <a:extLst>
              <a:ext uri="{FF2B5EF4-FFF2-40B4-BE49-F238E27FC236}">
                <a16:creationId xmlns:a16="http://schemas.microsoft.com/office/drawing/2014/main" id="{37F36711-1D5B-A2E1-4207-C81C3EEC3A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6779" y="0"/>
            <a:ext cx="33607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3539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A9C288-5829-4CED-7BE4-D982F1B918F3}"/>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E2C7DAF2-53DE-3478-632A-4831FA74F726}"/>
              </a:ext>
            </a:extLst>
          </p:cNvPr>
          <p:cNvSpPr>
            <a:spLocks noGrp="1"/>
          </p:cNvSpPr>
          <p:nvPr>
            <p:ph type="title"/>
          </p:nvPr>
        </p:nvSpPr>
        <p:spPr/>
        <p:txBody>
          <a:bodyPr/>
          <a:lstStyle/>
          <a:p>
            <a:r>
              <a:rPr lang="en-US" altLang="ko-KR" dirty="0"/>
              <a:t>Step 2 - Propose high-level design and get buy-in</a:t>
            </a:r>
            <a:endParaRPr lang="ko-KR" altLang="en-US" dirty="0"/>
          </a:p>
        </p:txBody>
      </p:sp>
      <p:sp>
        <p:nvSpPr>
          <p:cNvPr id="3" name="내용 개체 틀 2">
            <a:extLst>
              <a:ext uri="{FF2B5EF4-FFF2-40B4-BE49-F238E27FC236}">
                <a16:creationId xmlns:a16="http://schemas.microsoft.com/office/drawing/2014/main" id="{433D80D8-B0E6-431B-012C-11791C690172}"/>
              </a:ext>
            </a:extLst>
          </p:cNvPr>
          <p:cNvSpPr>
            <a:spLocks noGrp="1"/>
          </p:cNvSpPr>
          <p:nvPr>
            <p:ph idx="1"/>
          </p:nvPr>
        </p:nvSpPr>
        <p:spPr>
          <a:xfrm>
            <a:off x="372862" y="1260629"/>
            <a:ext cx="5622422" cy="5156074"/>
          </a:xfrm>
        </p:spPr>
        <p:txBody>
          <a:bodyPr>
            <a:normAutofit/>
          </a:bodyPr>
          <a:lstStyle/>
          <a:p>
            <a:pPr marL="0" indent="0">
              <a:buNone/>
            </a:pPr>
            <a:r>
              <a:rPr lang="en-CA" altLang="ko-KR" b="1" dirty="0"/>
              <a:t>Contact info gathering flow</a:t>
            </a:r>
          </a:p>
          <a:p>
            <a:r>
              <a:rPr lang="en-US" altLang="ko-KR" sz="1600" dirty="0">
                <a:latin typeface="LiberationSerif"/>
              </a:rPr>
              <a:t>To send notifications, we need to gather mobile device tokens, phone numbers, or email addresses.</a:t>
            </a:r>
          </a:p>
          <a:p>
            <a:r>
              <a:rPr lang="en-US" altLang="ko-KR" sz="1600" dirty="0">
                <a:latin typeface="LiberationSerif"/>
              </a:rPr>
              <a:t>When a user installs our app or signs up for the first time, API servers collect user contact info and store it in the database. </a:t>
            </a:r>
          </a:p>
          <a:p>
            <a:r>
              <a:rPr lang="en-US" altLang="ko-KR" sz="1600" b="1" dirty="0">
                <a:latin typeface="LiberationSerif"/>
              </a:rPr>
              <a:t>Mobile device tokens</a:t>
            </a:r>
            <a:r>
              <a:rPr lang="en-US" altLang="ko-KR" sz="1600" dirty="0">
                <a:latin typeface="LiberationSerif"/>
              </a:rPr>
              <a:t> are unique identifiers generated by push notification services (e.g., APNs, FCM) for identifying mobile devices.</a:t>
            </a:r>
          </a:p>
          <a:p>
            <a:r>
              <a:rPr lang="en-US" altLang="ko-KR" sz="1600" dirty="0">
                <a:latin typeface="LiberationSerif"/>
              </a:rPr>
              <a:t>They are used by servers to send push notifications to specific devices. Each device has its own unique token, which can change when the app is installed or updated. Therefore, apps must regularly update the token on the server to ensure successful notification delivery.</a:t>
            </a:r>
          </a:p>
          <a:p>
            <a:r>
              <a:rPr lang="en-US" altLang="ko-KR" sz="1600" dirty="0">
                <a:latin typeface="LiberationSerif"/>
              </a:rPr>
              <a:t>Email addresses and phone numbers are stored in the user table, whereas device tokens are stored in the deice table. A user can have multiple devices, indicating that a push notification can be sent to all the user devices. </a:t>
            </a:r>
          </a:p>
        </p:txBody>
      </p:sp>
      <p:pic>
        <p:nvPicPr>
          <p:cNvPr id="3074" name="Picture 2">
            <a:extLst>
              <a:ext uri="{FF2B5EF4-FFF2-40B4-BE49-F238E27FC236}">
                <a16:creationId xmlns:a16="http://schemas.microsoft.com/office/drawing/2014/main" id="{6B9CD577-E168-068C-805D-6E3ECDEF33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299541"/>
            <a:ext cx="6043371" cy="184122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F9A8F2B-14CF-13D2-D4C9-8AC3EF2102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3214" y="3847646"/>
            <a:ext cx="6056042" cy="2147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796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A9C288-5829-4CED-7BE4-D982F1B918F3}"/>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E2C7DAF2-53DE-3478-632A-4831FA74F726}"/>
              </a:ext>
            </a:extLst>
          </p:cNvPr>
          <p:cNvSpPr>
            <a:spLocks noGrp="1"/>
          </p:cNvSpPr>
          <p:nvPr>
            <p:ph type="title"/>
          </p:nvPr>
        </p:nvSpPr>
        <p:spPr/>
        <p:txBody>
          <a:bodyPr/>
          <a:lstStyle/>
          <a:p>
            <a:r>
              <a:rPr lang="en-US" altLang="ko-KR" dirty="0"/>
              <a:t>Step 2 - Propose high-level design and get buy-in</a:t>
            </a:r>
            <a:endParaRPr lang="ko-KR" altLang="en-US" dirty="0"/>
          </a:p>
        </p:txBody>
      </p:sp>
      <p:sp>
        <p:nvSpPr>
          <p:cNvPr id="3" name="내용 개체 틀 2">
            <a:extLst>
              <a:ext uri="{FF2B5EF4-FFF2-40B4-BE49-F238E27FC236}">
                <a16:creationId xmlns:a16="http://schemas.microsoft.com/office/drawing/2014/main" id="{433D80D8-B0E6-431B-012C-11791C690172}"/>
              </a:ext>
            </a:extLst>
          </p:cNvPr>
          <p:cNvSpPr>
            <a:spLocks noGrp="1"/>
          </p:cNvSpPr>
          <p:nvPr>
            <p:ph idx="1"/>
          </p:nvPr>
        </p:nvSpPr>
        <p:spPr>
          <a:xfrm>
            <a:off x="372862" y="1260629"/>
            <a:ext cx="4525141" cy="5307148"/>
          </a:xfrm>
        </p:spPr>
        <p:txBody>
          <a:bodyPr>
            <a:normAutofit/>
          </a:bodyPr>
          <a:lstStyle/>
          <a:p>
            <a:pPr marL="0" indent="0">
              <a:buNone/>
            </a:pPr>
            <a:r>
              <a:rPr lang="en-CA" altLang="ko-KR" b="1" dirty="0"/>
              <a:t>Notification sending/receiving flow</a:t>
            </a:r>
          </a:p>
          <a:p>
            <a:r>
              <a:rPr lang="en-US" altLang="ko-KR" sz="1600" dirty="0">
                <a:latin typeface="LiberationSerif"/>
              </a:rPr>
              <a:t>Service 1 to N: A service can be a micro-service, a </a:t>
            </a:r>
            <a:r>
              <a:rPr lang="en-US" altLang="ko-KR" sz="1600" dirty="0" err="1">
                <a:latin typeface="LiberationSerif"/>
              </a:rPr>
              <a:t>cron</a:t>
            </a:r>
            <a:r>
              <a:rPr lang="en-US" altLang="ko-KR" sz="1600" dirty="0">
                <a:latin typeface="LiberationSerif"/>
              </a:rPr>
              <a:t> job, or a distributed system that triggers notification sending events.</a:t>
            </a:r>
          </a:p>
          <a:p>
            <a:pPr marL="0" indent="0">
              <a:buNone/>
            </a:pPr>
            <a:r>
              <a:rPr lang="en-US" altLang="ko-KR" b="1" dirty="0"/>
              <a:t>Three problems are identified in this design</a:t>
            </a:r>
          </a:p>
          <a:p>
            <a:r>
              <a:rPr lang="en-US" altLang="ko-KR" sz="1600" dirty="0">
                <a:latin typeface="LiberationSerif"/>
              </a:rPr>
              <a:t>Single point of failure (SPOF): A single notification server means SPOF.</a:t>
            </a:r>
          </a:p>
          <a:p>
            <a:r>
              <a:rPr lang="en-US" altLang="ko-KR" sz="1600" dirty="0">
                <a:latin typeface="LiberationSerif"/>
              </a:rPr>
              <a:t>Hard to scale: The notification system handles everything related to push notifications in one server. It is challenging to scale databases, caches, and different notification processing components independently.</a:t>
            </a:r>
          </a:p>
          <a:p>
            <a:r>
              <a:rPr lang="en-US" altLang="ko-KR" sz="1600" dirty="0">
                <a:latin typeface="LiberationSerif"/>
              </a:rPr>
              <a:t>Performance bottleneck: Processing and sending notifications can be resource intensive. For example, constructing HTML pages and waiting for responses from third party services could take time. Handling everything in one system can result in the system overload, especially during peak hours. </a:t>
            </a:r>
            <a:endParaRPr lang="en-CA" altLang="ko-KR" sz="1600" dirty="0">
              <a:latin typeface="LiberationSerif"/>
            </a:endParaRPr>
          </a:p>
        </p:txBody>
      </p:sp>
      <p:pic>
        <p:nvPicPr>
          <p:cNvPr id="4098" name="Picture 2">
            <a:extLst>
              <a:ext uri="{FF2B5EF4-FFF2-40B4-BE49-F238E27FC236}">
                <a16:creationId xmlns:a16="http://schemas.microsoft.com/office/drawing/2014/main" id="{C00762B7-5007-2585-92F0-001AB9B332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816" y="1439186"/>
            <a:ext cx="6756412" cy="5020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467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A9C288-5829-4CED-7BE4-D982F1B918F3}"/>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E2C7DAF2-53DE-3478-632A-4831FA74F726}"/>
              </a:ext>
            </a:extLst>
          </p:cNvPr>
          <p:cNvSpPr>
            <a:spLocks noGrp="1"/>
          </p:cNvSpPr>
          <p:nvPr>
            <p:ph type="title"/>
          </p:nvPr>
        </p:nvSpPr>
        <p:spPr/>
        <p:txBody>
          <a:bodyPr/>
          <a:lstStyle/>
          <a:p>
            <a:r>
              <a:rPr lang="en-US" altLang="ko-KR" dirty="0"/>
              <a:t>Step 2 - Propose high-level design and get buy-in</a:t>
            </a:r>
            <a:endParaRPr lang="ko-KR" altLang="en-US" dirty="0"/>
          </a:p>
        </p:txBody>
      </p:sp>
      <p:sp>
        <p:nvSpPr>
          <p:cNvPr id="3" name="내용 개체 틀 2">
            <a:extLst>
              <a:ext uri="{FF2B5EF4-FFF2-40B4-BE49-F238E27FC236}">
                <a16:creationId xmlns:a16="http://schemas.microsoft.com/office/drawing/2014/main" id="{433D80D8-B0E6-431B-012C-11791C690172}"/>
              </a:ext>
            </a:extLst>
          </p:cNvPr>
          <p:cNvSpPr>
            <a:spLocks noGrp="1"/>
          </p:cNvSpPr>
          <p:nvPr>
            <p:ph idx="1"/>
          </p:nvPr>
        </p:nvSpPr>
        <p:spPr>
          <a:xfrm>
            <a:off x="372862" y="1260629"/>
            <a:ext cx="5049928" cy="5307148"/>
          </a:xfrm>
        </p:spPr>
        <p:txBody>
          <a:bodyPr>
            <a:normAutofit/>
          </a:bodyPr>
          <a:lstStyle/>
          <a:p>
            <a:pPr marL="0" indent="0">
              <a:buNone/>
            </a:pPr>
            <a:r>
              <a:rPr lang="en-CA" altLang="ko-KR" b="1" dirty="0"/>
              <a:t>High-level design (improved)</a:t>
            </a:r>
          </a:p>
          <a:p>
            <a:pPr marL="0" indent="0">
              <a:buNone/>
            </a:pPr>
            <a:r>
              <a:rPr lang="en-US" altLang="ko-KR" sz="1600" dirty="0">
                <a:latin typeface="LiberationSerif"/>
              </a:rPr>
              <a:t>Move the database and cache out of the notification server.</a:t>
            </a:r>
          </a:p>
          <a:p>
            <a:r>
              <a:rPr lang="en-US" altLang="ko-KR" sz="1400" dirty="0">
                <a:latin typeface="LiberationSerif"/>
              </a:rPr>
              <a:t>Cache: User info, device info, notification templates are cached.</a:t>
            </a:r>
          </a:p>
          <a:p>
            <a:r>
              <a:rPr lang="en-US" altLang="ko-KR" sz="1400" dirty="0">
                <a:latin typeface="LiberationSerif"/>
              </a:rPr>
              <a:t>DB: It stores data about user, notification, settings, etc.</a:t>
            </a:r>
          </a:p>
          <a:p>
            <a:pPr marL="0" indent="0">
              <a:buNone/>
            </a:pPr>
            <a:r>
              <a:rPr lang="en-US" altLang="ko-KR" sz="1600" dirty="0">
                <a:latin typeface="LiberationSerif"/>
              </a:rPr>
              <a:t>Add more notification servers and set up </a:t>
            </a:r>
            <a:r>
              <a:rPr lang="en-US" altLang="ko-KR" sz="1600" b="1" dirty="0">
                <a:latin typeface="LiberationSerif"/>
              </a:rPr>
              <a:t>automatic horizontal scaling.</a:t>
            </a:r>
          </a:p>
          <a:p>
            <a:pPr marL="0" indent="0">
              <a:buNone/>
            </a:pPr>
            <a:r>
              <a:rPr lang="en-US" altLang="ko-KR" sz="1600" dirty="0">
                <a:latin typeface="LiberationSerif"/>
              </a:rPr>
              <a:t>Introduce message queues to decouple the system components.</a:t>
            </a:r>
          </a:p>
          <a:p>
            <a:r>
              <a:rPr lang="en-US" altLang="ko-KR" sz="1600" dirty="0">
                <a:latin typeface="LiberationSerif"/>
              </a:rPr>
              <a:t>They remove dependencies between components. Message queues serve as buffers when high volumes of notifications are to be sent out.</a:t>
            </a:r>
          </a:p>
          <a:p>
            <a:r>
              <a:rPr lang="en-US" altLang="ko-KR" sz="1600" dirty="0">
                <a:latin typeface="LiberationSerif"/>
              </a:rPr>
              <a:t>Each notification type is assigned with a distinct message queue so an outage in one third-party service will not affect other notification types.</a:t>
            </a:r>
          </a:p>
          <a:p>
            <a:r>
              <a:rPr lang="en-US" altLang="ko-KR" sz="1600" dirty="0">
                <a:latin typeface="LiberationSerif"/>
              </a:rPr>
              <a:t>Workers: Workers are a list of servers that pull notification events from message queues and send them to the corresponding third-party services.</a:t>
            </a:r>
          </a:p>
        </p:txBody>
      </p:sp>
      <p:pic>
        <p:nvPicPr>
          <p:cNvPr id="5122" name="Picture 2">
            <a:extLst>
              <a:ext uri="{FF2B5EF4-FFF2-40B4-BE49-F238E27FC236}">
                <a16:creationId xmlns:a16="http://schemas.microsoft.com/office/drawing/2014/main" id="{059F777C-E245-90AF-DFDC-7E045C9924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8141" y="1343767"/>
            <a:ext cx="6840247" cy="4579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869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A9C288-5829-4CED-7BE4-D982F1B918F3}"/>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E2C7DAF2-53DE-3478-632A-4831FA74F726}"/>
              </a:ext>
            </a:extLst>
          </p:cNvPr>
          <p:cNvSpPr>
            <a:spLocks noGrp="1"/>
          </p:cNvSpPr>
          <p:nvPr>
            <p:ph type="title"/>
          </p:nvPr>
        </p:nvSpPr>
        <p:spPr/>
        <p:txBody>
          <a:bodyPr/>
          <a:lstStyle/>
          <a:p>
            <a:r>
              <a:rPr lang="en-US" altLang="ko-KR" dirty="0"/>
              <a:t>Step 3 - Design deep dive</a:t>
            </a:r>
            <a:endParaRPr lang="ko-KR" altLang="en-US" dirty="0"/>
          </a:p>
        </p:txBody>
      </p:sp>
      <p:sp>
        <p:nvSpPr>
          <p:cNvPr id="3" name="내용 개체 틀 2">
            <a:extLst>
              <a:ext uri="{FF2B5EF4-FFF2-40B4-BE49-F238E27FC236}">
                <a16:creationId xmlns:a16="http://schemas.microsoft.com/office/drawing/2014/main" id="{433D80D8-B0E6-431B-012C-11791C690172}"/>
              </a:ext>
            </a:extLst>
          </p:cNvPr>
          <p:cNvSpPr>
            <a:spLocks noGrp="1"/>
          </p:cNvSpPr>
          <p:nvPr>
            <p:ph idx="1"/>
          </p:nvPr>
        </p:nvSpPr>
        <p:spPr>
          <a:xfrm>
            <a:off x="372862" y="1260629"/>
            <a:ext cx="5049928" cy="5307148"/>
          </a:xfrm>
        </p:spPr>
        <p:txBody>
          <a:bodyPr>
            <a:normAutofit/>
          </a:bodyPr>
          <a:lstStyle/>
          <a:p>
            <a:pPr marL="0" indent="0">
              <a:buNone/>
            </a:pPr>
            <a:r>
              <a:rPr lang="en-CA" altLang="ko-KR" b="1" dirty="0"/>
              <a:t>Reliability</a:t>
            </a:r>
          </a:p>
          <a:p>
            <a:pPr marL="0" indent="0">
              <a:buNone/>
            </a:pPr>
            <a:r>
              <a:rPr lang="en-US" altLang="ko-KR" sz="1600" dirty="0">
                <a:latin typeface="LiberationSerif"/>
              </a:rPr>
              <a:t>One of the most important requirements in a notification system is that it cannot lose data.</a:t>
            </a:r>
          </a:p>
          <a:p>
            <a:r>
              <a:rPr lang="en-US" altLang="ko-KR" sz="1600" dirty="0">
                <a:latin typeface="LiberationSerif"/>
              </a:rPr>
              <a:t>Notifications can usually be delayed or re-ordered, but never lost.</a:t>
            </a:r>
          </a:p>
          <a:p>
            <a:r>
              <a:rPr lang="en-US" altLang="ko-KR" sz="1600" dirty="0">
                <a:latin typeface="LiberationSerif"/>
              </a:rPr>
              <a:t>To satisfy this requirement, the notification system persists notification data in a database and implements a retry mechanism.</a:t>
            </a:r>
          </a:p>
          <a:p>
            <a:r>
              <a:rPr lang="en-US" altLang="ko-KR" sz="1600" dirty="0">
                <a:latin typeface="LiberationSerif"/>
              </a:rPr>
              <a:t>The notification log database is included for data persistence, as shown in Figure 10-11.</a:t>
            </a:r>
          </a:p>
        </p:txBody>
      </p:sp>
      <p:pic>
        <p:nvPicPr>
          <p:cNvPr id="6146" name="Picture 2">
            <a:extLst>
              <a:ext uri="{FF2B5EF4-FFF2-40B4-BE49-F238E27FC236}">
                <a16:creationId xmlns:a16="http://schemas.microsoft.com/office/drawing/2014/main" id="{C020995F-FB6E-4007-BAF5-8BEA3DE005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288154"/>
            <a:ext cx="5833626" cy="3768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3775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A9C288-5829-4CED-7BE4-D982F1B918F3}"/>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E2C7DAF2-53DE-3478-632A-4831FA74F726}"/>
              </a:ext>
            </a:extLst>
          </p:cNvPr>
          <p:cNvSpPr>
            <a:spLocks noGrp="1"/>
          </p:cNvSpPr>
          <p:nvPr>
            <p:ph type="title"/>
          </p:nvPr>
        </p:nvSpPr>
        <p:spPr/>
        <p:txBody>
          <a:bodyPr/>
          <a:lstStyle/>
          <a:p>
            <a:r>
              <a:rPr lang="en-US" altLang="ko-KR" dirty="0"/>
              <a:t>Step 3 - Design deep dive</a:t>
            </a:r>
            <a:endParaRPr lang="ko-KR" altLang="en-US" dirty="0"/>
          </a:p>
        </p:txBody>
      </p:sp>
      <p:sp>
        <p:nvSpPr>
          <p:cNvPr id="3" name="내용 개체 틀 2">
            <a:extLst>
              <a:ext uri="{FF2B5EF4-FFF2-40B4-BE49-F238E27FC236}">
                <a16:creationId xmlns:a16="http://schemas.microsoft.com/office/drawing/2014/main" id="{433D80D8-B0E6-431B-012C-11791C690172}"/>
              </a:ext>
            </a:extLst>
          </p:cNvPr>
          <p:cNvSpPr>
            <a:spLocks noGrp="1"/>
          </p:cNvSpPr>
          <p:nvPr>
            <p:ph idx="1"/>
          </p:nvPr>
        </p:nvSpPr>
        <p:spPr>
          <a:xfrm>
            <a:off x="372862" y="1260629"/>
            <a:ext cx="4278651" cy="5307148"/>
          </a:xfrm>
        </p:spPr>
        <p:txBody>
          <a:bodyPr>
            <a:normAutofit/>
          </a:bodyPr>
          <a:lstStyle/>
          <a:p>
            <a:pPr marL="0" indent="0">
              <a:buNone/>
            </a:pPr>
            <a:r>
              <a:rPr lang="en-CA" altLang="ko-KR" b="1" dirty="0"/>
              <a:t>Additional components and considerations</a:t>
            </a:r>
          </a:p>
          <a:p>
            <a:r>
              <a:rPr lang="en-US" altLang="ko-KR" sz="1600" dirty="0">
                <a:latin typeface="LiberationSerif"/>
              </a:rPr>
              <a:t>Notification template</a:t>
            </a:r>
          </a:p>
          <a:p>
            <a:r>
              <a:rPr lang="en-US" altLang="ko-KR" sz="1600" dirty="0">
                <a:latin typeface="LiberationSerif"/>
              </a:rPr>
              <a:t>Notification setting</a:t>
            </a:r>
          </a:p>
          <a:p>
            <a:r>
              <a:rPr lang="en-US" altLang="ko-KR" sz="1600" dirty="0">
                <a:latin typeface="LiberationSerif"/>
              </a:rPr>
              <a:t>Rate limiting</a:t>
            </a:r>
          </a:p>
          <a:p>
            <a:r>
              <a:rPr lang="en-US" altLang="ko-KR" sz="1600" dirty="0">
                <a:latin typeface="LiberationSerif"/>
              </a:rPr>
              <a:t>Retry mechanism</a:t>
            </a:r>
          </a:p>
          <a:p>
            <a:r>
              <a:rPr lang="en-US" altLang="ko-KR" sz="1600" b="1" dirty="0">
                <a:latin typeface="LiberationSerif"/>
              </a:rPr>
              <a:t>Security in push notifications</a:t>
            </a:r>
          </a:p>
          <a:p>
            <a:r>
              <a:rPr lang="en-US" altLang="ko-KR" sz="1600" dirty="0">
                <a:latin typeface="LiberationSerif"/>
              </a:rPr>
              <a:t>Monitor queued notifications</a:t>
            </a:r>
          </a:p>
          <a:p>
            <a:r>
              <a:rPr lang="en-US" altLang="ko-KR" sz="1600" dirty="0">
                <a:latin typeface="LiberationSerif"/>
              </a:rPr>
              <a:t>Events tracking</a:t>
            </a:r>
          </a:p>
          <a:p>
            <a:endParaRPr lang="en-US" altLang="ko-KR" sz="1600" dirty="0">
              <a:latin typeface="LiberationSerif"/>
            </a:endParaRPr>
          </a:p>
          <a:p>
            <a:endParaRPr lang="en-US" altLang="ko-KR" sz="1600" dirty="0">
              <a:latin typeface="LiberationSerif"/>
            </a:endParaRPr>
          </a:p>
          <a:p>
            <a:endParaRPr lang="en-US" altLang="ko-KR" sz="1600" b="1" dirty="0">
              <a:latin typeface="LiberationSerif"/>
            </a:endParaRPr>
          </a:p>
        </p:txBody>
      </p:sp>
      <p:pic>
        <p:nvPicPr>
          <p:cNvPr id="7170" name="Picture 2">
            <a:extLst>
              <a:ext uri="{FF2B5EF4-FFF2-40B4-BE49-F238E27FC236}">
                <a16:creationId xmlns:a16="http://schemas.microsoft.com/office/drawing/2014/main" id="{FB4FEE4E-AC94-D996-557A-AF3936CF80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3378" y="1106223"/>
            <a:ext cx="8195777" cy="502423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331072C-8C18-3903-F32A-B86E004734D8}"/>
              </a:ext>
            </a:extLst>
          </p:cNvPr>
          <p:cNvSpPr txBox="1"/>
          <p:nvPr/>
        </p:nvSpPr>
        <p:spPr>
          <a:xfrm>
            <a:off x="1539498" y="4892298"/>
            <a:ext cx="184731" cy="369332"/>
          </a:xfrm>
          <a:prstGeom prst="rect">
            <a:avLst/>
          </a:prstGeom>
          <a:noFill/>
        </p:spPr>
        <p:txBody>
          <a:bodyPr wrap="none" rtlCol="0">
            <a:spAutoFit/>
          </a:bodyPr>
          <a:lstStyle/>
          <a:p>
            <a:endParaRPr lang="ko-KR" altLang="en-US" dirty="0"/>
          </a:p>
        </p:txBody>
      </p:sp>
      <p:pic>
        <p:nvPicPr>
          <p:cNvPr id="6" name="그림 5">
            <a:extLst>
              <a:ext uri="{FF2B5EF4-FFF2-40B4-BE49-F238E27FC236}">
                <a16:creationId xmlns:a16="http://schemas.microsoft.com/office/drawing/2014/main" id="{03ACB694-9B14-EB1B-8666-50A8D1E49AE2}"/>
              </a:ext>
            </a:extLst>
          </p:cNvPr>
          <p:cNvPicPr>
            <a:picLocks noChangeAspect="1"/>
          </p:cNvPicPr>
          <p:nvPr/>
        </p:nvPicPr>
        <p:blipFill>
          <a:blip r:embed="rId3"/>
          <a:stretch>
            <a:fillRect/>
          </a:stretch>
        </p:blipFill>
        <p:spPr>
          <a:xfrm>
            <a:off x="0" y="5571884"/>
            <a:ext cx="5790512" cy="1045894"/>
          </a:xfrm>
          <a:prstGeom prst="rect">
            <a:avLst/>
          </a:prstGeom>
        </p:spPr>
      </p:pic>
    </p:spTree>
    <p:extLst>
      <p:ext uri="{BB962C8B-B14F-4D97-AF65-F5344CB8AC3E}">
        <p14:creationId xmlns:p14="http://schemas.microsoft.com/office/powerpoint/2010/main" val="427714555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620</TotalTime>
  <Words>1176</Words>
  <Application>Microsoft Office PowerPoint</Application>
  <PresentationFormat>와이드스크린</PresentationFormat>
  <Paragraphs>96</Paragraphs>
  <Slides>10</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10</vt:i4>
      </vt:variant>
    </vt:vector>
  </HeadingPairs>
  <TitlesOfParts>
    <vt:vector size="15" baseType="lpstr">
      <vt:lpstr>LiberationSerif</vt:lpstr>
      <vt:lpstr>Söhne</vt:lpstr>
      <vt:lpstr>맑은 고딕</vt:lpstr>
      <vt:lpstr>Arial</vt:lpstr>
      <vt:lpstr>Office 테마</vt:lpstr>
      <vt:lpstr>CHAPTER 10: DESIGN A NOTIFICATION SYSTEM</vt:lpstr>
      <vt:lpstr>Step 0 – Introduction</vt:lpstr>
      <vt:lpstr>Step 1 - Understand the problem and establish design scope</vt:lpstr>
      <vt:lpstr>Step 2 - Propose high-level design and get buy-in</vt:lpstr>
      <vt:lpstr>Step 2 - Propose high-level design and get buy-in</vt:lpstr>
      <vt:lpstr>Step 2 - Propose high-level design and get buy-in</vt:lpstr>
      <vt:lpstr>Step 2 - Propose high-level design and get buy-in</vt:lpstr>
      <vt:lpstr>Step 3 - Design deep dive</vt:lpstr>
      <vt:lpstr>Step 3 - Design deep dive</vt:lpstr>
      <vt:lpstr>Step 3 - Design deep dive (appKey and appSecret)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미래 성장 진로 고민</dc:title>
  <dc:creator>양 재모</dc:creator>
  <cp:lastModifiedBy>Jason Yang</cp:lastModifiedBy>
  <cp:revision>18</cp:revision>
  <dcterms:created xsi:type="dcterms:W3CDTF">2021-05-01T01:49:11Z</dcterms:created>
  <dcterms:modified xsi:type="dcterms:W3CDTF">2024-03-13T03:35:02Z</dcterms:modified>
</cp:coreProperties>
</file>