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5" r:id="rId11"/>
    <p:sldId id="267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64FC3-A97A-46C8-A2DF-5ECBD0786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BA0C8-C338-4BA1-A6D2-D0345DE8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7F637-D645-4E17-97B9-E1011DCC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B4B-EDB2-4AE2-A679-01309A28A03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E04B4-3C74-4604-B0C9-A4E8C902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31AD-9D43-451C-8C45-0549FC5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F56C-516A-4862-8B71-8A5A6EA6D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1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C3C53-44F2-45B3-B52C-BAA077A4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1461072" cy="6380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927BA-C1C4-4561-9DCE-FA7D7376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11461072" cy="523224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43754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E293-F246-4615-870A-FE5B5700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325774-B02C-4AE4-8B16-4C22DA92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B687D-2056-458C-97DF-30D21E96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2B4B-EDB2-4AE2-A679-01309A28A03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23019-C160-4F40-97DE-E8D89A1C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E10D5-C90D-4D04-B446-7503B8FF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F56C-516A-4862-8B71-8A5A6EA6D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8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98B1-BAEC-49D7-B066-CCE180D37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862" y="1260630"/>
            <a:ext cx="5646938" cy="52322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D5C11-D718-4062-B0F2-56423DB5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0629"/>
            <a:ext cx="5661734" cy="52322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149DFED-621C-3288-8772-B3081366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1461072" cy="6380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4196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D187671-DFA5-4BAE-FCB5-C44DE24C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62" y="365126"/>
            <a:ext cx="11461072" cy="63805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8825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866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92CC-A497-4429-B797-1928CF267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4C820-4684-455D-9A2D-929727F8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37721-0E9D-4C08-B588-6070BF24D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2B4B-EDB2-4AE2-A679-01309A28A03F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BEA8C-BEA3-400C-A894-B5B49D9F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A5739-98C8-470D-AF7B-01806311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F56C-516A-4862-8B71-8A5A6EA6D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9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0839E-1848-1862-8788-D719E5187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1806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CHAPTER 7:</a:t>
            </a:r>
            <a:br>
              <a:rPr lang="en-US" altLang="ko-KR" dirty="0"/>
            </a:br>
            <a:r>
              <a:rPr lang="en-US" altLang="ko-KR" dirty="0"/>
              <a:t>DESIGN A UNIQUE ID GENERATOR IN</a:t>
            </a:r>
            <a:br>
              <a:rPr lang="en-US" altLang="ko-KR" dirty="0"/>
            </a:br>
            <a:r>
              <a:rPr lang="en-US" altLang="ko-KR" dirty="0"/>
              <a:t>DISTRIBUTED SYSTEMS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0B352-1648-3503-EC1A-8F2F4328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87098"/>
            <a:ext cx="9144000" cy="41775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2024-02-27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98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80F7B-B0FF-57D0-DD45-82D5E5C7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90147-0449-26B2-1341-5DE341E5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3 - Design deep dive (Twitter snowflake approach)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E027-BE35-AF19-A722-65259F84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Sequence number</a:t>
            </a:r>
          </a:p>
          <a:p>
            <a:r>
              <a:rPr lang="en-US" altLang="ko-KR" sz="1600" dirty="0">
                <a:latin typeface="LiberationSerif"/>
              </a:rPr>
              <a:t>Sequence number is 12 bits, which give us 2 ^ 12 = 4096 combinations.</a:t>
            </a:r>
          </a:p>
          <a:p>
            <a:r>
              <a:rPr lang="en-US" altLang="ko-KR" sz="1600" dirty="0">
                <a:latin typeface="LiberationSerif"/>
              </a:rPr>
              <a:t>This field is 0 unless more than one ID is generated in a millisecond on the same server.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In theory, a machine can support a maximum of 4096 new IDs per millisecond.</a:t>
            </a:r>
            <a:endParaRPr lang="en-US" altLang="ko-KR" sz="1400" dirty="0">
              <a:solidFill>
                <a:srgbClr val="FF0000"/>
              </a:solidFill>
              <a:latin typeface="LiberationSerif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96FB22-6699-F088-3040-3F381A52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0628"/>
            <a:ext cx="5986432" cy="9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6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4174D-BDB8-F70F-D4A4-CF54AB84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dirty="0"/>
              <a:t>Step 4 - Wrap 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72708-6ABC-5C58-9C00-1E086679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Clock synchronization.</a:t>
            </a:r>
          </a:p>
          <a:p>
            <a:r>
              <a:rPr lang="en-US" altLang="ko-KR" sz="1600" dirty="0">
                <a:latin typeface="LiberationSerif"/>
              </a:rPr>
              <a:t>In our design, we assume ID generation servers have the same clock. This assumption might not be true when a server is running on multiple cores.</a:t>
            </a:r>
          </a:p>
          <a:p>
            <a:r>
              <a:rPr lang="en-US" altLang="ko-KR" sz="1600" dirty="0">
                <a:latin typeface="LiberationSerif"/>
              </a:rPr>
              <a:t>The same challenge exists in multi-machine scenarios.</a:t>
            </a:r>
          </a:p>
          <a:p>
            <a:r>
              <a:rPr lang="ko-KR" altLang="en-US" sz="1600" dirty="0">
                <a:latin typeface="LiberationSerif"/>
              </a:rPr>
              <a:t>멀티 코어 컴퓨터에서 시간 동기화 문제가 발생하는 주요 이유는 각 코어가 독립적인 </a:t>
            </a:r>
            <a:r>
              <a:rPr lang="ko-KR" altLang="en-US" sz="1600" dirty="0" err="1">
                <a:latin typeface="LiberationSerif"/>
              </a:rPr>
              <a:t>클록을</a:t>
            </a:r>
            <a:r>
              <a:rPr lang="ko-KR" altLang="en-US" sz="1600" dirty="0">
                <a:latin typeface="LiberationSerif"/>
              </a:rPr>
              <a:t> 가질 수 있기 때문입니다</a:t>
            </a:r>
            <a:endParaRPr lang="en-US" altLang="ko-KR" sz="1600" dirty="0">
              <a:latin typeface="LiberationSerif"/>
            </a:endParaRPr>
          </a:p>
          <a:p>
            <a:r>
              <a:rPr lang="ko-KR" altLang="en-US" sz="1600" dirty="0">
                <a:latin typeface="LiberationSerif"/>
              </a:rPr>
              <a:t>이는 시스템 내부에서 다양한 코어 간의 시간 차이를 초래할 수 있으며</a:t>
            </a:r>
            <a:r>
              <a:rPr lang="en-US" altLang="ko-KR" sz="1600" dirty="0">
                <a:latin typeface="LiberationSerif"/>
              </a:rPr>
              <a:t>, </a:t>
            </a:r>
            <a:r>
              <a:rPr lang="ko-KR" altLang="en-US" sz="1600" dirty="0">
                <a:latin typeface="LiberationSerif"/>
              </a:rPr>
              <a:t>이로 인해 데이터의 일관성과 순서가 올바르게 유지되지 않을 수 있습니다</a:t>
            </a:r>
            <a:r>
              <a:rPr lang="en-US" altLang="ko-KR" sz="1600" dirty="0">
                <a:latin typeface="LiberationSerif"/>
              </a:rPr>
              <a:t>.</a:t>
            </a:r>
          </a:p>
          <a:p>
            <a:r>
              <a:rPr lang="ko-KR" altLang="en-US" sz="1600" dirty="0">
                <a:latin typeface="LiberationSerif"/>
              </a:rPr>
              <a:t>예를 들어</a:t>
            </a:r>
            <a:r>
              <a:rPr lang="en-US" altLang="ko-KR" sz="1600" dirty="0">
                <a:latin typeface="LiberationSerif"/>
              </a:rPr>
              <a:t>, </a:t>
            </a:r>
            <a:r>
              <a:rPr lang="ko-KR" altLang="en-US" sz="1600" dirty="0">
                <a:latin typeface="LiberationSerif"/>
              </a:rPr>
              <a:t>멀티 코어 시스템에서 동시에 실행되는 두 프로세스가 서로 다른 코어에서 작동할 때</a:t>
            </a:r>
            <a:r>
              <a:rPr lang="en-US" altLang="ko-KR" sz="1600" dirty="0">
                <a:latin typeface="LiberationSerif"/>
              </a:rPr>
              <a:t>, </a:t>
            </a:r>
            <a:r>
              <a:rPr lang="ko-KR" altLang="en-US" sz="1600" dirty="0">
                <a:latin typeface="LiberationSerif"/>
              </a:rPr>
              <a:t>각각의 코어가 다른 시간을 기준으로 작업을 수행하면 결과적으로 시간 순서가 뒤바뀔 수 있습니다</a:t>
            </a:r>
            <a:r>
              <a:rPr lang="en-US" altLang="ko-KR" sz="1600" dirty="0">
                <a:latin typeface="LiberationSerif"/>
              </a:rPr>
              <a:t>.</a:t>
            </a:r>
          </a:p>
          <a:p>
            <a:r>
              <a:rPr lang="en-US" altLang="ko-KR" sz="1600" dirty="0">
                <a:latin typeface="LiberationSerif"/>
              </a:rPr>
              <a:t>Solutions to clock synchronization are out of the scope of this book; however, it is important to understand the problem exists.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Network Time Protocol </a:t>
            </a:r>
            <a:r>
              <a:rPr lang="en-US" altLang="ko-KR" sz="1600" dirty="0">
                <a:latin typeface="LiberationSerif"/>
              </a:rPr>
              <a:t>is the most popular solution to this problem. For interested readers, refer to the reference material [4].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471D964-B6B4-166C-A14B-C6D91F05505A}"/>
              </a:ext>
            </a:extLst>
          </p:cNvPr>
          <p:cNvSpPr txBox="1">
            <a:spLocks/>
          </p:cNvSpPr>
          <p:nvPr/>
        </p:nvSpPr>
        <p:spPr>
          <a:xfrm>
            <a:off x="6201168" y="1244726"/>
            <a:ext cx="5723138" cy="523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/>
              <a:t>Section length tuning.</a:t>
            </a:r>
          </a:p>
          <a:p>
            <a:r>
              <a:rPr lang="en-US" altLang="ko-KR" sz="1600" dirty="0">
                <a:latin typeface="LiberationSerif"/>
              </a:rPr>
              <a:t>For example, fewer sequence numbers but more timestamp bits are effective for low concurrency and long-term applications.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High availability.</a:t>
            </a:r>
          </a:p>
          <a:p>
            <a:r>
              <a:rPr lang="en-US" altLang="ko-KR" sz="1600" dirty="0">
                <a:latin typeface="LiberationSerif"/>
              </a:rPr>
              <a:t>Since an ID generator is a mission-critical system, it must be highly available.</a:t>
            </a:r>
            <a:endParaRPr lang="ko-KR" altLang="en-US" sz="16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407129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4039-9FD3-E058-9ED7-0A0875D19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1F213-3656-5EA3-DD1C-BEB625BC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dirty="0"/>
              <a:t>Reference materials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0FB9D-08D3-0352-7E88-7CB07910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11466630" cy="5232246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latin typeface="LiberationSerif"/>
              </a:rPr>
              <a:t>[1] Universally unique identifier: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https://en.wikipedia.org/wiki/Universally_unique_identifier</a:t>
            </a:r>
          </a:p>
          <a:p>
            <a:r>
              <a:rPr lang="en-US" altLang="ko-KR" sz="1600" dirty="0">
                <a:latin typeface="LiberationSerif"/>
              </a:rPr>
              <a:t>[2] Ticket Servers: Distributed Unique Primary Keys on the Cheap: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https://code.flickr.net/2010/02/08/ticket-servers-distributed-unique-primary-keys-on-thecheap/</a:t>
            </a:r>
          </a:p>
          <a:p>
            <a:r>
              <a:rPr lang="en-US" altLang="ko-KR" sz="1600" dirty="0">
                <a:latin typeface="LiberationSerif"/>
              </a:rPr>
              <a:t>[3] Announcing Snowflake: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https://blog.twitter.com/engineering/en_us/a/2010/announcingsnowflake.html</a:t>
            </a:r>
          </a:p>
          <a:p>
            <a:r>
              <a:rPr lang="en-US" altLang="ko-KR" sz="1600" dirty="0">
                <a:latin typeface="LiberationSerif"/>
              </a:rPr>
              <a:t>[4] Network time protocol:</a:t>
            </a:r>
          </a:p>
          <a:p>
            <a:pPr lvl="1"/>
            <a:r>
              <a:rPr lang="en-US" altLang="ko-KR" sz="1600" dirty="0">
                <a:latin typeface="LiberationSerif"/>
              </a:rPr>
              <a:t>https://en.wikipedia.org/wiki/Network_Time_Protocol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89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CD9774A-FB26-2331-63B3-BBCAD4AC65E2}"/>
              </a:ext>
            </a:extLst>
          </p:cNvPr>
          <p:cNvSpPr/>
          <p:nvPr/>
        </p:nvSpPr>
        <p:spPr>
          <a:xfrm>
            <a:off x="1062844" y="2781796"/>
            <a:ext cx="1579418" cy="15794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8934856-0608-7FD1-2737-3DBFCF2CF0D0}"/>
              </a:ext>
            </a:extLst>
          </p:cNvPr>
          <p:cNvSpPr/>
          <p:nvPr/>
        </p:nvSpPr>
        <p:spPr>
          <a:xfrm>
            <a:off x="4142511" y="2737263"/>
            <a:ext cx="1656607" cy="1656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BC6562F-6D72-CE08-03A1-951EF125C443}"/>
              </a:ext>
            </a:extLst>
          </p:cNvPr>
          <p:cNvSpPr/>
          <p:nvPr/>
        </p:nvSpPr>
        <p:spPr>
          <a:xfrm>
            <a:off x="3675413" y="1864428"/>
            <a:ext cx="7243948" cy="32182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BB227A-66E5-7F52-572A-65F08754D019}"/>
              </a:ext>
            </a:extLst>
          </p:cNvPr>
          <p:cNvSpPr/>
          <p:nvPr/>
        </p:nvSpPr>
        <p:spPr>
          <a:xfrm>
            <a:off x="6466116" y="2737263"/>
            <a:ext cx="1656607" cy="1656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32CF9F-566F-2173-84BD-CD859FE29858}"/>
              </a:ext>
            </a:extLst>
          </p:cNvPr>
          <p:cNvSpPr/>
          <p:nvPr/>
        </p:nvSpPr>
        <p:spPr>
          <a:xfrm>
            <a:off x="8746178" y="2743201"/>
            <a:ext cx="1656607" cy="16566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742AF8-040E-DF1D-35BF-943E0D662572}"/>
              </a:ext>
            </a:extLst>
          </p:cNvPr>
          <p:cNvCxnSpPr>
            <a:cxnSpLocks/>
          </p:cNvCxnSpPr>
          <p:nvPr/>
        </p:nvCxnSpPr>
        <p:spPr>
          <a:xfrm flipV="1">
            <a:off x="2642262" y="3571505"/>
            <a:ext cx="1500249" cy="5938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BFE098E-C057-3663-1E6D-A3E2DCFDB43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799118" y="3565567"/>
            <a:ext cx="66699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39FF91-CC96-9A1A-30E9-92315FDD8D4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122723" y="3565567"/>
            <a:ext cx="623455" cy="593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3700B2-6094-C5C4-D57F-B9121D308454}"/>
              </a:ext>
            </a:extLst>
          </p:cNvPr>
          <p:cNvSpPr/>
          <p:nvPr/>
        </p:nvSpPr>
        <p:spPr>
          <a:xfrm>
            <a:off x="4589813" y="2395846"/>
            <a:ext cx="688769" cy="5818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UIG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B9A9FF-001F-DDD9-24C2-8B01DB9DF7B9}"/>
              </a:ext>
            </a:extLst>
          </p:cNvPr>
          <p:cNvSpPr/>
          <p:nvPr/>
        </p:nvSpPr>
        <p:spPr>
          <a:xfrm>
            <a:off x="1484416" y="2413660"/>
            <a:ext cx="688769" cy="5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UIG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831A5E4-D59B-97FB-03EF-96245E3B5985}"/>
              </a:ext>
            </a:extLst>
          </p:cNvPr>
          <p:cNvSpPr/>
          <p:nvPr/>
        </p:nvSpPr>
        <p:spPr>
          <a:xfrm>
            <a:off x="4096987" y="4177145"/>
            <a:ext cx="1650670" cy="66798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</a:p>
          <a:p>
            <a:pPr algn="ctr"/>
            <a:r>
              <a:rPr lang="en-US" altLang="ko-KR" dirty="0"/>
              <a:t>&lt;key, value&gt;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0DB0E15-F5AF-AA0D-6E21-6FAA4D478804}"/>
              </a:ext>
            </a:extLst>
          </p:cNvPr>
          <p:cNvSpPr/>
          <p:nvPr/>
        </p:nvSpPr>
        <p:spPr>
          <a:xfrm>
            <a:off x="6501740" y="4153394"/>
            <a:ext cx="1662546" cy="6858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</a:p>
          <a:p>
            <a:pPr algn="ctr"/>
            <a:r>
              <a:rPr lang="en-US" altLang="ko-KR" dirty="0"/>
              <a:t>&lt;key, value&gt;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A56AB58-D2DE-01FD-271B-752663D1AAAC}"/>
              </a:ext>
            </a:extLst>
          </p:cNvPr>
          <p:cNvSpPr/>
          <p:nvPr/>
        </p:nvSpPr>
        <p:spPr>
          <a:xfrm>
            <a:off x="1033152" y="4013861"/>
            <a:ext cx="1757550" cy="68876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</a:t>
            </a:r>
          </a:p>
          <a:p>
            <a:pPr algn="ctr"/>
            <a:r>
              <a:rPr lang="en-US" altLang="ko-KR" dirty="0"/>
              <a:t>&lt;key, value&gt;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93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99006-1ED7-6210-FB6F-D1F8757D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7170DDA-DB89-A234-154C-051D2348A722}"/>
              </a:ext>
            </a:extLst>
          </p:cNvPr>
          <p:cNvSpPr/>
          <p:nvPr/>
        </p:nvSpPr>
        <p:spPr>
          <a:xfrm>
            <a:off x="955689" y="1753096"/>
            <a:ext cx="1579418" cy="157941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</a:p>
          <a:p>
            <a:pPr algn="ctr"/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B06098-FDBA-528A-1885-E282250F069B}"/>
              </a:ext>
            </a:extLst>
          </p:cNvPr>
          <p:cNvSpPr/>
          <p:nvPr/>
        </p:nvSpPr>
        <p:spPr>
          <a:xfrm>
            <a:off x="4206805" y="1715707"/>
            <a:ext cx="1656607" cy="165660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65F67C-BB8B-7AC7-0417-66175361248F}"/>
              </a:ext>
            </a:extLst>
          </p:cNvPr>
          <p:cNvSpPr/>
          <p:nvPr/>
        </p:nvSpPr>
        <p:spPr>
          <a:xfrm>
            <a:off x="3739707" y="842872"/>
            <a:ext cx="7243948" cy="32182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94EB55-7126-98A5-9E40-34A5E0DE2A58}"/>
              </a:ext>
            </a:extLst>
          </p:cNvPr>
          <p:cNvSpPr/>
          <p:nvPr/>
        </p:nvSpPr>
        <p:spPr>
          <a:xfrm>
            <a:off x="6530410" y="1715707"/>
            <a:ext cx="1656607" cy="165660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44D7DC-59C6-1AE0-A918-B998B4AD0008}"/>
              </a:ext>
            </a:extLst>
          </p:cNvPr>
          <p:cNvSpPr/>
          <p:nvPr/>
        </p:nvSpPr>
        <p:spPr>
          <a:xfrm>
            <a:off x="8810472" y="1721645"/>
            <a:ext cx="1656607" cy="165660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71FF083-0819-1678-A017-C2D737EAC5AC}"/>
              </a:ext>
            </a:extLst>
          </p:cNvPr>
          <p:cNvCxnSpPr>
            <a:cxnSpLocks/>
          </p:cNvCxnSpPr>
          <p:nvPr/>
        </p:nvCxnSpPr>
        <p:spPr>
          <a:xfrm flipV="1">
            <a:off x="2620831" y="2401506"/>
            <a:ext cx="1500249" cy="5938"/>
          </a:xfrm>
          <a:prstGeom prst="straightConnector1">
            <a:avLst/>
          </a:prstGeom>
          <a:ln w="190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0CAB9AD-8C15-C996-0045-681F8BF0D07D}"/>
              </a:ext>
            </a:extLst>
          </p:cNvPr>
          <p:cNvCxnSpPr>
            <a:cxnSpLocks/>
          </p:cNvCxnSpPr>
          <p:nvPr/>
        </p:nvCxnSpPr>
        <p:spPr>
          <a:xfrm>
            <a:off x="5891089" y="2415423"/>
            <a:ext cx="66699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A546D0D-F439-D315-E8CF-56AB2EA40AC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187017" y="2544011"/>
            <a:ext cx="623455" cy="593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E5422F-33E7-61A5-29CC-6587E3699624}"/>
              </a:ext>
            </a:extLst>
          </p:cNvPr>
          <p:cNvSpPr/>
          <p:nvPr/>
        </p:nvSpPr>
        <p:spPr>
          <a:xfrm>
            <a:off x="9287771" y="1389134"/>
            <a:ext cx="688769" cy="5818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UIG</a:t>
            </a:r>
            <a:endParaRPr lang="ko-KR" altLang="en-US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6326806-B2E7-CCE9-9207-72A2CE2F7009}"/>
              </a:ext>
            </a:extLst>
          </p:cNvPr>
          <p:cNvCxnSpPr>
            <a:cxnSpLocks/>
          </p:cNvCxnSpPr>
          <p:nvPr/>
        </p:nvCxnSpPr>
        <p:spPr>
          <a:xfrm flipH="1">
            <a:off x="2592317" y="2671393"/>
            <a:ext cx="1558202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BE3F8F-5941-C8BE-91FD-6AD5BF194416}"/>
              </a:ext>
            </a:extLst>
          </p:cNvPr>
          <p:cNvCxnSpPr>
            <a:cxnSpLocks/>
          </p:cNvCxnSpPr>
          <p:nvPr/>
        </p:nvCxnSpPr>
        <p:spPr>
          <a:xfrm flipH="1">
            <a:off x="5857999" y="2729748"/>
            <a:ext cx="721395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D965E50-C7CC-1975-E96A-A036317C0688}"/>
              </a:ext>
            </a:extLst>
          </p:cNvPr>
          <p:cNvSpPr/>
          <p:nvPr/>
        </p:nvSpPr>
        <p:spPr>
          <a:xfrm>
            <a:off x="7394678" y="1353414"/>
            <a:ext cx="688769" cy="58189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UIG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8506F51-CACC-1FBE-CAB2-1F4B64793F50}"/>
              </a:ext>
            </a:extLst>
          </p:cNvPr>
          <p:cNvSpPr/>
          <p:nvPr/>
        </p:nvSpPr>
        <p:spPr>
          <a:xfrm>
            <a:off x="6460179" y="4179837"/>
            <a:ext cx="1656607" cy="165660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ticket</a:t>
            </a:r>
          </a:p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C8BA4D1-8C19-A7E8-B610-72757EAFF3DB}"/>
              </a:ext>
            </a:extLst>
          </p:cNvPr>
          <p:cNvSpPr/>
          <p:nvPr/>
        </p:nvSpPr>
        <p:spPr>
          <a:xfrm>
            <a:off x="6437416" y="1474857"/>
            <a:ext cx="688769" cy="5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88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86C5-F75B-FCD0-BF09-7119A8DB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0 –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56833-C1A9-EA2C-C969-67AC9E75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/>
          <a:lstStyle/>
          <a:p>
            <a:r>
              <a:rPr lang="en-US" altLang="ko-KR" sz="1800" dirty="0">
                <a:latin typeface="LiberationSerif"/>
              </a:rPr>
              <a:t>Your first thought might be to use a primary key with the </a:t>
            </a:r>
            <a:r>
              <a:rPr lang="en-US" altLang="ko-KR" sz="1800" dirty="0" err="1">
                <a:latin typeface="LiberationSerif"/>
              </a:rPr>
              <a:t>auto_increment</a:t>
            </a:r>
            <a:r>
              <a:rPr lang="en-US" altLang="ko-KR" sz="1800" dirty="0">
                <a:latin typeface="LiberationSerif"/>
              </a:rPr>
              <a:t> attribute in a traditional database.</a:t>
            </a:r>
          </a:p>
          <a:p>
            <a:r>
              <a:rPr lang="en-US" altLang="ko-KR" sz="1800" b="1" dirty="0">
                <a:solidFill>
                  <a:srgbClr val="FF0000"/>
                </a:solidFill>
                <a:latin typeface="LiberationSerif"/>
              </a:rPr>
              <a:t>However, </a:t>
            </a:r>
            <a:r>
              <a:rPr lang="en-US" altLang="ko-KR" sz="1800" b="1" dirty="0" err="1">
                <a:solidFill>
                  <a:srgbClr val="FF0000"/>
                </a:solidFill>
                <a:latin typeface="LiberationSerif"/>
              </a:rPr>
              <a:t>auto_increment</a:t>
            </a:r>
            <a:r>
              <a:rPr lang="en-US" altLang="ko-KR" sz="1800" b="1" dirty="0">
                <a:solidFill>
                  <a:srgbClr val="FF0000"/>
                </a:solidFill>
                <a:latin typeface="LiberationSerif"/>
              </a:rPr>
              <a:t> does not work in a distributed environment</a:t>
            </a:r>
          </a:p>
          <a:p>
            <a:r>
              <a:rPr lang="en-US" altLang="ko-KR" sz="1800" dirty="0">
                <a:latin typeface="LiberationSerif"/>
              </a:rPr>
              <a:t>because a single database server is not large enough and generating unique IDs across multiple databases with minimal delay is challenging.</a:t>
            </a:r>
            <a:endParaRPr lang="ko-KR" altLang="en-US" sz="1800" dirty="0">
              <a:latin typeface="LiberationSeri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07E685-03DA-EF73-62D8-4D6B0A55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1" y="1184744"/>
            <a:ext cx="4169134" cy="526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8E266-A0D0-A420-D156-5B2B40AEC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A95B9-6111-7342-F99B-C796F43C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1 - Understand the problem and establish design 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8EE4E-FF27-7D64-3323-73A413A4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566762" cy="5232246"/>
          </a:xfrm>
        </p:spPr>
        <p:txBody>
          <a:bodyPr/>
          <a:lstStyle/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What are the characteristics of unique IDs?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IDs must be unique and sortable.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For each new record, does ID increment by 1?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The ID increments by time but not necessarily only increments by 1. IDs created in the evening are larger than those created in the morning on the same day.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Do IDs only contain numerical values?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Yes, that is correct.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What is the ID length requirement?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IDs should fit into 64-bit.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Candidate</a:t>
            </a:r>
            <a:r>
              <a:rPr lang="en-US" altLang="ko-KR" sz="1800" b="0" i="0" u="none" strike="noStrike" baseline="0" dirty="0">
                <a:latin typeface="LiberationSerif"/>
              </a:rPr>
              <a:t>: What is the scale of the system?</a:t>
            </a:r>
          </a:p>
          <a:p>
            <a:pPr algn="l"/>
            <a:r>
              <a:rPr lang="en-US" altLang="ko-KR" sz="1800" b="1" i="0" u="none" strike="noStrike" baseline="0" dirty="0">
                <a:latin typeface="LiberationSerif-Bold"/>
              </a:rPr>
              <a:t>Interviewer</a:t>
            </a:r>
            <a:r>
              <a:rPr lang="en-US" altLang="ko-KR" sz="1800" b="0" i="0" u="none" strike="noStrike" baseline="0" dirty="0">
                <a:latin typeface="LiberationSerif"/>
              </a:rPr>
              <a:t>: The system should be able to generate 10,000 IDs per second.</a:t>
            </a:r>
            <a:endParaRPr lang="ko-KR" altLang="en-US" sz="1600" dirty="0">
              <a:latin typeface="LiberationSerif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E698691-2A1C-2A0F-2621-824B69C15CDD}"/>
              </a:ext>
            </a:extLst>
          </p:cNvPr>
          <p:cNvSpPr txBox="1">
            <a:spLocks/>
          </p:cNvSpPr>
          <p:nvPr/>
        </p:nvSpPr>
        <p:spPr>
          <a:xfrm>
            <a:off x="6096000" y="1228823"/>
            <a:ext cx="5566762" cy="523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b="0" i="0" u="none" strike="noStrike" baseline="0" dirty="0">
                <a:latin typeface="LiberationSerif"/>
              </a:rPr>
              <a:t>For this interview question, the requirements are listed as follows:</a:t>
            </a:r>
          </a:p>
          <a:p>
            <a:pPr lvl="1"/>
            <a:r>
              <a:rPr lang="en-CA" altLang="ko-KR" sz="1600" b="0" i="0" u="none" strike="noStrike" baseline="0" dirty="0">
                <a:latin typeface="LiberationSerif"/>
              </a:rPr>
              <a:t>IDs must be unique.</a:t>
            </a:r>
          </a:p>
          <a:p>
            <a:pPr lvl="1"/>
            <a:r>
              <a:rPr lang="en-US" altLang="ko-KR" sz="1600" b="0" i="0" u="none" strike="noStrike" baseline="0" dirty="0">
                <a:latin typeface="LiberationSerif"/>
              </a:rPr>
              <a:t>IDs are numerical values only.</a:t>
            </a:r>
          </a:p>
          <a:p>
            <a:pPr lvl="1"/>
            <a:r>
              <a:rPr lang="en-CA" altLang="ko-KR" sz="1600" b="0" i="0" u="none" strike="noStrike" baseline="0" dirty="0">
                <a:latin typeface="LiberationSerif"/>
              </a:rPr>
              <a:t>IDs fit into 64-bit.</a:t>
            </a:r>
          </a:p>
          <a:p>
            <a:pPr lvl="1"/>
            <a:r>
              <a:rPr lang="en-US" altLang="ko-KR" sz="1600" b="0" i="0" u="none" strike="noStrike" baseline="0" dirty="0">
                <a:latin typeface="LiberationSerif"/>
              </a:rPr>
              <a:t>IDs are ordered by date.</a:t>
            </a:r>
          </a:p>
          <a:p>
            <a:pPr lvl="1"/>
            <a:r>
              <a:rPr lang="en-US" altLang="ko-KR" sz="1600" b="0" i="0" u="none" strike="noStrike" baseline="0" dirty="0">
                <a:latin typeface="LiberationSerif"/>
              </a:rPr>
              <a:t>Ability to generate over 10,000 unique IDs per second.</a:t>
            </a:r>
            <a:endParaRPr lang="ko-KR" altLang="en-US" sz="14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54086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5D0F-A042-9AE3-EC09-82D4BBFD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05990-270A-6A3A-8ACC-7DE49539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EDA29-16BB-5860-6191-ABFD689F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/>
          <a:lstStyle/>
          <a:p>
            <a:pPr marL="0" indent="0">
              <a:buNone/>
            </a:pPr>
            <a:r>
              <a:rPr lang="en-CA" altLang="ko-KR" b="1" dirty="0"/>
              <a:t>Multi-master replication</a:t>
            </a:r>
          </a:p>
          <a:p>
            <a:r>
              <a:rPr lang="en-US" altLang="ko-KR" sz="1800" dirty="0">
                <a:latin typeface="LiberationSerif"/>
              </a:rPr>
              <a:t>This approach uses the databases’ </a:t>
            </a:r>
            <a:r>
              <a:rPr lang="en-US" altLang="ko-KR" sz="1800" dirty="0" err="1">
                <a:latin typeface="LiberationSerif"/>
              </a:rPr>
              <a:t>auto_increment</a:t>
            </a:r>
            <a:r>
              <a:rPr lang="en-US" altLang="ko-KR" sz="1800" dirty="0">
                <a:latin typeface="LiberationSerif"/>
              </a:rPr>
              <a:t> feature.</a:t>
            </a:r>
          </a:p>
          <a:p>
            <a:r>
              <a:rPr lang="en-US" altLang="ko-KR" sz="1800" dirty="0">
                <a:latin typeface="LiberationSerif"/>
              </a:rPr>
              <a:t>Instead of increasing the next ID by 1, we increase it by k, where k is the number of database servers in use.</a:t>
            </a:r>
          </a:p>
          <a:p>
            <a:r>
              <a:rPr lang="en-US" altLang="ko-KR" sz="1800" dirty="0">
                <a:latin typeface="LiberationSerif"/>
              </a:rPr>
              <a:t>This solves some scalability issues because IDs can scale with the number of database servers.</a:t>
            </a:r>
          </a:p>
          <a:p>
            <a:r>
              <a:rPr lang="en-US" altLang="ko-KR" sz="1800" dirty="0">
                <a:latin typeface="LiberationSerif"/>
              </a:rPr>
              <a:t>However, this strategy has some major drawbacks:</a:t>
            </a:r>
          </a:p>
          <a:p>
            <a:pPr lvl="1"/>
            <a:r>
              <a:rPr lang="en-US" altLang="ko-KR" sz="1600" dirty="0">
                <a:latin typeface="LiberationSerif"/>
              </a:rPr>
              <a:t>Hard to scale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with multiple data centers</a:t>
            </a:r>
          </a:p>
          <a:p>
            <a:pPr lvl="1"/>
            <a:r>
              <a:rPr lang="en-US" altLang="ko-KR" sz="1600" dirty="0">
                <a:latin typeface="LiberationSerif"/>
              </a:rPr>
              <a:t>IDs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do not go up with time across multiple servers.</a:t>
            </a:r>
          </a:p>
          <a:p>
            <a:pPr lvl="1"/>
            <a:r>
              <a:rPr lang="en-US" altLang="ko-KR" sz="1600" dirty="0">
                <a:latin typeface="LiberationSerif"/>
              </a:rPr>
              <a:t>It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does not scale well when a server is added or removed.</a:t>
            </a:r>
            <a:endParaRPr lang="ko-KR" altLang="en-US" sz="1600" dirty="0">
              <a:solidFill>
                <a:srgbClr val="FF0000"/>
              </a:solidFill>
              <a:latin typeface="LiberationSerif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CBFA5F-1B3A-F30B-FF98-07A9BFA1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50" y="1198411"/>
            <a:ext cx="5843671" cy="325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3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C288-5829-4CED-7BE4-D982F1B9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DAF2-53DE-3478-632A-4831FA74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D80D8-B0E6-431B-012C-11791C690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622422" cy="3430641"/>
          </a:xfrm>
        </p:spPr>
        <p:txBody>
          <a:bodyPr/>
          <a:lstStyle/>
          <a:p>
            <a:pPr marL="0" indent="0">
              <a:buNone/>
            </a:pPr>
            <a:r>
              <a:rPr lang="en-CA" altLang="ko-KR" b="1" dirty="0"/>
              <a:t>UUID</a:t>
            </a:r>
          </a:p>
          <a:p>
            <a:r>
              <a:rPr lang="en-US" altLang="ko-KR" sz="1600" dirty="0">
                <a:latin typeface="LiberationSerif"/>
              </a:rPr>
              <a:t>A UUID is another easy way to obtain unique IDs.</a:t>
            </a:r>
          </a:p>
          <a:p>
            <a:r>
              <a:rPr lang="en-US" altLang="ko-KR" sz="1600" dirty="0">
                <a:latin typeface="LiberationSerif"/>
              </a:rPr>
              <a:t>UUID is a 128-bit number used to identify information in computer systems.</a:t>
            </a:r>
          </a:p>
          <a:p>
            <a:r>
              <a:rPr lang="en-US" altLang="ko-KR" sz="1600" dirty="0">
                <a:latin typeface="LiberationSerif"/>
              </a:rPr>
              <a:t>UUID has a very low probability of getting collusion.</a:t>
            </a:r>
          </a:p>
          <a:p>
            <a:r>
              <a:rPr lang="en-US" altLang="ko-KR" sz="1600" dirty="0">
                <a:latin typeface="LiberationSerif"/>
              </a:rPr>
              <a:t>Quoted from Wikipedia, “after generating 1 billion UUIDs every second for approximately 100 years would the probability of creating a single duplicate reach 50%”.</a:t>
            </a:r>
          </a:p>
          <a:p>
            <a:r>
              <a:rPr lang="en-US" altLang="ko-KR" sz="1600" dirty="0">
                <a:latin typeface="LiberationSerif"/>
              </a:rPr>
              <a:t>Example of UUID: 09c93e62-50b4-468d-bf8a-c07e1040bfb2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UUIDs can be generated independently without coordination between servers.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A927F5D-02E1-9355-0069-3047F08FCDED}"/>
              </a:ext>
            </a:extLst>
          </p:cNvPr>
          <p:cNvSpPr txBox="1">
            <a:spLocks/>
          </p:cNvSpPr>
          <p:nvPr/>
        </p:nvSpPr>
        <p:spPr>
          <a:xfrm>
            <a:off x="6201168" y="2891644"/>
            <a:ext cx="5622422" cy="388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600" dirty="0">
                <a:latin typeface="LiberationSerif"/>
              </a:rPr>
              <a:t>In this design, each web server contains an ID generator, and a web server is responsible for generating IDs independently.</a:t>
            </a:r>
          </a:p>
          <a:p>
            <a:pPr marL="0" indent="0" algn="l">
              <a:buNone/>
            </a:pPr>
            <a:r>
              <a:rPr lang="en-US" altLang="ko-KR" b="1" dirty="0"/>
              <a:t>Pros:</a:t>
            </a:r>
          </a:p>
          <a:p>
            <a:r>
              <a:rPr lang="en-US" altLang="ko-KR" sz="1600" dirty="0">
                <a:latin typeface="LiberationSerif"/>
              </a:rPr>
              <a:t>Generating UUID is simple. No coordination between servers is needed so there will not be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any synchronization issues.</a:t>
            </a:r>
          </a:p>
          <a:p>
            <a:r>
              <a:rPr lang="en-US" altLang="ko-KR" sz="1600" dirty="0">
                <a:latin typeface="LiberationSerif"/>
              </a:rPr>
              <a:t>The system is easy to scale because each web server is  responsible for generating IDs they consume. ID generator can easily scale with web servers.</a:t>
            </a:r>
          </a:p>
          <a:p>
            <a:pPr marL="0" indent="0">
              <a:buNone/>
            </a:pPr>
            <a:r>
              <a:rPr lang="en-US" altLang="ko-KR" b="1" dirty="0"/>
              <a:t>Cons:</a:t>
            </a:r>
          </a:p>
          <a:p>
            <a:pPr algn="l"/>
            <a:r>
              <a:rPr lang="en-US" altLang="ko-KR" sz="1600" dirty="0">
                <a:latin typeface="LiberationSerif"/>
              </a:rPr>
              <a:t>IDs are 128 bits long, but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our requirement is 64 bits.</a:t>
            </a:r>
          </a:p>
          <a:p>
            <a:pPr algn="l"/>
            <a:r>
              <a:rPr lang="en-US" altLang="ko-KR" sz="1600" dirty="0">
                <a:latin typeface="LiberationSerif"/>
              </a:rPr>
              <a:t>IDs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do not go up with time.</a:t>
            </a:r>
          </a:p>
          <a:p>
            <a:pPr algn="l"/>
            <a:r>
              <a:rPr lang="en-US" altLang="ko-KR" sz="1600" dirty="0">
                <a:latin typeface="LiberationSerif"/>
              </a:rPr>
              <a:t>IDs could be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non-numeric.</a:t>
            </a:r>
          </a:p>
          <a:p>
            <a:pPr algn="l"/>
            <a:endParaRPr lang="ko-KR" altLang="en-US" sz="1600" dirty="0">
              <a:latin typeface="LiberationSerif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3691F-F516-50E4-9B10-73FA889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84897"/>
            <a:ext cx="5876493" cy="17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9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FDE7C-9F40-1D29-6B87-217B465C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8CC15-3E96-B48D-08F7-AE12CFE1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4DE3E-1E7A-5604-A3E6-6914777E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1" y="1260629"/>
            <a:ext cx="11496525" cy="5057044"/>
          </a:xfrm>
        </p:spPr>
        <p:txBody>
          <a:bodyPr/>
          <a:lstStyle/>
          <a:p>
            <a:r>
              <a:rPr lang="en-CA" altLang="ko-KR" sz="1800" kern="1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RFC 4122: A Universally Unique </a:t>
            </a:r>
            <a:r>
              <a:rPr lang="en-CA" altLang="ko-KR" sz="1800" kern="100" dirty="0" err="1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IDentifier</a:t>
            </a:r>
            <a:r>
              <a:rPr lang="en-CA" altLang="ko-KR" sz="1800" kern="1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(UUID) URN Namespace</a:t>
            </a:r>
          </a:p>
          <a:p>
            <a:r>
              <a:rPr lang="en-CA" altLang="ko-KR" sz="1800" dirty="0" err="1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xxxxxxxx-xxxx-</a:t>
            </a:r>
            <a:r>
              <a:rPr lang="en-CA" altLang="ko-KR" sz="18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en-CA" altLang="ko-KR" sz="1800" dirty="0" err="1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xxx-</a:t>
            </a:r>
            <a:r>
              <a:rPr lang="en-CA" altLang="ko-KR" sz="1800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CA" altLang="ko-KR" sz="1800" dirty="0" err="1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xxx-xxxxxxxxxxxx</a:t>
            </a:r>
            <a:endParaRPr lang="en-CA" altLang="ko-KR" sz="18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CA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진수</a:t>
            </a:r>
            <a:r>
              <a:rPr lang="ko-KR" altLang="ko-KR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값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x)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문자열 형식으로 표현됩니다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8-4-4-4-12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다섯 그룹으로 이루어진 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32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진수 문자이며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각 그룹은 하이픈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(-)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으로 구분</a:t>
            </a:r>
            <a:endParaRPr lang="en-CA" altLang="ko-KR" sz="16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CA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M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CA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UUID 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버전</a:t>
            </a:r>
            <a:endParaRPr lang="en-CA" altLang="ko-KR" sz="16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CA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상위</a:t>
            </a:r>
            <a:r>
              <a:rPr lang="ko-KR" altLang="ko-KR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 </a:t>
            </a:r>
            <a:r>
              <a:rPr lang="en-CA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ko-KR" altLang="ko-KR" sz="1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CA" altLang="ko-KR" sz="1600" b="0" i="0" dirty="0">
                <a:solidFill>
                  <a:srgbClr val="0D0D0D"/>
                </a:solidFill>
                <a:effectLst/>
                <a:latin typeface="Söhne"/>
              </a:rPr>
              <a:t>variant</a:t>
            </a:r>
            <a:endParaRPr lang="en-CA" altLang="ko-KR" sz="16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CA" altLang="ko-KR" sz="18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0b017903-5590-</a:t>
            </a:r>
            <a:r>
              <a:rPr lang="en-CA" altLang="ko-KR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en-CA" altLang="ko-KR" sz="18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c34-</a:t>
            </a:r>
            <a:r>
              <a:rPr lang="en-CA" altLang="ko-KR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8</a:t>
            </a:r>
            <a:r>
              <a:rPr lang="en-CA" altLang="ko-KR" sz="18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a74-d1f113ac5</a:t>
            </a:r>
          </a:p>
          <a:p>
            <a:pPr lvl="1"/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대부분은 난수 생성기를 사용하여 총 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128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비트 중에서 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122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비트가 무작위로 선택됩니다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13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 자리의 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비트는 </a:t>
            </a:r>
            <a:r>
              <a:rPr lang="en-US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 </a:t>
            </a:r>
            <a:r>
              <a:rPr lang="ko-KR" altLang="en-US" sz="1600" dirty="0" err="1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버전읠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의미합니다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예제는 </a:t>
            </a:r>
            <a:r>
              <a:rPr lang="ko-KR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버전</a:t>
            </a:r>
            <a:r>
              <a:rPr lang="en-CA" altLang="ko-KR" sz="1600" dirty="0">
                <a:effectLst/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4 UUID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 의미합니다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17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번째 자리의 상위 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비트는 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CA" altLang="ko-KR" sz="1600" b="0" i="0" dirty="0">
                <a:solidFill>
                  <a:srgbClr val="0D0D0D"/>
                </a:solidFill>
                <a:effectLst/>
                <a:latin typeface="Söhne"/>
              </a:rPr>
              <a:t>variant 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을 의미합니다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"variant"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</a:t>
            </a:r>
            <a:r>
              <a:rPr lang="ko-KR" altLang="en-US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어떻게 생성되었는지를 나타냅니다</a:t>
            </a:r>
            <a:r>
              <a:rPr lang="en-US" altLang="ko-KR" sz="16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버전 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4 UUID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variant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비트가 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으로 설정됩니다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lvl="2"/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10 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비트 패턴은 해당 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UUID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 랜덤하게 생성된다는 것을 나타내며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"variant" 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중 하나인 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"Leach-</a:t>
            </a:r>
            <a:r>
              <a:rPr lang="en-US" altLang="ko-KR" sz="1400" dirty="0" err="1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Salz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variant” </a:t>
            </a:r>
            <a:r>
              <a:rPr lang="ko-KR" altLang="en-US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altLang="ko-KR" sz="1400" dirty="0">
                <a:latin typeface="Aptos" panose="020B00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ko-KR" sz="16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CA" altLang="ko-KR" sz="16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endParaRPr lang="en-CA" altLang="ko-KR" sz="1600" dirty="0">
              <a:effectLst/>
              <a:latin typeface="Aptos" panose="020B00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2761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DA819-A4DA-91C2-FA6E-A64B81A9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7E59D-7368-386C-BEF1-BA63C967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6207E-2107-5A97-0C32-2A3E2F24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Ticket Server</a:t>
            </a:r>
          </a:p>
          <a:p>
            <a:r>
              <a:rPr lang="en-US" altLang="ko-KR" sz="1600" dirty="0">
                <a:latin typeface="LiberationSerif"/>
              </a:rPr>
              <a:t>Flicker developed ticket servers to generate distributed primary keys [2]. It is worth mentioning how the system works.</a:t>
            </a:r>
          </a:p>
          <a:p>
            <a:r>
              <a:rPr lang="en-US" altLang="ko-KR" sz="1600" dirty="0">
                <a:latin typeface="LiberationSerif"/>
              </a:rPr>
              <a:t>The idea is to use a centralized </a:t>
            </a:r>
            <a:r>
              <a:rPr lang="en-US" altLang="ko-KR" sz="1600" dirty="0" err="1">
                <a:latin typeface="LiberationSerif"/>
              </a:rPr>
              <a:t>auto_increment</a:t>
            </a:r>
            <a:r>
              <a:rPr lang="en-US" altLang="ko-KR" sz="1600" dirty="0">
                <a:latin typeface="LiberationSerif"/>
              </a:rPr>
              <a:t> feature in a single database server (Ticket Server).</a:t>
            </a:r>
          </a:p>
          <a:p>
            <a:pPr marL="0" indent="0">
              <a:buNone/>
            </a:pPr>
            <a:r>
              <a:rPr lang="en-US" altLang="ko-KR" b="1" dirty="0"/>
              <a:t>Pros</a:t>
            </a:r>
          </a:p>
          <a:p>
            <a:r>
              <a:rPr lang="en-US" altLang="ko-KR" sz="1600" dirty="0">
                <a:latin typeface="LiberationSerif"/>
              </a:rPr>
              <a:t>Numeric IDs.</a:t>
            </a:r>
          </a:p>
          <a:p>
            <a:r>
              <a:rPr lang="en-US" altLang="ko-KR" sz="1600" dirty="0">
                <a:latin typeface="LiberationSerif"/>
              </a:rPr>
              <a:t>It is easy to implement, and it works for small to medium-scale applications.</a:t>
            </a:r>
          </a:p>
          <a:p>
            <a:pPr marL="0" indent="0">
              <a:buNone/>
            </a:pPr>
            <a:r>
              <a:rPr lang="en-US" altLang="ko-KR" b="1" dirty="0"/>
              <a:t>Cons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Single point of failure.</a:t>
            </a:r>
            <a:r>
              <a:rPr lang="en-US" altLang="ko-KR" sz="1600" dirty="0">
                <a:latin typeface="LiberationSerif"/>
              </a:rPr>
              <a:t> Single ticket server means if the ticket server goes down, all systems that depend on it will face issues.</a:t>
            </a:r>
          </a:p>
          <a:p>
            <a:r>
              <a:rPr lang="en-US" altLang="ko-KR" sz="1600" dirty="0">
                <a:latin typeface="LiberationSerif"/>
              </a:rPr>
              <a:t>To avoid a single point of failure, we can set up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multiple ticket servers.</a:t>
            </a:r>
            <a:r>
              <a:rPr lang="en-US" altLang="ko-KR" sz="1600" dirty="0">
                <a:latin typeface="LiberationSerif"/>
              </a:rPr>
              <a:t> However, this will introduce </a:t>
            </a:r>
            <a:r>
              <a:rPr lang="en-US" altLang="ko-KR" sz="1600" dirty="0">
                <a:solidFill>
                  <a:srgbClr val="FF0000"/>
                </a:solidFill>
                <a:latin typeface="LiberationSerif"/>
              </a:rPr>
              <a:t>new challenges such as data synchronization.</a:t>
            </a:r>
            <a:endParaRPr lang="ko-KR" altLang="en-US" sz="1600" dirty="0">
              <a:solidFill>
                <a:srgbClr val="FF0000"/>
              </a:solidFill>
              <a:latin typeface="LiberationSerif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3F43D-7963-666B-1F70-F38ECDDE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610" y="1288296"/>
            <a:ext cx="5805692" cy="24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1892-C017-689F-B3BE-AA9F9DA3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8E3EF-78AF-6D7D-907B-FB9B85DA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2 - Propose high-level design and get buy-in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45CB8-8650-67C6-A82B-53B14EAF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Twitter snowflake approach</a:t>
            </a:r>
          </a:p>
          <a:p>
            <a:r>
              <a:rPr lang="en-US" altLang="ko-KR" sz="1600" dirty="0">
                <a:latin typeface="LiberationSerif"/>
              </a:rPr>
              <a:t>Twitter’s unique ID generation system called “snowflake” [3] is inspiring and can satisfy our requirements.</a:t>
            </a:r>
          </a:p>
          <a:p>
            <a:r>
              <a:rPr lang="en-US" altLang="ko-KR" sz="1600" dirty="0">
                <a:latin typeface="LiberationSerif"/>
              </a:rPr>
              <a:t>Divide and conquer is our friend. Instead of generating an ID directly, we divide an ID into different sections.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C8BD4C-A333-885D-17F0-2C399E48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8" y="3273670"/>
            <a:ext cx="5986432" cy="97754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4B78B0-5ACB-C399-C563-B9230F89E206}"/>
              </a:ext>
            </a:extLst>
          </p:cNvPr>
          <p:cNvSpPr txBox="1">
            <a:spLocks/>
          </p:cNvSpPr>
          <p:nvPr/>
        </p:nvSpPr>
        <p:spPr>
          <a:xfrm>
            <a:off x="6201168" y="1205345"/>
            <a:ext cx="5622422" cy="5271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600" u="sng" dirty="0">
                <a:latin typeface="LiberationSerif"/>
              </a:rPr>
              <a:t>Figure 7-5 shows the layout of a 64-bit ID.</a:t>
            </a:r>
          </a:p>
          <a:p>
            <a:r>
              <a:rPr lang="en-US" altLang="ko-KR" sz="1600" dirty="0">
                <a:latin typeface="LiberationSerif"/>
              </a:rPr>
              <a:t>Sign bit: 1 bit. It will always be 0.</a:t>
            </a:r>
          </a:p>
          <a:p>
            <a:pPr lvl="1"/>
            <a:r>
              <a:rPr lang="en-US" altLang="ko-KR" sz="1400" dirty="0">
                <a:latin typeface="LiberationSerif"/>
              </a:rPr>
              <a:t>This is reserved for future uses.</a:t>
            </a:r>
          </a:p>
          <a:p>
            <a:pPr lvl="1"/>
            <a:r>
              <a:rPr lang="en-US" altLang="ko-KR" sz="1400" dirty="0">
                <a:latin typeface="LiberationSerif"/>
              </a:rPr>
              <a:t>It can potentially be used to distinguish between signed and unsigned numbers.</a:t>
            </a:r>
          </a:p>
          <a:p>
            <a:r>
              <a:rPr lang="en-US" altLang="ko-KR" sz="1600" dirty="0">
                <a:latin typeface="LiberationSerif"/>
              </a:rPr>
              <a:t>Timestamp: 41 bits.</a:t>
            </a:r>
          </a:p>
          <a:p>
            <a:pPr lvl="1"/>
            <a:r>
              <a:rPr lang="en-US" altLang="ko-KR" sz="1400" dirty="0">
                <a:latin typeface="LiberationSerif"/>
              </a:rPr>
              <a:t>Milliseconds since the epoch or custom epoch.</a:t>
            </a:r>
          </a:p>
          <a:p>
            <a:pPr lvl="1"/>
            <a:r>
              <a:rPr lang="en-US" altLang="ko-KR" sz="1400" dirty="0">
                <a:latin typeface="LiberationSerif"/>
              </a:rPr>
              <a:t>We use Twitter snowflake default epoch 1288834974657, equivalent to Nov 04, 2010, 01:42:54 UTC.</a:t>
            </a:r>
          </a:p>
          <a:p>
            <a:r>
              <a:rPr lang="en-US" altLang="ko-KR" sz="1600" dirty="0">
                <a:latin typeface="LiberationSerif"/>
              </a:rPr>
              <a:t>Datacenter ID: 5 bits,</a:t>
            </a:r>
          </a:p>
          <a:p>
            <a:pPr lvl="1"/>
            <a:r>
              <a:rPr lang="en-US" altLang="ko-KR" sz="1400" dirty="0">
                <a:latin typeface="LiberationSerif"/>
              </a:rPr>
              <a:t>which gives us 2 ^ 5 = </a:t>
            </a:r>
            <a:r>
              <a:rPr lang="en-US" altLang="ko-KR" sz="1400" dirty="0">
                <a:solidFill>
                  <a:srgbClr val="FF0000"/>
                </a:solidFill>
                <a:latin typeface="LiberationSerif"/>
              </a:rPr>
              <a:t>32 datacenters.</a:t>
            </a:r>
          </a:p>
          <a:p>
            <a:r>
              <a:rPr lang="en-US" altLang="ko-KR" sz="1600" dirty="0">
                <a:latin typeface="LiberationSerif"/>
              </a:rPr>
              <a:t>Machine ID: 5 bits,</a:t>
            </a:r>
          </a:p>
          <a:p>
            <a:pPr lvl="1"/>
            <a:r>
              <a:rPr lang="en-US" altLang="ko-KR" sz="1400" dirty="0">
                <a:latin typeface="LiberationSerif"/>
              </a:rPr>
              <a:t>which gives us 2 ^ 5 = </a:t>
            </a:r>
            <a:r>
              <a:rPr lang="en-US" altLang="ko-KR" sz="1400" dirty="0">
                <a:solidFill>
                  <a:srgbClr val="FF0000"/>
                </a:solidFill>
                <a:latin typeface="LiberationSerif"/>
              </a:rPr>
              <a:t>32 machines per datacenter.</a:t>
            </a:r>
          </a:p>
          <a:p>
            <a:r>
              <a:rPr lang="en-US" altLang="ko-KR" sz="1600" dirty="0">
                <a:latin typeface="LiberationSerif"/>
              </a:rPr>
              <a:t>Sequence number: 12 bits.</a:t>
            </a:r>
          </a:p>
          <a:p>
            <a:pPr lvl="1"/>
            <a:r>
              <a:rPr lang="en-US" altLang="ko-KR" sz="1400" dirty="0">
                <a:latin typeface="LiberationSerif"/>
              </a:rPr>
              <a:t>For every ID generated on that machine/process, the sequence number is incremented by 1.</a:t>
            </a:r>
          </a:p>
          <a:p>
            <a:pPr lvl="1"/>
            <a:r>
              <a:rPr lang="en-US" altLang="ko-KR" sz="1400" dirty="0">
                <a:latin typeface="LiberationSerif"/>
              </a:rPr>
              <a:t>The number is reset to 0 every millisecond.</a:t>
            </a:r>
            <a:endParaRPr lang="ko-KR" altLang="en-US" sz="1400" dirty="0">
              <a:latin typeface="LiberationSerif"/>
            </a:endParaRPr>
          </a:p>
        </p:txBody>
      </p:sp>
    </p:spTree>
    <p:extLst>
      <p:ext uri="{BB962C8B-B14F-4D97-AF65-F5344CB8AC3E}">
        <p14:creationId xmlns:p14="http://schemas.microsoft.com/office/powerpoint/2010/main" val="153329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DF1E4-3CED-650A-09E1-41C8ACDE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FF006-1A39-53FF-961E-7711BA16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Step 3 - Design deep dive (Twitter snowflake approach)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76AC3-60EA-3941-0831-6E966E6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2" y="1260629"/>
            <a:ext cx="5723138" cy="5232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ko-KR" b="1" dirty="0"/>
              <a:t>Timestamp</a:t>
            </a:r>
            <a:endParaRPr lang="en-US" altLang="ko-KR" sz="1600" b="1" u="sng" dirty="0">
              <a:latin typeface="LiberationSerif"/>
            </a:endParaRPr>
          </a:p>
          <a:p>
            <a:r>
              <a:rPr lang="en-US" altLang="ko-KR" sz="1600" dirty="0">
                <a:latin typeface="LiberationSerif"/>
              </a:rPr>
              <a:t>The most important 41 bits make up the timestamp section.</a:t>
            </a:r>
          </a:p>
          <a:p>
            <a:r>
              <a:rPr lang="en-US" altLang="ko-KR" sz="1600" dirty="0">
                <a:latin typeface="LiberationSerif"/>
              </a:rPr>
              <a:t>As timestamps grow with time, IDs are sortable by time.</a:t>
            </a:r>
          </a:p>
          <a:p>
            <a:r>
              <a:rPr lang="en-US" altLang="ko-KR" sz="1600" dirty="0">
                <a:latin typeface="LiberationSerif"/>
              </a:rPr>
              <a:t>Figure 7-7 shows an example of how binary representation is converted to UTC.</a:t>
            </a:r>
          </a:p>
          <a:p>
            <a:r>
              <a:rPr lang="en-US" altLang="ko-KR" sz="1600" dirty="0">
                <a:latin typeface="LiberationSerif"/>
              </a:rPr>
              <a:t>You can also convert UTC back to binary representation using a similar method.</a:t>
            </a:r>
          </a:p>
          <a:p>
            <a:r>
              <a:rPr lang="en-US" altLang="ko-KR" sz="1600" dirty="0">
                <a:latin typeface="LiberationSerif"/>
              </a:rPr>
              <a:t>The maximum timestamp that can be represented in 41 bits is</a:t>
            </a:r>
            <a:br>
              <a:rPr lang="en-US" altLang="ko-KR" sz="1600" dirty="0">
                <a:latin typeface="LiberationSerif"/>
              </a:rPr>
            </a:br>
            <a:r>
              <a:rPr lang="en-US" altLang="ko-KR" sz="1600" dirty="0">
                <a:latin typeface="LiberationSerif"/>
              </a:rPr>
              <a:t>2 ^ 41 - 1 = 2,199,023,255,551 milliseconds (</a:t>
            </a:r>
            <a:r>
              <a:rPr lang="en-US" altLang="ko-KR" sz="1600" dirty="0" err="1">
                <a:latin typeface="LiberationSerif"/>
              </a:rPr>
              <a:t>ms</a:t>
            </a:r>
            <a:r>
              <a:rPr lang="en-US" altLang="ko-KR" sz="1600" dirty="0">
                <a:latin typeface="LiberationSerif"/>
              </a:rPr>
              <a:t>),</a:t>
            </a:r>
          </a:p>
          <a:p>
            <a:pPr lvl="1"/>
            <a:r>
              <a:rPr lang="en-US" altLang="ko-KR" sz="1400" dirty="0">
                <a:latin typeface="LiberationSerif"/>
              </a:rPr>
              <a:t>2199023255551 </a:t>
            </a:r>
            <a:r>
              <a:rPr lang="en-US" altLang="ko-KR" sz="1400" dirty="0" err="1">
                <a:latin typeface="LiberationSerif"/>
              </a:rPr>
              <a:t>ms</a:t>
            </a:r>
            <a:r>
              <a:rPr lang="en-US" altLang="ko-KR" sz="1400" dirty="0">
                <a:latin typeface="LiberationSerif"/>
              </a:rPr>
              <a:t> / 1000 (to seconds)/ 3600 (to hours) / 24  (to days) / 365 (to years) </a:t>
            </a:r>
            <a:r>
              <a:rPr lang="en-US" altLang="ko-KR" sz="1400" dirty="0">
                <a:latin typeface="LiberationSerif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latin typeface="LiberationSerif"/>
              </a:rPr>
              <a:t>69 years</a:t>
            </a:r>
          </a:p>
          <a:p>
            <a:r>
              <a:rPr lang="en-US" altLang="ko-KR" sz="1600" dirty="0">
                <a:latin typeface="LiberationSerif"/>
              </a:rPr>
              <a:t>This means the ID generator will work for 69 years and having a custom epoch time close to today’s date delays the overflow time.</a:t>
            </a:r>
          </a:p>
          <a:p>
            <a:r>
              <a:rPr lang="en-US" altLang="ko-KR" sz="1600" dirty="0">
                <a:latin typeface="LiberationSerif"/>
              </a:rPr>
              <a:t>After 69 years, we will need a new epoch time or adopt other techniques to migrate IDs.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C5BCF1-E55A-7374-4101-7B810D6E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80627"/>
            <a:ext cx="5986432" cy="977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CA0CAF-12C8-87D7-604C-24D9F300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221" y="2369487"/>
            <a:ext cx="5091486" cy="44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8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1572</Words>
  <Application>Microsoft Office PowerPoint</Application>
  <PresentationFormat>와이드스크린</PresentationFormat>
  <Paragraphs>153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LiberationSerif</vt:lpstr>
      <vt:lpstr>LiberationSerif-Bold</vt:lpstr>
      <vt:lpstr>Söhne</vt:lpstr>
      <vt:lpstr>맑은 고딕</vt:lpstr>
      <vt:lpstr>Aptos</vt:lpstr>
      <vt:lpstr>Arial</vt:lpstr>
      <vt:lpstr>Office 테마</vt:lpstr>
      <vt:lpstr>CHAPTER 7: DESIGN A UNIQUE ID GENERATOR IN DISTRIBUTED SYSTEMS</vt:lpstr>
      <vt:lpstr>Step 0 – Introduction</vt:lpstr>
      <vt:lpstr>Step 1 - Understand the problem and establish design scope</vt:lpstr>
      <vt:lpstr>Step 2 - Propose high-level design and get buy-in</vt:lpstr>
      <vt:lpstr>Step 2 - Propose high-level design and get buy-in</vt:lpstr>
      <vt:lpstr>Step 2 - Propose high-level design and get buy-in</vt:lpstr>
      <vt:lpstr>Step 2 - Propose high-level design and get buy-in</vt:lpstr>
      <vt:lpstr>Step 2 - Propose high-level design and get buy-in</vt:lpstr>
      <vt:lpstr>Step 3 - Design deep dive (Twitter snowflake approach)</vt:lpstr>
      <vt:lpstr>Step 3 - Design deep dive (Twitter snowflake approach)</vt:lpstr>
      <vt:lpstr>Step 4 - Wrap up</vt:lpstr>
      <vt:lpstr>Reference materials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 성장 진로 고민</dc:title>
  <dc:creator>양 재모</dc:creator>
  <cp:lastModifiedBy>Jason Yang</cp:lastModifiedBy>
  <cp:revision>16</cp:revision>
  <dcterms:created xsi:type="dcterms:W3CDTF">2021-05-01T01:49:11Z</dcterms:created>
  <dcterms:modified xsi:type="dcterms:W3CDTF">2024-02-28T05:46:30Z</dcterms:modified>
</cp:coreProperties>
</file>