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64FC3-A97A-46C8-A2DF-5ECBD0786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BA0C8-C338-4BA1-A6D2-D0345DE8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7F637-D645-4E17-97B9-E1011DCC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B4B-EDB2-4AE2-A679-01309A28A03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E04B4-3C74-4604-B0C9-A4E8C902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831AD-9D43-451C-8C45-0549FC52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F56C-516A-4862-8B71-8A5A6EA6D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1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C3C53-44F2-45B3-B52C-BAA077A4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365126"/>
            <a:ext cx="11461072" cy="63805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927BA-C1C4-4561-9DCE-FA7D7376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11461072" cy="523224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437546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CE293-F246-4615-870A-FE5B5700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25774-B02C-4AE4-8B16-4C22DA92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B687D-2056-458C-97DF-30D21E96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B4B-EDB2-4AE2-A679-01309A28A03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23019-C160-4F40-97DE-E8D89A1C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E10D5-C90D-4D04-B446-7503B8FF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F56C-516A-4862-8B71-8A5A6EA6D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89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F98B1-BAEC-49D7-B066-CCE180D37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862" y="1260630"/>
            <a:ext cx="5646938" cy="52322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D5C11-D718-4062-B0F2-56423DB57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0629"/>
            <a:ext cx="5661734" cy="52322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149DFED-621C-3288-8772-B3081366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365126"/>
            <a:ext cx="11461072" cy="63805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41961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D187671-DFA5-4BAE-FCB5-C44DE24C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365126"/>
            <a:ext cx="11461072" cy="63805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8252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866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92CC-A497-4429-B797-1928CF26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4C820-4684-455D-9A2D-929727F8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37721-0E9D-4C08-B588-6070BF24D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2B4B-EDB2-4AE2-A679-01309A28A03F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BEA8C-BEA3-400C-A894-B5B49D9F1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A5739-98C8-470D-AF7B-018063113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F56C-516A-4862-8B71-8A5A6EA6D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9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0839E-1848-1862-8788-D719E5187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180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CHAPTER 7:</a:t>
            </a:r>
            <a:br>
              <a:rPr lang="en-US" altLang="ko-KR" dirty="0"/>
            </a:br>
            <a:r>
              <a:rPr lang="en-US" altLang="ko-KR" dirty="0"/>
              <a:t>DESIGN A UNIQUE ID GENERATOR IN</a:t>
            </a:r>
            <a:br>
              <a:rPr lang="en-US" altLang="ko-KR" dirty="0"/>
            </a:br>
            <a:r>
              <a:rPr lang="en-US" altLang="ko-KR" dirty="0"/>
              <a:t>DISTRIBUTED SYSTEMS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70B352-1648-3503-EC1A-8F2F4328A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87098"/>
            <a:ext cx="9144000" cy="41775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98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4174D-BDB8-F70F-D4A4-CF54AB84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ko-KR" dirty="0"/>
              <a:t>Step 4 - Wrap 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72708-6ABC-5C58-9C00-1E086679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Clock synchronization.</a:t>
            </a:r>
          </a:p>
          <a:p>
            <a:r>
              <a:rPr lang="en-US" altLang="ko-KR" sz="1600" dirty="0">
                <a:latin typeface="LiberationSerif"/>
              </a:rPr>
              <a:t>In our design, we assume ID generation servers have the same clock. This assumption might not be true when a server is running on multiple cores.</a:t>
            </a:r>
          </a:p>
          <a:p>
            <a:r>
              <a:rPr lang="en-US" altLang="ko-KR" sz="1600" dirty="0">
                <a:latin typeface="LiberationSerif"/>
              </a:rPr>
              <a:t>The same challenge exists in multi-machine scenarios.</a:t>
            </a:r>
          </a:p>
          <a:p>
            <a:r>
              <a:rPr lang="en-US" altLang="ko-KR" sz="1600" dirty="0">
                <a:latin typeface="LiberationSerif"/>
              </a:rPr>
              <a:t>Solutions to clock synchronization are out of the scope of this book; however, it is important to understand the problem exists. Network Time Protocol is the most popular solution to this problem. For interested readers, refer to the reference material [4].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471D964-B6B4-166C-A14B-C6D91F05505A}"/>
              </a:ext>
            </a:extLst>
          </p:cNvPr>
          <p:cNvSpPr txBox="1">
            <a:spLocks/>
          </p:cNvSpPr>
          <p:nvPr/>
        </p:nvSpPr>
        <p:spPr>
          <a:xfrm>
            <a:off x="6201168" y="1244726"/>
            <a:ext cx="5723138" cy="523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Section length tuning.</a:t>
            </a:r>
          </a:p>
          <a:p>
            <a:r>
              <a:rPr lang="en-US" altLang="ko-KR" sz="1600" dirty="0">
                <a:latin typeface="LiberationSerif"/>
              </a:rPr>
              <a:t>For example, fewer sequence numbers but more timestamp bits are effective for low concurrency and long-term applications.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High availability.</a:t>
            </a:r>
          </a:p>
          <a:p>
            <a:r>
              <a:rPr lang="en-US" altLang="ko-KR" sz="1600" dirty="0">
                <a:latin typeface="LiberationSerif"/>
              </a:rPr>
              <a:t>Since an ID generator is a mission-critical system, it must be highly available.</a:t>
            </a:r>
            <a:endParaRPr lang="ko-KR" altLang="en-US" sz="1600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407129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4039-9FD3-E058-9ED7-0A0875D19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1F213-3656-5EA3-DD1C-BEB625BC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ko-KR" dirty="0"/>
              <a:t>Reference materials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0FB9D-08D3-0352-7E88-7CB079109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11466630" cy="5232246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LiberationSerif"/>
              </a:rPr>
              <a:t>[1] Universally unique identifier:</a:t>
            </a:r>
          </a:p>
          <a:p>
            <a:pPr lvl="1"/>
            <a:r>
              <a:rPr lang="en-US" altLang="ko-KR" sz="1600" dirty="0">
                <a:latin typeface="LiberationSerif"/>
              </a:rPr>
              <a:t>https://en.wikipedia.org/wiki/Universally_unique_identifier</a:t>
            </a:r>
          </a:p>
          <a:p>
            <a:r>
              <a:rPr lang="en-US" altLang="ko-KR" sz="1600" dirty="0">
                <a:latin typeface="LiberationSerif"/>
              </a:rPr>
              <a:t>[2] Ticket Servers: Distributed Unique Primary Keys on the Cheap:</a:t>
            </a:r>
          </a:p>
          <a:p>
            <a:pPr lvl="1"/>
            <a:r>
              <a:rPr lang="en-US" altLang="ko-KR" sz="1600" dirty="0">
                <a:latin typeface="LiberationSerif"/>
              </a:rPr>
              <a:t>https://code.flickr.net/2010/02/08/ticket-servers-distributed-unique-primary-keys-on-thecheap/</a:t>
            </a:r>
          </a:p>
          <a:p>
            <a:r>
              <a:rPr lang="en-US" altLang="ko-KR" sz="1600" dirty="0">
                <a:latin typeface="LiberationSerif"/>
              </a:rPr>
              <a:t>[3] Announcing Snowflake:</a:t>
            </a:r>
          </a:p>
          <a:p>
            <a:pPr lvl="1"/>
            <a:r>
              <a:rPr lang="en-US" altLang="ko-KR" sz="1600" dirty="0">
                <a:latin typeface="LiberationSerif"/>
              </a:rPr>
              <a:t>https://blog.twitter.com/engineering/en_us/a/2010/announcingsnowflake.html</a:t>
            </a:r>
          </a:p>
          <a:p>
            <a:r>
              <a:rPr lang="en-US" altLang="ko-KR" sz="1600" dirty="0">
                <a:latin typeface="LiberationSerif"/>
              </a:rPr>
              <a:t>[4] Network time protocol:</a:t>
            </a:r>
          </a:p>
          <a:p>
            <a:pPr lvl="1"/>
            <a:r>
              <a:rPr lang="en-US" altLang="ko-KR" sz="1600" dirty="0">
                <a:latin typeface="LiberationSerif"/>
              </a:rPr>
              <a:t>https://en.wikipedia.org/wiki/Network_Time_Protocol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38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686C5-F75B-FCD0-BF09-7119A8DB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0 –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56833-C1A9-EA2C-C969-67AC9E75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LiberationSerif"/>
              </a:rPr>
              <a:t>In this chapter, you are asked to design a unique ID generator in distributed systems.</a:t>
            </a:r>
          </a:p>
          <a:p>
            <a:pPr lvl="1"/>
            <a:r>
              <a:rPr lang="en-US" altLang="ko-KR" sz="1600" dirty="0">
                <a:latin typeface="LiberationSerif"/>
              </a:rPr>
              <a:t>Your first thought might be to use a primary key with the </a:t>
            </a:r>
            <a:r>
              <a:rPr lang="en-US" altLang="ko-KR" sz="1600" dirty="0" err="1">
                <a:latin typeface="LiberationSerif"/>
              </a:rPr>
              <a:t>auto_increment</a:t>
            </a:r>
            <a:r>
              <a:rPr lang="en-US" altLang="ko-KR" sz="1600" dirty="0">
                <a:latin typeface="LiberationSerif"/>
              </a:rPr>
              <a:t> attribute in a traditional database.</a:t>
            </a:r>
          </a:p>
          <a:p>
            <a:pPr lvl="1"/>
            <a:r>
              <a:rPr lang="en-US" altLang="ko-KR" sz="1600" dirty="0">
                <a:latin typeface="LiberationSerif"/>
              </a:rPr>
              <a:t>However, </a:t>
            </a:r>
            <a:r>
              <a:rPr lang="en-US" altLang="ko-KR" sz="1600" b="1" dirty="0" err="1">
                <a:latin typeface="LiberationSerif"/>
              </a:rPr>
              <a:t>auto_increment</a:t>
            </a:r>
            <a:r>
              <a:rPr lang="en-US" altLang="ko-KR" sz="1600" dirty="0">
                <a:latin typeface="LiberationSerif"/>
              </a:rPr>
              <a:t> does not work in a distributed environment because a single database server is not large enough and generating unique IDs across multiple databases with minimal delay is challenging.</a:t>
            </a:r>
            <a:endParaRPr lang="ko-KR" altLang="en-US" sz="1600" dirty="0">
              <a:latin typeface="LiberationSerif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07E685-03DA-EF73-62D8-4D6B0A55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1" y="1184744"/>
            <a:ext cx="4169134" cy="52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8E266-A0D0-A420-D156-5B2B40AEC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A95B9-6111-7342-F99B-C796F43C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1 - Understand the problem and establish design 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8EE4E-FF27-7D64-3323-73A413A4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566762" cy="5232246"/>
          </a:xfrm>
        </p:spPr>
        <p:txBody>
          <a:bodyPr/>
          <a:lstStyle/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Candidate</a:t>
            </a:r>
            <a:r>
              <a:rPr lang="en-US" altLang="ko-KR" sz="1800" b="0" i="0" u="none" strike="noStrike" baseline="0" dirty="0">
                <a:latin typeface="LiberationSerif"/>
              </a:rPr>
              <a:t>: What are the characteristics of unique IDs?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Interviewer</a:t>
            </a:r>
            <a:r>
              <a:rPr lang="en-US" altLang="ko-KR" sz="1800" b="0" i="0" u="none" strike="noStrike" baseline="0" dirty="0">
                <a:latin typeface="LiberationSerif"/>
              </a:rPr>
              <a:t>: IDs must be unique and sortable.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Candidate</a:t>
            </a:r>
            <a:r>
              <a:rPr lang="en-US" altLang="ko-KR" sz="1800" b="0" i="0" u="none" strike="noStrike" baseline="0" dirty="0">
                <a:latin typeface="LiberationSerif"/>
              </a:rPr>
              <a:t>: For each new record, does ID increment by 1?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Interviewer</a:t>
            </a:r>
            <a:r>
              <a:rPr lang="en-US" altLang="ko-KR" sz="1800" b="0" i="0" u="none" strike="noStrike" baseline="0" dirty="0">
                <a:latin typeface="LiberationSerif"/>
              </a:rPr>
              <a:t>: The ID increments by time but not necessarily only increments by 1. IDs created in the evening are larger than those created in the morning on the same day.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Candidate</a:t>
            </a:r>
            <a:r>
              <a:rPr lang="en-US" altLang="ko-KR" sz="1800" b="0" i="0" u="none" strike="noStrike" baseline="0" dirty="0">
                <a:latin typeface="LiberationSerif"/>
              </a:rPr>
              <a:t>: Do IDs only contain numerical values?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Interviewer</a:t>
            </a:r>
            <a:r>
              <a:rPr lang="en-US" altLang="ko-KR" sz="1800" b="0" i="0" u="none" strike="noStrike" baseline="0" dirty="0">
                <a:latin typeface="LiberationSerif"/>
              </a:rPr>
              <a:t>: Yes, that is correct.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Candidate</a:t>
            </a:r>
            <a:r>
              <a:rPr lang="en-US" altLang="ko-KR" sz="1800" b="0" i="0" u="none" strike="noStrike" baseline="0" dirty="0">
                <a:latin typeface="LiberationSerif"/>
              </a:rPr>
              <a:t>: What is the ID length requirement?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Interviewer</a:t>
            </a:r>
            <a:r>
              <a:rPr lang="en-US" altLang="ko-KR" sz="1800" b="0" i="0" u="none" strike="noStrike" baseline="0" dirty="0">
                <a:latin typeface="LiberationSerif"/>
              </a:rPr>
              <a:t>: IDs should fit into 64-bit.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Candidate</a:t>
            </a:r>
            <a:r>
              <a:rPr lang="en-US" altLang="ko-KR" sz="1800" b="0" i="0" u="none" strike="noStrike" baseline="0" dirty="0">
                <a:latin typeface="LiberationSerif"/>
              </a:rPr>
              <a:t>: What is the scale of the system?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Interviewer</a:t>
            </a:r>
            <a:r>
              <a:rPr lang="en-US" altLang="ko-KR" sz="1800" b="0" i="0" u="none" strike="noStrike" baseline="0" dirty="0">
                <a:latin typeface="LiberationSerif"/>
              </a:rPr>
              <a:t>: The system should be able to generate 10,000 IDs per second.</a:t>
            </a:r>
            <a:endParaRPr lang="ko-KR" altLang="en-US" sz="1600" dirty="0">
              <a:latin typeface="LiberationSerif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E698691-2A1C-2A0F-2621-824B69C15CDD}"/>
              </a:ext>
            </a:extLst>
          </p:cNvPr>
          <p:cNvSpPr txBox="1">
            <a:spLocks/>
          </p:cNvSpPr>
          <p:nvPr/>
        </p:nvSpPr>
        <p:spPr>
          <a:xfrm>
            <a:off x="6096000" y="1228823"/>
            <a:ext cx="5566762" cy="523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0" i="0" u="none" strike="noStrike" baseline="0" dirty="0">
                <a:latin typeface="LiberationSerif"/>
              </a:rPr>
              <a:t>For this interview question, the requirements are listed as follows:</a:t>
            </a:r>
          </a:p>
          <a:p>
            <a:pPr lvl="1"/>
            <a:r>
              <a:rPr lang="en-CA" altLang="ko-KR" sz="1600" b="0" i="0" u="none" strike="noStrike" baseline="0" dirty="0">
                <a:latin typeface="LiberationSerif"/>
              </a:rPr>
              <a:t>IDs must be unique.</a:t>
            </a:r>
          </a:p>
          <a:p>
            <a:pPr lvl="1"/>
            <a:r>
              <a:rPr lang="en-US" altLang="ko-KR" sz="1600" b="0" i="0" u="none" strike="noStrike" baseline="0" dirty="0">
                <a:latin typeface="LiberationSerif"/>
              </a:rPr>
              <a:t>IDs are numerical values only.</a:t>
            </a:r>
          </a:p>
          <a:p>
            <a:pPr lvl="1"/>
            <a:r>
              <a:rPr lang="en-CA" altLang="ko-KR" sz="1600" b="0" i="0" u="none" strike="noStrike" baseline="0" dirty="0">
                <a:latin typeface="LiberationSerif"/>
              </a:rPr>
              <a:t>IDs fit into 64-bit.</a:t>
            </a:r>
          </a:p>
          <a:p>
            <a:pPr lvl="1"/>
            <a:r>
              <a:rPr lang="en-US" altLang="ko-KR" sz="1600" b="0" i="0" u="none" strike="noStrike" baseline="0" dirty="0">
                <a:latin typeface="LiberationSerif"/>
              </a:rPr>
              <a:t>IDs are ordered by date.</a:t>
            </a:r>
          </a:p>
          <a:p>
            <a:pPr lvl="1"/>
            <a:r>
              <a:rPr lang="en-US" altLang="ko-KR" sz="1600" b="0" i="0" u="none" strike="noStrike" baseline="0" dirty="0">
                <a:latin typeface="LiberationSerif"/>
              </a:rPr>
              <a:t>Ability to generate over 10,000 unique IDs per second.</a:t>
            </a:r>
            <a:endParaRPr lang="ko-KR" altLang="en-US" sz="1400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154086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05D0F-A042-9AE3-EC09-82D4BBFD6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05990-270A-6A3A-8ACC-7DE49539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2 - Propose high-level design and get buy-in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EDA29-16BB-5860-6191-ABFD689F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/>
          <a:lstStyle/>
          <a:p>
            <a:pPr marL="0" indent="0">
              <a:buNone/>
            </a:pPr>
            <a:r>
              <a:rPr lang="en-CA" altLang="ko-KR" b="1" dirty="0"/>
              <a:t>Multi-master replication</a:t>
            </a:r>
          </a:p>
          <a:p>
            <a:r>
              <a:rPr lang="en-US" altLang="ko-KR" sz="1800" dirty="0">
                <a:latin typeface="LiberationSerif"/>
              </a:rPr>
              <a:t>This approach uses the databases’ </a:t>
            </a:r>
            <a:r>
              <a:rPr lang="en-US" altLang="ko-KR" sz="1800" dirty="0" err="1">
                <a:latin typeface="LiberationSerif"/>
              </a:rPr>
              <a:t>auto_increment</a:t>
            </a:r>
            <a:r>
              <a:rPr lang="en-US" altLang="ko-KR" sz="1800" dirty="0">
                <a:latin typeface="LiberationSerif"/>
              </a:rPr>
              <a:t> feature. Instead of increasing the next ID by 1, we increase it by k, where k is the number of database servers in use.</a:t>
            </a:r>
          </a:p>
          <a:p>
            <a:r>
              <a:rPr lang="en-US" altLang="ko-KR" sz="1800" dirty="0">
                <a:latin typeface="LiberationSerif"/>
              </a:rPr>
              <a:t>This solves some scalability issues because IDs can scale with the number of database servers.</a:t>
            </a:r>
          </a:p>
          <a:p>
            <a:r>
              <a:rPr lang="en-US" altLang="ko-KR" sz="1800" dirty="0">
                <a:latin typeface="LiberationSerif"/>
              </a:rPr>
              <a:t>However, this strategy has some major drawbacks:</a:t>
            </a:r>
          </a:p>
          <a:p>
            <a:pPr lvl="1"/>
            <a:r>
              <a:rPr lang="en-US" altLang="ko-KR" sz="1600" dirty="0">
                <a:latin typeface="LiberationSerif"/>
              </a:rPr>
              <a:t>Hard to scale with multiple data centers</a:t>
            </a:r>
          </a:p>
          <a:p>
            <a:pPr lvl="1"/>
            <a:r>
              <a:rPr lang="en-US" altLang="ko-KR" sz="1600" dirty="0">
                <a:latin typeface="LiberationSerif"/>
              </a:rPr>
              <a:t>IDs do not go up with time across multiple servers.</a:t>
            </a:r>
          </a:p>
          <a:p>
            <a:pPr lvl="1"/>
            <a:r>
              <a:rPr lang="en-US" altLang="ko-KR" sz="1600" dirty="0">
                <a:latin typeface="LiberationSerif"/>
              </a:rPr>
              <a:t>It does not scale well when a server is added or removed.</a:t>
            </a:r>
            <a:endParaRPr lang="ko-KR" altLang="en-US" sz="1600" dirty="0">
              <a:latin typeface="LiberationSerif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CBFA5F-1B3A-F30B-FF98-07A9BFA1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50" y="1198411"/>
            <a:ext cx="5843671" cy="32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3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9C288-5829-4CED-7BE4-D982F1B91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DAF2-53DE-3478-632A-4831FA74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2 - Propose high-level design and get buy-in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D80D8-B0E6-431B-012C-11791C69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622422" cy="3430641"/>
          </a:xfrm>
        </p:spPr>
        <p:txBody>
          <a:bodyPr/>
          <a:lstStyle/>
          <a:p>
            <a:pPr marL="0" indent="0">
              <a:buNone/>
            </a:pPr>
            <a:r>
              <a:rPr lang="en-CA" altLang="ko-KR" b="1" dirty="0"/>
              <a:t>UUID</a:t>
            </a:r>
          </a:p>
          <a:p>
            <a:r>
              <a:rPr lang="en-US" altLang="ko-KR" sz="1600" dirty="0">
                <a:latin typeface="LiberationSerif"/>
              </a:rPr>
              <a:t>A UUID is another easy way to obtain unique IDs.</a:t>
            </a:r>
          </a:p>
          <a:p>
            <a:r>
              <a:rPr lang="en-US" altLang="ko-KR" sz="1600" dirty="0">
                <a:latin typeface="LiberationSerif"/>
              </a:rPr>
              <a:t>UUID is a 128-bit number used to identify information in computer systems.</a:t>
            </a:r>
          </a:p>
          <a:p>
            <a:r>
              <a:rPr lang="en-US" altLang="ko-KR" sz="1600" dirty="0">
                <a:latin typeface="LiberationSerif"/>
              </a:rPr>
              <a:t>UUID has a very low probability of getting collusion.</a:t>
            </a:r>
          </a:p>
          <a:p>
            <a:r>
              <a:rPr lang="en-US" altLang="ko-KR" sz="1600" dirty="0">
                <a:latin typeface="LiberationSerif"/>
              </a:rPr>
              <a:t>Quoted from Wikipedia, “after generating 1 billion UUIDs every second for approximately 100 years would the probability of creating a single duplicate reach 50%”.</a:t>
            </a:r>
          </a:p>
          <a:p>
            <a:r>
              <a:rPr lang="en-US" altLang="ko-KR" sz="1600" dirty="0">
                <a:latin typeface="LiberationSerif"/>
              </a:rPr>
              <a:t>Example of UUID: 09c93e62-50b4-468d-bf8a-c07e1040bfb2</a:t>
            </a:r>
          </a:p>
          <a:p>
            <a:r>
              <a:rPr lang="en-US" altLang="ko-KR" sz="1600" dirty="0">
                <a:latin typeface="LiberationSerif"/>
              </a:rPr>
              <a:t>UUIDs can be generated independently without coordination between servers.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927F5D-02E1-9355-0069-3047F08FCDED}"/>
              </a:ext>
            </a:extLst>
          </p:cNvPr>
          <p:cNvSpPr txBox="1">
            <a:spLocks/>
          </p:cNvSpPr>
          <p:nvPr/>
        </p:nvSpPr>
        <p:spPr>
          <a:xfrm>
            <a:off x="6201168" y="1264257"/>
            <a:ext cx="5622422" cy="5212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600" dirty="0">
                <a:latin typeface="LiberationSerif"/>
              </a:rPr>
              <a:t>In this design, each web server contains an ID generator, and a web server is responsible for generating IDs independently.</a:t>
            </a:r>
          </a:p>
          <a:p>
            <a:pPr marL="0" indent="0" algn="l">
              <a:buNone/>
            </a:pPr>
            <a:r>
              <a:rPr lang="en-US" altLang="ko-KR" b="1" dirty="0"/>
              <a:t>Pros:</a:t>
            </a:r>
          </a:p>
          <a:p>
            <a:r>
              <a:rPr lang="en-US" altLang="ko-KR" sz="1600" dirty="0">
                <a:latin typeface="LiberationSerif"/>
              </a:rPr>
              <a:t>Generating UUID is simple. No coordination between servers is needed so there will not </a:t>
            </a:r>
            <a:r>
              <a:rPr lang="en-US" altLang="ko-KR" sz="1800" dirty="0">
                <a:latin typeface="LiberationSerif"/>
              </a:rPr>
              <a:t>be any synchronization issues.</a:t>
            </a:r>
          </a:p>
          <a:p>
            <a:r>
              <a:rPr lang="en-US" altLang="ko-KR" sz="1600" dirty="0">
                <a:latin typeface="LiberationSerif"/>
              </a:rPr>
              <a:t>The system is easy to scale because each web server is  responsible for generating IDs they consume. ID generator can easily scale with web servers.</a:t>
            </a:r>
          </a:p>
          <a:p>
            <a:pPr marL="0" indent="0">
              <a:buNone/>
            </a:pPr>
            <a:r>
              <a:rPr lang="en-US" altLang="ko-KR" b="1" dirty="0"/>
              <a:t>Cons:</a:t>
            </a:r>
          </a:p>
          <a:p>
            <a:pPr algn="l"/>
            <a:r>
              <a:rPr lang="en-US" altLang="ko-KR" sz="1600" dirty="0">
                <a:latin typeface="LiberationSerif"/>
              </a:rPr>
              <a:t>IDs are 128 bits long, but our requirement is 64 bits.</a:t>
            </a:r>
          </a:p>
          <a:p>
            <a:pPr algn="l"/>
            <a:r>
              <a:rPr lang="en-US" altLang="ko-KR" sz="1600" dirty="0">
                <a:latin typeface="LiberationSerif"/>
              </a:rPr>
              <a:t>IDs do not go up with time.</a:t>
            </a:r>
          </a:p>
          <a:p>
            <a:pPr algn="l"/>
            <a:r>
              <a:rPr lang="en-US" altLang="ko-KR" sz="1600" dirty="0">
                <a:latin typeface="LiberationSerif"/>
              </a:rPr>
              <a:t>IDs could be non-numeric.</a:t>
            </a:r>
          </a:p>
          <a:p>
            <a:pPr algn="l"/>
            <a:endParaRPr lang="ko-KR" altLang="en-US" sz="1600" dirty="0">
              <a:latin typeface="LiberationSerif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33691F-F516-50E4-9B10-73FA8898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2" y="4843437"/>
            <a:ext cx="5876493" cy="17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9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DA819-A4DA-91C2-FA6E-A64B81A9F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7E59D-7368-386C-BEF1-BA63C967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2 - Propose high-level design and get buy-in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6207E-2107-5A97-0C32-2A3E2F24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ko-KR" b="1" dirty="0"/>
              <a:t>Ticket Server</a:t>
            </a:r>
          </a:p>
          <a:p>
            <a:r>
              <a:rPr lang="en-US" altLang="ko-KR" sz="1600" dirty="0">
                <a:latin typeface="LiberationSerif"/>
              </a:rPr>
              <a:t>Flicker developed ticket servers to generate distributed primary keys [2]. It is worth mentioning how the system works.</a:t>
            </a:r>
          </a:p>
          <a:p>
            <a:r>
              <a:rPr lang="en-US" altLang="ko-KR" sz="1600" dirty="0">
                <a:latin typeface="LiberationSerif"/>
              </a:rPr>
              <a:t>The idea is to use a centralized </a:t>
            </a:r>
            <a:r>
              <a:rPr lang="en-US" altLang="ko-KR" sz="1600" dirty="0" err="1">
                <a:latin typeface="LiberationSerif"/>
              </a:rPr>
              <a:t>auto_increment</a:t>
            </a:r>
            <a:r>
              <a:rPr lang="en-US" altLang="ko-KR" sz="1600" dirty="0">
                <a:latin typeface="LiberationSerif"/>
              </a:rPr>
              <a:t> feature in a single database server (Ticket Server). To learn more about this, refer to flicker’s engineering blog article [2].</a:t>
            </a:r>
          </a:p>
          <a:p>
            <a:pPr marL="0" indent="0">
              <a:buNone/>
            </a:pPr>
            <a:r>
              <a:rPr lang="en-US" altLang="ko-KR" sz="1600" b="1" dirty="0">
                <a:latin typeface="LiberationSerif"/>
              </a:rPr>
              <a:t>Pros:</a:t>
            </a:r>
          </a:p>
          <a:p>
            <a:r>
              <a:rPr lang="en-US" altLang="ko-KR" sz="1600" dirty="0">
                <a:latin typeface="LiberationSerif"/>
              </a:rPr>
              <a:t>Numeric IDs.</a:t>
            </a:r>
          </a:p>
          <a:p>
            <a:r>
              <a:rPr lang="en-US" altLang="ko-KR" sz="1600" dirty="0">
                <a:latin typeface="LiberationSerif"/>
              </a:rPr>
              <a:t>It is easy to implement, and it works for small to medium-scale applications.</a:t>
            </a:r>
          </a:p>
          <a:p>
            <a:pPr marL="0" indent="0">
              <a:buNone/>
            </a:pPr>
            <a:r>
              <a:rPr lang="en-US" altLang="ko-KR" sz="1600" b="1" dirty="0">
                <a:latin typeface="LiberationSerif"/>
              </a:rPr>
              <a:t>Cons:</a:t>
            </a:r>
          </a:p>
          <a:p>
            <a:r>
              <a:rPr lang="en-US" altLang="ko-KR" sz="1600" dirty="0">
                <a:latin typeface="LiberationSerif"/>
              </a:rPr>
              <a:t>Single point of failure. Single ticket server means if the ticket server goes down, all systems that depend on it will face issues.</a:t>
            </a:r>
          </a:p>
          <a:p>
            <a:r>
              <a:rPr lang="en-US" altLang="ko-KR" sz="1600" dirty="0">
                <a:latin typeface="LiberationSerif"/>
              </a:rPr>
              <a:t>To avoid a single point of failure, we can set up multiple ticket servers.</a:t>
            </a:r>
          </a:p>
          <a:p>
            <a:r>
              <a:rPr lang="en-US" altLang="ko-KR" sz="1600" dirty="0">
                <a:latin typeface="LiberationSerif"/>
              </a:rPr>
              <a:t>However, this will introduce new challenges such as data synchronization.</a:t>
            </a:r>
            <a:endParaRPr lang="ko-KR" altLang="en-US" sz="1600" dirty="0">
              <a:latin typeface="LiberationSerif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43F43D-7963-666B-1F70-F38ECDDE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610" y="1288296"/>
            <a:ext cx="5805692" cy="242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2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11892-C017-689F-B3BE-AA9F9DA3C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E3EF-78AF-6D7D-907B-FB9B85DA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2 - Propose high-level design and get buy-in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45CB8-8650-67C6-A82B-53B14EAF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ko-KR" b="1" dirty="0"/>
              <a:t>Twitter snowflake approach</a:t>
            </a:r>
          </a:p>
          <a:p>
            <a:r>
              <a:rPr lang="en-US" altLang="ko-KR" sz="1600" dirty="0">
                <a:latin typeface="LiberationSerif"/>
              </a:rPr>
              <a:t>Twitter’s unique ID generation system called “snowflake” [3] is inspiring and can satisfy our requirements.</a:t>
            </a:r>
          </a:p>
          <a:p>
            <a:r>
              <a:rPr lang="en-US" altLang="ko-KR" sz="1600" dirty="0">
                <a:latin typeface="LiberationSerif"/>
              </a:rPr>
              <a:t>Divide and conquer is our friend. Instead of generating an ID directly, we divide an ID into different sections.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C8BD4C-A333-885D-17F0-2C399E48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2677"/>
            <a:ext cx="5986432" cy="97754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44B78B0-5ACB-C399-C563-B9230F89E206}"/>
              </a:ext>
            </a:extLst>
          </p:cNvPr>
          <p:cNvSpPr txBox="1">
            <a:spLocks/>
          </p:cNvSpPr>
          <p:nvPr/>
        </p:nvSpPr>
        <p:spPr>
          <a:xfrm>
            <a:off x="6201168" y="2464904"/>
            <a:ext cx="5622422" cy="40120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600" u="sng" dirty="0">
                <a:latin typeface="LiberationSerif"/>
              </a:rPr>
              <a:t>Figure 7-5 shows the layout of a 64-bit ID.</a:t>
            </a:r>
          </a:p>
          <a:p>
            <a:r>
              <a:rPr lang="en-US" altLang="ko-KR" sz="1600" dirty="0">
                <a:latin typeface="LiberationSerif"/>
              </a:rPr>
              <a:t>Sign bit: 1 bit. It will always be 0.</a:t>
            </a:r>
          </a:p>
          <a:p>
            <a:pPr lvl="1"/>
            <a:r>
              <a:rPr lang="en-US" altLang="ko-KR" sz="1400" dirty="0">
                <a:latin typeface="LiberationSerif"/>
              </a:rPr>
              <a:t>This is reserved for future uses.</a:t>
            </a:r>
          </a:p>
          <a:p>
            <a:pPr lvl="1"/>
            <a:r>
              <a:rPr lang="en-US" altLang="ko-KR" sz="1400" dirty="0">
                <a:latin typeface="LiberationSerif"/>
              </a:rPr>
              <a:t>It can potentially be used to distinguish between signed and unsigned numbers.</a:t>
            </a:r>
          </a:p>
          <a:p>
            <a:r>
              <a:rPr lang="en-US" altLang="ko-KR" sz="1600" dirty="0">
                <a:latin typeface="LiberationSerif"/>
              </a:rPr>
              <a:t>Timestamp: 41 bits.</a:t>
            </a:r>
          </a:p>
          <a:p>
            <a:pPr lvl="1"/>
            <a:r>
              <a:rPr lang="en-US" altLang="ko-KR" sz="1400" dirty="0">
                <a:latin typeface="LiberationSerif"/>
              </a:rPr>
              <a:t>Milliseconds since the epoch or custom epoch.</a:t>
            </a:r>
          </a:p>
          <a:p>
            <a:pPr lvl="1"/>
            <a:r>
              <a:rPr lang="en-US" altLang="ko-KR" sz="1400" dirty="0">
                <a:latin typeface="LiberationSerif"/>
              </a:rPr>
              <a:t>We use Twitter snowflake default epoch 1288834974657, equivalent to Nov 04, 2010, 01:42:54 UTC.</a:t>
            </a:r>
          </a:p>
          <a:p>
            <a:r>
              <a:rPr lang="en-US" altLang="ko-KR" sz="1600" dirty="0">
                <a:latin typeface="LiberationSerif"/>
              </a:rPr>
              <a:t>Datacenter ID: 5 bits,</a:t>
            </a:r>
          </a:p>
          <a:p>
            <a:pPr lvl="1"/>
            <a:r>
              <a:rPr lang="en-US" altLang="ko-KR" sz="1400" dirty="0">
                <a:latin typeface="LiberationSerif"/>
              </a:rPr>
              <a:t>which gives us 2 ^ 5 = 32 datacenters.</a:t>
            </a:r>
          </a:p>
          <a:p>
            <a:r>
              <a:rPr lang="en-US" altLang="ko-KR" sz="1600" dirty="0">
                <a:latin typeface="LiberationSerif"/>
              </a:rPr>
              <a:t>Machine ID: 5 bits,</a:t>
            </a:r>
          </a:p>
          <a:p>
            <a:pPr lvl="1"/>
            <a:r>
              <a:rPr lang="en-US" altLang="ko-KR" sz="1400" dirty="0">
                <a:latin typeface="LiberationSerif"/>
              </a:rPr>
              <a:t>which gives us 2 ^ 5 = 32 machines per datacenter.</a:t>
            </a:r>
          </a:p>
          <a:p>
            <a:r>
              <a:rPr lang="en-US" altLang="ko-KR" sz="1600" dirty="0">
                <a:latin typeface="LiberationSerif"/>
              </a:rPr>
              <a:t>Sequence number: 12 bits.</a:t>
            </a:r>
          </a:p>
          <a:p>
            <a:pPr lvl="1"/>
            <a:r>
              <a:rPr lang="en-US" altLang="ko-KR" sz="1400" dirty="0">
                <a:latin typeface="LiberationSerif"/>
              </a:rPr>
              <a:t>For every ID generated on that machine/process, the sequence number is incremented by 1.</a:t>
            </a:r>
          </a:p>
          <a:p>
            <a:pPr lvl="1"/>
            <a:r>
              <a:rPr lang="en-US" altLang="ko-KR" sz="1400" dirty="0">
                <a:latin typeface="LiberationSerif"/>
              </a:rPr>
              <a:t>The number is reset to 0 every millisecond.</a:t>
            </a:r>
            <a:endParaRPr lang="ko-KR" altLang="en-US" sz="1400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153329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DF1E4-3CED-650A-09E1-41C8ACDE8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FF006-1A39-53FF-961E-7711BA16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Step 3 - Design deep dive (Twitter snowflake approach)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76AC3-60EA-3941-0831-6E966E6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ko-KR" b="1" dirty="0"/>
              <a:t>Timestamp</a:t>
            </a:r>
            <a:endParaRPr lang="en-US" altLang="ko-KR" sz="1600" b="1" u="sng" dirty="0">
              <a:latin typeface="LiberationSerif"/>
            </a:endParaRPr>
          </a:p>
          <a:p>
            <a:r>
              <a:rPr lang="en-US" altLang="ko-KR" sz="1600" dirty="0">
                <a:latin typeface="LiberationSerif"/>
              </a:rPr>
              <a:t>The most important 41 bits make up the timestamp section.</a:t>
            </a:r>
          </a:p>
          <a:p>
            <a:r>
              <a:rPr lang="en-US" altLang="ko-KR" sz="1600" dirty="0">
                <a:latin typeface="LiberationSerif"/>
              </a:rPr>
              <a:t>As timestamps grow with time, IDs are sortable by time.</a:t>
            </a:r>
          </a:p>
          <a:p>
            <a:r>
              <a:rPr lang="en-US" altLang="ko-KR" sz="1600" dirty="0">
                <a:latin typeface="LiberationSerif"/>
              </a:rPr>
              <a:t>Figure 7-7 shows an example of how binary representation is converted to UTC.</a:t>
            </a:r>
          </a:p>
          <a:p>
            <a:r>
              <a:rPr lang="en-US" altLang="ko-KR" sz="1600" dirty="0">
                <a:latin typeface="LiberationSerif"/>
              </a:rPr>
              <a:t>You can also convert UTC back to binary representation using a similar method.</a:t>
            </a:r>
          </a:p>
          <a:p>
            <a:r>
              <a:rPr lang="en-US" altLang="ko-KR" sz="1600" dirty="0">
                <a:latin typeface="LiberationSerif"/>
              </a:rPr>
              <a:t>The maximum timestamp that can be represented in 41 bits is 2 ^ 41 - 1 = 2199023255551 milliseconds (</a:t>
            </a:r>
            <a:r>
              <a:rPr lang="en-US" altLang="ko-KR" sz="1600" dirty="0" err="1">
                <a:latin typeface="LiberationSerif"/>
              </a:rPr>
              <a:t>ms</a:t>
            </a:r>
            <a:r>
              <a:rPr lang="en-US" altLang="ko-KR" sz="1600" dirty="0">
                <a:latin typeface="LiberationSerif"/>
              </a:rPr>
              <a:t>), which gives us: ~ 69 years = 2199023255551 </a:t>
            </a:r>
            <a:r>
              <a:rPr lang="en-US" altLang="ko-KR" sz="1600" dirty="0" err="1">
                <a:latin typeface="LiberationSerif"/>
              </a:rPr>
              <a:t>ms</a:t>
            </a:r>
            <a:r>
              <a:rPr lang="en-US" altLang="ko-KR" sz="1600" dirty="0">
                <a:latin typeface="LiberationSerif"/>
              </a:rPr>
              <a:t> / 1000 seconds / 365 days / 24 hours/ 3600 seconds.</a:t>
            </a:r>
          </a:p>
          <a:p>
            <a:r>
              <a:rPr lang="en-US" altLang="ko-KR" sz="1600" dirty="0">
                <a:latin typeface="LiberationSerif"/>
              </a:rPr>
              <a:t>This means the ID generator will work for 69 years and having a custom epoch time close to today’s date delays the overflow time.</a:t>
            </a:r>
          </a:p>
          <a:p>
            <a:r>
              <a:rPr lang="en-US" altLang="ko-KR" sz="1600" dirty="0">
                <a:latin typeface="LiberationSerif"/>
              </a:rPr>
              <a:t>After 69 years, we will need a new epoch time or adopt other techniques to migrate IDs.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C5BCF1-E55A-7374-4101-7B810D6E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0627"/>
            <a:ext cx="5986432" cy="977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CA0CAF-12C8-87D7-604C-24D9F300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221" y="2369487"/>
            <a:ext cx="5091486" cy="44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8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80F7B-B0FF-57D0-DD45-82D5E5C7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90147-0449-26B2-1341-5DE341E5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3 - Design deep dive (Twitter snowflake approach)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E027-BE35-AF19-A722-65259F84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ko-KR" b="1" dirty="0"/>
              <a:t>Sequence number</a:t>
            </a:r>
          </a:p>
          <a:p>
            <a:r>
              <a:rPr lang="en-US" altLang="ko-KR" sz="1600" dirty="0">
                <a:latin typeface="LiberationSerif"/>
              </a:rPr>
              <a:t>Sequence number is 12 bits, which give us 2 ^ 12 = 4096 combinations.</a:t>
            </a:r>
          </a:p>
          <a:p>
            <a:r>
              <a:rPr lang="en-US" altLang="ko-KR" sz="1600" dirty="0">
                <a:latin typeface="LiberationSerif"/>
              </a:rPr>
              <a:t>This field is 0 unless more than one ID is generated in a millisecond on the same server.</a:t>
            </a:r>
          </a:p>
          <a:p>
            <a:r>
              <a:rPr lang="en-US" altLang="ko-KR" sz="1600" dirty="0">
                <a:latin typeface="LiberationSerif"/>
              </a:rPr>
              <a:t>In theory, a machine can support a maximum of 4096 new IDs per millisecond.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96FB22-6699-F088-3040-3F381A52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0628"/>
            <a:ext cx="5986432" cy="9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6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1343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LiberationSerif</vt:lpstr>
      <vt:lpstr>LiberationSerif-Bold</vt:lpstr>
      <vt:lpstr>맑은 고딕</vt:lpstr>
      <vt:lpstr>Arial</vt:lpstr>
      <vt:lpstr>Office 테마</vt:lpstr>
      <vt:lpstr>CHAPTER 7: DESIGN A UNIQUE ID GENERATOR IN DISTRIBUTED SYSTEMS</vt:lpstr>
      <vt:lpstr>Step 0 – Introduction</vt:lpstr>
      <vt:lpstr>Step 1 - Understand the problem and establish design scope</vt:lpstr>
      <vt:lpstr>Step 2 - Propose high-level design and get buy-in</vt:lpstr>
      <vt:lpstr>Step 2 - Propose high-level design and get buy-in</vt:lpstr>
      <vt:lpstr>Step 2 - Propose high-level design and get buy-in</vt:lpstr>
      <vt:lpstr>Step 2 - Propose high-level design and get buy-in</vt:lpstr>
      <vt:lpstr>Step 3 - Design deep dive (Twitter snowflake approach)</vt:lpstr>
      <vt:lpstr>Step 3 - Design deep dive (Twitter snowflake approach)</vt:lpstr>
      <vt:lpstr>Step 4 - Wrap up</vt:lpstr>
      <vt:lpstr>Reference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미래 성장 진로 고민</dc:title>
  <dc:creator>양 재모</dc:creator>
  <cp:lastModifiedBy>Jason Yang</cp:lastModifiedBy>
  <cp:revision>10</cp:revision>
  <dcterms:created xsi:type="dcterms:W3CDTF">2021-05-01T01:49:11Z</dcterms:created>
  <dcterms:modified xsi:type="dcterms:W3CDTF">2024-02-27T06:33:02Z</dcterms:modified>
</cp:coreProperties>
</file>