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theme/themeOverride3.xml" ContentType="application/vnd.openxmlformats-officedocument.themeOverride+xml"/>
  <Override PartName="/ppt/notesSlides/notesSlide6.xml" ContentType="application/vnd.openxmlformats-officedocument.presentationml.notesSlide+xml"/>
  <Override PartName="/ppt/theme/themeOverride4.xml" ContentType="application/vnd.openxmlformats-officedocument.themeOverride+xml"/>
  <Override PartName="/ppt/notesSlides/notesSlide7.xml" ContentType="application/vnd.openxmlformats-officedocument.presentationml.notesSlide+xml"/>
  <Override PartName="/ppt/theme/themeOverride5.xml" ContentType="application/vnd.openxmlformats-officedocument.themeOverride+xml"/>
  <Override PartName="/ppt/notesSlides/notesSlide8.xml" ContentType="application/vnd.openxmlformats-officedocument.presentationml.notesSlide+xml"/>
  <Override PartName="/ppt/theme/themeOverride6.xml" ContentType="application/vnd.openxmlformats-officedocument.themeOverride+xml"/>
  <Override PartName="/ppt/notesSlides/notesSlide9.xml" ContentType="application/vnd.openxmlformats-officedocument.presentationml.notesSlide+xml"/>
  <Override PartName="/ppt/theme/themeOverride7.xml" ContentType="application/vnd.openxmlformats-officedocument.themeOverride+xml"/>
  <Override PartName="/ppt/notesSlides/notesSlide10.xml" ContentType="application/vnd.openxmlformats-officedocument.presentationml.notesSlide+xml"/>
  <Override PartName="/ppt/theme/themeOverride8.xml" ContentType="application/vnd.openxmlformats-officedocument.themeOverride+xml"/>
  <Override PartName="/ppt/notesSlides/notesSlide11.xml" ContentType="application/vnd.openxmlformats-officedocument.presentationml.notesSlide+xml"/>
  <Override PartName="/ppt/theme/themeOverride9.xml" ContentType="application/vnd.openxmlformats-officedocument.themeOverride+xml"/>
  <Override PartName="/ppt/notesSlides/notesSlide12.xml" ContentType="application/vnd.openxmlformats-officedocument.presentationml.notesSlide+xml"/>
  <Override PartName="/ppt/theme/themeOverride10.xml" ContentType="application/vnd.openxmlformats-officedocument.themeOverride+xml"/>
  <Override PartName="/ppt/notesSlides/notesSlide13.xml" ContentType="application/vnd.openxmlformats-officedocument.presentationml.notesSlide+xml"/>
  <Override PartName="/ppt/theme/themeOverride11.xml" ContentType="application/vnd.openxmlformats-officedocument.themeOverride+xml"/>
  <Override PartName="/ppt/notesSlides/notesSlide14.xml" ContentType="application/vnd.openxmlformats-officedocument.presentationml.notesSlide+xml"/>
  <Override PartName="/ppt/theme/themeOverride12.xml" ContentType="application/vnd.openxmlformats-officedocument.themeOverride+xml"/>
  <Override PartName="/ppt/notesSlides/notesSlide15.xml" ContentType="application/vnd.openxmlformats-officedocument.presentationml.notesSlide+xml"/>
  <Override PartName="/ppt/theme/themeOverride13.xml" ContentType="application/vnd.openxmlformats-officedocument.themeOverride+xml"/>
  <Override PartName="/ppt/notesSlides/notesSlide16.xml" ContentType="application/vnd.openxmlformats-officedocument.presentationml.notesSlide+xml"/>
  <Override PartName="/ppt/theme/themeOverride14.xml" ContentType="application/vnd.openxmlformats-officedocument.themeOverride+xml"/>
  <Override PartName="/ppt/notesSlides/notesSlide17.xml" ContentType="application/vnd.openxmlformats-officedocument.presentationml.notesSlide+xml"/>
  <Override PartName="/ppt/theme/themeOverride15.xml" ContentType="application/vnd.openxmlformats-officedocument.themeOverride+xml"/>
  <Override PartName="/ppt/notesSlides/notesSlide18.xml" ContentType="application/vnd.openxmlformats-officedocument.presentationml.notesSlide+xml"/>
  <Override PartName="/ppt/theme/themeOverride16.xml" ContentType="application/vnd.openxmlformats-officedocument.themeOverride+xml"/>
  <Override PartName="/ppt/notesSlides/notesSlide19.xml" ContentType="application/vnd.openxmlformats-officedocument.presentationml.notesSlide+xml"/>
  <Override PartName="/ppt/theme/themeOverride17.xml" ContentType="application/vnd.openxmlformats-officedocument.themeOverride+xml"/>
  <Override PartName="/ppt/notesSlides/notesSlide20.xml" ContentType="application/vnd.openxmlformats-officedocument.presentationml.notesSlide+xml"/>
  <Override PartName="/ppt/theme/themeOverride18.xml" ContentType="application/vnd.openxmlformats-officedocument.themeOverride+xml"/>
  <Override PartName="/ppt/notesSlides/notesSlide21.xml" ContentType="application/vnd.openxmlformats-officedocument.presentationml.notesSlide+xml"/>
  <Override PartName="/ppt/theme/themeOverride19.xml" ContentType="application/vnd.openxmlformats-officedocument.themeOverride+xml"/>
  <Override PartName="/ppt/notesSlides/notesSlide22.xml" ContentType="application/vnd.openxmlformats-officedocument.presentationml.notesSlide+xml"/>
  <Override PartName="/ppt/theme/themeOverride20.xml" ContentType="application/vnd.openxmlformats-officedocument.themeOverride+xml"/>
  <Override PartName="/ppt/notesSlides/notesSlide23.xml" ContentType="application/vnd.openxmlformats-officedocument.presentationml.notesSlide+xml"/>
  <Override PartName="/ppt/theme/themeOverride21.xml" ContentType="application/vnd.openxmlformats-officedocument.themeOverride+xml"/>
  <Override PartName="/ppt/notesSlides/notesSlide24.xml" ContentType="application/vnd.openxmlformats-officedocument.presentationml.notesSlide+xml"/>
  <Override PartName="/ppt/theme/themeOverride22.xml" ContentType="application/vnd.openxmlformats-officedocument.themeOverride+xml"/>
  <Override PartName="/ppt/notesSlides/notesSlide25.xml" ContentType="application/vnd.openxmlformats-officedocument.presentationml.notesSlide+xml"/>
  <Override PartName="/ppt/theme/themeOverride23.xml" ContentType="application/vnd.openxmlformats-officedocument.themeOverride+xml"/>
  <Override PartName="/ppt/notesSlides/notesSlide26.xml" ContentType="application/vnd.openxmlformats-officedocument.presentationml.notesSlide+xml"/>
  <Override PartName="/ppt/theme/themeOverride24.xml" ContentType="application/vnd.openxmlformats-officedocument.themeOverride+xml"/>
  <Override PartName="/ppt/notesSlides/notesSlide27.xml" ContentType="application/vnd.openxmlformats-officedocument.presentationml.notesSlide+xml"/>
  <Override PartName="/ppt/theme/themeOverride25.xml" ContentType="application/vnd.openxmlformats-officedocument.themeOverr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9" r:id="rId1"/>
  </p:sldMasterIdLst>
  <p:notesMasterIdLst>
    <p:notesMasterId r:id="rId34"/>
  </p:notesMasterIdLst>
  <p:handoutMasterIdLst>
    <p:handoutMasterId r:id="rId35"/>
  </p:handoutMasterIdLst>
  <p:sldIdLst>
    <p:sldId id="415" r:id="rId2"/>
    <p:sldId id="841" r:id="rId3"/>
    <p:sldId id="951" r:id="rId4"/>
    <p:sldId id="895" r:id="rId5"/>
    <p:sldId id="952" r:id="rId6"/>
    <p:sldId id="953" r:id="rId7"/>
    <p:sldId id="954" r:id="rId8"/>
    <p:sldId id="955" r:id="rId9"/>
    <p:sldId id="956" r:id="rId10"/>
    <p:sldId id="958" r:id="rId11"/>
    <p:sldId id="957" r:id="rId12"/>
    <p:sldId id="959" r:id="rId13"/>
    <p:sldId id="960" r:id="rId14"/>
    <p:sldId id="961" r:id="rId15"/>
    <p:sldId id="971" r:id="rId16"/>
    <p:sldId id="926" r:id="rId17"/>
    <p:sldId id="962" r:id="rId18"/>
    <p:sldId id="963" r:id="rId19"/>
    <p:sldId id="964" r:id="rId20"/>
    <p:sldId id="965" r:id="rId21"/>
    <p:sldId id="966" r:id="rId22"/>
    <p:sldId id="967" r:id="rId23"/>
    <p:sldId id="968" r:id="rId24"/>
    <p:sldId id="969" r:id="rId25"/>
    <p:sldId id="970" r:id="rId26"/>
    <p:sldId id="972" r:id="rId27"/>
    <p:sldId id="973" r:id="rId28"/>
    <p:sldId id="974" r:id="rId29"/>
    <p:sldId id="975" r:id="rId30"/>
    <p:sldId id="976" r:id="rId31"/>
    <p:sldId id="923" r:id="rId32"/>
    <p:sldId id="788" r:id="rId33"/>
  </p:sldIdLst>
  <p:sldSz cx="9144000" cy="5143500" type="screen16x9"/>
  <p:notesSz cx="9601200" cy="73152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n Piseth" initials="C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4364"/>
    <a:srgbClr val="294884"/>
    <a:srgbClr val="FFC000"/>
    <a:srgbClr val="1D6FA5"/>
    <a:srgbClr val="888484"/>
    <a:srgbClr val="7F7B7B"/>
    <a:srgbClr val="BB5E21"/>
    <a:srgbClr val="2A4B87"/>
    <a:srgbClr val="203864"/>
    <a:srgbClr val="6FA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15CF9C-51B8-7531-1949-F9460B3AD5A7}" v="2" dt="2024-02-03T03:05:58.474"/>
  </p1510:revLst>
</p1510:revInfo>
</file>

<file path=ppt/tableStyles.xml><?xml version="1.0" encoding="utf-8"?>
<a:tblStyleLst xmlns:a="http://schemas.openxmlformats.org/drawingml/2006/main" def="{90651C3A-4460-11DB-9652-00E08161165F}">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42" autoAdjust="0"/>
    <p:restoredTop sz="56662" autoAdjust="0"/>
  </p:normalViewPr>
  <p:slideViewPr>
    <p:cSldViewPr>
      <p:cViewPr varScale="1">
        <p:scale>
          <a:sx n="209" d="100"/>
          <a:sy n="209" d="100"/>
        </p:scale>
        <p:origin x="680" y="184"/>
      </p:cViewPr>
      <p:guideLst>
        <p:guide orient="horz" pos="1620"/>
        <p:guide pos="2880"/>
      </p:guideLst>
    </p:cSldViewPr>
  </p:slideViewPr>
  <p:outlineViewPr>
    <p:cViewPr>
      <p:scale>
        <a:sx n="33" d="100"/>
        <a:sy n="33" d="100"/>
      </p:scale>
      <p:origin x="0" y="-3728"/>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68" d="100"/>
          <a:sy n="68" d="100"/>
        </p:scale>
        <p:origin x="271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5438458" y="0"/>
            <a:ext cx="4160520" cy="365760"/>
          </a:xfrm>
          <a:prstGeom prst="rect">
            <a:avLst/>
          </a:prstGeom>
        </p:spPr>
        <p:txBody>
          <a:bodyPr vert="horz" lIns="96661" tIns="48331" rIns="96661" bIns="48331" rtlCol="0"/>
          <a:lstStyle>
            <a:lvl1pPr algn="r">
              <a:defRPr sz="1300"/>
            </a:lvl1pPr>
          </a:lstStyle>
          <a:p>
            <a:fld id="{30E3296C-F82C-4BB8-A52D-6BC7EF74E7E7}" type="datetimeFigureOut">
              <a:rPr lang="en-US" smtClean="0"/>
              <a:t>5/29/24</a:t>
            </a:fld>
            <a:endParaRPr lang="en-US"/>
          </a:p>
        </p:txBody>
      </p:sp>
      <p:sp>
        <p:nvSpPr>
          <p:cNvPr id="4" name="Footer Placeholder 3"/>
          <p:cNvSpPr>
            <a:spLocks noGrp="1"/>
          </p:cNvSpPr>
          <p:nvPr>
            <p:ph type="ftr" sz="quarter" idx="2"/>
          </p:nvPr>
        </p:nvSpPr>
        <p:spPr>
          <a:xfrm>
            <a:off x="0" y="6948171"/>
            <a:ext cx="4160520" cy="3657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5438458" y="6948171"/>
            <a:ext cx="4160520" cy="365760"/>
          </a:xfrm>
          <a:prstGeom prst="rect">
            <a:avLst/>
          </a:prstGeom>
        </p:spPr>
        <p:txBody>
          <a:bodyPr vert="horz" lIns="96661" tIns="48331" rIns="96661" bIns="48331" rtlCol="0" anchor="b"/>
          <a:lstStyle>
            <a:lvl1pPr algn="r">
              <a:defRPr sz="1300"/>
            </a:lvl1pPr>
          </a:lstStyle>
          <a:p>
            <a:fld id="{2C6D863A-BD55-4818-9978-819BB469CD95}" type="slidenum">
              <a:rPr lang="en-US" smtClean="0"/>
              <a:t>‹#›</a:t>
            </a:fld>
            <a:endParaRPr lang="en-US"/>
          </a:p>
        </p:txBody>
      </p:sp>
    </p:spTree>
    <p:extLst>
      <p:ext uri="{BB962C8B-B14F-4D97-AF65-F5344CB8AC3E}">
        <p14:creationId xmlns:p14="http://schemas.microsoft.com/office/powerpoint/2010/main" val="4665549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2362200" y="549275"/>
            <a:ext cx="4876800" cy="27432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960122" y="3474720"/>
            <a:ext cx="7680959" cy="3291840"/>
          </a:xfrm>
          <a:prstGeom prst="rect">
            <a:avLst/>
          </a:prstGeom>
          <a:noFill/>
          <a:ln>
            <a:noFill/>
          </a:ln>
        </p:spPr>
        <p:txBody>
          <a:bodyPr lIns="96645" tIns="96645" rIns="96645" bIns="9664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990269166"/>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2362200" y="549275"/>
            <a:ext cx="4876800" cy="27432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2" name="Shape 32"/>
          <p:cNvSpPr txBox="1">
            <a:spLocks noGrp="1"/>
          </p:cNvSpPr>
          <p:nvPr>
            <p:ph type="body" idx="1"/>
          </p:nvPr>
        </p:nvSpPr>
        <p:spPr>
          <a:xfrm>
            <a:off x="960122" y="3474720"/>
            <a:ext cx="7680959" cy="3291840"/>
          </a:xfrm>
          <a:prstGeom prst="rect">
            <a:avLst/>
          </a:prstGeom>
        </p:spPr>
        <p:txBody>
          <a:bodyPr lIns="96645" tIns="96645" rIns="96645" bIns="96645" anchor="t" anchorCtr="0">
            <a:noAutofit/>
          </a:bodyPr>
          <a:lstStyle/>
          <a:p>
            <a:endParaRPr dirty="0"/>
          </a:p>
        </p:txBody>
      </p:sp>
    </p:spTree>
    <p:extLst>
      <p:ext uri="{BB962C8B-B14F-4D97-AF65-F5344CB8AC3E}">
        <p14:creationId xmlns:p14="http://schemas.microsoft.com/office/powerpoint/2010/main" val="1997586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3392334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129334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2604473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2522060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2084689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3352848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1835544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3729187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3089846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3241313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64033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1777943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2721046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4194538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1004998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35557606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2742623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31422247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9412916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124686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8257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2476882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1134122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247665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67323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2011583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cs typeface="Arial"/>
            </a:endParaRPr>
          </a:p>
        </p:txBody>
      </p:sp>
    </p:spTree>
    <p:extLst>
      <p:ext uri="{BB962C8B-B14F-4D97-AF65-F5344CB8AC3E}">
        <p14:creationId xmlns:p14="http://schemas.microsoft.com/office/powerpoint/2010/main" val="2091432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A4648-2634-AE42-8C7B-FF331A1BB05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fr-FR"/>
          </a:p>
        </p:txBody>
      </p:sp>
      <p:sp>
        <p:nvSpPr>
          <p:cNvPr id="3" name="Subtitle 2">
            <a:extLst>
              <a:ext uri="{FF2B5EF4-FFF2-40B4-BE49-F238E27FC236}">
                <a16:creationId xmlns:a16="http://schemas.microsoft.com/office/drawing/2014/main" id="{643320DA-A239-FB4B-A590-AC35663FBFC6}"/>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5B245874-F72B-DE48-B26A-0EAB530C4EDB}"/>
              </a:ext>
            </a:extLst>
          </p:cNvPr>
          <p:cNvSpPr>
            <a:spLocks noGrp="1"/>
          </p:cNvSpPr>
          <p:nvPr>
            <p:ph type="dt" sz="half" idx="10"/>
          </p:nvPr>
        </p:nvSpPr>
        <p:spPr/>
        <p:txBody>
          <a:bodyPr/>
          <a:lstStyle/>
          <a:p>
            <a:fld id="{9AB3A824-1A51-4B26-AD58-A6D8E14F6C04}" type="datetimeFigureOut">
              <a:rPr lang="en-US" smtClean="0"/>
              <a:t>5/29/24</a:t>
            </a:fld>
            <a:endParaRPr lang="en-US" dirty="0"/>
          </a:p>
        </p:txBody>
      </p:sp>
      <p:sp>
        <p:nvSpPr>
          <p:cNvPr id="5" name="Footer Placeholder 4">
            <a:extLst>
              <a:ext uri="{FF2B5EF4-FFF2-40B4-BE49-F238E27FC236}">
                <a16:creationId xmlns:a16="http://schemas.microsoft.com/office/drawing/2014/main" id="{FE9C64F1-72B8-3D46-984B-2959E257463C}"/>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39037CAF-57C2-9546-AE6A-270E585A9AA0}"/>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546289336"/>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429CA-62FE-4247-BAEC-08B09818EA65}"/>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9441E2A8-9EFE-2547-AD51-FD35BA86F5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EFF4F3CA-3E61-6B4A-A93B-BE182C714F3C}"/>
              </a:ext>
            </a:extLst>
          </p:cNvPr>
          <p:cNvSpPr>
            <a:spLocks noGrp="1"/>
          </p:cNvSpPr>
          <p:nvPr>
            <p:ph type="dt" sz="half" idx="10"/>
          </p:nvPr>
        </p:nvSpPr>
        <p:spPr/>
        <p:txBody>
          <a:bodyPr/>
          <a:lstStyle/>
          <a:p>
            <a:fld id="{D857E33E-8B18-4087-B112-809917729534}" type="datetimeFigureOut">
              <a:rPr lang="en-US" smtClean="0"/>
              <a:t>5/29/24</a:t>
            </a:fld>
            <a:endParaRPr lang="en-US"/>
          </a:p>
        </p:txBody>
      </p:sp>
      <p:sp>
        <p:nvSpPr>
          <p:cNvPr id="5" name="Footer Placeholder 4">
            <a:extLst>
              <a:ext uri="{FF2B5EF4-FFF2-40B4-BE49-F238E27FC236}">
                <a16:creationId xmlns:a16="http://schemas.microsoft.com/office/drawing/2014/main" id="{C6192EA1-28FC-594F-9E2E-F0F91EB865AB}"/>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9D9FE9DE-F8A6-EE4D-B96E-CC71EC775749}"/>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23141339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1F3E69-F400-4543-8D1B-8AD3B7FFA9FB}"/>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A318C282-F5B6-004D-B86C-F9B5F6B8C7F7}"/>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E9EB547A-C944-D346-9C73-ECC73D8A5A07}"/>
              </a:ext>
            </a:extLst>
          </p:cNvPr>
          <p:cNvSpPr>
            <a:spLocks noGrp="1"/>
          </p:cNvSpPr>
          <p:nvPr>
            <p:ph type="dt" sz="half" idx="10"/>
          </p:nvPr>
        </p:nvSpPr>
        <p:spPr/>
        <p:txBody>
          <a:bodyPr/>
          <a:lstStyle/>
          <a:p>
            <a:fld id="{D3FFE419-2371-464F-8239-3959401C3561}" type="datetimeFigureOut">
              <a:rPr lang="en-US" smtClean="0"/>
              <a:t>5/29/24</a:t>
            </a:fld>
            <a:endParaRPr lang="en-US"/>
          </a:p>
        </p:txBody>
      </p:sp>
      <p:sp>
        <p:nvSpPr>
          <p:cNvPr id="5" name="Footer Placeholder 4">
            <a:extLst>
              <a:ext uri="{FF2B5EF4-FFF2-40B4-BE49-F238E27FC236}">
                <a16:creationId xmlns:a16="http://schemas.microsoft.com/office/drawing/2014/main" id="{4CC60407-AFC8-2F40-8726-9108BA7665D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1FC73B45-38DE-934D-B80C-A96C94ED358A}"/>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22175478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Shape 8"/>
        <p:cNvGrpSpPr/>
        <p:nvPr/>
      </p:nvGrpSpPr>
      <p:grpSpPr>
        <a:xfrm>
          <a:off x="0" y="0"/>
          <a:ext cx="0" cy="0"/>
          <a:chOff x="0" y="0"/>
          <a:chExt cx="0" cy="0"/>
        </a:xfrm>
      </p:grpSpPr>
      <p:sp>
        <p:nvSpPr>
          <p:cNvPr id="8" name="Shape 34">
            <a:extLst>
              <a:ext uri="{FF2B5EF4-FFF2-40B4-BE49-F238E27FC236}">
                <a16:creationId xmlns:a16="http://schemas.microsoft.com/office/drawing/2014/main" id="{47A85145-7167-43BF-8118-08993BB30558}"/>
              </a:ext>
            </a:extLst>
          </p:cNvPr>
          <p:cNvSpPr txBox="1">
            <a:spLocks/>
          </p:cNvSpPr>
          <p:nvPr userDrawn="1"/>
        </p:nvSpPr>
        <p:spPr>
          <a:xfrm>
            <a:off x="609600" y="4400550"/>
            <a:ext cx="7924800" cy="457200"/>
          </a:xfrm>
          <a:prstGeom prst="rect">
            <a:avLst/>
          </a:prstGeom>
          <a:noFill/>
          <a:ln>
            <a:noFill/>
          </a:ln>
        </p:spPr>
        <p:txBody>
          <a:bodyPr lIns="91425" tIns="0" rIns="91425" bIns="91425" anchor="ctr"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E22B19"/>
              </a:buClr>
              <a:buSzPct val="100000"/>
              <a:buFont typeface="Roboto Condensed"/>
              <a:buNone/>
              <a:defRPr sz="2400" b="1" i="0" u="none" strike="noStrike" cap="none" baseline="0">
                <a:solidFill>
                  <a:srgbClr val="E22B19"/>
                </a:solidFill>
                <a:latin typeface="Roboto Condensed"/>
                <a:ea typeface="Roboto Condensed"/>
                <a:cs typeface="Roboto Condensed"/>
                <a:sym typeface="Roboto Condensed"/>
                <a:rtl val="0"/>
              </a:defRPr>
            </a:lvl1pPr>
            <a:lvl2pPr marR="0" algn="l" rtl="0">
              <a:lnSpc>
                <a:spcPct val="100000"/>
              </a:lnSpc>
              <a:spcBef>
                <a:spcPts val="0"/>
              </a:spcBef>
              <a:spcAft>
                <a:spcPts val="0"/>
              </a:spcAft>
              <a:buClr>
                <a:srgbClr val="E22B19"/>
              </a:buClr>
              <a:buSzPct val="100000"/>
              <a:buFont typeface="Roboto Condensed"/>
              <a:buNone/>
              <a:defRPr sz="2400" b="0" i="0" u="none" strike="noStrike" cap="none" baseline="0">
                <a:solidFill>
                  <a:srgbClr val="E22B19"/>
                </a:solidFill>
                <a:latin typeface="Roboto Condensed"/>
                <a:ea typeface="Roboto Condensed"/>
                <a:cs typeface="Roboto Condensed"/>
                <a:sym typeface="Roboto Condensed"/>
                <a:rtl val="0"/>
              </a:defRPr>
            </a:lvl2pPr>
            <a:lvl3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3pPr>
            <a:lvl4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4pPr>
            <a:lvl5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5pPr>
            <a:lvl6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6pPr>
            <a:lvl7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7pPr>
            <a:lvl8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8pPr>
            <a:lvl9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9pPr>
          </a:lstStyle>
          <a:p>
            <a:r>
              <a:rPr lang="en-GB" sz="1600" b="0" dirty="0">
                <a:solidFill>
                  <a:srgbClr val="124364"/>
                </a:solidFill>
              </a:rPr>
              <a:t>27 MAY 2024 		      by		     </a:t>
            </a:r>
            <a:r>
              <a:rPr lang="en-GB" sz="1600" b="0" dirty="0" err="1">
                <a:solidFill>
                  <a:srgbClr val="124364"/>
                </a:solidFill>
              </a:rPr>
              <a:t>Chanpiseth</a:t>
            </a:r>
            <a:r>
              <a:rPr lang="en-GB" sz="1600" b="0" dirty="0">
                <a:solidFill>
                  <a:srgbClr val="124364"/>
                </a:solidFill>
              </a:rPr>
              <a:t> Chap</a:t>
            </a:r>
          </a:p>
        </p:txBody>
      </p:sp>
      <p:sp>
        <p:nvSpPr>
          <p:cNvPr id="14" name="Shape 34">
            <a:extLst>
              <a:ext uri="{FF2B5EF4-FFF2-40B4-BE49-F238E27FC236}">
                <a16:creationId xmlns:a16="http://schemas.microsoft.com/office/drawing/2014/main" id="{8AEFA735-519F-4E8D-AB0E-333322213DD5}"/>
              </a:ext>
            </a:extLst>
          </p:cNvPr>
          <p:cNvSpPr txBox="1">
            <a:spLocks/>
          </p:cNvSpPr>
          <p:nvPr userDrawn="1"/>
        </p:nvSpPr>
        <p:spPr>
          <a:xfrm>
            <a:off x="2041574" y="644084"/>
            <a:ext cx="5060851" cy="756903"/>
          </a:xfrm>
          <a:prstGeom prst="rect">
            <a:avLst/>
          </a:prstGeom>
          <a:noFill/>
          <a:ln>
            <a:noFill/>
          </a:ln>
        </p:spPr>
        <p:txBody>
          <a:bodyPr lIns="91425" tIns="0" rIns="91425" bIns="91425" anchor="ctr"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E22B19"/>
              </a:buClr>
              <a:buSzPct val="100000"/>
              <a:buFont typeface="Roboto Condensed"/>
              <a:buNone/>
              <a:defRPr sz="2400" b="1" i="0" u="none" strike="noStrike" cap="none" baseline="0">
                <a:solidFill>
                  <a:srgbClr val="E22B19"/>
                </a:solidFill>
                <a:latin typeface="Roboto Condensed"/>
                <a:ea typeface="Roboto Condensed"/>
                <a:cs typeface="Roboto Condensed"/>
                <a:sym typeface="Roboto Condensed"/>
                <a:rtl val="0"/>
              </a:defRPr>
            </a:lvl1pPr>
            <a:lvl2pPr marR="0" algn="l" rtl="0">
              <a:lnSpc>
                <a:spcPct val="100000"/>
              </a:lnSpc>
              <a:spcBef>
                <a:spcPts val="0"/>
              </a:spcBef>
              <a:spcAft>
                <a:spcPts val="0"/>
              </a:spcAft>
              <a:buClr>
                <a:srgbClr val="E22B19"/>
              </a:buClr>
              <a:buSzPct val="100000"/>
              <a:buFont typeface="Roboto Condensed"/>
              <a:buNone/>
              <a:defRPr sz="2400" b="0" i="0" u="none" strike="noStrike" cap="none" baseline="0">
                <a:solidFill>
                  <a:srgbClr val="E22B19"/>
                </a:solidFill>
                <a:latin typeface="Roboto Condensed"/>
                <a:ea typeface="Roboto Condensed"/>
                <a:cs typeface="Roboto Condensed"/>
                <a:sym typeface="Roboto Condensed"/>
                <a:rtl val="0"/>
              </a:defRPr>
            </a:lvl2pPr>
            <a:lvl3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3pPr>
            <a:lvl4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4pPr>
            <a:lvl5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5pPr>
            <a:lvl6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6pPr>
            <a:lvl7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7pPr>
            <a:lvl8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8pPr>
            <a:lvl9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9pPr>
          </a:lstStyle>
          <a:p>
            <a:r>
              <a:rPr lang="en-GB" sz="2000" b="0" dirty="0">
                <a:solidFill>
                  <a:srgbClr val="124364"/>
                </a:solidFill>
              </a:rPr>
              <a:t>ROYAL UNIVERSITY OF PHNOM PENH</a:t>
            </a:r>
          </a:p>
        </p:txBody>
      </p:sp>
      <p:pic>
        <p:nvPicPr>
          <p:cNvPr id="18" name="Picture 17" descr="Logo&#10;&#10;Description automatically generated">
            <a:extLst>
              <a:ext uri="{FF2B5EF4-FFF2-40B4-BE49-F238E27FC236}">
                <a16:creationId xmlns:a16="http://schemas.microsoft.com/office/drawing/2014/main" id="{20EC0E97-8E62-4CF1-811D-072FA0D5C48C}"/>
              </a:ext>
            </a:extLst>
          </p:cNvPr>
          <p:cNvPicPr>
            <a:picLocks noChangeAspect="1"/>
          </p:cNvPicPr>
          <p:nvPr userDrawn="1"/>
        </p:nvPicPr>
        <p:blipFill>
          <a:blip r:embed="rId2"/>
          <a:stretch>
            <a:fillRect/>
          </a:stretch>
        </p:blipFill>
        <p:spPr>
          <a:xfrm>
            <a:off x="794719" y="590550"/>
            <a:ext cx="833527" cy="863975"/>
          </a:xfrm>
          <a:prstGeom prst="rect">
            <a:avLst/>
          </a:prstGeom>
        </p:spPr>
      </p:pic>
      <p:pic>
        <p:nvPicPr>
          <p:cNvPr id="20" name="Picture 19" descr="Icon&#10;&#10;Description automatically generated">
            <a:extLst>
              <a:ext uri="{FF2B5EF4-FFF2-40B4-BE49-F238E27FC236}">
                <a16:creationId xmlns:a16="http://schemas.microsoft.com/office/drawing/2014/main" id="{2D63D05E-300A-45E1-9281-B21A6E8A6129}"/>
              </a:ext>
            </a:extLst>
          </p:cNvPr>
          <p:cNvPicPr>
            <a:picLocks noChangeAspect="1"/>
          </p:cNvPicPr>
          <p:nvPr userDrawn="1"/>
        </p:nvPicPr>
        <p:blipFill rotWithShape="1">
          <a:blip r:embed="rId3"/>
          <a:srcRect l="11074" t="10286" r="11074" b="10311"/>
          <a:stretch/>
        </p:blipFill>
        <p:spPr>
          <a:xfrm>
            <a:off x="7564199" y="635402"/>
            <a:ext cx="746982" cy="774269"/>
          </a:xfrm>
          <a:prstGeom prst="rect">
            <a:avLst/>
          </a:prstGeom>
        </p:spPr>
      </p:pic>
    </p:spTree>
    <p:extLst>
      <p:ext uri="{BB962C8B-B14F-4D97-AF65-F5344CB8AC3E}">
        <p14:creationId xmlns:p14="http://schemas.microsoft.com/office/powerpoint/2010/main" val="4020379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hasCustomPrompt="1"/>
          </p:nvPr>
        </p:nvSpPr>
        <p:spPr>
          <a:xfrm>
            <a:off x="171450" y="205975"/>
            <a:ext cx="8784300" cy="437099"/>
          </a:xfrm>
          <a:prstGeom prst="rect">
            <a:avLst/>
          </a:prstGeom>
          <a:noFill/>
          <a:ln>
            <a:noFill/>
          </a:ln>
        </p:spPr>
        <p:txBody>
          <a:bodyPr lIns="91425" tIns="91425" rIns="91425" bIns="91425" anchor="ctr" anchorCtr="0">
            <a:noAutofit/>
          </a:bodyPr>
          <a:lstStyle>
            <a:lvl1pPr algn="l" rtl="0">
              <a:spcBef>
                <a:spcPts val="0"/>
              </a:spcBef>
              <a:buFont typeface="+mj-lt"/>
              <a:buNone/>
              <a:defRPr sz="2000" b="1" baseline="0">
                <a:solidFill>
                  <a:srgbClr val="124364"/>
                </a:solidFill>
                <a:latin typeface="Avenir Book" charset="0"/>
                <a:ea typeface="Avenir Book" charset="0"/>
                <a:cs typeface="Avenir Book" charset="0"/>
              </a:defRPr>
            </a:lvl1pPr>
            <a:lvl2pPr algn="l" rtl="0">
              <a:spcBef>
                <a:spcPts val="0"/>
              </a:spcBef>
              <a:buNone/>
              <a:defRPr b="1">
                <a:solidFill>
                  <a:schemeClr val="dk1"/>
                </a:solidFill>
              </a:defRPr>
            </a:lvl2pPr>
            <a:lvl3pPr algn="l" rtl="0">
              <a:spcBef>
                <a:spcPts val="0"/>
              </a:spcBef>
              <a:buNone/>
              <a:defRPr b="1">
                <a:solidFill>
                  <a:schemeClr val="dk1"/>
                </a:solidFill>
              </a:defRPr>
            </a:lvl3pPr>
            <a:lvl4pPr algn="l" rtl="0">
              <a:spcBef>
                <a:spcPts val="0"/>
              </a:spcBef>
              <a:buNone/>
              <a:defRPr b="1">
                <a:solidFill>
                  <a:schemeClr val="dk1"/>
                </a:solidFill>
              </a:defRPr>
            </a:lvl4pPr>
            <a:lvl5pPr algn="l" rtl="0">
              <a:spcBef>
                <a:spcPts val="0"/>
              </a:spcBef>
              <a:buNone/>
              <a:defRPr b="1">
                <a:solidFill>
                  <a:schemeClr val="dk1"/>
                </a:solidFill>
              </a:defRPr>
            </a:lvl5pPr>
            <a:lvl6pPr algn="l" rtl="0">
              <a:spcBef>
                <a:spcPts val="0"/>
              </a:spcBef>
              <a:buNone/>
              <a:defRPr b="1">
                <a:solidFill>
                  <a:schemeClr val="dk1"/>
                </a:solidFill>
              </a:defRPr>
            </a:lvl6pPr>
            <a:lvl7pPr algn="l" rtl="0">
              <a:spcBef>
                <a:spcPts val="0"/>
              </a:spcBef>
              <a:buNone/>
              <a:defRPr b="1">
                <a:solidFill>
                  <a:schemeClr val="dk1"/>
                </a:solidFill>
              </a:defRPr>
            </a:lvl7pPr>
            <a:lvl8pPr algn="l" rtl="0">
              <a:spcBef>
                <a:spcPts val="0"/>
              </a:spcBef>
              <a:buNone/>
              <a:defRPr b="1">
                <a:solidFill>
                  <a:schemeClr val="dk1"/>
                </a:solidFill>
              </a:defRPr>
            </a:lvl8pPr>
            <a:lvl9pPr algn="l" rtl="0">
              <a:spcBef>
                <a:spcPts val="0"/>
              </a:spcBef>
              <a:buNone/>
              <a:defRPr b="1">
                <a:solidFill>
                  <a:schemeClr val="dk1"/>
                </a:solidFill>
              </a:defRPr>
            </a:lvl9pPr>
          </a:lstStyle>
          <a:p>
            <a:r>
              <a:rPr lang="en-US" noProof="0" dirty="0"/>
              <a:t>HELLO WORLD</a:t>
            </a:r>
          </a:p>
        </p:txBody>
      </p:sp>
      <p:sp>
        <p:nvSpPr>
          <p:cNvPr id="18" name="Shape 18"/>
          <p:cNvSpPr txBox="1">
            <a:spLocks noGrp="1"/>
          </p:cNvSpPr>
          <p:nvPr>
            <p:ph type="body" idx="1"/>
          </p:nvPr>
        </p:nvSpPr>
        <p:spPr>
          <a:xfrm>
            <a:off x="171450" y="1019825"/>
            <a:ext cx="4346699" cy="3609325"/>
          </a:xfrm>
          <a:prstGeom prst="rect">
            <a:avLst/>
          </a:prstGeom>
          <a:noFill/>
          <a:ln>
            <a:noFill/>
          </a:ln>
        </p:spPr>
        <p:txBody>
          <a:bodyPr lIns="91425" tIns="91425" rIns="91425" bIns="91425" anchor="t" anchorCtr="0"/>
          <a:lstStyle>
            <a:lvl1pPr rtl="0">
              <a:spcBef>
                <a:spcPts val="0"/>
              </a:spcBef>
              <a:defRPr>
                <a:latin typeface="Avenir Book" panose="02000503020000020003" pitchFamily="2" charset="0"/>
                <a:ea typeface="Avenir Book" panose="02000503020000020003" pitchFamily="2" charset="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lang="en-US" noProof="0" dirty="0"/>
          </a:p>
        </p:txBody>
      </p:sp>
      <p:sp>
        <p:nvSpPr>
          <p:cNvPr id="19" name="Shape 19"/>
          <p:cNvSpPr txBox="1">
            <a:spLocks noGrp="1"/>
          </p:cNvSpPr>
          <p:nvPr>
            <p:ph type="body" idx="2"/>
          </p:nvPr>
        </p:nvSpPr>
        <p:spPr>
          <a:xfrm>
            <a:off x="4625975" y="1019824"/>
            <a:ext cx="4346699" cy="3609301"/>
          </a:xfrm>
          <a:prstGeom prst="rect">
            <a:avLst/>
          </a:prstGeom>
          <a:noFill/>
          <a:ln>
            <a:noFill/>
          </a:ln>
        </p:spPr>
        <p:txBody>
          <a:bodyPr lIns="91425" tIns="91425" rIns="91425" bIns="91425" anchor="t" anchorCtr="0"/>
          <a:lstStyle>
            <a:lvl1pPr rtl="0">
              <a:spcBef>
                <a:spcPts val="0"/>
              </a:spcBef>
              <a:defRPr>
                <a:latin typeface="Avenir Book" panose="02000503020000020003" pitchFamily="2" charset="0"/>
                <a:ea typeface="Avenir Book" panose="02000503020000020003" pitchFamily="2" charset="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lang="en-US" noProof="0" dirty="0"/>
          </a:p>
        </p:txBody>
      </p:sp>
      <p:sp>
        <p:nvSpPr>
          <p:cNvPr id="2" name="TextBox 1"/>
          <p:cNvSpPr txBox="1"/>
          <p:nvPr userDrawn="1"/>
        </p:nvSpPr>
        <p:spPr>
          <a:xfrm>
            <a:off x="76200" y="4779318"/>
            <a:ext cx="3429000" cy="2308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lang="en-US" sz="900" i="0" noProof="0" dirty="0">
                <a:solidFill>
                  <a:schemeClr val="bg1"/>
                </a:solidFill>
                <a:latin typeface="Avenir Book" panose="02000503020000020003" pitchFamily="2" charset="0"/>
              </a:rPr>
              <a:t>Internship M2 Ubinet</a:t>
            </a:r>
          </a:p>
        </p:txBody>
      </p:sp>
      <p:cxnSp>
        <p:nvCxnSpPr>
          <p:cNvPr id="5" name="Straight Connector 4"/>
          <p:cNvCxnSpPr/>
          <p:nvPr userDrawn="1"/>
        </p:nvCxnSpPr>
        <p:spPr>
          <a:xfrm>
            <a:off x="247650" y="819150"/>
            <a:ext cx="1047750" cy="0"/>
          </a:xfrm>
          <a:prstGeom prst="line">
            <a:avLst/>
          </a:prstGeom>
          <a:ln w="28575">
            <a:solidFill>
              <a:srgbClr val="1D6FA5"/>
            </a:solidFill>
          </a:ln>
        </p:spPr>
        <p:style>
          <a:lnRef idx="2">
            <a:schemeClr val="accent1"/>
          </a:lnRef>
          <a:fillRef idx="0">
            <a:schemeClr val="accent1"/>
          </a:fillRef>
          <a:effectRef idx="1">
            <a:schemeClr val="accent1"/>
          </a:effectRef>
          <a:fontRef idx="minor">
            <a:schemeClr val="tx1"/>
          </a:fontRef>
        </p:style>
      </p:cxnSp>
      <p:sp>
        <p:nvSpPr>
          <p:cNvPr id="3" name="Oval 2"/>
          <p:cNvSpPr/>
          <p:nvPr userDrawn="1"/>
        </p:nvSpPr>
        <p:spPr>
          <a:xfrm>
            <a:off x="8686392" y="4754880"/>
            <a:ext cx="301752" cy="30175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US" sz="800" b="1" cap="none" spc="0" noProof="0" dirty="0">
              <a:ln w="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algn="ctr"/>
            <a:fld id="{19111A3C-196E-4E8F-86C5-C4452F33CE96}" type="slidenum">
              <a:rPr lang="en-US" sz="800" b="1" cap="none" spc="0" noProof="0" smtClean="0">
                <a:ln w="0"/>
                <a:solidFill>
                  <a:schemeClr val="tx1"/>
                </a:solidFill>
                <a:effectLst/>
                <a:latin typeface="Verdana" panose="020B0604030504040204" pitchFamily="34" charset="0"/>
                <a:ea typeface="Verdana" panose="020B0604030504040204" pitchFamily="34" charset="0"/>
                <a:cs typeface="Verdana" panose="020B0604030504040204" pitchFamily="34" charset="0"/>
              </a:rPr>
              <a:pPr/>
              <a:t>‹#›</a:t>
            </a:fld>
            <a:endParaRPr lang="en-US" sz="800" b="1" cap="none" spc="0" noProof="0" dirty="0">
              <a:ln w="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algn="ctr"/>
            <a:endParaRPr lang="en-US" sz="800" b="1" noProof="0" dirty="0">
              <a:solidFill>
                <a:srgbClr val="FF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9" name="TextBox 8">
            <a:extLst>
              <a:ext uri="{FF2B5EF4-FFF2-40B4-BE49-F238E27FC236}">
                <a16:creationId xmlns:a16="http://schemas.microsoft.com/office/drawing/2014/main" id="{8F520EB7-3CE4-9744-8487-6573199B2731}"/>
              </a:ext>
            </a:extLst>
          </p:cNvPr>
          <p:cNvSpPr txBox="1"/>
          <p:nvPr userDrawn="1"/>
        </p:nvSpPr>
        <p:spPr>
          <a:xfrm>
            <a:off x="3579220" y="4841188"/>
            <a:ext cx="1968760" cy="21544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800" i="1" noProof="0" dirty="0">
                <a:solidFill>
                  <a:schemeClr val="bg1">
                    <a:lumMod val="50000"/>
                  </a:schemeClr>
                </a:solidFill>
                <a:latin typeface="Avenir Book" panose="02000503020000020003" pitchFamily="2" charset="0"/>
              </a:rPr>
              <a:t>27/05/2024</a:t>
            </a:r>
          </a:p>
        </p:txBody>
      </p:sp>
      <p:sp>
        <p:nvSpPr>
          <p:cNvPr id="10" name="TextBox 9">
            <a:extLst>
              <a:ext uri="{FF2B5EF4-FFF2-40B4-BE49-F238E27FC236}">
                <a16:creationId xmlns:a16="http://schemas.microsoft.com/office/drawing/2014/main" id="{7A06321B-F9A6-8F49-956D-0AB5EA8BE2DA}"/>
              </a:ext>
            </a:extLst>
          </p:cNvPr>
          <p:cNvSpPr txBox="1"/>
          <p:nvPr userDrawn="1"/>
        </p:nvSpPr>
        <p:spPr>
          <a:xfrm>
            <a:off x="165230" y="4841188"/>
            <a:ext cx="3429000" cy="21544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lang="en-US" sz="800" i="1" noProof="0" dirty="0">
                <a:solidFill>
                  <a:schemeClr val="bg1">
                    <a:lumMod val="50000"/>
                  </a:schemeClr>
                </a:solidFill>
                <a:latin typeface="Avenir Book" panose="02000503020000020003" pitchFamily="2" charset="0"/>
              </a:rPr>
              <a:t>Data Analytics: Introduction to DAX function</a:t>
            </a:r>
          </a:p>
        </p:txBody>
      </p:sp>
    </p:spTree>
    <p:extLst>
      <p:ext uri="{BB962C8B-B14F-4D97-AF65-F5344CB8AC3E}">
        <p14:creationId xmlns:p14="http://schemas.microsoft.com/office/powerpoint/2010/main" val="2510269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9798D-AE26-8F48-B17B-6EFA855E888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470CB982-ABF1-EB4C-B3E5-1A0C19CE0A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Oval 6">
            <a:extLst>
              <a:ext uri="{FF2B5EF4-FFF2-40B4-BE49-F238E27FC236}">
                <a16:creationId xmlns:a16="http://schemas.microsoft.com/office/drawing/2014/main" id="{D6F0C18F-0C27-4B73-9FBB-9ACFBDB08119}"/>
              </a:ext>
            </a:extLst>
          </p:cNvPr>
          <p:cNvSpPr/>
          <p:nvPr userDrawn="1"/>
        </p:nvSpPr>
        <p:spPr>
          <a:xfrm>
            <a:off x="8686392" y="4754880"/>
            <a:ext cx="301752" cy="30175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en-US" sz="800" b="1" cap="none" spc="0" noProof="0" dirty="0">
              <a:ln w="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algn="ctr"/>
            <a:fld id="{19111A3C-196E-4E8F-86C5-C4452F33CE96}" type="slidenum">
              <a:rPr lang="en-US" sz="800" b="1" cap="none" spc="0" noProof="0" smtClean="0">
                <a:ln w="0"/>
                <a:solidFill>
                  <a:schemeClr val="tx1"/>
                </a:solidFill>
                <a:effectLst/>
                <a:latin typeface="Verdana" panose="020B0604030504040204" pitchFamily="34" charset="0"/>
                <a:ea typeface="Verdana" panose="020B0604030504040204" pitchFamily="34" charset="0"/>
                <a:cs typeface="Verdana" panose="020B0604030504040204" pitchFamily="34" charset="0"/>
              </a:rPr>
              <a:pPr/>
              <a:t>‹#›</a:t>
            </a:fld>
            <a:endParaRPr lang="en-US" sz="800" b="1" cap="none" spc="0" noProof="0" dirty="0">
              <a:ln w="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algn="ctr"/>
            <a:endParaRPr lang="en-US" sz="800" b="1" noProof="0" dirty="0">
              <a:solidFill>
                <a:srgbClr val="FF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FF192178-DC28-45F8-BBBB-18ECD5E0CC3A}"/>
              </a:ext>
            </a:extLst>
          </p:cNvPr>
          <p:cNvSpPr txBox="1"/>
          <p:nvPr userDrawn="1"/>
        </p:nvSpPr>
        <p:spPr>
          <a:xfrm>
            <a:off x="3579220" y="4841188"/>
            <a:ext cx="1968760" cy="21544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800" i="1" noProof="0" dirty="0">
                <a:solidFill>
                  <a:schemeClr val="bg1">
                    <a:lumMod val="50000"/>
                  </a:schemeClr>
                </a:solidFill>
                <a:latin typeface="Avenir Book" panose="02000503020000020003" pitchFamily="2" charset="0"/>
              </a:rPr>
              <a:t>19/12/2023</a:t>
            </a:r>
          </a:p>
        </p:txBody>
      </p:sp>
      <p:sp>
        <p:nvSpPr>
          <p:cNvPr id="9" name="TextBox 8">
            <a:extLst>
              <a:ext uri="{FF2B5EF4-FFF2-40B4-BE49-F238E27FC236}">
                <a16:creationId xmlns:a16="http://schemas.microsoft.com/office/drawing/2014/main" id="{A1C914A8-365A-4A16-ACA7-BA84A19011BE}"/>
              </a:ext>
            </a:extLst>
          </p:cNvPr>
          <p:cNvSpPr txBox="1"/>
          <p:nvPr userDrawn="1"/>
        </p:nvSpPr>
        <p:spPr>
          <a:xfrm>
            <a:off x="165230" y="4841188"/>
            <a:ext cx="3429000" cy="21544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lang="en-US" sz="800" i="1" noProof="0" dirty="0">
                <a:solidFill>
                  <a:schemeClr val="bg1">
                    <a:lumMod val="50000"/>
                  </a:schemeClr>
                </a:solidFill>
                <a:latin typeface="Avenir Book" panose="02000503020000020003" pitchFamily="2" charset="0"/>
              </a:rPr>
              <a:t>DB: An introduction to relational databases</a:t>
            </a:r>
          </a:p>
        </p:txBody>
      </p:sp>
    </p:spTree>
    <p:extLst>
      <p:ext uri="{BB962C8B-B14F-4D97-AF65-F5344CB8AC3E}">
        <p14:creationId xmlns:p14="http://schemas.microsoft.com/office/powerpoint/2010/main" val="344241170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1C97-2465-AE47-BAC3-4024B1A13FCD}"/>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C81BEEDF-45A7-CF41-9631-67C6EE80E0FB}"/>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2302F4-50AD-3F40-A2C2-395A022046D4}"/>
              </a:ext>
            </a:extLst>
          </p:cNvPr>
          <p:cNvSpPr>
            <a:spLocks noGrp="1"/>
          </p:cNvSpPr>
          <p:nvPr>
            <p:ph type="dt" sz="half" idx="10"/>
          </p:nvPr>
        </p:nvSpPr>
        <p:spPr/>
        <p:txBody>
          <a:bodyPr/>
          <a:lstStyle/>
          <a:p>
            <a:fld id="{3E5059C3-6A89-4494-99FF-5A4D6FFD50EB}" type="datetimeFigureOut">
              <a:rPr lang="en-US" smtClean="0"/>
              <a:t>5/29/24</a:t>
            </a:fld>
            <a:endParaRPr lang="en-US"/>
          </a:p>
        </p:txBody>
      </p:sp>
      <p:sp>
        <p:nvSpPr>
          <p:cNvPr id="5" name="Footer Placeholder 4">
            <a:extLst>
              <a:ext uri="{FF2B5EF4-FFF2-40B4-BE49-F238E27FC236}">
                <a16:creationId xmlns:a16="http://schemas.microsoft.com/office/drawing/2014/main" id="{EA5C609A-B2B8-7B4D-83A0-80F2C2224200}"/>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002E4C3-6C8F-B349-AC44-C4D79D74F9C8}"/>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901304384"/>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21A7F-B8E3-DC44-9F25-2A8B25AE18D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665AE1D8-1A56-964B-B955-CB43665ABA60}"/>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9E0F846F-E305-3949-94BC-4CFD4D1F2718}"/>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6EEE27E0-A6E2-EA4F-AB49-1E4CB54BA7D8}"/>
              </a:ext>
            </a:extLst>
          </p:cNvPr>
          <p:cNvSpPr>
            <a:spLocks noGrp="1"/>
          </p:cNvSpPr>
          <p:nvPr>
            <p:ph type="dt" sz="half" idx="10"/>
          </p:nvPr>
        </p:nvSpPr>
        <p:spPr/>
        <p:txBody>
          <a:bodyPr/>
          <a:lstStyle/>
          <a:p>
            <a:fld id="{CA954B2F-12DE-47F5-8894-472B206D2E1E}" type="datetimeFigureOut">
              <a:rPr lang="en-US" smtClean="0"/>
              <a:t>5/29/24</a:t>
            </a:fld>
            <a:endParaRPr lang="en-US"/>
          </a:p>
        </p:txBody>
      </p:sp>
      <p:sp>
        <p:nvSpPr>
          <p:cNvPr id="6" name="Footer Placeholder 5">
            <a:extLst>
              <a:ext uri="{FF2B5EF4-FFF2-40B4-BE49-F238E27FC236}">
                <a16:creationId xmlns:a16="http://schemas.microsoft.com/office/drawing/2014/main" id="{E940F11C-613D-4146-9D2E-2A12FCBCDCAD}"/>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A5C8A214-2E79-6E44-A831-7EECF52A8254}"/>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96339751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A95F7-3A5A-6040-A376-F6A59EA1C680}"/>
              </a:ext>
            </a:extLst>
          </p:cNvPr>
          <p:cNvSpPr>
            <a:spLocks noGrp="1"/>
          </p:cNvSpPr>
          <p:nvPr>
            <p:ph type="title"/>
          </p:nvPr>
        </p:nvSpPr>
        <p:spPr>
          <a:xfrm>
            <a:off x="629841" y="273844"/>
            <a:ext cx="7886700" cy="994172"/>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D6E6FCF3-F942-AD46-8E22-67D4D476C1A9}"/>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F1FF523-929D-A44E-8F7F-93BFCB2DCFFB}"/>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3C3ABFF5-5888-244E-B00E-C9E0895DECE6}"/>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87E0D82-93DB-0A4C-854E-983BF40CF352}"/>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4C003BEE-FC1E-8B4E-BA78-1A472220FEF2}"/>
              </a:ext>
            </a:extLst>
          </p:cNvPr>
          <p:cNvSpPr>
            <a:spLocks noGrp="1"/>
          </p:cNvSpPr>
          <p:nvPr>
            <p:ph type="dt" sz="half" idx="10"/>
          </p:nvPr>
        </p:nvSpPr>
        <p:spPr/>
        <p:txBody>
          <a:bodyPr/>
          <a:lstStyle/>
          <a:p>
            <a:fld id="{3F30E46F-7819-4ACF-B48B-48222C2ACC88}" type="datetimeFigureOut">
              <a:rPr lang="en-US" smtClean="0"/>
              <a:t>5/29/24</a:t>
            </a:fld>
            <a:endParaRPr lang="en-US"/>
          </a:p>
        </p:txBody>
      </p:sp>
      <p:sp>
        <p:nvSpPr>
          <p:cNvPr id="8" name="Footer Placeholder 7">
            <a:extLst>
              <a:ext uri="{FF2B5EF4-FFF2-40B4-BE49-F238E27FC236}">
                <a16:creationId xmlns:a16="http://schemas.microsoft.com/office/drawing/2014/main" id="{8E0ED550-4520-B34B-8F5C-518BE2FFC2C2}"/>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3B2F0ED8-B160-1E4E-8FCE-95ECAB28332F}"/>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660837116"/>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CF91-39C8-A24E-83F4-D2593CE1C728}"/>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1570B738-A066-2E47-BAC7-0D3ECA386859}"/>
              </a:ext>
            </a:extLst>
          </p:cNvPr>
          <p:cNvSpPr>
            <a:spLocks noGrp="1"/>
          </p:cNvSpPr>
          <p:nvPr>
            <p:ph type="dt" sz="half" idx="10"/>
          </p:nvPr>
        </p:nvSpPr>
        <p:spPr/>
        <p:txBody>
          <a:bodyPr/>
          <a:lstStyle/>
          <a:p>
            <a:fld id="{1FAF3416-4057-4DAA-829D-4CA07428D088}" type="datetimeFigureOut">
              <a:rPr lang="en-US" smtClean="0"/>
              <a:t>5/29/24</a:t>
            </a:fld>
            <a:endParaRPr lang="en-US"/>
          </a:p>
        </p:txBody>
      </p:sp>
      <p:sp>
        <p:nvSpPr>
          <p:cNvPr id="4" name="Footer Placeholder 3">
            <a:extLst>
              <a:ext uri="{FF2B5EF4-FFF2-40B4-BE49-F238E27FC236}">
                <a16:creationId xmlns:a16="http://schemas.microsoft.com/office/drawing/2014/main" id="{35F04CBD-64BC-7D45-8E02-4DAB4762115F}"/>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851BFDAD-ABD6-6B4D-B32C-C68C67FDEEBD}"/>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284971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6AD620-AA6E-BD4C-BA89-64E5EA248541}"/>
              </a:ext>
            </a:extLst>
          </p:cNvPr>
          <p:cNvSpPr>
            <a:spLocks noGrp="1"/>
          </p:cNvSpPr>
          <p:nvPr>
            <p:ph type="dt" sz="half" idx="10"/>
          </p:nvPr>
        </p:nvSpPr>
        <p:spPr/>
        <p:txBody>
          <a:bodyPr/>
          <a:lstStyle/>
          <a:p>
            <a:fld id="{921D9284-D300-4297-87F7-E791DCC15DB1}" type="datetimeFigureOut">
              <a:rPr lang="en-US" smtClean="0"/>
              <a:t>5/29/24</a:t>
            </a:fld>
            <a:endParaRPr lang="en-US"/>
          </a:p>
        </p:txBody>
      </p:sp>
      <p:sp>
        <p:nvSpPr>
          <p:cNvPr id="3" name="Footer Placeholder 2">
            <a:extLst>
              <a:ext uri="{FF2B5EF4-FFF2-40B4-BE49-F238E27FC236}">
                <a16:creationId xmlns:a16="http://schemas.microsoft.com/office/drawing/2014/main" id="{952AFA2A-E294-B244-AD7F-7A5C18D8D64D}"/>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4F24ADDF-449F-4F48-A34A-686B509C1AE3}"/>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710406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684F7-F756-134B-84EF-996D9527DF87}"/>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01970B11-0285-5E4E-901D-464CA8D9B5D4}"/>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66413732-6EDB-2240-BD18-6E3A8F9840A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717964B-E84A-A749-9F11-9849F9351FC7}"/>
              </a:ext>
            </a:extLst>
          </p:cNvPr>
          <p:cNvSpPr>
            <a:spLocks noGrp="1"/>
          </p:cNvSpPr>
          <p:nvPr>
            <p:ph type="dt" sz="half" idx="10"/>
          </p:nvPr>
        </p:nvSpPr>
        <p:spPr/>
        <p:txBody>
          <a:bodyPr/>
          <a:lstStyle/>
          <a:p>
            <a:fld id="{37D525BB-DA17-4BA0-B3C8-3AC3ABC827E6}" type="datetimeFigureOut">
              <a:rPr lang="en-US" smtClean="0"/>
              <a:t>5/29/24</a:t>
            </a:fld>
            <a:endParaRPr lang="en-US"/>
          </a:p>
        </p:txBody>
      </p:sp>
      <p:sp>
        <p:nvSpPr>
          <p:cNvPr id="6" name="Footer Placeholder 5">
            <a:extLst>
              <a:ext uri="{FF2B5EF4-FFF2-40B4-BE49-F238E27FC236}">
                <a16:creationId xmlns:a16="http://schemas.microsoft.com/office/drawing/2014/main" id="{A04D92CC-B5CA-C145-BB97-DEB52206C356}"/>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6DCB2FAE-27E4-C142-A2D4-06FB58F176AF}"/>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75744274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3F6B-44C3-5843-82D9-F8F09EEEB2D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8B35AE07-65D2-964F-88CF-7EC3D779CC2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fr-FR"/>
          </a:p>
        </p:txBody>
      </p:sp>
      <p:sp>
        <p:nvSpPr>
          <p:cNvPr id="4" name="Text Placeholder 3">
            <a:extLst>
              <a:ext uri="{FF2B5EF4-FFF2-40B4-BE49-F238E27FC236}">
                <a16:creationId xmlns:a16="http://schemas.microsoft.com/office/drawing/2014/main" id="{27FF4763-51E1-BC45-AF40-A3B33993CE0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E8E3CEE-AD87-DC4D-A37C-B8EC1902198D}"/>
              </a:ext>
            </a:extLst>
          </p:cNvPr>
          <p:cNvSpPr>
            <a:spLocks noGrp="1"/>
          </p:cNvSpPr>
          <p:nvPr>
            <p:ph type="dt" sz="half" idx="10"/>
          </p:nvPr>
        </p:nvSpPr>
        <p:spPr/>
        <p:txBody>
          <a:bodyPr/>
          <a:lstStyle/>
          <a:p>
            <a:fld id="{B16C4C9A-3960-41CF-A4E9-2A8FB932454B}" type="datetimeFigureOut">
              <a:rPr lang="en-US" smtClean="0"/>
              <a:t>5/29/24</a:t>
            </a:fld>
            <a:endParaRPr lang="en-US"/>
          </a:p>
        </p:txBody>
      </p:sp>
      <p:sp>
        <p:nvSpPr>
          <p:cNvPr id="6" name="Footer Placeholder 5">
            <a:extLst>
              <a:ext uri="{FF2B5EF4-FFF2-40B4-BE49-F238E27FC236}">
                <a16:creationId xmlns:a16="http://schemas.microsoft.com/office/drawing/2014/main" id="{04D1A465-E9B8-9347-A930-A7BF52863C1A}"/>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7C3A5C4B-D788-F149-BCC1-39B0ABF0CDA3}"/>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509007182"/>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41EDAD-C98C-5043-B45A-8A0D1B29DA35}"/>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4A804A80-9E42-5443-BF3E-9EBCE88E0911}"/>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97E91631-0450-2C40-8C29-9D037AD6934F}"/>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CBC1C18-307B-4F68-A007-B5B542270E8D}" type="datetimeFigureOut">
              <a:rPr lang="en-US" smtClean="0"/>
              <a:t>5/29/24</a:t>
            </a:fld>
            <a:endParaRPr lang="en-US"/>
          </a:p>
        </p:txBody>
      </p:sp>
      <p:sp>
        <p:nvSpPr>
          <p:cNvPr id="5" name="Footer Placeholder 4">
            <a:extLst>
              <a:ext uri="{FF2B5EF4-FFF2-40B4-BE49-F238E27FC236}">
                <a16:creationId xmlns:a16="http://schemas.microsoft.com/office/drawing/2014/main" id="{01314B59-F8D5-2544-85C2-C9926D330BB8}"/>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a:t>
            </a:r>
          </a:p>
        </p:txBody>
      </p:sp>
      <p:sp>
        <p:nvSpPr>
          <p:cNvPr id="6" name="Slide Number Placeholder 5">
            <a:extLst>
              <a:ext uri="{FF2B5EF4-FFF2-40B4-BE49-F238E27FC236}">
                <a16:creationId xmlns:a16="http://schemas.microsoft.com/office/drawing/2014/main" id="{EE84DEFD-08C3-1D49-B888-400A1C034998}"/>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158554744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hemeOverride" Target="../theme/themeOverride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hemeOverride" Target="../theme/themeOverride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hemeOverride" Target="../theme/themeOverride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hemeOverride" Target="../theme/themeOverride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hemeOverride" Target="../theme/themeOverride10.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hemeOverride" Target="../theme/themeOverride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hemeOverride" Target="../theme/themeOverride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hemeOverride" Target="../theme/themeOverride13.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hemeOverride" Target="../theme/themeOverride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hemeOverride" Target="../theme/themeOverride1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hemeOverride" Target="../theme/themeOverride16.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hemeOverride" Target="../theme/themeOverride1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hemeOverride" Target="../theme/themeOverride1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hemeOverride" Target="../theme/themeOverride1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hemeOverride" Target="../theme/themeOverride20.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hemeOverride" Target="../theme/themeOverride2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hemeOverride" Target="../theme/themeOverride2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hemeOverride" Target="../theme/themeOverride2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hemeOverride" Target="../theme/themeOverride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hemeOverride" Target="../theme/themeOverride25.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hyperlink" Target="https://www.phdata.io/blog/how-to-model-and-choose-the-right-data-model/" TargetMode="External"/><Relationship Id="rId2" Type="http://schemas.openxmlformats.org/officeDocument/2006/relationships/hyperlink" Target="https://stackoverflow.com/questions/39181036/whats-the-grain-in-the-context-of-dw" TargetMode="External"/><Relationship Id="rId1" Type="http://schemas.openxmlformats.org/officeDocument/2006/relationships/slideLayout" Target="../slideLayouts/slideLayout13.xml"/><Relationship Id="rId6" Type="http://schemas.openxmlformats.org/officeDocument/2006/relationships/hyperlink" Target="https://www.kimballgroup.com/2003/03/declaring-the-grain/" TargetMode="External"/><Relationship Id="rId5" Type="http://schemas.openxmlformats.org/officeDocument/2006/relationships/hyperlink" Target="https://docs.getdbt.com/terms/grain" TargetMode="External"/><Relationship Id="rId4" Type="http://schemas.openxmlformats.org/officeDocument/2006/relationships/hyperlink" Target="https://help.salesforce.com/s/articleView?id=sf.c360_a_normalized_and_denormalized_data.htm&amp;type=5"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hemeOverride" Target="../theme/themeOverride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7" name="Shape 34"/>
          <p:cNvSpPr txBox="1">
            <a:spLocks/>
          </p:cNvSpPr>
          <p:nvPr/>
        </p:nvSpPr>
        <p:spPr>
          <a:xfrm>
            <a:off x="2859211" y="1490309"/>
            <a:ext cx="3429000" cy="576920"/>
          </a:xfrm>
          <a:prstGeom prst="rect">
            <a:avLst/>
          </a:prstGeom>
          <a:noFill/>
          <a:ln>
            <a:noFill/>
          </a:ln>
        </p:spPr>
        <p:txBody>
          <a:bodyPr lIns="91425" tIns="0" rIns="91425" bIns="91425" anchor="ctr"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E22B19"/>
              </a:buClr>
              <a:buSzPct val="100000"/>
              <a:buFont typeface="Roboto Condensed"/>
              <a:buNone/>
              <a:defRPr sz="2400" b="1" i="0" u="none" strike="noStrike" cap="none" baseline="0">
                <a:solidFill>
                  <a:srgbClr val="E22B19"/>
                </a:solidFill>
                <a:latin typeface="Roboto Condensed"/>
                <a:ea typeface="Roboto Condensed"/>
                <a:cs typeface="Roboto Condensed"/>
                <a:sym typeface="Roboto Condensed"/>
                <a:rtl val="0"/>
              </a:defRPr>
            </a:lvl1pPr>
            <a:lvl2pPr marR="0" algn="l" rtl="0">
              <a:lnSpc>
                <a:spcPct val="100000"/>
              </a:lnSpc>
              <a:spcBef>
                <a:spcPts val="0"/>
              </a:spcBef>
              <a:spcAft>
                <a:spcPts val="0"/>
              </a:spcAft>
              <a:buClr>
                <a:srgbClr val="E22B19"/>
              </a:buClr>
              <a:buSzPct val="100000"/>
              <a:buFont typeface="Roboto Condensed"/>
              <a:buNone/>
              <a:defRPr sz="2400" b="0" i="0" u="none" strike="noStrike" cap="none" baseline="0">
                <a:solidFill>
                  <a:srgbClr val="E22B19"/>
                </a:solidFill>
                <a:latin typeface="Roboto Condensed"/>
                <a:ea typeface="Roboto Condensed"/>
                <a:cs typeface="Roboto Condensed"/>
                <a:sym typeface="Roboto Condensed"/>
                <a:rtl val="0"/>
              </a:defRPr>
            </a:lvl2pPr>
            <a:lvl3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3pPr>
            <a:lvl4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4pPr>
            <a:lvl5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5pPr>
            <a:lvl6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6pPr>
            <a:lvl7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7pPr>
            <a:lvl8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8pPr>
            <a:lvl9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9pPr>
          </a:lstStyle>
          <a:p>
            <a:pPr>
              <a:lnSpc>
                <a:spcPct val="200000"/>
              </a:lnSpc>
            </a:pPr>
            <a:r>
              <a:rPr lang="en-US" sz="2000" b="0" dirty="0">
                <a:solidFill>
                  <a:schemeClr val="tx1"/>
                </a:solidFill>
              </a:rPr>
              <a:t>Data Analytics: Module 2</a:t>
            </a:r>
          </a:p>
        </p:txBody>
      </p:sp>
      <p:sp>
        <p:nvSpPr>
          <p:cNvPr id="8" name="Shape 34">
            <a:extLst>
              <a:ext uri="{FF2B5EF4-FFF2-40B4-BE49-F238E27FC236}">
                <a16:creationId xmlns:a16="http://schemas.microsoft.com/office/drawing/2014/main" id="{30B30647-1388-1043-89E3-72785A8D64AC}"/>
              </a:ext>
            </a:extLst>
          </p:cNvPr>
          <p:cNvSpPr txBox="1">
            <a:spLocks/>
          </p:cNvSpPr>
          <p:nvPr/>
        </p:nvSpPr>
        <p:spPr>
          <a:xfrm>
            <a:off x="685800" y="2724150"/>
            <a:ext cx="7772400" cy="1102535"/>
          </a:xfrm>
          <a:prstGeom prst="rect">
            <a:avLst/>
          </a:prstGeom>
          <a:noFill/>
          <a:ln>
            <a:noFill/>
          </a:ln>
        </p:spPr>
        <p:txBody>
          <a:bodyPr lIns="91425" tIns="0" rIns="91425" bIns="91425" anchor="ctr"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E22B19"/>
              </a:buClr>
              <a:buSzPct val="100000"/>
              <a:buFont typeface="Roboto Condensed"/>
              <a:buNone/>
              <a:defRPr sz="2400" b="1" i="0" u="none" strike="noStrike" cap="none" baseline="0">
                <a:solidFill>
                  <a:srgbClr val="E22B19"/>
                </a:solidFill>
                <a:latin typeface="Roboto Condensed"/>
                <a:ea typeface="Roboto Condensed"/>
                <a:cs typeface="Roboto Condensed"/>
                <a:sym typeface="Roboto Condensed"/>
                <a:rtl val="0"/>
              </a:defRPr>
            </a:lvl1pPr>
            <a:lvl2pPr marR="0" algn="l" rtl="0">
              <a:lnSpc>
                <a:spcPct val="100000"/>
              </a:lnSpc>
              <a:spcBef>
                <a:spcPts val="0"/>
              </a:spcBef>
              <a:spcAft>
                <a:spcPts val="0"/>
              </a:spcAft>
              <a:buClr>
                <a:srgbClr val="E22B19"/>
              </a:buClr>
              <a:buSzPct val="100000"/>
              <a:buFont typeface="Roboto Condensed"/>
              <a:buNone/>
              <a:defRPr sz="2400" b="0" i="0" u="none" strike="noStrike" cap="none" baseline="0">
                <a:solidFill>
                  <a:srgbClr val="E22B19"/>
                </a:solidFill>
                <a:latin typeface="Roboto Condensed"/>
                <a:ea typeface="Roboto Condensed"/>
                <a:cs typeface="Roboto Condensed"/>
                <a:sym typeface="Roboto Condensed"/>
                <a:rtl val="0"/>
              </a:defRPr>
            </a:lvl2pPr>
            <a:lvl3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3pPr>
            <a:lvl4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4pPr>
            <a:lvl5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5pPr>
            <a:lvl6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6pPr>
            <a:lvl7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7pPr>
            <a:lvl8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8pPr>
            <a:lvl9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9pPr>
          </a:lstStyle>
          <a:p>
            <a:r>
              <a:rPr lang="en-US" sz="2600" dirty="0">
                <a:solidFill>
                  <a:srgbClr val="124364"/>
                </a:solidFill>
              </a:rPr>
              <a:t>Understand star schema and the importance for Power BI</a:t>
            </a:r>
            <a:r>
              <a:rPr lang="en-US" altLang="en-US" sz="2600" dirty="0">
                <a:solidFill>
                  <a:srgbClr val="124364"/>
                </a:solidFill>
              </a:rPr>
              <a:t>  </a:t>
            </a:r>
          </a:p>
        </p:txBody>
      </p:sp>
      <p:sp>
        <p:nvSpPr>
          <p:cNvPr id="4" name="Shape 34">
            <a:extLst>
              <a:ext uri="{FF2B5EF4-FFF2-40B4-BE49-F238E27FC236}">
                <a16:creationId xmlns:a16="http://schemas.microsoft.com/office/drawing/2014/main" id="{13823D2B-275B-4334-9E2A-076626A45A9C}"/>
              </a:ext>
            </a:extLst>
          </p:cNvPr>
          <p:cNvSpPr txBox="1">
            <a:spLocks/>
          </p:cNvSpPr>
          <p:nvPr/>
        </p:nvSpPr>
        <p:spPr>
          <a:xfrm>
            <a:off x="2835765" y="2067229"/>
            <a:ext cx="3429000" cy="576920"/>
          </a:xfrm>
          <a:prstGeom prst="rect">
            <a:avLst/>
          </a:prstGeom>
          <a:noFill/>
          <a:ln>
            <a:noFill/>
          </a:ln>
        </p:spPr>
        <p:txBody>
          <a:bodyPr lIns="91425" tIns="0" rIns="91425" bIns="91425" anchor="ctr"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E22B19"/>
              </a:buClr>
              <a:buSzPct val="100000"/>
              <a:buFont typeface="Roboto Condensed"/>
              <a:buNone/>
              <a:defRPr sz="2400" b="1" i="0" u="none" strike="noStrike" cap="none" baseline="0">
                <a:solidFill>
                  <a:srgbClr val="E22B19"/>
                </a:solidFill>
                <a:latin typeface="Roboto Condensed"/>
                <a:ea typeface="Roboto Condensed"/>
                <a:cs typeface="Roboto Condensed"/>
                <a:sym typeface="Roboto Condensed"/>
                <a:rtl val="0"/>
              </a:defRPr>
            </a:lvl1pPr>
            <a:lvl2pPr marR="0" algn="l" rtl="0">
              <a:lnSpc>
                <a:spcPct val="100000"/>
              </a:lnSpc>
              <a:spcBef>
                <a:spcPts val="0"/>
              </a:spcBef>
              <a:spcAft>
                <a:spcPts val="0"/>
              </a:spcAft>
              <a:buClr>
                <a:srgbClr val="E22B19"/>
              </a:buClr>
              <a:buSzPct val="100000"/>
              <a:buFont typeface="Roboto Condensed"/>
              <a:buNone/>
              <a:defRPr sz="2400" b="0" i="0" u="none" strike="noStrike" cap="none" baseline="0">
                <a:solidFill>
                  <a:srgbClr val="E22B19"/>
                </a:solidFill>
                <a:latin typeface="Roboto Condensed"/>
                <a:ea typeface="Roboto Condensed"/>
                <a:cs typeface="Roboto Condensed"/>
                <a:sym typeface="Roboto Condensed"/>
                <a:rtl val="0"/>
              </a:defRPr>
            </a:lvl2pPr>
            <a:lvl3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3pPr>
            <a:lvl4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4pPr>
            <a:lvl5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5pPr>
            <a:lvl6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6pPr>
            <a:lvl7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7pPr>
            <a:lvl8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8pPr>
            <a:lvl9pPr algn="l" rtl="0">
              <a:spcBef>
                <a:spcPts val="0"/>
              </a:spcBef>
              <a:buClr>
                <a:srgbClr val="E22B19"/>
              </a:buClr>
              <a:buSzPct val="100000"/>
              <a:buFont typeface="Roboto Condensed"/>
              <a:buNone/>
              <a:defRPr sz="2400" i="0" u="none" strike="noStrike" cap="none" baseline="0">
                <a:solidFill>
                  <a:srgbClr val="E22B19"/>
                </a:solidFill>
                <a:latin typeface="Roboto Condensed"/>
                <a:ea typeface="Roboto Condensed"/>
                <a:cs typeface="Roboto Condensed"/>
                <a:sym typeface="Roboto Condensed"/>
              </a:defRPr>
            </a:lvl9pPr>
          </a:lstStyle>
          <a:p>
            <a:pPr>
              <a:lnSpc>
                <a:spcPct val="200000"/>
              </a:lnSpc>
            </a:pPr>
            <a:r>
              <a:rPr lang="en-US" sz="2000" b="0" dirty="0">
                <a:solidFill>
                  <a:schemeClr val="tx1"/>
                </a:solidFill>
              </a:rPr>
              <a:t>Lesson 10</a:t>
            </a:r>
          </a:p>
        </p:txBody>
      </p:sp>
    </p:spTree>
    <p:extLst>
      <p:ext uri="{BB962C8B-B14F-4D97-AF65-F5344CB8AC3E}">
        <p14:creationId xmlns:p14="http://schemas.microsoft.com/office/powerpoint/2010/main" val="197766418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p:txBody>
          <a:bodyPr/>
          <a:lstStyle/>
          <a:p>
            <a:r>
              <a:rPr lang="en-US" dirty="0">
                <a:latin typeface="Avenir Book"/>
              </a:rPr>
              <a:t>Type 2 SCD</a:t>
            </a:r>
            <a:endParaRPr lang="en-US" b="0" i="0" dirty="0">
              <a:solidFill>
                <a:srgbClr val="161616"/>
              </a:solidFill>
              <a:effectLst/>
              <a:highlight>
                <a:srgbClr val="FFFFFF"/>
              </a:highlight>
              <a:latin typeface="Segoe UI" panose="020B0502040204020203" pitchFamily="34" charset="0"/>
            </a:endParaRPr>
          </a:p>
        </p:txBody>
      </p:sp>
      <p:sp>
        <p:nvSpPr>
          <p:cNvPr id="30" name="Text Placeholder 2">
            <a:extLst>
              <a:ext uri="{FF2B5EF4-FFF2-40B4-BE49-F238E27FC236}">
                <a16:creationId xmlns:a16="http://schemas.microsoft.com/office/drawing/2014/main" id="{83B08E62-6016-49CE-90A0-3DDE1C45E20C}"/>
              </a:ext>
            </a:extLst>
          </p:cNvPr>
          <p:cNvSpPr txBox="1">
            <a:spLocks/>
          </p:cNvSpPr>
          <p:nvPr/>
        </p:nvSpPr>
        <p:spPr>
          <a:xfrm>
            <a:off x="381000" y="819150"/>
            <a:ext cx="8225992" cy="3886201"/>
          </a:xfrm>
          <a:prstGeom prst="rect">
            <a:avLst/>
          </a:prstGeom>
          <a:noFill/>
          <a:ln>
            <a:noFill/>
          </a:ln>
        </p:spPr>
        <p:txBody>
          <a:bodyPr vert="horz" lIns="91425" tIns="91425" rIns="91425" bIns="91425" rtlCol="0" anchor="t" anchorCtr="0">
            <a:noAutofit/>
          </a:bodyPr>
          <a:lstStyle>
            <a:defPPr>
              <a:defRPr lang="fr-FR"/>
            </a:defPPr>
            <a:lvl1pPr marL="171450" indent="-171450" defTabSz="685800">
              <a:lnSpc>
                <a:spcPct val="150000"/>
              </a:lnSpc>
              <a:spcBef>
                <a:spcPts val="0"/>
              </a:spcBef>
              <a:buFont typeface="Arial" panose="020B0604020202020204" pitchFamily="34" charset="0"/>
              <a:buChar char="•"/>
              <a:defRPr sz="1600">
                <a:solidFill>
                  <a:srgbClr val="000000"/>
                </a:solidFill>
                <a:highlight>
                  <a:srgbClr val="FFFFFF"/>
                </a:highlight>
                <a:latin typeface="Avenir Book" panose="02000503020000020003" pitchFamily="2" charset="0"/>
                <a:ea typeface="Avenir Book" panose="02000503020000020003" pitchFamily="2" charset="0"/>
              </a:defRPr>
            </a:lvl1pPr>
            <a:lvl2pPr marL="514350" indent="-171450" defTabSz="685800">
              <a:lnSpc>
                <a:spcPct val="90000"/>
              </a:lnSpc>
              <a:spcBef>
                <a:spcPts val="0"/>
              </a:spcBef>
              <a:buFont typeface="Arial" panose="020B0604020202020204" pitchFamily="34" charset="0"/>
              <a:buChar char="•"/>
            </a:lvl2pPr>
            <a:lvl3pPr marL="857250" indent="-171450" defTabSz="685800">
              <a:lnSpc>
                <a:spcPct val="90000"/>
              </a:lnSpc>
              <a:spcBef>
                <a:spcPts val="0"/>
              </a:spcBef>
              <a:buFont typeface="Arial" panose="020B0604020202020204" pitchFamily="34" charset="0"/>
              <a:buChar char="•"/>
              <a:defRPr sz="1500"/>
            </a:lvl3pPr>
            <a:lvl4pPr marL="1200150" indent="-171450" defTabSz="685800">
              <a:lnSpc>
                <a:spcPct val="90000"/>
              </a:lnSpc>
              <a:spcBef>
                <a:spcPts val="0"/>
              </a:spcBef>
              <a:buFont typeface="Arial" panose="020B0604020202020204" pitchFamily="34" charset="0"/>
              <a:buChar char="•"/>
              <a:defRPr sz="1350"/>
            </a:lvl4pPr>
            <a:lvl5pPr marL="1543050" indent="-171450" defTabSz="685800">
              <a:lnSpc>
                <a:spcPct val="90000"/>
              </a:lnSpc>
              <a:spcBef>
                <a:spcPts val="0"/>
              </a:spcBef>
              <a:buFont typeface="Arial" panose="020B0604020202020204" pitchFamily="34" charset="0"/>
              <a:buChar char="•"/>
              <a:defRPr sz="1350"/>
            </a:lvl5pPr>
            <a:lvl6pPr marL="1885950" indent="-171450" defTabSz="685800">
              <a:lnSpc>
                <a:spcPct val="90000"/>
              </a:lnSpc>
              <a:spcBef>
                <a:spcPts val="0"/>
              </a:spcBef>
              <a:buFont typeface="Arial" panose="020B0604020202020204" pitchFamily="34" charset="0"/>
              <a:buChar char="•"/>
              <a:defRPr sz="1350"/>
            </a:lvl6pPr>
            <a:lvl7pPr marL="2228850" indent="-171450" defTabSz="685800">
              <a:lnSpc>
                <a:spcPct val="90000"/>
              </a:lnSpc>
              <a:spcBef>
                <a:spcPts val="0"/>
              </a:spcBef>
              <a:buFont typeface="Arial" panose="020B0604020202020204" pitchFamily="34" charset="0"/>
              <a:buChar char="•"/>
              <a:defRPr sz="1350"/>
            </a:lvl7pPr>
            <a:lvl8pPr marL="2571750" indent="-171450" defTabSz="685800">
              <a:lnSpc>
                <a:spcPct val="90000"/>
              </a:lnSpc>
              <a:spcBef>
                <a:spcPts val="0"/>
              </a:spcBef>
              <a:buFont typeface="Arial" panose="020B0604020202020204" pitchFamily="34" charset="0"/>
              <a:buChar char="•"/>
              <a:defRPr sz="1350"/>
            </a:lvl8pPr>
            <a:lvl9pPr marL="2914650" indent="-171450" defTabSz="685800">
              <a:lnSpc>
                <a:spcPct val="90000"/>
              </a:lnSpc>
              <a:spcBef>
                <a:spcPts val="0"/>
              </a:spcBef>
              <a:buFont typeface="Arial" panose="020B0604020202020204" pitchFamily="34" charset="0"/>
              <a:buChar char="•"/>
              <a:defRPr sz="1350"/>
            </a:lvl9pPr>
          </a:lstStyle>
          <a:p>
            <a:r>
              <a:rPr lang="en-US" b="0" dirty="0">
                <a:solidFill>
                  <a:srgbClr val="000000"/>
                </a:solidFill>
                <a:effectLst/>
                <a:highlight>
                  <a:srgbClr val="FFFFFF"/>
                </a:highlight>
              </a:rPr>
              <a:t>A Type 2 SCD supports versioning of dimension members.</a:t>
            </a:r>
          </a:p>
          <a:p>
            <a:pPr lvl="1">
              <a:lnSpc>
                <a:spcPct val="15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If the source system doesn't store versions, then it's usually the data warehouse load process that detects changes, and appropriately manages the change in a dimension table. </a:t>
            </a:r>
          </a:p>
          <a:p>
            <a:pPr lvl="1">
              <a:lnSpc>
                <a:spcPct val="15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In this case, the dimension table must use a surrogate key to provide a unique reference to a version of the dimension member. </a:t>
            </a:r>
          </a:p>
          <a:p>
            <a:pPr lvl="1">
              <a:lnSpc>
                <a:spcPct val="15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It also includes columns that define the date range validity of the version</a:t>
            </a:r>
          </a:p>
          <a:p>
            <a:pPr lvl="2">
              <a:lnSpc>
                <a:spcPct val="150000"/>
              </a:lnSpc>
              <a:buFont typeface="Courier New" panose="02070309020205020404" pitchFamily="49" charset="0"/>
              <a:buChar char="o"/>
            </a:pPr>
            <a:r>
              <a:rPr lang="en-US" sz="1100" b="0" dirty="0">
                <a:solidFill>
                  <a:srgbClr val="000000"/>
                </a:solidFill>
                <a:effectLst/>
                <a:highlight>
                  <a:srgbClr val="FFFFFF"/>
                </a:highlight>
                <a:latin typeface="Avenir Book" panose="02000503020000020003" pitchFamily="2" charset="0"/>
              </a:rPr>
              <a:t>E.g.: StartDate and EndDate, and </a:t>
            </a:r>
          </a:p>
          <a:p>
            <a:pPr lvl="2">
              <a:lnSpc>
                <a:spcPct val="150000"/>
              </a:lnSpc>
              <a:buFont typeface="Courier New" panose="02070309020205020404" pitchFamily="49" charset="0"/>
              <a:buChar char="o"/>
            </a:pPr>
            <a:r>
              <a:rPr lang="en-US" sz="1100" dirty="0">
                <a:solidFill>
                  <a:srgbClr val="000000"/>
                </a:solidFill>
                <a:highlight>
                  <a:srgbClr val="FFFFFF"/>
                </a:highlight>
                <a:latin typeface="Avenir Book" panose="02000503020000020003" pitchFamily="2" charset="0"/>
              </a:rPr>
              <a:t>P</a:t>
            </a:r>
            <a:r>
              <a:rPr lang="en-US" sz="1100" b="0" dirty="0">
                <a:solidFill>
                  <a:srgbClr val="000000"/>
                </a:solidFill>
                <a:effectLst/>
                <a:highlight>
                  <a:srgbClr val="FFFFFF"/>
                </a:highlight>
                <a:latin typeface="Avenir Book" panose="02000503020000020003" pitchFamily="2" charset="0"/>
              </a:rPr>
              <a:t>ossibly a flag column (E.g.: IsCurrent) to easily filter by current dimension members.</a:t>
            </a:r>
            <a:endParaRPr lang="en-US" b="0" dirty="0">
              <a:solidFill>
                <a:srgbClr val="000000"/>
              </a:solidFill>
              <a:effectLst/>
              <a:highlight>
                <a:srgbClr val="FFFFFF"/>
              </a:highlight>
              <a:latin typeface="Avenir Book" panose="02000503020000020003" pitchFamily="2" charset="0"/>
            </a:endParaRPr>
          </a:p>
        </p:txBody>
      </p:sp>
    </p:spTree>
    <p:extLst>
      <p:ext uri="{BB962C8B-B14F-4D97-AF65-F5344CB8AC3E}">
        <p14:creationId xmlns:p14="http://schemas.microsoft.com/office/powerpoint/2010/main" val="1233446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p:txBody>
          <a:bodyPr/>
          <a:lstStyle/>
          <a:p>
            <a:r>
              <a:rPr lang="en-US" dirty="0">
                <a:latin typeface="Avenir Book"/>
              </a:rPr>
              <a:t>Type 2 SCD</a:t>
            </a:r>
            <a:endParaRPr lang="en-US" b="0" i="0" dirty="0">
              <a:solidFill>
                <a:srgbClr val="161616"/>
              </a:solidFill>
              <a:effectLst/>
              <a:highlight>
                <a:srgbClr val="FFFFFF"/>
              </a:highlight>
              <a:latin typeface="Segoe UI" panose="020B0502040204020203" pitchFamily="34" charset="0"/>
            </a:endParaRPr>
          </a:p>
        </p:txBody>
      </p:sp>
      <p:sp>
        <p:nvSpPr>
          <p:cNvPr id="30" name="Text Placeholder 2">
            <a:extLst>
              <a:ext uri="{FF2B5EF4-FFF2-40B4-BE49-F238E27FC236}">
                <a16:creationId xmlns:a16="http://schemas.microsoft.com/office/drawing/2014/main" id="{83B08E62-6016-49CE-90A0-3DDE1C45E20C}"/>
              </a:ext>
            </a:extLst>
          </p:cNvPr>
          <p:cNvSpPr txBox="1">
            <a:spLocks/>
          </p:cNvSpPr>
          <p:nvPr/>
        </p:nvSpPr>
        <p:spPr>
          <a:xfrm>
            <a:off x="381000" y="819150"/>
            <a:ext cx="8225992" cy="3886201"/>
          </a:xfrm>
          <a:prstGeom prst="rect">
            <a:avLst/>
          </a:prstGeom>
          <a:noFill/>
          <a:ln>
            <a:noFill/>
          </a:ln>
        </p:spPr>
        <p:txBody>
          <a:bodyPr vert="horz" lIns="91425" tIns="91425" rIns="91425" bIns="91425" rtlCol="0" anchor="t" anchorCtr="0">
            <a:noAutofit/>
          </a:bodyPr>
          <a:lstStyle>
            <a:defPPr>
              <a:defRPr lang="fr-FR"/>
            </a:defPPr>
            <a:lvl1pPr marL="171450" indent="-171450" defTabSz="685800">
              <a:lnSpc>
                <a:spcPct val="150000"/>
              </a:lnSpc>
              <a:spcBef>
                <a:spcPts val="0"/>
              </a:spcBef>
              <a:buFont typeface="Arial" panose="020B0604020202020204" pitchFamily="34" charset="0"/>
              <a:buChar char="•"/>
              <a:defRPr sz="1600">
                <a:solidFill>
                  <a:srgbClr val="000000"/>
                </a:solidFill>
                <a:highlight>
                  <a:srgbClr val="FFFFFF"/>
                </a:highlight>
                <a:latin typeface="Avenir Book" panose="02000503020000020003" pitchFamily="2" charset="0"/>
                <a:ea typeface="Avenir Book" panose="02000503020000020003" pitchFamily="2" charset="0"/>
              </a:defRPr>
            </a:lvl1pPr>
            <a:lvl2pPr marL="514350" indent="-171450" defTabSz="685800">
              <a:lnSpc>
                <a:spcPct val="90000"/>
              </a:lnSpc>
              <a:spcBef>
                <a:spcPts val="0"/>
              </a:spcBef>
              <a:buFont typeface="Arial" panose="020B0604020202020204" pitchFamily="34" charset="0"/>
              <a:buChar char="•"/>
            </a:lvl2pPr>
            <a:lvl3pPr marL="857250" indent="-171450" defTabSz="685800">
              <a:lnSpc>
                <a:spcPct val="90000"/>
              </a:lnSpc>
              <a:spcBef>
                <a:spcPts val="0"/>
              </a:spcBef>
              <a:buFont typeface="Arial" panose="020B0604020202020204" pitchFamily="34" charset="0"/>
              <a:buChar char="•"/>
              <a:defRPr sz="1500"/>
            </a:lvl3pPr>
            <a:lvl4pPr marL="1200150" indent="-171450" defTabSz="685800">
              <a:lnSpc>
                <a:spcPct val="90000"/>
              </a:lnSpc>
              <a:spcBef>
                <a:spcPts val="0"/>
              </a:spcBef>
              <a:buFont typeface="Arial" panose="020B0604020202020204" pitchFamily="34" charset="0"/>
              <a:buChar char="•"/>
              <a:defRPr sz="1350"/>
            </a:lvl4pPr>
            <a:lvl5pPr marL="1543050" indent="-171450" defTabSz="685800">
              <a:lnSpc>
                <a:spcPct val="90000"/>
              </a:lnSpc>
              <a:spcBef>
                <a:spcPts val="0"/>
              </a:spcBef>
              <a:buFont typeface="Arial" panose="020B0604020202020204" pitchFamily="34" charset="0"/>
              <a:buChar char="•"/>
              <a:defRPr sz="1350"/>
            </a:lvl5pPr>
            <a:lvl6pPr marL="1885950" indent="-171450" defTabSz="685800">
              <a:lnSpc>
                <a:spcPct val="90000"/>
              </a:lnSpc>
              <a:spcBef>
                <a:spcPts val="0"/>
              </a:spcBef>
              <a:buFont typeface="Arial" panose="020B0604020202020204" pitchFamily="34" charset="0"/>
              <a:buChar char="•"/>
              <a:defRPr sz="1350"/>
            </a:lvl6pPr>
            <a:lvl7pPr marL="2228850" indent="-171450" defTabSz="685800">
              <a:lnSpc>
                <a:spcPct val="90000"/>
              </a:lnSpc>
              <a:spcBef>
                <a:spcPts val="0"/>
              </a:spcBef>
              <a:buFont typeface="Arial" panose="020B0604020202020204" pitchFamily="34" charset="0"/>
              <a:buChar char="•"/>
              <a:defRPr sz="1350"/>
            </a:lvl7pPr>
            <a:lvl8pPr marL="2571750" indent="-171450" defTabSz="685800">
              <a:lnSpc>
                <a:spcPct val="90000"/>
              </a:lnSpc>
              <a:spcBef>
                <a:spcPts val="0"/>
              </a:spcBef>
              <a:buFont typeface="Arial" panose="020B0604020202020204" pitchFamily="34" charset="0"/>
              <a:buChar char="•"/>
              <a:defRPr sz="1350"/>
            </a:lvl8pPr>
            <a:lvl9pPr marL="2914650" indent="-171450" defTabSz="685800">
              <a:lnSpc>
                <a:spcPct val="90000"/>
              </a:lnSpc>
              <a:spcBef>
                <a:spcPts val="0"/>
              </a:spcBef>
              <a:buFont typeface="Arial" panose="020B0604020202020204" pitchFamily="34" charset="0"/>
              <a:buChar char="•"/>
              <a:defRPr sz="1350"/>
            </a:lvl9pPr>
          </a:lstStyle>
          <a:p>
            <a:r>
              <a:rPr lang="en-US" b="0" dirty="0">
                <a:solidFill>
                  <a:srgbClr val="000000"/>
                </a:solidFill>
                <a:effectLst/>
                <a:highlight>
                  <a:srgbClr val="FFFFFF"/>
                </a:highlight>
              </a:rPr>
              <a:t>For example, Adventure Works assigns salespeople to a sales region. </a:t>
            </a:r>
          </a:p>
          <a:p>
            <a:pPr lvl="1">
              <a:lnSpc>
                <a:spcPct val="15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When a salesperson relocates region, a new version of the salesperson must be created to ensure that historical facts remain associated with the former region.</a:t>
            </a:r>
          </a:p>
          <a:p>
            <a:pPr lvl="1">
              <a:lnSpc>
                <a:spcPct val="15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To support accurate historic analysis of sales by salesperson, the dimension table must store versions of salespeople and their associated region(s). </a:t>
            </a:r>
          </a:p>
          <a:p>
            <a:pPr lvl="2">
              <a:lnSpc>
                <a:spcPct val="150000"/>
              </a:lnSpc>
              <a:buFont typeface="Wingdings" pitchFamily="2" charset="2"/>
              <a:buChar char="§"/>
            </a:pPr>
            <a:r>
              <a:rPr lang="en-US" sz="1200" dirty="0">
                <a:solidFill>
                  <a:srgbClr val="000000"/>
                </a:solidFill>
                <a:highlight>
                  <a:srgbClr val="FFFFFF"/>
                </a:highlight>
                <a:latin typeface="Avenir Book" panose="02000503020000020003" pitchFamily="2" charset="0"/>
              </a:rPr>
              <a:t>T</a:t>
            </a:r>
            <a:r>
              <a:rPr lang="en-US" sz="1200" b="0" dirty="0">
                <a:solidFill>
                  <a:srgbClr val="000000"/>
                </a:solidFill>
                <a:effectLst/>
                <a:highlight>
                  <a:srgbClr val="FFFFFF"/>
                </a:highlight>
                <a:latin typeface="Avenir Book" panose="02000503020000020003" pitchFamily="2" charset="0"/>
              </a:rPr>
              <a:t>ime </a:t>
            </a:r>
            <a:r>
              <a:rPr lang="en-US" sz="1200" dirty="0">
                <a:solidFill>
                  <a:srgbClr val="000000"/>
                </a:solidFill>
                <a:highlight>
                  <a:srgbClr val="FFFFFF"/>
                </a:highlight>
                <a:latin typeface="Avenir Book" panose="02000503020000020003" pitchFamily="2" charset="0"/>
              </a:rPr>
              <a:t>V</a:t>
            </a:r>
            <a:r>
              <a:rPr lang="en-US" sz="1200" b="0" dirty="0">
                <a:solidFill>
                  <a:srgbClr val="000000"/>
                </a:solidFill>
                <a:effectLst/>
                <a:highlight>
                  <a:srgbClr val="FFFFFF"/>
                </a:highlight>
                <a:latin typeface="Avenir Book" panose="02000503020000020003" pitchFamily="2" charset="0"/>
              </a:rPr>
              <a:t>alidity: the table should also include start and end date values. </a:t>
            </a:r>
          </a:p>
          <a:p>
            <a:pPr lvl="3">
              <a:lnSpc>
                <a:spcPct val="150000"/>
              </a:lnSpc>
              <a:buFont typeface="Wingdings" pitchFamily="2" charset="2"/>
              <a:buChar char="§"/>
            </a:pPr>
            <a:r>
              <a:rPr lang="en-US" sz="1200" b="0" dirty="0">
                <a:solidFill>
                  <a:srgbClr val="000000"/>
                </a:solidFill>
                <a:effectLst/>
                <a:highlight>
                  <a:srgbClr val="FFFFFF"/>
                </a:highlight>
                <a:latin typeface="Avenir Book" panose="02000503020000020003" pitchFamily="2" charset="0"/>
              </a:rPr>
              <a:t>Current versions may define an empty end date (or 12/31/9999), which indicates that the row is the current version.</a:t>
            </a:r>
          </a:p>
          <a:p>
            <a:pPr lvl="2">
              <a:lnSpc>
                <a:spcPct val="150000"/>
              </a:lnSpc>
              <a:buFont typeface="Wingdings" pitchFamily="2" charset="2"/>
              <a:buChar char="§"/>
            </a:pPr>
            <a:r>
              <a:rPr lang="en-US" sz="1200" b="0" dirty="0">
                <a:solidFill>
                  <a:srgbClr val="000000"/>
                </a:solidFill>
                <a:effectLst/>
                <a:highlight>
                  <a:srgbClr val="FFFFFF"/>
                </a:highlight>
                <a:latin typeface="Avenir Book" panose="02000503020000020003" pitchFamily="2" charset="0"/>
              </a:rPr>
              <a:t>The table must also define a surrogate key because the business key</a:t>
            </a:r>
          </a:p>
          <a:p>
            <a:pPr lvl="3">
              <a:lnSpc>
                <a:spcPct val="150000"/>
              </a:lnSpc>
              <a:buFont typeface="Wingdings" pitchFamily="2" charset="2"/>
              <a:buChar char="§"/>
            </a:pPr>
            <a:r>
              <a:rPr lang="en-US" sz="1200" dirty="0">
                <a:solidFill>
                  <a:srgbClr val="000000"/>
                </a:solidFill>
                <a:highlight>
                  <a:srgbClr val="FFFFFF"/>
                </a:highlight>
                <a:latin typeface="Avenir Book" panose="02000503020000020003" pitchFamily="2" charset="0"/>
              </a:rPr>
              <a:t>in this instance, employee ID won't be unique.</a:t>
            </a:r>
          </a:p>
          <a:p>
            <a:pPr lvl="1">
              <a:lnSpc>
                <a:spcPct val="150000"/>
              </a:lnSpc>
              <a:buFont typeface="Courier New" panose="02070309020205020404" pitchFamily="49" charset="0"/>
              <a:buChar char="o"/>
            </a:pPr>
            <a:endParaRPr lang="en-US" b="0" dirty="0">
              <a:solidFill>
                <a:srgbClr val="000000"/>
              </a:solidFill>
              <a:effectLst/>
              <a:highlight>
                <a:srgbClr val="FFFFFF"/>
              </a:highlight>
              <a:latin typeface="Avenir Book" panose="02000503020000020003" pitchFamily="2" charset="0"/>
            </a:endParaRPr>
          </a:p>
        </p:txBody>
      </p:sp>
    </p:spTree>
    <p:extLst>
      <p:ext uri="{BB962C8B-B14F-4D97-AF65-F5344CB8AC3E}">
        <p14:creationId xmlns:p14="http://schemas.microsoft.com/office/powerpoint/2010/main" val="3701022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p:txBody>
          <a:bodyPr/>
          <a:lstStyle/>
          <a:p>
            <a:r>
              <a:rPr lang="en-US" dirty="0">
                <a:latin typeface="Avenir Book"/>
              </a:rPr>
              <a:t>Type 2 SCD</a:t>
            </a:r>
            <a:endParaRPr lang="en-US" b="0" i="0" dirty="0">
              <a:solidFill>
                <a:srgbClr val="161616"/>
              </a:solidFill>
              <a:effectLst/>
              <a:highlight>
                <a:srgbClr val="FFFFFF"/>
              </a:highlight>
              <a:latin typeface="Segoe UI" panose="020B0502040204020203" pitchFamily="34" charset="0"/>
            </a:endParaRPr>
          </a:p>
        </p:txBody>
      </p:sp>
      <p:sp>
        <p:nvSpPr>
          <p:cNvPr id="30" name="Text Placeholder 2">
            <a:extLst>
              <a:ext uri="{FF2B5EF4-FFF2-40B4-BE49-F238E27FC236}">
                <a16:creationId xmlns:a16="http://schemas.microsoft.com/office/drawing/2014/main" id="{83B08E62-6016-49CE-90A0-3DDE1C45E20C}"/>
              </a:ext>
            </a:extLst>
          </p:cNvPr>
          <p:cNvSpPr txBox="1">
            <a:spLocks/>
          </p:cNvSpPr>
          <p:nvPr/>
        </p:nvSpPr>
        <p:spPr>
          <a:xfrm>
            <a:off x="381000" y="819150"/>
            <a:ext cx="8225992" cy="3886201"/>
          </a:xfrm>
          <a:prstGeom prst="rect">
            <a:avLst/>
          </a:prstGeom>
          <a:noFill/>
          <a:ln>
            <a:noFill/>
          </a:ln>
        </p:spPr>
        <p:txBody>
          <a:bodyPr vert="horz" lIns="91425" tIns="91425" rIns="91425" bIns="91425" rtlCol="0" anchor="t" anchorCtr="0">
            <a:noAutofit/>
          </a:bodyPr>
          <a:lstStyle>
            <a:defPPr>
              <a:defRPr lang="fr-FR"/>
            </a:defPPr>
            <a:lvl1pPr marL="171450" indent="-171450" defTabSz="685800">
              <a:lnSpc>
                <a:spcPct val="150000"/>
              </a:lnSpc>
              <a:spcBef>
                <a:spcPts val="0"/>
              </a:spcBef>
              <a:buFont typeface="Arial" panose="020B0604020202020204" pitchFamily="34" charset="0"/>
              <a:buChar char="•"/>
              <a:defRPr sz="1600">
                <a:solidFill>
                  <a:srgbClr val="000000"/>
                </a:solidFill>
                <a:highlight>
                  <a:srgbClr val="FFFFFF"/>
                </a:highlight>
                <a:latin typeface="Avenir Book" panose="02000503020000020003" pitchFamily="2" charset="0"/>
                <a:ea typeface="Avenir Book" panose="02000503020000020003" pitchFamily="2" charset="0"/>
              </a:defRPr>
            </a:lvl1pPr>
            <a:lvl2pPr marL="514350" indent="-171450" defTabSz="685800">
              <a:lnSpc>
                <a:spcPct val="90000"/>
              </a:lnSpc>
              <a:spcBef>
                <a:spcPts val="0"/>
              </a:spcBef>
              <a:buFont typeface="Arial" panose="020B0604020202020204" pitchFamily="34" charset="0"/>
              <a:buChar char="•"/>
            </a:lvl2pPr>
            <a:lvl3pPr marL="857250" indent="-171450" defTabSz="685800">
              <a:lnSpc>
                <a:spcPct val="90000"/>
              </a:lnSpc>
              <a:spcBef>
                <a:spcPts val="0"/>
              </a:spcBef>
              <a:buFont typeface="Arial" panose="020B0604020202020204" pitchFamily="34" charset="0"/>
              <a:buChar char="•"/>
              <a:defRPr sz="1500"/>
            </a:lvl3pPr>
            <a:lvl4pPr marL="1200150" indent="-171450" defTabSz="685800">
              <a:lnSpc>
                <a:spcPct val="90000"/>
              </a:lnSpc>
              <a:spcBef>
                <a:spcPts val="0"/>
              </a:spcBef>
              <a:buFont typeface="Arial" panose="020B0604020202020204" pitchFamily="34" charset="0"/>
              <a:buChar char="•"/>
              <a:defRPr sz="1350"/>
            </a:lvl4pPr>
            <a:lvl5pPr marL="1543050" indent="-171450" defTabSz="685800">
              <a:lnSpc>
                <a:spcPct val="90000"/>
              </a:lnSpc>
              <a:spcBef>
                <a:spcPts val="0"/>
              </a:spcBef>
              <a:buFont typeface="Arial" panose="020B0604020202020204" pitchFamily="34" charset="0"/>
              <a:buChar char="•"/>
              <a:defRPr sz="1350"/>
            </a:lvl5pPr>
            <a:lvl6pPr marL="1885950" indent="-171450" defTabSz="685800">
              <a:lnSpc>
                <a:spcPct val="90000"/>
              </a:lnSpc>
              <a:spcBef>
                <a:spcPts val="0"/>
              </a:spcBef>
              <a:buFont typeface="Arial" panose="020B0604020202020204" pitchFamily="34" charset="0"/>
              <a:buChar char="•"/>
              <a:defRPr sz="1350"/>
            </a:lvl6pPr>
            <a:lvl7pPr marL="2228850" indent="-171450" defTabSz="685800">
              <a:lnSpc>
                <a:spcPct val="90000"/>
              </a:lnSpc>
              <a:spcBef>
                <a:spcPts val="0"/>
              </a:spcBef>
              <a:buFont typeface="Arial" panose="020B0604020202020204" pitchFamily="34" charset="0"/>
              <a:buChar char="•"/>
              <a:defRPr sz="1350"/>
            </a:lvl7pPr>
            <a:lvl8pPr marL="2571750" indent="-171450" defTabSz="685800">
              <a:lnSpc>
                <a:spcPct val="90000"/>
              </a:lnSpc>
              <a:spcBef>
                <a:spcPts val="0"/>
              </a:spcBef>
              <a:buFont typeface="Arial" panose="020B0604020202020204" pitchFamily="34" charset="0"/>
              <a:buChar char="•"/>
              <a:defRPr sz="1350"/>
            </a:lvl8pPr>
            <a:lvl9pPr marL="2914650" indent="-171450" defTabSz="685800">
              <a:lnSpc>
                <a:spcPct val="90000"/>
              </a:lnSpc>
              <a:spcBef>
                <a:spcPts val="0"/>
              </a:spcBef>
              <a:buFont typeface="Arial" panose="020B0604020202020204" pitchFamily="34" charset="0"/>
              <a:buChar char="•"/>
              <a:defRPr sz="1350"/>
            </a:lvl9pPr>
          </a:lstStyle>
          <a:p>
            <a:r>
              <a:rPr lang="en-US" b="0" dirty="0">
                <a:solidFill>
                  <a:srgbClr val="000000"/>
                </a:solidFill>
                <a:effectLst/>
                <a:highlight>
                  <a:srgbClr val="FFFFFF"/>
                </a:highlight>
              </a:rPr>
              <a:t>It's important to understand that when the source data doesn't store versions</a:t>
            </a:r>
          </a:p>
          <a:p>
            <a:pPr lvl="1">
              <a:lnSpc>
                <a:spcPts val="2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You must use an intermediate system (like a data warehouse) to detect and store changes. </a:t>
            </a:r>
          </a:p>
          <a:p>
            <a:pPr lvl="1">
              <a:lnSpc>
                <a:spcPts val="2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The table load process must preserve existing data and detect changes. </a:t>
            </a:r>
          </a:p>
          <a:p>
            <a:pPr lvl="1">
              <a:lnSpc>
                <a:spcPts val="2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When a change is detected, the table load process must expire the current version. </a:t>
            </a:r>
          </a:p>
          <a:p>
            <a:pPr lvl="2">
              <a:lnSpc>
                <a:spcPts val="2000"/>
              </a:lnSpc>
              <a:buFont typeface="Wingdings" pitchFamily="2" charset="2"/>
              <a:buChar char="§"/>
            </a:pPr>
            <a:r>
              <a:rPr lang="en-US" sz="1200" b="0" dirty="0">
                <a:solidFill>
                  <a:srgbClr val="000000"/>
                </a:solidFill>
                <a:effectLst/>
                <a:highlight>
                  <a:srgbClr val="FFFFFF"/>
                </a:highlight>
                <a:latin typeface="Avenir Book" panose="02000503020000020003" pitchFamily="2" charset="0"/>
              </a:rPr>
              <a:t>It records these changes by updating the EndDate value and </a:t>
            </a:r>
          </a:p>
          <a:p>
            <a:pPr lvl="2">
              <a:lnSpc>
                <a:spcPts val="2000"/>
              </a:lnSpc>
              <a:buFont typeface="Wingdings" pitchFamily="2" charset="2"/>
              <a:buChar char="§"/>
            </a:pPr>
            <a:r>
              <a:rPr lang="en-US" sz="1200" b="0" dirty="0">
                <a:solidFill>
                  <a:srgbClr val="000000"/>
                </a:solidFill>
                <a:effectLst/>
                <a:highlight>
                  <a:srgbClr val="FFFFFF"/>
                </a:highlight>
                <a:latin typeface="Avenir Book" panose="02000503020000020003" pitchFamily="2" charset="0"/>
              </a:rPr>
              <a:t>Inserting a new version with the StartDate value commencing from the previous EndDate value.</a:t>
            </a:r>
          </a:p>
          <a:p>
            <a:pPr lvl="2">
              <a:lnSpc>
                <a:spcPts val="2000"/>
              </a:lnSpc>
              <a:buFont typeface="Wingdings" pitchFamily="2" charset="2"/>
              <a:buChar char="§"/>
            </a:pPr>
            <a:r>
              <a:rPr lang="en-US" sz="1200" b="0" dirty="0">
                <a:solidFill>
                  <a:srgbClr val="000000"/>
                </a:solidFill>
                <a:effectLst/>
                <a:highlight>
                  <a:srgbClr val="FFFFFF"/>
                </a:highlight>
                <a:latin typeface="Avenir Book" panose="02000503020000020003" pitchFamily="2" charset="0"/>
              </a:rPr>
              <a:t>Also, related facts must use a time-based lookup to retrieve the dimension key value relevant to the fact date.</a:t>
            </a:r>
          </a:p>
          <a:p>
            <a:pPr lvl="1">
              <a:lnSpc>
                <a:spcPts val="2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A Power BI model using Power Query can't produce this result.</a:t>
            </a:r>
          </a:p>
          <a:p>
            <a:pPr lvl="2">
              <a:lnSpc>
                <a:spcPts val="2000"/>
              </a:lnSpc>
              <a:buFont typeface="Wingdings" pitchFamily="2" charset="2"/>
              <a:buChar char="§"/>
            </a:pPr>
            <a:r>
              <a:rPr lang="en-US" sz="1200" b="0" dirty="0">
                <a:solidFill>
                  <a:srgbClr val="000000"/>
                </a:solidFill>
                <a:effectLst/>
                <a:highlight>
                  <a:srgbClr val="FFFFFF"/>
                </a:highlight>
                <a:latin typeface="Avenir Book" panose="02000503020000020003" pitchFamily="2" charset="0"/>
              </a:rPr>
              <a:t>It can, however, load data from a pre-loaded SCD Type 2 dimension table.</a:t>
            </a:r>
          </a:p>
          <a:p>
            <a:pPr lvl="2">
              <a:lnSpc>
                <a:spcPts val="2000"/>
              </a:lnSpc>
              <a:buFont typeface="Wingdings" pitchFamily="2" charset="2"/>
              <a:buChar char="§"/>
            </a:pPr>
            <a:r>
              <a:rPr lang="en-US" sz="1200" dirty="0">
                <a:solidFill>
                  <a:srgbClr val="000000"/>
                </a:solidFill>
                <a:highlight>
                  <a:srgbClr val="FFFFFF"/>
                </a:highlight>
                <a:latin typeface="Avenir Book" panose="02000503020000020003" pitchFamily="2" charset="0"/>
              </a:rPr>
              <a:t>The Power BI model should support querying historical data for a member, regardless of change, and for a version of the member, which represents a particular state of the member in time.</a:t>
            </a:r>
          </a:p>
          <a:p>
            <a:pPr lvl="2">
              <a:lnSpc>
                <a:spcPts val="2000"/>
              </a:lnSpc>
              <a:buFont typeface="Wingdings" pitchFamily="2" charset="2"/>
              <a:buChar char="§"/>
            </a:pPr>
            <a:r>
              <a:rPr lang="en-US" sz="1200" dirty="0">
                <a:solidFill>
                  <a:srgbClr val="000000"/>
                </a:solidFill>
                <a:highlight>
                  <a:srgbClr val="FFFFFF"/>
                </a:highlight>
                <a:latin typeface="Avenir Book" panose="02000503020000020003" pitchFamily="2" charset="0"/>
              </a:rPr>
              <a:t>In the context of Adventure Works, this design enables you to query the salesperson regardless of assigned sales region, or for a particular version of the salesperson.</a:t>
            </a:r>
            <a:endParaRPr lang="en-US" sz="1400" b="0" dirty="0">
              <a:solidFill>
                <a:srgbClr val="000000"/>
              </a:solidFill>
              <a:effectLst/>
              <a:highlight>
                <a:srgbClr val="FFFFFF"/>
              </a:highlight>
              <a:latin typeface="Menlo" panose="020B0609030804020204" pitchFamily="49" charset="0"/>
            </a:endParaRPr>
          </a:p>
        </p:txBody>
      </p:sp>
    </p:spTree>
    <p:extLst>
      <p:ext uri="{BB962C8B-B14F-4D97-AF65-F5344CB8AC3E}">
        <p14:creationId xmlns:p14="http://schemas.microsoft.com/office/powerpoint/2010/main" val="23082190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p:txBody>
          <a:bodyPr/>
          <a:lstStyle/>
          <a:p>
            <a:r>
              <a:rPr lang="en-US" dirty="0">
                <a:latin typeface="Avenir Book"/>
              </a:rPr>
              <a:t>Type 2 SCD</a:t>
            </a:r>
            <a:endParaRPr lang="en-US" b="0" i="0" dirty="0">
              <a:solidFill>
                <a:srgbClr val="161616"/>
              </a:solidFill>
              <a:effectLst/>
              <a:highlight>
                <a:srgbClr val="FFFFFF"/>
              </a:highlight>
              <a:latin typeface="Segoe UI" panose="020B0502040204020203" pitchFamily="34" charset="0"/>
            </a:endParaRPr>
          </a:p>
        </p:txBody>
      </p:sp>
      <p:sp>
        <p:nvSpPr>
          <p:cNvPr id="30" name="Text Placeholder 2">
            <a:extLst>
              <a:ext uri="{FF2B5EF4-FFF2-40B4-BE49-F238E27FC236}">
                <a16:creationId xmlns:a16="http://schemas.microsoft.com/office/drawing/2014/main" id="{83B08E62-6016-49CE-90A0-3DDE1C45E20C}"/>
              </a:ext>
            </a:extLst>
          </p:cNvPr>
          <p:cNvSpPr txBox="1">
            <a:spLocks/>
          </p:cNvSpPr>
          <p:nvPr/>
        </p:nvSpPr>
        <p:spPr>
          <a:xfrm>
            <a:off x="381000" y="819150"/>
            <a:ext cx="8225992" cy="3886201"/>
          </a:xfrm>
          <a:prstGeom prst="rect">
            <a:avLst/>
          </a:prstGeom>
          <a:noFill/>
          <a:ln>
            <a:noFill/>
          </a:ln>
        </p:spPr>
        <p:txBody>
          <a:bodyPr vert="horz" lIns="91425" tIns="91425" rIns="91425" bIns="91425" rtlCol="0" anchor="t" anchorCtr="0">
            <a:noAutofit/>
          </a:bodyPr>
          <a:lstStyle>
            <a:defPPr>
              <a:defRPr lang="fr-FR"/>
            </a:defPPr>
            <a:lvl1pPr marL="171450" indent="-171450" defTabSz="685800">
              <a:lnSpc>
                <a:spcPct val="150000"/>
              </a:lnSpc>
              <a:spcBef>
                <a:spcPts val="0"/>
              </a:spcBef>
              <a:buFont typeface="Arial" panose="020B0604020202020204" pitchFamily="34" charset="0"/>
              <a:buChar char="•"/>
              <a:defRPr sz="1600">
                <a:solidFill>
                  <a:srgbClr val="000000"/>
                </a:solidFill>
                <a:highlight>
                  <a:srgbClr val="FFFFFF"/>
                </a:highlight>
                <a:latin typeface="Avenir Book" panose="02000503020000020003" pitchFamily="2" charset="0"/>
                <a:ea typeface="Avenir Book" panose="02000503020000020003" pitchFamily="2" charset="0"/>
              </a:defRPr>
            </a:lvl1pPr>
            <a:lvl2pPr marL="514350" indent="-171450" defTabSz="685800">
              <a:lnSpc>
                <a:spcPct val="90000"/>
              </a:lnSpc>
              <a:spcBef>
                <a:spcPts val="0"/>
              </a:spcBef>
              <a:buFont typeface="Arial" panose="020B0604020202020204" pitchFamily="34" charset="0"/>
              <a:buChar char="•"/>
            </a:lvl2pPr>
            <a:lvl3pPr marL="857250" indent="-171450" defTabSz="685800">
              <a:lnSpc>
                <a:spcPct val="90000"/>
              </a:lnSpc>
              <a:spcBef>
                <a:spcPts val="0"/>
              </a:spcBef>
              <a:buFont typeface="Arial" panose="020B0604020202020204" pitchFamily="34" charset="0"/>
              <a:buChar char="•"/>
              <a:defRPr sz="1500"/>
            </a:lvl3pPr>
            <a:lvl4pPr marL="1200150" indent="-171450" defTabSz="685800">
              <a:lnSpc>
                <a:spcPct val="90000"/>
              </a:lnSpc>
              <a:spcBef>
                <a:spcPts val="0"/>
              </a:spcBef>
              <a:buFont typeface="Arial" panose="020B0604020202020204" pitchFamily="34" charset="0"/>
              <a:buChar char="•"/>
              <a:defRPr sz="1350"/>
            </a:lvl4pPr>
            <a:lvl5pPr marL="1543050" indent="-171450" defTabSz="685800">
              <a:lnSpc>
                <a:spcPct val="90000"/>
              </a:lnSpc>
              <a:spcBef>
                <a:spcPts val="0"/>
              </a:spcBef>
              <a:buFont typeface="Arial" panose="020B0604020202020204" pitchFamily="34" charset="0"/>
              <a:buChar char="•"/>
              <a:defRPr sz="1350"/>
            </a:lvl5pPr>
            <a:lvl6pPr marL="1885950" indent="-171450" defTabSz="685800">
              <a:lnSpc>
                <a:spcPct val="90000"/>
              </a:lnSpc>
              <a:spcBef>
                <a:spcPts val="0"/>
              </a:spcBef>
              <a:buFont typeface="Arial" panose="020B0604020202020204" pitchFamily="34" charset="0"/>
              <a:buChar char="•"/>
              <a:defRPr sz="1350"/>
            </a:lvl6pPr>
            <a:lvl7pPr marL="2228850" indent="-171450" defTabSz="685800">
              <a:lnSpc>
                <a:spcPct val="90000"/>
              </a:lnSpc>
              <a:spcBef>
                <a:spcPts val="0"/>
              </a:spcBef>
              <a:buFont typeface="Arial" panose="020B0604020202020204" pitchFamily="34" charset="0"/>
              <a:buChar char="•"/>
              <a:defRPr sz="1350"/>
            </a:lvl7pPr>
            <a:lvl8pPr marL="2571750" indent="-171450" defTabSz="685800">
              <a:lnSpc>
                <a:spcPct val="90000"/>
              </a:lnSpc>
              <a:spcBef>
                <a:spcPts val="0"/>
              </a:spcBef>
              <a:buFont typeface="Arial" panose="020B0604020202020204" pitchFamily="34" charset="0"/>
              <a:buChar char="•"/>
              <a:defRPr sz="1350"/>
            </a:lvl8pPr>
            <a:lvl9pPr marL="2914650" indent="-171450" defTabSz="685800">
              <a:lnSpc>
                <a:spcPct val="90000"/>
              </a:lnSpc>
              <a:spcBef>
                <a:spcPts val="0"/>
              </a:spcBef>
              <a:buFont typeface="Arial" panose="020B0604020202020204" pitchFamily="34" charset="0"/>
              <a:buChar char="•"/>
              <a:defRPr sz="1350"/>
            </a:lvl9pPr>
          </a:lstStyle>
          <a:p>
            <a:r>
              <a:rPr lang="en-US" b="0" dirty="0">
                <a:solidFill>
                  <a:srgbClr val="000000"/>
                </a:solidFill>
                <a:effectLst/>
                <a:highlight>
                  <a:srgbClr val="FFFFFF"/>
                </a:highlight>
              </a:rPr>
              <a:t>To achieve this requirement</a:t>
            </a:r>
          </a:p>
          <a:p>
            <a:pPr lvl="1">
              <a:lnSpc>
                <a:spcPct val="15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Power BI model dimension-type table must include a column for filtering the salesperson, and</a:t>
            </a:r>
          </a:p>
          <a:p>
            <a:pPr lvl="1">
              <a:lnSpc>
                <a:spcPct val="15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A different column for filtering a specific version of the salesperson. </a:t>
            </a:r>
          </a:p>
          <a:p>
            <a:pPr lvl="1">
              <a:lnSpc>
                <a:spcPct val="15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It's important that the version column provides a non-ambiguous description</a:t>
            </a:r>
          </a:p>
          <a:p>
            <a:pPr lvl="2">
              <a:lnSpc>
                <a:spcPct val="150000"/>
              </a:lnSpc>
              <a:buFont typeface="Wingdings" pitchFamily="2" charset="2"/>
              <a:buChar char="§"/>
            </a:pPr>
            <a:r>
              <a:rPr lang="en-US" sz="1200" b="0" dirty="0">
                <a:solidFill>
                  <a:srgbClr val="000000"/>
                </a:solidFill>
                <a:effectLst/>
                <a:highlight>
                  <a:srgbClr val="FFFFFF"/>
                </a:highlight>
                <a:latin typeface="Avenir Book" panose="02000503020000020003" pitchFamily="2" charset="0"/>
              </a:rPr>
              <a:t>Like "Michael Blythe (12/15/2008-06/26/2019)" or "Michael Blythe (current)".</a:t>
            </a:r>
          </a:p>
          <a:p>
            <a:pPr lvl="2">
              <a:lnSpc>
                <a:spcPct val="150000"/>
              </a:lnSpc>
              <a:buFont typeface="Wingdings" pitchFamily="2" charset="2"/>
              <a:buChar char="§"/>
            </a:pPr>
            <a:r>
              <a:rPr lang="en-US" sz="1200" b="0" dirty="0">
                <a:solidFill>
                  <a:srgbClr val="000000"/>
                </a:solidFill>
                <a:effectLst/>
                <a:highlight>
                  <a:srgbClr val="FFFFFF"/>
                </a:highlight>
                <a:latin typeface="Avenir Book" panose="02000503020000020003" pitchFamily="2" charset="0"/>
              </a:rPr>
              <a:t>It's also important to educate report authors and consumers about the basics of SCD Type 2, and </a:t>
            </a:r>
          </a:p>
          <a:p>
            <a:pPr lvl="2">
              <a:lnSpc>
                <a:spcPct val="150000"/>
              </a:lnSpc>
              <a:buFont typeface="Wingdings" pitchFamily="2" charset="2"/>
              <a:buChar char="§"/>
            </a:pPr>
            <a:r>
              <a:rPr lang="en-US" sz="1200" dirty="0">
                <a:solidFill>
                  <a:srgbClr val="000000"/>
                </a:solidFill>
                <a:highlight>
                  <a:srgbClr val="FFFFFF"/>
                </a:highlight>
                <a:latin typeface="Avenir Book" panose="02000503020000020003" pitchFamily="2" charset="0"/>
              </a:rPr>
              <a:t>H</a:t>
            </a:r>
            <a:r>
              <a:rPr lang="en-US" sz="1200" b="0" dirty="0">
                <a:solidFill>
                  <a:srgbClr val="000000"/>
                </a:solidFill>
                <a:effectLst/>
                <a:highlight>
                  <a:srgbClr val="FFFFFF"/>
                </a:highlight>
                <a:latin typeface="Avenir Book" panose="02000503020000020003" pitchFamily="2" charset="0"/>
              </a:rPr>
              <a:t>ow to achieve appropriate report designs by applying correct filters.</a:t>
            </a:r>
          </a:p>
          <a:p>
            <a:pPr lvl="1">
              <a:lnSpc>
                <a:spcPct val="150000"/>
              </a:lnSpc>
              <a:buFont typeface="Courier New" panose="02070309020205020404" pitchFamily="49" charset="0"/>
              <a:buChar char="o"/>
            </a:pPr>
            <a:r>
              <a:rPr lang="en-US" sz="1400" dirty="0">
                <a:solidFill>
                  <a:srgbClr val="000000"/>
                </a:solidFill>
                <a:highlight>
                  <a:srgbClr val="FFFFFF"/>
                </a:highlight>
                <a:latin typeface="Avenir Book" panose="02000503020000020003" pitchFamily="2" charset="0"/>
              </a:rPr>
              <a:t>It's also a good design practice to include a hierarchy that allows visuals to drill down to the version level.</a:t>
            </a:r>
          </a:p>
          <a:p>
            <a:pPr lvl="1">
              <a:lnSpc>
                <a:spcPct val="150000"/>
              </a:lnSpc>
              <a:buFont typeface="Courier New" panose="02070309020205020404" pitchFamily="49" charset="0"/>
              <a:buChar char="o"/>
            </a:pPr>
            <a:endParaRPr lang="en-US" sz="1500" b="0" dirty="0">
              <a:solidFill>
                <a:srgbClr val="000000"/>
              </a:solidFill>
              <a:effectLst/>
              <a:highlight>
                <a:srgbClr val="FFFFFF"/>
              </a:highlight>
              <a:latin typeface="Avenir Book" panose="02000503020000020003" pitchFamily="2" charset="0"/>
            </a:endParaRPr>
          </a:p>
        </p:txBody>
      </p:sp>
    </p:spTree>
    <p:extLst>
      <p:ext uri="{BB962C8B-B14F-4D97-AF65-F5344CB8AC3E}">
        <p14:creationId xmlns:p14="http://schemas.microsoft.com/office/powerpoint/2010/main" val="37693555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p:txBody>
          <a:bodyPr/>
          <a:lstStyle/>
          <a:p>
            <a:r>
              <a:rPr lang="en-US" dirty="0">
                <a:latin typeface="Avenir Book"/>
              </a:rPr>
              <a:t>Type 2 SCD</a:t>
            </a:r>
            <a:endParaRPr lang="en-US" b="0" i="0" dirty="0">
              <a:solidFill>
                <a:srgbClr val="161616"/>
              </a:solidFill>
              <a:effectLst/>
              <a:highlight>
                <a:srgbClr val="FFFFFF"/>
              </a:highlight>
              <a:latin typeface="Segoe UI" panose="020B0502040204020203" pitchFamily="34" charset="0"/>
            </a:endParaRPr>
          </a:p>
        </p:txBody>
      </p:sp>
      <p:pic>
        <p:nvPicPr>
          <p:cNvPr id="7170" name="Picture 2">
            <a:extLst>
              <a:ext uri="{FF2B5EF4-FFF2-40B4-BE49-F238E27FC236}">
                <a16:creationId xmlns:a16="http://schemas.microsoft.com/office/drawing/2014/main" id="{957CBCDB-7D05-DF22-DF26-8FCF9D824A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0913" y="726251"/>
            <a:ext cx="3146181" cy="207905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shows the resulting hierarchy, including levels for Salesperson and Salesperson Version.">
            <a:extLst>
              <a:ext uri="{FF2B5EF4-FFF2-40B4-BE49-F238E27FC236}">
                <a16:creationId xmlns:a16="http://schemas.microsoft.com/office/drawing/2014/main" id="{59964EA9-8F83-1842-2214-23C0C0B83F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4491" y="2854891"/>
            <a:ext cx="6538218" cy="2079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5117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8DB09B-09B1-F7FF-FE52-283D48EC3D44}"/>
              </a:ext>
            </a:extLst>
          </p:cNvPr>
          <p:cNvSpPr>
            <a:spLocks noGrp="1"/>
          </p:cNvSpPr>
          <p:nvPr>
            <p:ph type="body" idx="1"/>
          </p:nvPr>
        </p:nvSpPr>
        <p:spPr>
          <a:xfrm>
            <a:off x="171450" y="1019825"/>
            <a:ext cx="8820150" cy="3609325"/>
          </a:xfrm>
        </p:spPr>
        <p:txBody>
          <a:bodyPr>
            <a:normAutofit/>
          </a:bodyPr>
          <a:lstStyle/>
          <a:p>
            <a:pPr marL="0" indent="0" algn="ctr">
              <a:buNone/>
            </a:pPr>
            <a:endParaRPr lang="en-US" sz="1800" b="0" dirty="0">
              <a:solidFill>
                <a:srgbClr val="000000"/>
              </a:solidFill>
              <a:effectLst/>
              <a:highlight>
                <a:srgbClr val="FFFFFF"/>
              </a:highlight>
            </a:endParaRPr>
          </a:p>
          <a:p>
            <a:pPr marL="0" indent="0" algn="ctr">
              <a:buNone/>
            </a:pPr>
            <a:endParaRPr lang="en-US" sz="1800" dirty="0">
              <a:solidFill>
                <a:srgbClr val="000000"/>
              </a:solidFill>
              <a:highlight>
                <a:srgbClr val="FFFFFF"/>
              </a:highlight>
            </a:endParaRPr>
          </a:p>
          <a:p>
            <a:pPr marL="0" indent="0" algn="ctr">
              <a:buNone/>
            </a:pPr>
            <a:endParaRPr lang="en-US" sz="1800" b="0" dirty="0">
              <a:solidFill>
                <a:srgbClr val="000000"/>
              </a:solidFill>
              <a:effectLst/>
              <a:highlight>
                <a:srgbClr val="FFFFFF"/>
              </a:highlight>
            </a:endParaRPr>
          </a:p>
          <a:p>
            <a:pPr marL="0" indent="0" algn="ctr">
              <a:lnSpc>
                <a:spcPct val="150000"/>
              </a:lnSpc>
              <a:buNone/>
            </a:pPr>
            <a:r>
              <a:rPr lang="en-US" sz="2400" dirty="0">
                <a:latin typeface="Avenir Book"/>
              </a:rPr>
              <a:t>Role-playing dimensions</a:t>
            </a:r>
          </a:p>
          <a:p>
            <a:pPr lvl="3" algn="ctr">
              <a:lnSpc>
                <a:spcPct val="150000"/>
              </a:lnSpc>
            </a:pPr>
            <a:r>
              <a:rPr lang="en-US" sz="1800" dirty="0">
                <a:latin typeface="Avenir Book"/>
              </a:rPr>
              <a:t>Solution 1 to Role-playing dimensions</a:t>
            </a:r>
          </a:p>
          <a:p>
            <a:pPr lvl="3" algn="ctr">
              <a:lnSpc>
                <a:spcPct val="150000"/>
              </a:lnSpc>
            </a:pPr>
            <a:r>
              <a:rPr lang="en-US" sz="1800" dirty="0">
                <a:latin typeface="Avenir Book"/>
              </a:rPr>
              <a:t>Solution 2 to Role-playing dimensions</a:t>
            </a:r>
          </a:p>
          <a:p>
            <a:pPr>
              <a:lnSpc>
                <a:spcPct val="150000"/>
              </a:lnSpc>
            </a:pPr>
            <a:endParaRPr lang="en-US" sz="1800" b="0" dirty="0">
              <a:solidFill>
                <a:srgbClr val="000000"/>
              </a:solidFill>
              <a:effectLst/>
              <a:highlight>
                <a:srgbClr val="FFFFFF"/>
              </a:highlight>
            </a:endParaRPr>
          </a:p>
          <a:p>
            <a:pPr marL="0" indent="0">
              <a:buNone/>
            </a:pPr>
            <a:endParaRPr lang="en-US" b="0" dirty="0">
              <a:solidFill>
                <a:srgbClr val="000000"/>
              </a:solidFill>
              <a:effectLst/>
              <a:highlight>
                <a:srgbClr val="FFFFFF"/>
              </a:highlight>
              <a:latin typeface="Menlo" panose="020B0609030804020204" pitchFamily="49" charset="0"/>
            </a:endParaRPr>
          </a:p>
          <a:p>
            <a:pPr marL="0" indent="0">
              <a:buNone/>
            </a:pPr>
            <a:endParaRPr lang="en-KH" dirty="0"/>
          </a:p>
        </p:txBody>
      </p:sp>
    </p:spTree>
    <p:extLst>
      <p:ext uri="{BB962C8B-B14F-4D97-AF65-F5344CB8AC3E}">
        <p14:creationId xmlns:p14="http://schemas.microsoft.com/office/powerpoint/2010/main" val="4141245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a:noFill/>
          <a:ln>
            <a:noFill/>
          </a:ln>
        </p:spPr>
        <p:txBody>
          <a:bodyPr vert="horz" lIns="91425" tIns="91425" rIns="91425" bIns="91425" rtlCol="0" anchor="ctr" anchorCtr="0">
            <a:noAutofit/>
          </a:bodyPr>
          <a:lstStyle/>
          <a:p>
            <a:r>
              <a:rPr lang="en-US" dirty="0">
                <a:latin typeface="Avenir Book"/>
              </a:rPr>
              <a:t>Role-playing dimensions</a:t>
            </a:r>
          </a:p>
        </p:txBody>
      </p:sp>
      <p:sp>
        <p:nvSpPr>
          <p:cNvPr id="7" name="Text Placeholder 2"/>
          <p:cNvSpPr>
            <a:spLocks noGrp="1"/>
          </p:cNvSpPr>
          <p:nvPr>
            <p:ph type="body" idx="1"/>
          </p:nvPr>
        </p:nvSpPr>
        <p:spPr>
          <a:xfrm>
            <a:off x="171450" y="819150"/>
            <a:ext cx="8784300" cy="3581400"/>
          </a:xfrm>
        </p:spPr>
        <p:txBody>
          <a:bodyPr>
            <a:normAutofit/>
          </a:bodyPr>
          <a:lstStyle/>
          <a:p>
            <a:pPr marL="0" indent="0">
              <a:lnSpc>
                <a:spcPct val="150000"/>
              </a:lnSpc>
              <a:buNone/>
            </a:pPr>
            <a:endParaRPr lang="en-GB" sz="1600" b="1" dirty="0">
              <a:latin typeface="Avenir Book" charset="0"/>
              <a:ea typeface="Avenir Book" charset="0"/>
              <a:cs typeface="Avenir Book" charset="0"/>
            </a:endParaRPr>
          </a:p>
          <a:p>
            <a:pPr marL="0" indent="0">
              <a:lnSpc>
                <a:spcPct val="150000"/>
              </a:lnSpc>
              <a:buNone/>
            </a:pPr>
            <a:endParaRPr lang="en-GB" sz="1500" b="1" dirty="0">
              <a:latin typeface="Avenir Book" charset="0"/>
              <a:ea typeface="Avenir Book" charset="0"/>
              <a:cs typeface="Avenir Book" charset="0"/>
            </a:endParaRPr>
          </a:p>
        </p:txBody>
      </p:sp>
      <p:sp>
        <p:nvSpPr>
          <p:cNvPr id="2" name="Text Placeholder 2">
            <a:extLst>
              <a:ext uri="{FF2B5EF4-FFF2-40B4-BE49-F238E27FC236}">
                <a16:creationId xmlns:a16="http://schemas.microsoft.com/office/drawing/2014/main" id="{C1E96731-8327-9C88-4E19-4BDAC62D8541}"/>
              </a:ext>
            </a:extLst>
          </p:cNvPr>
          <p:cNvSpPr txBox="1">
            <a:spLocks/>
          </p:cNvSpPr>
          <p:nvPr/>
        </p:nvSpPr>
        <p:spPr>
          <a:xfrm>
            <a:off x="381000" y="819150"/>
            <a:ext cx="8534400" cy="3886201"/>
          </a:xfrm>
          <a:prstGeom prst="rect">
            <a:avLst/>
          </a:prstGeom>
          <a:noFill/>
          <a:ln>
            <a:noFill/>
          </a:ln>
        </p:spPr>
        <p:txBody>
          <a:bodyPr vert="horz" lIns="91425" tIns="91425" rIns="91425" bIns="91425" rtlCol="0" anchor="t" anchorCtr="0">
            <a:noAutofit/>
          </a:bodyPr>
          <a:lstStyle>
            <a:defPPr>
              <a:defRPr lang="fr-FR"/>
            </a:defPPr>
            <a:lvl1pPr marL="171450" indent="-171450" defTabSz="685800">
              <a:lnSpc>
                <a:spcPct val="150000"/>
              </a:lnSpc>
              <a:spcBef>
                <a:spcPts val="0"/>
              </a:spcBef>
              <a:buFont typeface="Arial" panose="020B0604020202020204" pitchFamily="34" charset="0"/>
              <a:buChar char="•"/>
              <a:defRPr sz="1600">
                <a:solidFill>
                  <a:srgbClr val="000000"/>
                </a:solidFill>
                <a:highlight>
                  <a:srgbClr val="FFFFFF"/>
                </a:highlight>
                <a:latin typeface="Avenir Book" panose="02000503020000020003" pitchFamily="2" charset="0"/>
                <a:ea typeface="Avenir Book" panose="02000503020000020003" pitchFamily="2" charset="0"/>
              </a:defRPr>
            </a:lvl1pPr>
            <a:lvl2pPr marL="514350" indent="-171450" defTabSz="685800">
              <a:lnSpc>
                <a:spcPct val="90000"/>
              </a:lnSpc>
              <a:spcBef>
                <a:spcPts val="0"/>
              </a:spcBef>
              <a:buFont typeface="Arial" panose="020B0604020202020204" pitchFamily="34" charset="0"/>
              <a:buChar char="•"/>
            </a:lvl2pPr>
            <a:lvl3pPr marL="857250" indent="-171450" defTabSz="685800">
              <a:lnSpc>
                <a:spcPct val="90000"/>
              </a:lnSpc>
              <a:spcBef>
                <a:spcPts val="0"/>
              </a:spcBef>
              <a:buFont typeface="Arial" panose="020B0604020202020204" pitchFamily="34" charset="0"/>
              <a:buChar char="•"/>
              <a:defRPr sz="1500"/>
            </a:lvl3pPr>
            <a:lvl4pPr marL="1200150" indent="-171450" defTabSz="685800">
              <a:lnSpc>
                <a:spcPct val="90000"/>
              </a:lnSpc>
              <a:spcBef>
                <a:spcPts val="0"/>
              </a:spcBef>
              <a:buFont typeface="Arial" panose="020B0604020202020204" pitchFamily="34" charset="0"/>
              <a:buChar char="•"/>
              <a:defRPr sz="1350"/>
            </a:lvl4pPr>
            <a:lvl5pPr marL="1543050" indent="-171450" defTabSz="685800">
              <a:lnSpc>
                <a:spcPct val="90000"/>
              </a:lnSpc>
              <a:spcBef>
                <a:spcPts val="0"/>
              </a:spcBef>
              <a:buFont typeface="Arial" panose="020B0604020202020204" pitchFamily="34" charset="0"/>
              <a:buChar char="•"/>
              <a:defRPr sz="1350"/>
            </a:lvl5pPr>
            <a:lvl6pPr marL="1885950" indent="-171450" defTabSz="685800">
              <a:lnSpc>
                <a:spcPct val="90000"/>
              </a:lnSpc>
              <a:spcBef>
                <a:spcPts val="0"/>
              </a:spcBef>
              <a:buFont typeface="Arial" panose="020B0604020202020204" pitchFamily="34" charset="0"/>
              <a:buChar char="•"/>
              <a:defRPr sz="1350"/>
            </a:lvl6pPr>
            <a:lvl7pPr marL="2228850" indent="-171450" defTabSz="685800">
              <a:lnSpc>
                <a:spcPct val="90000"/>
              </a:lnSpc>
              <a:spcBef>
                <a:spcPts val="0"/>
              </a:spcBef>
              <a:buFont typeface="Arial" panose="020B0604020202020204" pitchFamily="34" charset="0"/>
              <a:buChar char="•"/>
              <a:defRPr sz="1350"/>
            </a:lvl7pPr>
            <a:lvl8pPr marL="2571750" indent="-171450" defTabSz="685800">
              <a:lnSpc>
                <a:spcPct val="90000"/>
              </a:lnSpc>
              <a:spcBef>
                <a:spcPts val="0"/>
              </a:spcBef>
              <a:buFont typeface="Arial" panose="020B0604020202020204" pitchFamily="34" charset="0"/>
              <a:buChar char="•"/>
              <a:defRPr sz="1350"/>
            </a:lvl8pPr>
            <a:lvl9pPr marL="2914650" indent="-171450" defTabSz="685800">
              <a:lnSpc>
                <a:spcPct val="90000"/>
              </a:lnSpc>
              <a:spcBef>
                <a:spcPts val="0"/>
              </a:spcBef>
              <a:buFont typeface="Arial" panose="020B0604020202020204" pitchFamily="34" charset="0"/>
              <a:buChar char="•"/>
              <a:defRPr sz="1350"/>
            </a:lvl9pPr>
          </a:lstStyle>
          <a:p>
            <a:r>
              <a:rPr lang="en-US" b="0" dirty="0">
                <a:solidFill>
                  <a:srgbClr val="000000"/>
                </a:solidFill>
                <a:effectLst/>
                <a:highlight>
                  <a:srgbClr val="FFFFFF"/>
                </a:highlight>
              </a:rPr>
              <a:t>A role-playing dimension is a dimension that can filter related facts differently. </a:t>
            </a:r>
          </a:p>
          <a:p>
            <a:pPr lvl="1">
              <a:lnSpc>
                <a:spcPct val="15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E.g.: at Adventure Works, the date dimension table has three relationships to the reseller sales facts. </a:t>
            </a:r>
          </a:p>
          <a:p>
            <a:pPr lvl="1">
              <a:lnSpc>
                <a:spcPct val="15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The same dimension table can be used to filter the facts by order date, ship date, or delivery date.</a:t>
            </a:r>
          </a:p>
          <a:p>
            <a:r>
              <a:rPr lang="en-US" b="0" dirty="0">
                <a:solidFill>
                  <a:srgbClr val="000000"/>
                </a:solidFill>
                <a:effectLst/>
                <a:highlight>
                  <a:srgbClr val="FFFFFF"/>
                </a:highlight>
              </a:rPr>
              <a:t>In a data warehouse, the accepted design approach is to define a single date dimension table. </a:t>
            </a:r>
          </a:p>
          <a:p>
            <a:pPr lvl="1">
              <a:lnSpc>
                <a:spcPct val="150000"/>
              </a:lnSpc>
            </a:pPr>
            <a:r>
              <a:rPr lang="en-US" sz="1400" dirty="0">
                <a:solidFill>
                  <a:srgbClr val="000000"/>
                </a:solidFill>
                <a:highlight>
                  <a:srgbClr val="FFFFFF"/>
                </a:highlight>
                <a:latin typeface="Avenir Book" panose="02000503020000020003" pitchFamily="2" charset="0"/>
              </a:rPr>
              <a:t>At query time, the "role" of the date dimension is established by which fact column you use to join the tables. </a:t>
            </a:r>
          </a:p>
          <a:p>
            <a:pPr lvl="1">
              <a:lnSpc>
                <a:spcPct val="150000"/>
              </a:lnSpc>
            </a:pPr>
            <a:r>
              <a:rPr lang="en-US" sz="1400" dirty="0">
                <a:solidFill>
                  <a:srgbClr val="000000"/>
                </a:solidFill>
                <a:highlight>
                  <a:srgbClr val="FFFFFF"/>
                </a:highlight>
                <a:latin typeface="Avenir Book" panose="02000503020000020003" pitchFamily="2" charset="0"/>
              </a:rPr>
              <a:t>For example, when you analyze sales by order date, the table join relates to the reseller sales order date column.</a:t>
            </a:r>
            <a:endParaRPr lang="en-US" b="0" dirty="0">
              <a:solidFill>
                <a:srgbClr val="000000"/>
              </a:solidFill>
              <a:effectLst/>
              <a:highlight>
                <a:srgbClr val="FFFFFF"/>
              </a:highlight>
            </a:endParaRPr>
          </a:p>
          <a:p>
            <a:pPr lvl="1">
              <a:lnSpc>
                <a:spcPct val="150000"/>
              </a:lnSpc>
              <a:buFont typeface="Courier New" panose="02070309020205020404" pitchFamily="49" charset="0"/>
              <a:buChar char="o"/>
            </a:pPr>
            <a:endParaRPr lang="en-US" sz="1500" b="0" dirty="0">
              <a:solidFill>
                <a:srgbClr val="000000"/>
              </a:solidFill>
              <a:effectLst/>
              <a:highlight>
                <a:srgbClr val="FFFFFF"/>
              </a:highlight>
              <a:latin typeface="Avenir Book" panose="02000503020000020003" pitchFamily="2" charset="0"/>
            </a:endParaRPr>
          </a:p>
        </p:txBody>
      </p:sp>
    </p:spTree>
    <p:extLst>
      <p:ext uri="{BB962C8B-B14F-4D97-AF65-F5344CB8AC3E}">
        <p14:creationId xmlns:p14="http://schemas.microsoft.com/office/powerpoint/2010/main" val="13568061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a:noFill/>
          <a:ln>
            <a:noFill/>
          </a:ln>
        </p:spPr>
        <p:txBody>
          <a:bodyPr vert="horz" lIns="91425" tIns="91425" rIns="91425" bIns="91425" rtlCol="0" anchor="ctr" anchorCtr="0">
            <a:noAutofit/>
          </a:bodyPr>
          <a:lstStyle/>
          <a:p>
            <a:r>
              <a:rPr lang="en-US" dirty="0">
                <a:latin typeface="Avenir Book"/>
              </a:rPr>
              <a:t>Role-playing dimensions</a:t>
            </a:r>
          </a:p>
        </p:txBody>
      </p:sp>
      <p:sp>
        <p:nvSpPr>
          <p:cNvPr id="7" name="Text Placeholder 2"/>
          <p:cNvSpPr>
            <a:spLocks noGrp="1"/>
          </p:cNvSpPr>
          <p:nvPr>
            <p:ph type="body" idx="1"/>
          </p:nvPr>
        </p:nvSpPr>
        <p:spPr>
          <a:xfrm>
            <a:off x="171450" y="819150"/>
            <a:ext cx="8784300" cy="3581400"/>
          </a:xfrm>
        </p:spPr>
        <p:txBody>
          <a:bodyPr>
            <a:normAutofit/>
          </a:bodyPr>
          <a:lstStyle/>
          <a:p>
            <a:pPr marL="0" indent="0">
              <a:lnSpc>
                <a:spcPct val="150000"/>
              </a:lnSpc>
              <a:buNone/>
            </a:pPr>
            <a:endParaRPr lang="en-GB" sz="1600" b="1" dirty="0">
              <a:latin typeface="Avenir Book" charset="0"/>
              <a:ea typeface="Avenir Book" charset="0"/>
              <a:cs typeface="Avenir Book" charset="0"/>
            </a:endParaRPr>
          </a:p>
          <a:p>
            <a:pPr marL="0" indent="0">
              <a:lnSpc>
                <a:spcPct val="150000"/>
              </a:lnSpc>
              <a:buNone/>
            </a:pPr>
            <a:endParaRPr lang="en-GB" sz="1500" b="1" dirty="0">
              <a:latin typeface="Avenir Book" charset="0"/>
              <a:ea typeface="Avenir Book" charset="0"/>
              <a:cs typeface="Avenir Book" charset="0"/>
            </a:endParaRPr>
          </a:p>
        </p:txBody>
      </p:sp>
      <p:sp>
        <p:nvSpPr>
          <p:cNvPr id="2" name="Text Placeholder 2">
            <a:extLst>
              <a:ext uri="{FF2B5EF4-FFF2-40B4-BE49-F238E27FC236}">
                <a16:creationId xmlns:a16="http://schemas.microsoft.com/office/drawing/2014/main" id="{C1E96731-8327-9C88-4E19-4BDAC62D8541}"/>
              </a:ext>
            </a:extLst>
          </p:cNvPr>
          <p:cNvSpPr txBox="1">
            <a:spLocks/>
          </p:cNvSpPr>
          <p:nvPr/>
        </p:nvSpPr>
        <p:spPr>
          <a:xfrm>
            <a:off x="381000" y="819150"/>
            <a:ext cx="8225992" cy="3886201"/>
          </a:xfrm>
          <a:prstGeom prst="rect">
            <a:avLst/>
          </a:prstGeom>
          <a:noFill/>
          <a:ln>
            <a:noFill/>
          </a:ln>
        </p:spPr>
        <p:txBody>
          <a:bodyPr vert="horz" lIns="91425" tIns="91425" rIns="91425" bIns="91425" rtlCol="0" anchor="t" anchorCtr="0">
            <a:noAutofit/>
          </a:bodyPr>
          <a:lstStyle>
            <a:defPPr>
              <a:defRPr lang="fr-FR"/>
            </a:defPPr>
            <a:lvl1pPr marL="171450" indent="-171450" defTabSz="685800">
              <a:lnSpc>
                <a:spcPct val="150000"/>
              </a:lnSpc>
              <a:spcBef>
                <a:spcPts val="0"/>
              </a:spcBef>
              <a:buFont typeface="Arial" panose="020B0604020202020204" pitchFamily="34" charset="0"/>
              <a:buChar char="•"/>
              <a:defRPr sz="1600">
                <a:solidFill>
                  <a:srgbClr val="000000"/>
                </a:solidFill>
                <a:highlight>
                  <a:srgbClr val="FFFFFF"/>
                </a:highlight>
                <a:latin typeface="Avenir Book" panose="02000503020000020003" pitchFamily="2" charset="0"/>
                <a:ea typeface="Avenir Book" panose="02000503020000020003" pitchFamily="2" charset="0"/>
              </a:defRPr>
            </a:lvl1pPr>
            <a:lvl2pPr marL="514350" indent="-171450" defTabSz="685800">
              <a:lnSpc>
                <a:spcPct val="90000"/>
              </a:lnSpc>
              <a:spcBef>
                <a:spcPts val="0"/>
              </a:spcBef>
              <a:buFont typeface="Arial" panose="020B0604020202020204" pitchFamily="34" charset="0"/>
              <a:buChar char="•"/>
            </a:lvl2pPr>
            <a:lvl3pPr marL="857250" indent="-171450" defTabSz="685800">
              <a:lnSpc>
                <a:spcPct val="90000"/>
              </a:lnSpc>
              <a:spcBef>
                <a:spcPts val="0"/>
              </a:spcBef>
              <a:buFont typeface="Arial" panose="020B0604020202020204" pitchFamily="34" charset="0"/>
              <a:buChar char="•"/>
              <a:defRPr sz="1500"/>
            </a:lvl3pPr>
            <a:lvl4pPr marL="1200150" indent="-171450" defTabSz="685800">
              <a:lnSpc>
                <a:spcPct val="90000"/>
              </a:lnSpc>
              <a:spcBef>
                <a:spcPts val="0"/>
              </a:spcBef>
              <a:buFont typeface="Arial" panose="020B0604020202020204" pitchFamily="34" charset="0"/>
              <a:buChar char="•"/>
              <a:defRPr sz="1350"/>
            </a:lvl4pPr>
            <a:lvl5pPr marL="1543050" indent="-171450" defTabSz="685800">
              <a:lnSpc>
                <a:spcPct val="90000"/>
              </a:lnSpc>
              <a:spcBef>
                <a:spcPts val="0"/>
              </a:spcBef>
              <a:buFont typeface="Arial" panose="020B0604020202020204" pitchFamily="34" charset="0"/>
              <a:buChar char="•"/>
              <a:defRPr sz="1350"/>
            </a:lvl5pPr>
            <a:lvl6pPr marL="1885950" indent="-171450" defTabSz="685800">
              <a:lnSpc>
                <a:spcPct val="90000"/>
              </a:lnSpc>
              <a:spcBef>
                <a:spcPts val="0"/>
              </a:spcBef>
              <a:buFont typeface="Arial" panose="020B0604020202020204" pitchFamily="34" charset="0"/>
              <a:buChar char="•"/>
              <a:defRPr sz="1350"/>
            </a:lvl6pPr>
            <a:lvl7pPr marL="2228850" indent="-171450" defTabSz="685800">
              <a:lnSpc>
                <a:spcPct val="90000"/>
              </a:lnSpc>
              <a:spcBef>
                <a:spcPts val="0"/>
              </a:spcBef>
              <a:buFont typeface="Arial" panose="020B0604020202020204" pitchFamily="34" charset="0"/>
              <a:buChar char="•"/>
              <a:defRPr sz="1350"/>
            </a:lvl7pPr>
            <a:lvl8pPr marL="2571750" indent="-171450" defTabSz="685800">
              <a:lnSpc>
                <a:spcPct val="90000"/>
              </a:lnSpc>
              <a:spcBef>
                <a:spcPts val="0"/>
              </a:spcBef>
              <a:buFont typeface="Arial" panose="020B0604020202020204" pitchFamily="34" charset="0"/>
              <a:buChar char="•"/>
              <a:defRPr sz="1350"/>
            </a:lvl8pPr>
            <a:lvl9pPr marL="2914650" indent="-171450" defTabSz="685800">
              <a:lnSpc>
                <a:spcPct val="90000"/>
              </a:lnSpc>
              <a:spcBef>
                <a:spcPts val="0"/>
              </a:spcBef>
              <a:buFont typeface="Arial" panose="020B0604020202020204" pitchFamily="34" charset="0"/>
              <a:buChar char="•"/>
              <a:defRPr sz="1350"/>
            </a:lvl9pPr>
          </a:lstStyle>
          <a:p>
            <a:r>
              <a:rPr lang="en-US" dirty="0">
                <a:ea typeface="+mn-ea"/>
              </a:rPr>
              <a:t>In a Power BI model, this design can be </a:t>
            </a:r>
            <a:r>
              <a:rPr lang="en-US" b="0" dirty="0">
                <a:solidFill>
                  <a:srgbClr val="000000"/>
                </a:solidFill>
                <a:effectLst/>
                <a:highlight>
                  <a:srgbClr val="FFFFFF"/>
                </a:highlight>
              </a:rPr>
              <a:t>imitated by creating multiple relationships between two tables. </a:t>
            </a:r>
          </a:p>
          <a:p>
            <a:pPr lvl="1">
              <a:lnSpc>
                <a:spcPct val="15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In the Adventure Works example, the date and reseller sales tables would have three relationships. </a:t>
            </a:r>
          </a:p>
          <a:p>
            <a:pPr lvl="1">
              <a:lnSpc>
                <a:spcPct val="15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While this design is possible, it's important to understand that there can only be one active relationship between two Power BI model tables. </a:t>
            </a:r>
          </a:p>
          <a:p>
            <a:pPr lvl="1">
              <a:lnSpc>
                <a:spcPct val="15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All remaining relationships must be set to inactive. </a:t>
            </a:r>
          </a:p>
          <a:p>
            <a:pPr lvl="1">
              <a:lnSpc>
                <a:spcPct val="15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Having a single active relationship means there is a default filter propagation from date to reseller sales. </a:t>
            </a:r>
          </a:p>
          <a:p>
            <a:pPr lvl="1">
              <a:lnSpc>
                <a:spcPct val="15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In this instance, the active relationship is set to the most common filter that is used by reports, which at Adventure Works is the order date relationship</a:t>
            </a:r>
            <a:r>
              <a:rPr lang="en-US" sz="1400" dirty="0">
                <a:solidFill>
                  <a:srgbClr val="000000"/>
                </a:solidFill>
                <a:highlight>
                  <a:srgbClr val="FFFFFF"/>
                </a:highlight>
                <a:latin typeface="Avenir Book" panose="02000503020000020003" pitchFamily="2" charset="0"/>
              </a:rPr>
              <a:t>.</a:t>
            </a:r>
            <a:endParaRPr lang="en-US" sz="1400" b="0" dirty="0">
              <a:solidFill>
                <a:srgbClr val="000000"/>
              </a:solidFill>
              <a:effectLst/>
              <a:highlight>
                <a:srgbClr val="FFFFFF"/>
              </a:highlight>
            </a:endParaRPr>
          </a:p>
        </p:txBody>
      </p:sp>
    </p:spTree>
    <p:extLst>
      <p:ext uri="{BB962C8B-B14F-4D97-AF65-F5344CB8AC3E}">
        <p14:creationId xmlns:p14="http://schemas.microsoft.com/office/powerpoint/2010/main" val="1279416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a:noFill/>
          <a:ln>
            <a:noFill/>
          </a:ln>
        </p:spPr>
        <p:txBody>
          <a:bodyPr vert="horz" lIns="91425" tIns="91425" rIns="91425" bIns="91425" rtlCol="0" anchor="ctr" anchorCtr="0">
            <a:noAutofit/>
          </a:bodyPr>
          <a:lstStyle/>
          <a:p>
            <a:r>
              <a:rPr lang="en-US" dirty="0">
                <a:latin typeface="Avenir Book"/>
              </a:rPr>
              <a:t>Role-playing dimensions</a:t>
            </a:r>
          </a:p>
        </p:txBody>
      </p:sp>
      <p:sp>
        <p:nvSpPr>
          <p:cNvPr id="7" name="Text Placeholder 2"/>
          <p:cNvSpPr>
            <a:spLocks noGrp="1"/>
          </p:cNvSpPr>
          <p:nvPr>
            <p:ph type="body" idx="1"/>
          </p:nvPr>
        </p:nvSpPr>
        <p:spPr>
          <a:xfrm>
            <a:off x="171450" y="819150"/>
            <a:ext cx="8784300" cy="3581400"/>
          </a:xfrm>
        </p:spPr>
        <p:txBody>
          <a:bodyPr>
            <a:normAutofit/>
          </a:bodyPr>
          <a:lstStyle/>
          <a:p>
            <a:pPr marL="0" indent="0">
              <a:lnSpc>
                <a:spcPct val="150000"/>
              </a:lnSpc>
              <a:buNone/>
            </a:pPr>
            <a:endParaRPr lang="en-GB" sz="1600" b="1" dirty="0">
              <a:latin typeface="Avenir Book" charset="0"/>
              <a:ea typeface="Avenir Book" charset="0"/>
              <a:cs typeface="Avenir Book" charset="0"/>
            </a:endParaRPr>
          </a:p>
          <a:p>
            <a:pPr marL="0" indent="0">
              <a:lnSpc>
                <a:spcPct val="150000"/>
              </a:lnSpc>
              <a:buNone/>
            </a:pPr>
            <a:endParaRPr lang="en-GB" sz="1500" b="1" dirty="0">
              <a:latin typeface="Avenir Book" charset="0"/>
              <a:ea typeface="Avenir Book" charset="0"/>
              <a:cs typeface="Avenir Book" charset="0"/>
            </a:endParaRPr>
          </a:p>
        </p:txBody>
      </p:sp>
      <p:pic>
        <p:nvPicPr>
          <p:cNvPr id="8194" name="Picture 2">
            <a:extLst>
              <a:ext uri="{FF2B5EF4-FFF2-40B4-BE49-F238E27FC236}">
                <a16:creationId xmlns:a16="http://schemas.microsoft.com/office/drawing/2014/main" id="{3E1B4D7D-2A96-62A6-41E6-A1F38B5E28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971550"/>
            <a:ext cx="5661618" cy="3863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2517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a:noFill/>
          <a:ln>
            <a:noFill/>
          </a:ln>
        </p:spPr>
        <p:txBody>
          <a:bodyPr vert="horz" lIns="91425" tIns="91425" rIns="91425" bIns="91425" rtlCol="0" anchor="ctr" anchorCtr="0">
            <a:noAutofit/>
          </a:bodyPr>
          <a:lstStyle/>
          <a:p>
            <a:r>
              <a:rPr lang="en-US" dirty="0">
                <a:latin typeface="Avenir Book"/>
              </a:rPr>
              <a:t>Solution 1 to Role-playing dimensions</a:t>
            </a:r>
          </a:p>
        </p:txBody>
      </p:sp>
      <p:sp>
        <p:nvSpPr>
          <p:cNvPr id="7" name="Text Placeholder 2"/>
          <p:cNvSpPr>
            <a:spLocks noGrp="1"/>
          </p:cNvSpPr>
          <p:nvPr>
            <p:ph type="body" idx="1"/>
          </p:nvPr>
        </p:nvSpPr>
        <p:spPr>
          <a:xfrm>
            <a:off x="171450" y="819150"/>
            <a:ext cx="8784300" cy="3581400"/>
          </a:xfrm>
        </p:spPr>
        <p:txBody>
          <a:bodyPr>
            <a:normAutofit/>
          </a:bodyPr>
          <a:lstStyle/>
          <a:p>
            <a:pPr marL="0" indent="0">
              <a:lnSpc>
                <a:spcPct val="150000"/>
              </a:lnSpc>
              <a:buNone/>
            </a:pPr>
            <a:endParaRPr lang="en-GB" sz="1600" b="1" dirty="0">
              <a:latin typeface="Avenir Book" charset="0"/>
              <a:ea typeface="Avenir Book" charset="0"/>
              <a:cs typeface="Avenir Book" charset="0"/>
            </a:endParaRPr>
          </a:p>
          <a:p>
            <a:pPr marL="0" indent="0">
              <a:lnSpc>
                <a:spcPct val="150000"/>
              </a:lnSpc>
              <a:buNone/>
            </a:pPr>
            <a:endParaRPr lang="en-GB" sz="1500" b="1" dirty="0">
              <a:latin typeface="Avenir Book" charset="0"/>
              <a:ea typeface="Avenir Book" charset="0"/>
              <a:cs typeface="Avenir Book" charset="0"/>
            </a:endParaRPr>
          </a:p>
        </p:txBody>
      </p:sp>
      <p:sp>
        <p:nvSpPr>
          <p:cNvPr id="2" name="Text Placeholder 2">
            <a:extLst>
              <a:ext uri="{FF2B5EF4-FFF2-40B4-BE49-F238E27FC236}">
                <a16:creationId xmlns:a16="http://schemas.microsoft.com/office/drawing/2014/main" id="{C1E96731-8327-9C88-4E19-4BDAC62D8541}"/>
              </a:ext>
            </a:extLst>
          </p:cNvPr>
          <p:cNvSpPr txBox="1">
            <a:spLocks/>
          </p:cNvSpPr>
          <p:nvPr/>
        </p:nvSpPr>
        <p:spPr>
          <a:xfrm>
            <a:off x="381000" y="819150"/>
            <a:ext cx="8225992" cy="3886201"/>
          </a:xfrm>
          <a:prstGeom prst="rect">
            <a:avLst/>
          </a:prstGeom>
          <a:noFill/>
          <a:ln>
            <a:noFill/>
          </a:ln>
        </p:spPr>
        <p:txBody>
          <a:bodyPr vert="horz" lIns="91425" tIns="91425" rIns="91425" bIns="91425" rtlCol="0" anchor="t" anchorCtr="0">
            <a:noAutofit/>
          </a:bodyPr>
          <a:lstStyle>
            <a:defPPr>
              <a:defRPr lang="fr-FR"/>
            </a:defPPr>
            <a:lvl1pPr marL="171450" indent="-171450" defTabSz="685800">
              <a:lnSpc>
                <a:spcPct val="150000"/>
              </a:lnSpc>
              <a:spcBef>
                <a:spcPts val="0"/>
              </a:spcBef>
              <a:buFont typeface="Arial" panose="020B0604020202020204" pitchFamily="34" charset="0"/>
              <a:buChar char="•"/>
              <a:defRPr sz="1600">
                <a:solidFill>
                  <a:srgbClr val="000000"/>
                </a:solidFill>
                <a:highlight>
                  <a:srgbClr val="FFFFFF"/>
                </a:highlight>
                <a:latin typeface="Avenir Book" panose="02000503020000020003" pitchFamily="2" charset="0"/>
                <a:ea typeface="Avenir Book" panose="02000503020000020003" pitchFamily="2" charset="0"/>
              </a:defRPr>
            </a:lvl1pPr>
            <a:lvl2pPr marL="514350" indent="-171450" defTabSz="685800">
              <a:lnSpc>
                <a:spcPct val="90000"/>
              </a:lnSpc>
              <a:spcBef>
                <a:spcPts val="0"/>
              </a:spcBef>
              <a:buFont typeface="Arial" panose="020B0604020202020204" pitchFamily="34" charset="0"/>
              <a:buChar char="•"/>
            </a:lvl2pPr>
            <a:lvl3pPr marL="857250" indent="-171450" defTabSz="685800">
              <a:lnSpc>
                <a:spcPct val="90000"/>
              </a:lnSpc>
              <a:spcBef>
                <a:spcPts val="0"/>
              </a:spcBef>
              <a:buFont typeface="Arial" panose="020B0604020202020204" pitchFamily="34" charset="0"/>
              <a:buChar char="•"/>
              <a:defRPr sz="1500"/>
            </a:lvl3pPr>
            <a:lvl4pPr marL="1200150" indent="-171450" defTabSz="685800">
              <a:lnSpc>
                <a:spcPct val="90000"/>
              </a:lnSpc>
              <a:spcBef>
                <a:spcPts val="0"/>
              </a:spcBef>
              <a:buFont typeface="Arial" panose="020B0604020202020204" pitchFamily="34" charset="0"/>
              <a:buChar char="•"/>
              <a:defRPr sz="1350"/>
            </a:lvl4pPr>
            <a:lvl5pPr marL="1543050" indent="-171450" defTabSz="685800">
              <a:lnSpc>
                <a:spcPct val="90000"/>
              </a:lnSpc>
              <a:spcBef>
                <a:spcPts val="0"/>
              </a:spcBef>
              <a:buFont typeface="Arial" panose="020B0604020202020204" pitchFamily="34" charset="0"/>
              <a:buChar char="•"/>
              <a:defRPr sz="1350"/>
            </a:lvl5pPr>
            <a:lvl6pPr marL="1885950" indent="-171450" defTabSz="685800">
              <a:lnSpc>
                <a:spcPct val="90000"/>
              </a:lnSpc>
              <a:spcBef>
                <a:spcPts val="0"/>
              </a:spcBef>
              <a:buFont typeface="Arial" panose="020B0604020202020204" pitchFamily="34" charset="0"/>
              <a:buChar char="•"/>
              <a:defRPr sz="1350"/>
            </a:lvl6pPr>
            <a:lvl7pPr marL="2228850" indent="-171450" defTabSz="685800">
              <a:lnSpc>
                <a:spcPct val="90000"/>
              </a:lnSpc>
              <a:spcBef>
                <a:spcPts val="0"/>
              </a:spcBef>
              <a:buFont typeface="Arial" panose="020B0604020202020204" pitchFamily="34" charset="0"/>
              <a:buChar char="•"/>
              <a:defRPr sz="1350"/>
            </a:lvl7pPr>
            <a:lvl8pPr marL="2571750" indent="-171450" defTabSz="685800">
              <a:lnSpc>
                <a:spcPct val="90000"/>
              </a:lnSpc>
              <a:spcBef>
                <a:spcPts val="0"/>
              </a:spcBef>
              <a:buFont typeface="Arial" panose="020B0604020202020204" pitchFamily="34" charset="0"/>
              <a:buChar char="•"/>
              <a:defRPr sz="1350"/>
            </a:lvl8pPr>
            <a:lvl9pPr marL="2914650" indent="-171450" defTabSz="685800">
              <a:lnSpc>
                <a:spcPct val="90000"/>
              </a:lnSpc>
              <a:spcBef>
                <a:spcPts val="0"/>
              </a:spcBef>
              <a:buFont typeface="Arial" panose="020B0604020202020204" pitchFamily="34" charset="0"/>
              <a:buChar char="•"/>
              <a:defRPr sz="1350"/>
            </a:lvl9pPr>
          </a:lstStyle>
          <a:p>
            <a:r>
              <a:rPr lang="en-US" b="0" dirty="0">
                <a:solidFill>
                  <a:srgbClr val="000000"/>
                </a:solidFill>
                <a:effectLst/>
                <a:highlight>
                  <a:srgbClr val="FFFFFF"/>
                </a:highlight>
              </a:rPr>
              <a:t>The only way to use an inactive relationship is to define a DAX expression that uses the USERELATIONSHIP function.</a:t>
            </a:r>
          </a:p>
          <a:p>
            <a:pPr lvl="1">
              <a:lnSpc>
                <a:spcPct val="15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In our example, the model developer must create measures to enable analysis of reseller sales by ship date and delivery date. </a:t>
            </a:r>
          </a:p>
          <a:p>
            <a:pPr lvl="1">
              <a:lnSpc>
                <a:spcPct val="15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This work can be tedious, especially when the reseller table defines many measures. </a:t>
            </a:r>
          </a:p>
          <a:p>
            <a:pPr lvl="1">
              <a:lnSpc>
                <a:spcPct val="15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It also creates Fields pane clutter, with an overabundance of measures. </a:t>
            </a:r>
          </a:p>
          <a:p>
            <a:pPr lvl="1">
              <a:lnSpc>
                <a:spcPct val="15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There are other limitations, too:</a:t>
            </a:r>
          </a:p>
          <a:p>
            <a:pPr lvl="2">
              <a:lnSpc>
                <a:spcPct val="150000"/>
              </a:lnSpc>
              <a:buFont typeface="Wingdings" pitchFamily="2" charset="2"/>
              <a:buChar char="§"/>
            </a:pPr>
            <a:r>
              <a:rPr lang="en-US" sz="1200" b="0" i="0" dirty="0">
                <a:solidFill>
                  <a:srgbClr val="161616"/>
                </a:solidFill>
                <a:effectLst/>
                <a:highlight>
                  <a:srgbClr val="FFFFFF"/>
                </a:highlight>
                <a:latin typeface="Avenir Book" panose="02000503020000020003" pitchFamily="2" charset="0"/>
              </a:rPr>
              <a:t>When report authors rely on summarizing columns, rather than defining measures, they can't achieve summarization for the inactive relationships without writing a report-level measure. Report-level measures can only be defined when authoring reports in Power BI Desktop.</a:t>
            </a:r>
          </a:p>
          <a:p>
            <a:pPr lvl="2">
              <a:lnSpc>
                <a:spcPct val="150000"/>
              </a:lnSpc>
              <a:buFont typeface="Wingdings" pitchFamily="2" charset="2"/>
              <a:buChar char="§"/>
            </a:pPr>
            <a:r>
              <a:rPr lang="en-US" sz="1200" b="0" i="0" dirty="0">
                <a:solidFill>
                  <a:srgbClr val="161616"/>
                </a:solidFill>
                <a:effectLst/>
                <a:highlight>
                  <a:srgbClr val="FFFFFF"/>
                </a:highlight>
                <a:latin typeface="Avenir Book" panose="02000503020000020003" pitchFamily="2" charset="0"/>
              </a:rPr>
              <a:t>With only one active relationship path between date and reseller sales, it's not possible to simultaneously filter reseller sales by different types of dates. For example, you can't produce a visual that plots order date sales by shipped sales.</a:t>
            </a:r>
            <a:endParaRPr lang="en-US" sz="1200" b="0" dirty="0">
              <a:solidFill>
                <a:srgbClr val="000000"/>
              </a:solidFill>
              <a:effectLst/>
              <a:highlight>
                <a:srgbClr val="FFFFFF"/>
              </a:highlight>
            </a:endParaRPr>
          </a:p>
        </p:txBody>
      </p:sp>
    </p:spTree>
    <p:extLst>
      <p:ext uri="{BB962C8B-B14F-4D97-AF65-F5344CB8AC3E}">
        <p14:creationId xmlns:p14="http://schemas.microsoft.com/office/powerpoint/2010/main" val="28823172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Outline of Previous Lecture</a:t>
            </a:r>
          </a:p>
        </p:txBody>
      </p:sp>
      <p:sp>
        <p:nvSpPr>
          <p:cNvPr id="3" name="Text Placeholder 2"/>
          <p:cNvSpPr>
            <a:spLocks noGrp="1"/>
          </p:cNvSpPr>
          <p:nvPr>
            <p:ph type="body" idx="1"/>
          </p:nvPr>
        </p:nvSpPr>
        <p:spPr>
          <a:xfrm>
            <a:off x="537008" y="895349"/>
            <a:ext cx="7844992" cy="3657601"/>
          </a:xfrm>
        </p:spPr>
        <p:txBody>
          <a:bodyPr>
            <a:noAutofit/>
          </a:bodyPr>
          <a:lstStyle/>
          <a:p>
            <a:pPr>
              <a:lnSpc>
                <a:spcPct val="150000"/>
              </a:lnSpc>
            </a:pPr>
            <a:r>
              <a:rPr lang="en-US" altLang="en-US" sz="1800" dirty="0">
                <a:solidFill>
                  <a:schemeClr val="bg1">
                    <a:lumMod val="50000"/>
                  </a:schemeClr>
                </a:solidFill>
                <a:latin typeface="Avenir Book"/>
              </a:rPr>
              <a:t>Star schema overview</a:t>
            </a:r>
          </a:p>
          <a:p>
            <a:pPr>
              <a:lnSpc>
                <a:spcPct val="150000"/>
              </a:lnSpc>
            </a:pPr>
            <a:r>
              <a:rPr lang="en-US" sz="1800" dirty="0">
                <a:solidFill>
                  <a:schemeClr val="bg1">
                    <a:lumMod val="50000"/>
                  </a:schemeClr>
                </a:solidFill>
                <a:latin typeface="Avenir Book"/>
              </a:rPr>
              <a:t>Normalization vs. denormalization</a:t>
            </a:r>
          </a:p>
          <a:p>
            <a:pPr>
              <a:lnSpc>
                <a:spcPct val="150000"/>
              </a:lnSpc>
            </a:pPr>
            <a:r>
              <a:rPr lang="en-US" sz="1800" dirty="0">
                <a:solidFill>
                  <a:schemeClr val="bg1">
                    <a:lumMod val="50000"/>
                  </a:schemeClr>
                </a:solidFill>
                <a:latin typeface="Avenir Book"/>
              </a:rPr>
              <a:t>Star schema relevance to Power BI models</a:t>
            </a:r>
          </a:p>
          <a:p>
            <a:pPr>
              <a:lnSpc>
                <a:spcPct val="150000"/>
              </a:lnSpc>
            </a:pPr>
            <a:r>
              <a:rPr lang="en-US" sz="1800" dirty="0">
                <a:solidFill>
                  <a:schemeClr val="bg1">
                    <a:lumMod val="50000"/>
                  </a:schemeClr>
                </a:solidFill>
                <a:latin typeface="Avenir Book"/>
              </a:rPr>
              <a:t>Data Grain</a:t>
            </a:r>
          </a:p>
          <a:p>
            <a:pPr>
              <a:lnSpc>
                <a:spcPct val="150000"/>
              </a:lnSpc>
            </a:pPr>
            <a:r>
              <a:rPr lang="en-US" sz="1800" dirty="0">
                <a:solidFill>
                  <a:schemeClr val="bg1">
                    <a:lumMod val="50000"/>
                  </a:schemeClr>
                </a:solidFill>
                <a:latin typeface="Avenir Book"/>
              </a:rPr>
              <a:t>Measures</a:t>
            </a:r>
          </a:p>
          <a:p>
            <a:pPr>
              <a:lnSpc>
                <a:spcPct val="150000"/>
              </a:lnSpc>
            </a:pPr>
            <a:r>
              <a:rPr lang="en-US" sz="1800" dirty="0">
                <a:solidFill>
                  <a:schemeClr val="bg1">
                    <a:lumMod val="50000"/>
                  </a:schemeClr>
                </a:solidFill>
                <a:latin typeface="Avenir Book"/>
              </a:rPr>
              <a:t>Surrogate keys</a:t>
            </a:r>
          </a:p>
        </p:txBody>
      </p:sp>
      <p:sp>
        <p:nvSpPr>
          <p:cNvPr id="7" name="TextBox 6"/>
          <p:cNvSpPr txBox="1"/>
          <p:nvPr/>
        </p:nvSpPr>
        <p:spPr>
          <a:xfrm>
            <a:off x="6902245" y="2025445"/>
            <a:ext cx="184731" cy="307777"/>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41386438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a:noFill/>
          <a:ln>
            <a:noFill/>
          </a:ln>
        </p:spPr>
        <p:txBody>
          <a:bodyPr vert="horz" lIns="91425" tIns="91425" rIns="91425" bIns="91425" rtlCol="0" anchor="ctr" anchorCtr="0">
            <a:noAutofit/>
          </a:bodyPr>
          <a:lstStyle/>
          <a:p>
            <a:r>
              <a:rPr lang="en-US" dirty="0">
                <a:latin typeface="Avenir Book"/>
              </a:rPr>
              <a:t>Solution </a:t>
            </a:r>
            <a:r>
              <a:rPr lang="en-US">
                <a:latin typeface="Avenir Book"/>
              </a:rPr>
              <a:t>1 to Role-playing </a:t>
            </a:r>
            <a:r>
              <a:rPr lang="en-US" dirty="0">
                <a:latin typeface="Avenir Book"/>
              </a:rPr>
              <a:t>dimensions</a:t>
            </a:r>
          </a:p>
        </p:txBody>
      </p:sp>
      <p:sp>
        <p:nvSpPr>
          <p:cNvPr id="7" name="Text Placeholder 2"/>
          <p:cNvSpPr>
            <a:spLocks noGrp="1"/>
          </p:cNvSpPr>
          <p:nvPr>
            <p:ph type="body" idx="1"/>
          </p:nvPr>
        </p:nvSpPr>
        <p:spPr>
          <a:xfrm>
            <a:off x="171450" y="819150"/>
            <a:ext cx="8784300" cy="3581400"/>
          </a:xfrm>
        </p:spPr>
        <p:txBody>
          <a:bodyPr>
            <a:normAutofit/>
          </a:bodyPr>
          <a:lstStyle/>
          <a:p>
            <a:pPr marL="0" indent="0">
              <a:lnSpc>
                <a:spcPct val="150000"/>
              </a:lnSpc>
              <a:buNone/>
            </a:pPr>
            <a:endParaRPr lang="en-GB" sz="1600" b="1" dirty="0">
              <a:latin typeface="Avenir Book" charset="0"/>
              <a:ea typeface="Avenir Book" charset="0"/>
              <a:cs typeface="Avenir Book" charset="0"/>
            </a:endParaRPr>
          </a:p>
          <a:p>
            <a:pPr marL="0" indent="0">
              <a:lnSpc>
                <a:spcPct val="150000"/>
              </a:lnSpc>
              <a:buNone/>
            </a:pPr>
            <a:endParaRPr lang="en-GB" sz="1500" b="1" dirty="0">
              <a:latin typeface="Avenir Book" charset="0"/>
              <a:ea typeface="Avenir Book" charset="0"/>
              <a:cs typeface="Avenir Book" charset="0"/>
            </a:endParaRPr>
          </a:p>
        </p:txBody>
      </p:sp>
      <p:sp>
        <p:nvSpPr>
          <p:cNvPr id="2" name="Text Placeholder 2">
            <a:extLst>
              <a:ext uri="{FF2B5EF4-FFF2-40B4-BE49-F238E27FC236}">
                <a16:creationId xmlns:a16="http://schemas.microsoft.com/office/drawing/2014/main" id="{C1E96731-8327-9C88-4E19-4BDAC62D8541}"/>
              </a:ext>
            </a:extLst>
          </p:cNvPr>
          <p:cNvSpPr txBox="1">
            <a:spLocks/>
          </p:cNvSpPr>
          <p:nvPr/>
        </p:nvSpPr>
        <p:spPr>
          <a:xfrm>
            <a:off x="381000" y="819150"/>
            <a:ext cx="8225992" cy="3886201"/>
          </a:xfrm>
          <a:prstGeom prst="rect">
            <a:avLst/>
          </a:prstGeom>
          <a:noFill/>
          <a:ln>
            <a:noFill/>
          </a:ln>
        </p:spPr>
        <p:txBody>
          <a:bodyPr vert="horz" lIns="91425" tIns="91425" rIns="91425" bIns="91425" rtlCol="0" anchor="t" anchorCtr="0">
            <a:noAutofit/>
          </a:bodyPr>
          <a:lstStyle>
            <a:defPPr>
              <a:defRPr lang="fr-FR"/>
            </a:defPPr>
            <a:lvl1pPr marL="171450" indent="-171450" defTabSz="685800">
              <a:lnSpc>
                <a:spcPct val="150000"/>
              </a:lnSpc>
              <a:spcBef>
                <a:spcPts val="0"/>
              </a:spcBef>
              <a:buFont typeface="Arial" panose="020B0604020202020204" pitchFamily="34" charset="0"/>
              <a:buChar char="•"/>
              <a:defRPr sz="1600">
                <a:solidFill>
                  <a:srgbClr val="000000"/>
                </a:solidFill>
                <a:highlight>
                  <a:srgbClr val="FFFFFF"/>
                </a:highlight>
                <a:latin typeface="Avenir Book" panose="02000503020000020003" pitchFamily="2" charset="0"/>
                <a:ea typeface="Avenir Book" panose="02000503020000020003" pitchFamily="2" charset="0"/>
              </a:defRPr>
            </a:lvl1pPr>
            <a:lvl2pPr marL="514350" indent="-171450" defTabSz="685800">
              <a:lnSpc>
                <a:spcPct val="90000"/>
              </a:lnSpc>
              <a:spcBef>
                <a:spcPts val="0"/>
              </a:spcBef>
              <a:buFont typeface="Arial" panose="020B0604020202020204" pitchFamily="34" charset="0"/>
              <a:buChar char="•"/>
            </a:lvl2pPr>
            <a:lvl3pPr marL="857250" indent="-171450" defTabSz="685800">
              <a:lnSpc>
                <a:spcPct val="90000"/>
              </a:lnSpc>
              <a:spcBef>
                <a:spcPts val="0"/>
              </a:spcBef>
              <a:buFont typeface="Arial" panose="020B0604020202020204" pitchFamily="34" charset="0"/>
              <a:buChar char="•"/>
              <a:defRPr sz="1500"/>
            </a:lvl3pPr>
            <a:lvl4pPr marL="1200150" indent="-171450" defTabSz="685800">
              <a:lnSpc>
                <a:spcPct val="90000"/>
              </a:lnSpc>
              <a:spcBef>
                <a:spcPts val="0"/>
              </a:spcBef>
              <a:buFont typeface="Arial" panose="020B0604020202020204" pitchFamily="34" charset="0"/>
              <a:buChar char="•"/>
              <a:defRPr sz="1350"/>
            </a:lvl4pPr>
            <a:lvl5pPr marL="1543050" indent="-171450" defTabSz="685800">
              <a:lnSpc>
                <a:spcPct val="90000"/>
              </a:lnSpc>
              <a:spcBef>
                <a:spcPts val="0"/>
              </a:spcBef>
              <a:buFont typeface="Arial" panose="020B0604020202020204" pitchFamily="34" charset="0"/>
              <a:buChar char="•"/>
              <a:defRPr sz="1350"/>
            </a:lvl5pPr>
            <a:lvl6pPr marL="1885950" indent="-171450" defTabSz="685800">
              <a:lnSpc>
                <a:spcPct val="90000"/>
              </a:lnSpc>
              <a:spcBef>
                <a:spcPts val="0"/>
              </a:spcBef>
              <a:buFont typeface="Arial" panose="020B0604020202020204" pitchFamily="34" charset="0"/>
              <a:buChar char="•"/>
              <a:defRPr sz="1350"/>
            </a:lvl6pPr>
            <a:lvl7pPr marL="2228850" indent="-171450" defTabSz="685800">
              <a:lnSpc>
                <a:spcPct val="90000"/>
              </a:lnSpc>
              <a:spcBef>
                <a:spcPts val="0"/>
              </a:spcBef>
              <a:buFont typeface="Arial" panose="020B0604020202020204" pitchFamily="34" charset="0"/>
              <a:buChar char="•"/>
              <a:defRPr sz="1350"/>
            </a:lvl7pPr>
            <a:lvl8pPr marL="2571750" indent="-171450" defTabSz="685800">
              <a:lnSpc>
                <a:spcPct val="90000"/>
              </a:lnSpc>
              <a:spcBef>
                <a:spcPts val="0"/>
              </a:spcBef>
              <a:buFont typeface="Arial" panose="020B0604020202020204" pitchFamily="34" charset="0"/>
              <a:buChar char="•"/>
              <a:defRPr sz="1350"/>
            </a:lvl8pPr>
            <a:lvl9pPr marL="2914650" indent="-171450" defTabSz="685800">
              <a:lnSpc>
                <a:spcPct val="90000"/>
              </a:lnSpc>
              <a:spcBef>
                <a:spcPts val="0"/>
              </a:spcBef>
              <a:buFont typeface="Arial" panose="020B0604020202020204" pitchFamily="34" charset="0"/>
              <a:buChar char="•"/>
              <a:defRPr sz="1350"/>
            </a:lvl9pPr>
          </a:lstStyle>
          <a:p>
            <a:r>
              <a:rPr lang="en-US" b="0" dirty="0">
                <a:solidFill>
                  <a:srgbClr val="000000"/>
                </a:solidFill>
                <a:effectLst/>
                <a:highlight>
                  <a:srgbClr val="FFFFFF"/>
                </a:highlight>
              </a:rPr>
              <a:t>The only way to use an inactive relationship is to define a DAX expression that uses the USERELATIONSHIP function.</a:t>
            </a:r>
          </a:p>
          <a:p>
            <a:pPr lvl="1">
              <a:lnSpc>
                <a:spcPct val="15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In our example, the model developer must create measures to enable analysis of reseller sales by ship date and delivery date. </a:t>
            </a:r>
          </a:p>
          <a:p>
            <a:pPr lvl="1">
              <a:lnSpc>
                <a:spcPct val="15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This work can be tedious, especially when the reseller table defines many measures. </a:t>
            </a:r>
          </a:p>
          <a:p>
            <a:pPr lvl="1">
              <a:lnSpc>
                <a:spcPct val="15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It also creates Fields pane clutter, with an overabundance of measures. </a:t>
            </a:r>
          </a:p>
          <a:p>
            <a:pPr lvl="1">
              <a:lnSpc>
                <a:spcPct val="15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There are other limitations, too:</a:t>
            </a:r>
          </a:p>
          <a:p>
            <a:pPr lvl="2">
              <a:lnSpc>
                <a:spcPct val="150000"/>
              </a:lnSpc>
              <a:buFont typeface="Wingdings" pitchFamily="2" charset="2"/>
              <a:buChar char="§"/>
            </a:pPr>
            <a:r>
              <a:rPr lang="en-US" sz="1200" b="0" i="0" dirty="0">
                <a:solidFill>
                  <a:srgbClr val="161616"/>
                </a:solidFill>
                <a:effectLst/>
                <a:highlight>
                  <a:srgbClr val="FFFFFF"/>
                </a:highlight>
                <a:latin typeface="Avenir Book" panose="02000503020000020003" pitchFamily="2" charset="0"/>
              </a:rPr>
              <a:t>When report authors rely on summarizing columns, rather than defining measures, they can't achieve summarization for the inactive relationships without writing a report-level measure. Report-level measures can only be defined when authoring reports in Power BI Desktop.</a:t>
            </a:r>
          </a:p>
          <a:p>
            <a:pPr lvl="2">
              <a:lnSpc>
                <a:spcPct val="150000"/>
              </a:lnSpc>
              <a:buFont typeface="Wingdings" pitchFamily="2" charset="2"/>
              <a:buChar char="§"/>
            </a:pPr>
            <a:r>
              <a:rPr lang="en-US" sz="1200" b="0" i="0" dirty="0">
                <a:solidFill>
                  <a:srgbClr val="161616"/>
                </a:solidFill>
                <a:effectLst/>
                <a:highlight>
                  <a:srgbClr val="FFFFFF"/>
                </a:highlight>
                <a:latin typeface="Avenir Book" panose="02000503020000020003" pitchFamily="2" charset="0"/>
              </a:rPr>
              <a:t>With only one active relationship path between date and reseller sales, it's not possible to simultaneously filter reseller sales by different types of dates. For example, you can't produce a visual that plots order date sales by shipped sales.</a:t>
            </a:r>
            <a:endParaRPr lang="en-US" sz="1200" b="0" dirty="0">
              <a:solidFill>
                <a:srgbClr val="000000"/>
              </a:solidFill>
              <a:effectLst/>
              <a:highlight>
                <a:srgbClr val="FFFFFF"/>
              </a:highlight>
            </a:endParaRPr>
          </a:p>
        </p:txBody>
      </p:sp>
    </p:spTree>
    <p:extLst>
      <p:ext uri="{BB962C8B-B14F-4D97-AF65-F5344CB8AC3E}">
        <p14:creationId xmlns:p14="http://schemas.microsoft.com/office/powerpoint/2010/main" val="18623447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a:noFill/>
          <a:ln>
            <a:noFill/>
          </a:ln>
        </p:spPr>
        <p:txBody>
          <a:bodyPr vert="horz" lIns="91425" tIns="91425" rIns="91425" bIns="91425" rtlCol="0" anchor="ctr" anchorCtr="0">
            <a:noAutofit/>
          </a:bodyPr>
          <a:lstStyle/>
          <a:p>
            <a:r>
              <a:rPr lang="en-US" dirty="0">
                <a:latin typeface="Avenir Book"/>
              </a:rPr>
              <a:t>Solution 2 to Role-playing dimensions</a:t>
            </a:r>
          </a:p>
        </p:txBody>
      </p:sp>
      <p:sp>
        <p:nvSpPr>
          <p:cNvPr id="7" name="Text Placeholder 2"/>
          <p:cNvSpPr>
            <a:spLocks noGrp="1"/>
          </p:cNvSpPr>
          <p:nvPr>
            <p:ph type="body" idx="1"/>
          </p:nvPr>
        </p:nvSpPr>
        <p:spPr>
          <a:xfrm>
            <a:off x="171450" y="819150"/>
            <a:ext cx="8784300" cy="3581400"/>
          </a:xfrm>
        </p:spPr>
        <p:txBody>
          <a:bodyPr>
            <a:normAutofit/>
          </a:bodyPr>
          <a:lstStyle/>
          <a:p>
            <a:pPr marL="0" indent="0">
              <a:lnSpc>
                <a:spcPct val="150000"/>
              </a:lnSpc>
              <a:buNone/>
            </a:pPr>
            <a:endParaRPr lang="en-GB" sz="1600" b="1" dirty="0">
              <a:latin typeface="Avenir Book" charset="0"/>
              <a:ea typeface="Avenir Book" charset="0"/>
              <a:cs typeface="Avenir Book" charset="0"/>
            </a:endParaRPr>
          </a:p>
          <a:p>
            <a:pPr marL="0" indent="0">
              <a:lnSpc>
                <a:spcPct val="150000"/>
              </a:lnSpc>
              <a:buNone/>
            </a:pPr>
            <a:endParaRPr lang="en-GB" sz="1500" b="1" dirty="0">
              <a:latin typeface="Avenir Book" charset="0"/>
              <a:ea typeface="Avenir Book" charset="0"/>
              <a:cs typeface="Avenir Book" charset="0"/>
            </a:endParaRPr>
          </a:p>
        </p:txBody>
      </p:sp>
      <p:sp>
        <p:nvSpPr>
          <p:cNvPr id="2" name="Text Placeholder 2">
            <a:extLst>
              <a:ext uri="{FF2B5EF4-FFF2-40B4-BE49-F238E27FC236}">
                <a16:creationId xmlns:a16="http://schemas.microsoft.com/office/drawing/2014/main" id="{C1E96731-8327-9C88-4E19-4BDAC62D8541}"/>
              </a:ext>
            </a:extLst>
          </p:cNvPr>
          <p:cNvSpPr txBox="1">
            <a:spLocks/>
          </p:cNvSpPr>
          <p:nvPr/>
        </p:nvSpPr>
        <p:spPr>
          <a:xfrm>
            <a:off x="381000" y="819150"/>
            <a:ext cx="8225992" cy="3886201"/>
          </a:xfrm>
          <a:prstGeom prst="rect">
            <a:avLst/>
          </a:prstGeom>
          <a:noFill/>
          <a:ln>
            <a:noFill/>
          </a:ln>
        </p:spPr>
        <p:txBody>
          <a:bodyPr vert="horz" lIns="91425" tIns="91425" rIns="91425" bIns="91425" rtlCol="0" anchor="t" anchorCtr="0">
            <a:noAutofit/>
          </a:bodyPr>
          <a:lstStyle>
            <a:defPPr>
              <a:defRPr lang="fr-FR"/>
            </a:defPPr>
            <a:lvl1pPr marL="171450" indent="-171450" defTabSz="685800">
              <a:lnSpc>
                <a:spcPct val="150000"/>
              </a:lnSpc>
              <a:spcBef>
                <a:spcPts val="0"/>
              </a:spcBef>
              <a:buFont typeface="Arial" panose="020B0604020202020204" pitchFamily="34" charset="0"/>
              <a:buChar char="•"/>
              <a:defRPr sz="1600">
                <a:solidFill>
                  <a:srgbClr val="000000"/>
                </a:solidFill>
                <a:highlight>
                  <a:srgbClr val="FFFFFF"/>
                </a:highlight>
                <a:latin typeface="Avenir Book" panose="02000503020000020003" pitchFamily="2" charset="0"/>
                <a:ea typeface="Avenir Book" panose="02000503020000020003" pitchFamily="2" charset="0"/>
              </a:defRPr>
            </a:lvl1pPr>
            <a:lvl2pPr marL="514350" indent="-171450" defTabSz="685800">
              <a:lnSpc>
                <a:spcPct val="90000"/>
              </a:lnSpc>
              <a:spcBef>
                <a:spcPts val="0"/>
              </a:spcBef>
              <a:buFont typeface="Arial" panose="020B0604020202020204" pitchFamily="34" charset="0"/>
              <a:buChar char="•"/>
            </a:lvl2pPr>
            <a:lvl3pPr marL="857250" indent="-171450" defTabSz="685800">
              <a:lnSpc>
                <a:spcPct val="90000"/>
              </a:lnSpc>
              <a:spcBef>
                <a:spcPts val="0"/>
              </a:spcBef>
              <a:buFont typeface="Arial" panose="020B0604020202020204" pitchFamily="34" charset="0"/>
              <a:buChar char="•"/>
              <a:defRPr sz="1500"/>
            </a:lvl3pPr>
            <a:lvl4pPr marL="1200150" indent="-171450" defTabSz="685800">
              <a:lnSpc>
                <a:spcPct val="90000"/>
              </a:lnSpc>
              <a:spcBef>
                <a:spcPts val="0"/>
              </a:spcBef>
              <a:buFont typeface="Arial" panose="020B0604020202020204" pitchFamily="34" charset="0"/>
              <a:buChar char="•"/>
              <a:defRPr sz="1350"/>
            </a:lvl4pPr>
            <a:lvl5pPr marL="1543050" indent="-171450" defTabSz="685800">
              <a:lnSpc>
                <a:spcPct val="90000"/>
              </a:lnSpc>
              <a:spcBef>
                <a:spcPts val="0"/>
              </a:spcBef>
              <a:buFont typeface="Arial" panose="020B0604020202020204" pitchFamily="34" charset="0"/>
              <a:buChar char="•"/>
              <a:defRPr sz="1350"/>
            </a:lvl5pPr>
            <a:lvl6pPr marL="1885950" indent="-171450" defTabSz="685800">
              <a:lnSpc>
                <a:spcPct val="90000"/>
              </a:lnSpc>
              <a:spcBef>
                <a:spcPts val="0"/>
              </a:spcBef>
              <a:buFont typeface="Arial" panose="020B0604020202020204" pitchFamily="34" charset="0"/>
              <a:buChar char="•"/>
              <a:defRPr sz="1350"/>
            </a:lvl6pPr>
            <a:lvl7pPr marL="2228850" indent="-171450" defTabSz="685800">
              <a:lnSpc>
                <a:spcPct val="90000"/>
              </a:lnSpc>
              <a:spcBef>
                <a:spcPts val="0"/>
              </a:spcBef>
              <a:buFont typeface="Arial" panose="020B0604020202020204" pitchFamily="34" charset="0"/>
              <a:buChar char="•"/>
              <a:defRPr sz="1350"/>
            </a:lvl7pPr>
            <a:lvl8pPr marL="2571750" indent="-171450" defTabSz="685800">
              <a:lnSpc>
                <a:spcPct val="90000"/>
              </a:lnSpc>
              <a:spcBef>
                <a:spcPts val="0"/>
              </a:spcBef>
              <a:buFont typeface="Arial" panose="020B0604020202020204" pitchFamily="34" charset="0"/>
              <a:buChar char="•"/>
              <a:defRPr sz="1350"/>
            </a:lvl8pPr>
            <a:lvl9pPr marL="2914650" indent="-171450" defTabSz="685800">
              <a:lnSpc>
                <a:spcPct val="90000"/>
              </a:lnSpc>
              <a:spcBef>
                <a:spcPts val="0"/>
              </a:spcBef>
              <a:buFont typeface="Arial" panose="020B0604020202020204" pitchFamily="34" charset="0"/>
              <a:buChar char="•"/>
              <a:defRPr sz="1350"/>
            </a:lvl9pPr>
          </a:lstStyle>
          <a:p>
            <a:r>
              <a:rPr lang="en-US" b="0" dirty="0">
                <a:solidFill>
                  <a:srgbClr val="000000"/>
                </a:solidFill>
                <a:effectLst/>
                <a:highlight>
                  <a:srgbClr val="FFFFFF"/>
                </a:highlight>
              </a:rPr>
              <a:t>To overcome these limitations</a:t>
            </a:r>
          </a:p>
          <a:p>
            <a:pPr lvl="1">
              <a:lnSpc>
                <a:spcPct val="10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A common Power BI modeling technique is to create a dimension-type table for each role-playing instance. </a:t>
            </a:r>
          </a:p>
          <a:p>
            <a:pPr lvl="1">
              <a:lnSpc>
                <a:spcPct val="100000"/>
              </a:lnSpc>
              <a:buFont typeface="Courier New" panose="02070309020205020404" pitchFamily="49" charset="0"/>
              <a:buChar char="o"/>
            </a:pPr>
            <a:r>
              <a:rPr lang="en-US" sz="1400" dirty="0">
                <a:solidFill>
                  <a:srgbClr val="000000"/>
                </a:solidFill>
                <a:highlight>
                  <a:srgbClr val="FFFFFF"/>
                </a:highlight>
                <a:latin typeface="Avenir Book" panose="02000503020000020003" pitchFamily="2" charset="0"/>
              </a:rPr>
              <a:t>T</a:t>
            </a:r>
            <a:r>
              <a:rPr lang="en-US" sz="1400" b="0" dirty="0">
                <a:solidFill>
                  <a:srgbClr val="000000"/>
                </a:solidFill>
                <a:effectLst/>
                <a:highlight>
                  <a:srgbClr val="FFFFFF"/>
                </a:highlight>
                <a:latin typeface="Avenir Book" panose="02000503020000020003" pitchFamily="2" charset="0"/>
              </a:rPr>
              <a:t>he additional dimension tables as calculated tables, using DAX. </a:t>
            </a:r>
          </a:p>
          <a:p>
            <a:pPr lvl="1">
              <a:lnSpc>
                <a:spcPct val="10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Using calculated tables, the model can contain a Date table, a Ship Date table and a Delivery Date table, each with a single and active relationship to their respective reseller sales table columns.</a:t>
            </a:r>
          </a:p>
        </p:txBody>
      </p:sp>
      <p:pic>
        <p:nvPicPr>
          <p:cNvPr id="1026" name="Picture 2" descr="Image shows an example of role playing dimensions and relationships. There are three different date dimension tables related to the fact table.">
            <a:extLst>
              <a:ext uri="{FF2B5EF4-FFF2-40B4-BE49-F238E27FC236}">
                <a16:creationId xmlns:a16="http://schemas.microsoft.com/office/drawing/2014/main" id="{3A029920-8B66-C9C2-1370-3AC271CEC2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7125" y="2380624"/>
            <a:ext cx="4349750" cy="2527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2586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a:noFill/>
          <a:ln>
            <a:noFill/>
          </a:ln>
        </p:spPr>
        <p:txBody>
          <a:bodyPr vert="horz" lIns="91425" tIns="91425" rIns="91425" bIns="91425" rtlCol="0" anchor="ctr" anchorCtr="0">
            <a:noAutofit/>
          </a:bodyPr>
          <a:lstStyle/>
          <a:p>
            <a:r>
              <a:rPr lang="en-US" dirty="0">
                <a:latin typeface="Avenir Book"/>
              </a:rPr>
              <a:t>Solution 2 to Role-playing dimensions</a:t>
            </a:r>
          </a:p>
        </p:txBody>
      </p:sp>
      <p:sp>
        <p:nvSpPr>
          <p:cNvPr id="7" name="Text Placeholder 2"/>
          <p:cNvSpPr>
            <a:spLocks noGrp="1"/>
          </p:cNvSpPr>
          <p:nvPr>
            <p:ph type="body" idx="1"/>
          </p:nvPr>
        </p:nvSpPr>
        <p:spPr>
          <a:xfrm>
            <a:off x="171450" y="819150"/>
            <a:ext cx="8784300" cy="3581400"/>
          </a:xfrm>
        </p:spPr>
        <p:txBody>
          <a:bodyPr>
            <a:normAutofit/>
          </a:bodyPr>
          <a:lstStyle/>
          <a:p>
            <a:pPr marL="0" indent="0">
              <a:lnSpc>
                <a:spcPct val="150000"/>
              </a:lnSpc>
              <a:buNone/>
            </a:pPr>
            <a:endParaRPr lang="en-GB" sz="1600" b="1" dirty="0">
              <a:latin typeface="Avenir Book" charset="0"/>
              <a:ea typeface="Avenir Book" charset="0"/>
              <a:cs typeface="Avenir Book" charset="0"/>
            </a:endParaRPr>
          </a:p>
          <a:p>
            <a:pPr marL="0" indent="0">
              <a:lnSpc>
                <a:spcPct val="150000"/>
              </a:lnSpc>
              <a:buNone/>
            </a:pPr>
            <a:endParaRPr lang="en-GB" sz="1500" b="1" dirty="0">
              <a:latin typeface="Avenir Book" charset="0"/>
              <a:ea typeface="Avenir Book" charset="0"/>
              <a:cs typeface="Avenir Book" charset="0"/>
            </a:endParaRPr>
          </a:p>
        </p:txBody>
      </p:sp>
      <p:sp>
        <p:nvSpPr>
          <p:cNvPr id="2" name="Text Placeholder 2">
            <a:extLst>
              <a:ext uri="{FF2B5EF4-FFF2-40B4-BE49-F238E27FC236}">
                <a16:creationId xmlns:a16="http://schemas.microsoft.com/office/drawing/2014/main" id="{C1E96731-8327-9C88-4E19-4BDAC62D8541}"/>
              </a:ext>
            </a:extLst>
          </p:cNvPr>
          <p:cNvSpPr txBox="1">
            <a:spLocks/>
          </p:cNvSpPr>
          <p:nvPr/>
        </p:nvSpPr>
        <p:spPr>
          <a:xfrm>
            <a:off x="381000" y="819150"/>
            <a:ext cx="8225992" cy="3886201"/>
          </a:xfrm>
          <a:prstGeom prst="rect">
            <a:avLst/>
          </a:prstGeom>
          <a:noFill/>
          <a:ln>
            <a:noFill/>
          </a:ln>
        </p:spPr>
        <p:txBody>
          <a:bodyPr vert="horz" lIns="91425" tIns="91425" rIns="91425" bIns="91425" rtlCol="0" anchor="t" anchorCtr="0">
            <a:noAutofit/>
          </a:bodyPr>
          <a:lstStyle>
            <a:defPPr>
              <a:defRPr lang="fr-FR"/>
            </a:defPPr>
            <a:lvl1pPr marL="171450" indent="-171450" defTabSz="685800">
              <a:lnSpc>
                <a:spcPct val="150000"/>
              </a:lnSpc>
              <a:spcBef>
                <a:spcPts val="0"/>
              </a:spcBef>
              <a:buFont typeface="Arial" panose="020B0604020202020204" pitchFamily="34" charset="0"/>
              <a:buChar char="•"/>
              <a:defRPr sz="1600">
                <a:solidFill>
                  <a:srgbClr val="000000"/>
                </a:solidFill>
                <a:highlight>
                  <a:srgbClr val="FFFFFF"/>
                </a:highlight>
                <a:latin typeface="Avenir Book" panose="02000503020000020003" pitchFamily="2" charset="0"/>
                <a:ea typeface="Avenir Book" panose="02000503020000020003" pitchFamily="2" charset="0"/>
              </a:defRPr>
            </a:lvl1pPr>
            <a:lvl2pPr marL="514350" indent="-171450" defTabSz="685800">
              <a:lnSpc>
                <a:spcPct val="90000"/>
              </a:lnSpc>
              <a:spcBef>
                <a:spcPts val="0"/>
              </a:spcBef>
              <a:buFont typeface="Arial" panose="020B0604020202020204" pitchFamily="34" charset="0"/>
              <a:buChar char="•"/>
            </a:lvl2pPr>
            <a:lvl3pPr marL="857250" indent="-171450" defTabSz="685800">
              <a:lnSpc>
                <a:spcPct val="90000"/>
              </a:lnSpc>
              <a:spcBef>
                <a:spcPts val="0"/>
              </a:spcBef>
              <a:buFont typeface="Arial" panose="020B0604020202020204" pitchFamily="34" charset="0"/>
              <a:buChar char="•"/>
              <a:defRPr sz="1500"/>
            </a:lvl3pPr>
            <a:lvl4pPr marL="1200150" indent="-171450" defTabSz="685800">
              <a:lnSpc>
                <a:spcPct val="90000"/>
              </a:lnSpc>
              <a:spcBef>
                <a:spcPts val="0"/>
              </a:spcBef>
              <a:buFont typeface="Arial" panose="020B0604020202020204" pitchFamily="34" charset="0"/>
              <a:buChar char="•"/>
              <a:defRPr sz="1350"/>
            </a:lvl4pPr>
            <a:lvl5pPr marL="1543050" indent="-171450" defTabSz="685800">
              <a:lnSpc>
                <a:spcPct val="90000"/>
              </a:lnSpc>
              <a:spcBef>
                <a:spcPts val="0"/>
              </a:spcBef>
              <a:buFont typeface="Arial" panose="020B0604020202020204" pitchFamily="34" charset="0"/>
              <a:buChar char="•"/>
              <a:defRPr sz="1350"/>
            </a:lvl5pPr>
            <a:lvl6pPr marL="1885950" indent="-171450" defTabSz="685800">
              <a:lnSpc>
                <a:spcPct val="90000"/>
              </a:lnSpc>
              <a:spcBef>
                <a:spcPts val="0"/>
              </a:spcBef>
              <a:buFont typeface="Arial" panose="020B0604020202020204" pitchFamily="34" charset="0"/>
              <a:buChar char="•"/>
              <a:defRPr sz="1350"/>
            </a:lvl6pPr>
            <a:lvl7pPr marL="2228850" indent="-171450" defTabSz="685800">
              <a:lnSpc>
                <a:spcPct val="90000"/>
              </a:lnSpc>
              <a:spcBef>
                <a:spcPts val="0"/>
              </a:spcBef>
              <a:buFont typeface="Arial" panose="020B0604020202020204" pitchFamily="34" charset="0"/>
              <a:buChar char="•"/>
              <a:defRPr sz="1350"/>
            </a:lvl7pPr>
            <a:lvl8pPr marL="2571750" indent="-171450" defTabSz="685800">
              <a:lnSpc>
                <a:spcPct val="90000"/>
              </a:lnSpc>
              <a:spcBef>
                <a:spcPts val="0"/>
              </a:spcBef>
              <a:buFont typeface="Arial" panose="020B0604020202020204" pitchFamily="34" charset="0"/>
              <a:buChar char="•"/>
              <a:defRPr sz="1350"/>
            </a:lvl8pPr>
            <a:lvl9pPr marL="2914650" indent="-171450" defTabSz="685800">
              <a:lnSpc>
                <a:spcPct val="90000"/>
              </a:lnSpc>
              <a:spcBef>
                <a:spcPts val="0"/>
              </a:spcBef>
              <a:buFont typeface="Arial" panose="020B0604020202020204" pitchFamily="34" charset="0"/>
              <a:buChar char="•"/>
              <a:defRPr sz="1350"/>
            </a:lvl9pPr>
          </a:lstStyle>
          <a:p>
            <a:r>
              <a:rPr lang="en-US" b="0" dirty="0">
                <a:solidFill>
                  <a:srgbClr val="000000"/>
                </a:solidFill>
                <a:effectLst/>
                <a:highlight>
                  <a:srgbClr val="FFFFFF"/>
                </a:highlight>
              </a:rPr>
              <a:t>This design approach</a:t>
            </a:r>
          </a:p>
          <a:p>
            <a:pPr lvl="1">
              <a:lnSpc>
                <a:spcPct val="150000"/>
              </a:lnSpc>
              <a:buFont typeface="Courier New" panose="02070309020205020404" pitchFamily="49" charset="0"/>
              <a:buChar char="o"/>
            </a:pPr>
            <a:r>
              <a:rPr lang="en-US" sz="1400" dirty="0">
                <a:latin typeface="Avenir Book" panose="02000503020000020003" pitchFamily="2" charset="0"/>
              </a:rPr>
              <a:t>It </a:t>
            </a:r>
            <a:r>
              <a:rPr lang="en-US" sz="1400" b="0" dirty="0">
                <a:solidFill>
                  <a:srgbClr val="000000"/>
                </a:solidFill>
                <a:effectLst/>
                <a:highlight>
                  <a:srgbClr val="FFFFFF"/>
                </a:highlight>
                <a:latin typeface="Avenir Book" panose="02000503020000020003" pitchFamily="2" charset="0"/>
              </a:rPr>
              <a:t>doesn't require to define multiple measures for different date roles, and </a:t>
            </a:r>
          </a:p>
          <a:p>
            <a:pPr lvl="1">
              <a:lnSpc>
                <a:spcPct val="150000"/>
              </a:lnSpc>
              <a:buFont typeface="Courier New" panose="02070309020205020404" pitchFamily="49" charset="0"/>
              <a:buChar char="o"/>
            </a:pPr>
            <a:r>
              <a:rPr lang="en-US" sz="1400" dirty="0">
                <a:latin typeface="Avenir Book" panose="02000503020000020003" pitchFamily="2" charset="0"/>
              </a:rPr>
              <a:t>I</a:t>
            </a:r>
            <a:r>
              <a:rPr lang="en-US" sz="1400" b="0" dirty="0">
                <a:solidFill>
                  <a:srgbClr val="000000"/>
                </a:solidFill>
                <a:effectLst/>
                <a:highlight>
                  <a:srgbClr val="FFFFFF"/>
                </a:highlight>
                <a:latin typeface="Avenir Book" panose="02000503020000020003" pitchFamily="2" charset="0"/>
              </a:rPr>
              <a:t>t allows simultaneous filtering by different date roles.</a:t>
            </a:r>
          </a:p>
          <a:p>
            <a:pPr lvl="1">
              <a:lnSpc>
                <a:spcPct val="15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A minor price to pay with this design approach is that duplication of the date dimension table resulting in an increased model storage size.</a:t>
            </a:r>
          </a:p>
          <a:p>
            <a:pPr lvl="1">
              <a:lnSpc>
                <a:spcPct val="15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As dimension-type tables typically store fewer rows relative to fact-type tables, it is rarely a concern.</a:t>
            </a:r>
          </a:p>
        </p:txBody>
      </p:sp>
    </p:spTree>
    <p:extLst>
      <p:ext uri="{BB962C8B-B14F-4D97-AF65-F5344CB8AC3E}">
        <p14:creationId xmlns:p14="http://schemas.microsoft.com/office/powerpoint/2010/main" val="954025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a:noFill/>
          <a:ln>
            <a:noFill/>
          </a:ln>
        </p:spPr>
        <p:txBody>
          <a:bodyPr vert="horz" lIns="91425" tIns="91425" rIns="91425" bIns="91425" rtlCol="0" anchor="ctr" anchorCtr="0">
            <a:noAutofit/>
          </a:bodyPr>
          <a:lstStyle/>
          <a:p>
            <a:r>
              <a:rPr lang="en-US" dirty="0">
                <a:latin typeface="Avenir Book"/>
              </a:rPr>
              <a:t>Solution 2 to Role-playing dimensions</a:t>
            </a:r>
          </a:p>
        </p:txBody>
      </p:sp>
      <p:sp>
        <p:nvSpPr>
          <p:cNvPr id="7" name="Text Placeholder 2"/>
          <p:cNvSpPr>
            <a:spLocks noGrp="1"/>
          </p:cNvSpPr>
          <p:nvPr>
            <p:ph type="body" idx="1"/>
          </p:nvPr>
        </p:nvSpPr>
        <p:spPr>
          <a:xfrm>
            <a:off x="171450" y="819150"/>
            <a:ext cx="8784300" cy="3581400"/>
          </a:xfrm>
        </p:spPr>
        <p:txBody>
          <a:bodyPr>
            <a:normAutofit/>
          </a:bodyPr>
          <a:lstStyle/>
          <a:p>
            <a:pPr marL="0" indent="0">
              <a:lnSpc>
                <a:spcPct val="150000"/>
              </a:lnSpc>
              <a:buNone/>
            </a:pPr>
            <a:endParaRPr lang="en-GB" sz="1600" b="1" dirty="0">
              <a:latin typeface="Avenir Book" charset="0"/>
              <a:ea typeface="Avenir Book" charset="0"/>
              <a:cs typeface="Avenir Book" charset="0"/>
            </a:endParaRPr>
          </a:p>
          <a:p>
            <a:pPr marL="0" indent="0">
              <a:lnSpc>
                <a:spcPct val="150000"/>
              </a:lnSpc>
              <a:buNone/>
            </a:pPr>
            <a:endParaRPr lang="en-GB" sz="1500" b="1" dirty="0">
              <a:latin typeface="Avenir Book" charset="0"/>
              <a:ea typeface="Avenir Book" charset="0"/>
              <a:cs typeface="Avenir Book" charset="0"/>
            </a:endParaRPr>
          </a:p>
        </p:txBody>
      </p:sp>
      <p:sp>
        <p:nvSpPr>
          <p:cNvPr id="2" name="Text Placeholder 2">
            <a:extLst>
              <a:ext uri="{FF2B5EF4-FFF2-40B4-BE49-F238E27FC236}">
                <a16:creationId xmlns:a16="http://schemas.microsoft.com/office/drawing/2014/main" id="{C1E96731-8327-9C88-4E19-4BDAC62D8541}"/>
              </a:ext>
            </a:extLst>
          </p:cNvPr>
          <p:cNvSpPr txBox="1">
            <a:spLocks/>
          </p:cNvSpPr>
          <p:nvPr/>
        </p:nvSpPr>
        <p:spPr>
          <a:xfrm>
            <a:off x="381000" y="819150"/>
            <a:ext cx="8225992" cy="3886201"/>
          </a:xfrm>
          <a:prstGeom prst="rect">
            <a:avLst/>
          </a:prstGeom>
          <a:noFill/>
          <a:ln>
            <a:noFill/>
          </a:ln>
        </p:spPr>
        <p:txBody>
          <a:bodyPr vert="horz" lIns="91425" tIns="91425" rIns="91425" bIns="91425" rtlCol="0" anchor="t" anchorCtr="0">
            <a:noAutofit/>
          </a:bodyPr>
          <a:lstStyle>
            <a:defPPr>
              <a:defRPr lang="fr-FR"/>
            </a:defPPr>
            <a:lvl1pPr marL="171450" indent="-171450" defTabSz="685800">
              <a:lnSpc>
                <a:spcPct val="150000"/>
              </a:lnSpc>
              <a:spcBef>
                <a:spcPts val="0"/>
              </a:spcBef>
              <a:buFont typeface="Arial" panose="020B0604020202020204" pitchFamily="34" charset="0"/>
              <a:buChar char="•"/>
              <a:defRPr sz="1600">
                <a:solidFill>
                  <a:srgbClr val="000000"/>
                </a:solidFill>
                <a:highlight>
                  <a:srgbClr val="FFFFFF"/>
                </a:highlight>
                <a:latin typeface="Avenir Book" panose="02000503020000020003" pitchFamily="2" charset="0"/>
                <a:ea typeface="Avenir Book" panose="02000503020000020003" pitchFamily="2" charset="0"/>
              </a:defRPr>
            </a:lvl1pPr>
            <a:lvl2pPr marL="514350" indent="-171450" defTabSz="685800">
              <a:lnSpc>
                <a:spcPct val="90000"/>
              </a:lnSpc>
              <a:spcBef>
                <a:spcPts val="0"/>
              </a:spcBef>
              <a:buFont typeface="Arial" panose="020B0604020202020204" pitchFamily="34" charset="0"/>
              <a:buChar char="•"/>
            </a:lvl2pPr>
            <a:lvl3pPr marL="857250" indent="-171450" defTabSz="685800">
              <a:lnSpc>
                <a:spcPct val="90000"/>
              </a:lnSpc>
              <a:spcBef>
                <a:spcPts val="0"/>
              </a:spcBef>
              <a:buFont typeface="Arial" panose="020B0604020202020204" pitchFamily="34" charset="0"/>
              <a:buChar char="•"/>
              <a:defRPr sz="1500"/>
            </a:lvl3pPr>
            <a:lvl4pPr marL="1200150" indent="-171450" defTabSz="685800">
              <a:lnSpc>
                <a:spcPct val="90000"/>
              </a:lnSpc>
              <a:spcBef>
                <a:spcPts val="0"/>
              </a:spcBef>
              <a:buFont typeface="Arial" panose="020B0604020202020204" pitchFamily="34" charset="0"/>
              <a:buChar char="•"/>
              <a:defRPr sz="1350"/>
            </a:lvl4pPr>
            <a:lvl5pPr marL="1543050" indent="-171450" defTabSz="685800">
              <a:lnSpc>
                <a:spcPct val="90000"/>
              </a:lnSpc>
              <a:spcBef>
                <a:spcPts val="0"/>
              </a:spcBef>
              <a:buFont typeface="Arial" panose="020B0604020202020204" pitchFamily="34" charset="0"/>
              <a:buChar char="•"/>
              <a:defRPr sz="1350"/>
            </a:lvl5pPr>
            <a:lvl6pPr marL="1885950" indent="-171450" defTabSz="685800">
              <a:lnSpc>
                <a:spcPct val="90000"/>
              </a:lnSpc>
              <a:spcBef>
                <a:spcPts val="0"/>
              </a:spcBef>
              <a:buFont typeface="Arial" panose="020B0604020202020204" pitchFamily="34" charset="0"/>
              <a:buChar char="•"/>
              <a:defRPr sz="1350"/>
            </a:lvl6pPr>
            <a:lvl7pPr marL="2228850" indent="-171450" defTabSz="685800">
              <a:lnSpc>
                <a:spcPct val="90000"/>
              </a:lnSpc>
              <a:spcBef>
                <a:spcPts val="0"/>
              </a:spcBef>
              <a:buFont typeface="Arial" panose="020B0604020202020204" pitchFamily="34" charset="0"/>
              <a:buChar char="•"/>
              <a:defRPr sz="1350"/>
            </a:lvl7pPr>
            <a:lvl8pPr marL="2571750" indent="-171450" defTabSz="685800">
              <a:lnSpc>
                <a:spcPct val="90000"/>
              </a:lnSpc>
              <a:spcBef>
                <a:spcPts val="0"/>
              </a:spcBef>
              <a:buFont typeface="Arial" panose="020B0604020202020204" pitchFamily="34" charset="0"/>
              <a:buChar char="•"/>
              <a:defRPr sz="1350"/>
            </a:lvl8pPr>
            <a:lvl9pPr marL="2914650" indent="-171450" defTabSz="685800">
              <a:lnSpc>
                <a:spcPct val="90000"/>
              </a:lnSpc>
              <a:spcBef>
                <a:spcPts val="0"/>
              </a:spcBef>
              <a:buFont typeface="Arial" panose="020B0604020202020204" pitchFamily="34" charset="0"/>
              <a:buChar char="•"/>
              <a:defRPr sz="1350"/>
            </a:lvl9pPr>
          </a:lstStyle>
          <a:p>
            <a:r>
              <a:rPr lang="en-US" b="0" dirty="0">
                <a:solidFill>
                  <a:srgbClr val="000000"/>
                </a:solidFill>
                <a:effectLst/>
                <a:highlight>
                  <a:srgbClr val="FFFFFF"/>
                </a:highlight>
              </a:rPr>
              <a:t>Observe the following good design practices when you create model dimension-type tables for each role:</a:t>
            </a:r>
          </a:p>
          <a:p>
            <a:pPr lvl="1">
              <a:lnSpc>
                <a:spcPct val="15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Ensure that the column names are self-describing.</a:t>
            </a:r>
          </a:p>
          <a:p>
            <a:pPr lvl="2">
              <a:lnSpc>
                <a:spcPct val="150000"/>
              </a:lnSpc>
              <a:buFont typeface="Wingdings" pitchFamily="2" charset="2"/>
              <a:buChar char="§"/>
            </a:pPr>
            <a:r>
              <a:rPr lang="en-US" sz="1200" b="0" dirty="0">
                <a:solidFill>
                  <a:srgbClr val="000000"/>
                </a:solidFill>
                <a:effectLst/>
                <a:highlight>
                  <a:srgbClr val="FFFFFF"/>
                </a:highlight>
                <a:latin typeface="Avenir Book" panose="02000503020000020003" pitchFamily="2" charset="0"/>
              </a:rPr>
              <a:t>While it's possible to have a Year column in all date tables, column names are unique within their table.</a:t>
            </a:r>
          </a:p>
          <a:p>
            <a:pPr lvl="2">
              <a:lnSpc>
                <a:spcPct val="150000"/>
              </a:lnSpc>
              <a:buFont typeface="Wingdings" pitchFamily="2" charset="2"/>
              <a:buChar char="§"/>
            </a:pPr>
            <a:r>
              <a:rPr lang="en-US" sz="1200" b="0" dirty="0">
                <a:solidFill>
                  <a:srgbClr val="000000"/>
                </a:solidFill>
                <a:effectLst/>
                <a:highlight>
                  <a:srgbClr val="FFFFFF"/>
                </a:highlight>
                <a:latin typeface="Avenir Book" panose="02000503020000020003" pitchFamily="2" charset="0"/>
              </a:rPr>
              <a:t>Consider renaming columns in each dimension role table, so that the Ship Date table has a year column named Ship Year, etc.</a:t>
            </a:r>
          </a:p>
          <a:p>
            <a:pPr lvl="1">
              <a:lnSpc>
                <a:spcPct val="15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When relevant, ensure that table descriptions provide feedback to report authors (through Fields pane tooltips) about how filter propagation is configured.</a:t>
            </a:r>
          </a:p>
          <a:p>
            <a:pPr lvl="2">
              <a:lnSpc>
                <a:spcPct val="150000"/>
              </a:lnSpc>
              <a:buFont typeface="Courier New" panose="02070309020205020404" pitchFamily="49" charset="0"/>
              <a:buChar char="o"/>
            </a:pPr>
            <a:r>
              <a:rPr lang="en-US" sz="1200" dirty="0">
                <a:solidFill>
                  <a:srgbClr val="000000"/>
                </a:solidFill>
                <a:highlight>
                  <a:srgbClr val="FFFFFF"/>
                </a:highlight>
                <a:latin typeface="Avenir Book" panose="02000503020000020003" pitchFamily="2" charset="0"/>
              </a:rPr>
              <a:t>This clarity is important when the model contains a generically named table, like Date, which is used to filter many fact-type tables. </a:t>
            </a:r>
          </a:p>
          <a:p>
            <a:pPr lvl="2">
              <a:lnSpc>
                <a:spcPct val="150000"/>
              </a:lnSpc>
              <a:buFont typeface="Courier New" panose="02070309020205020404" pitchFamily="49" charset="0"/>
              <a:buChar char="o"/>
            </a:pPr>
            <a:r>
              <a:rPr lang="en-US" sz="1200" dirty="0">
                <a:solidFill>
                  <a:srgbClr val="000000"/>
                </a:solidFill>
                <a:highlight>
                  <a:srgbClr val="FFFFFF"/>
                </a:highlight>
                <a:latin typeface="Avenir Book" panose="02000503020000020003" pitchFamily="2" charset="0"/>
              </a:rPr>
              <a:t>In the case that this table has, for example, an active relationship to the reseller sales order date column, consider providing a table description like "Filters reseller sales by order date".</a:t>
            </a:r>
          </a:p>
        </p:txBody>
      </p:sp>
    </p:spTree>
    <p:extLst>
      <p:ext uri="{BB962C8B-B14F-4D97-AF65-F5344CB8AC3E}">
        <p14:creationId xmlns:p14="http://schemas.microsoft.com/office/powerpoint/2010/main" val="23528714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a:noFill/>
          <a:ln>
            <a:noFill/>
          </a:ln>
        </p:spPr>
        <p:txBody>
          <a:bodyPr vert="horz" lIns="91425" tIns="91425" rIns="91425" bIns="91425" rtlCol="0" anchor="ctr" anchorCtr="0">
            <a:noAutofit/>
          </a:bodyPr>
          <a:lstStyle/>
          <a:p>
            <a:r>
              <a:rPr lang="en-US" dirty="0">
                <a:latin typeface="Avenir Book"/>
              </a:rPr>
              <a:t>Junk dimensions</a:t>
            </a:r>
          </a:p>
        </p:txBody>
      </p:sp>
      <p:sp>
        <p:nvSpPr>
          <p:cNvPr id="7" name="Text Placeholder 2"/>
          <p:cNvSpPr>
            <a:spLocks noGrp="1"/>
          </p:cNvSpPr>
          <p:nvPr>
            <p:ph type="body" idx="1"/>
          </p:nvPr>
        </p:nvSpPr>
        <p:spPr>
          <a:xfrm>
            <a:off x="171450" y="819150"/>
            <a:ext cx="8784300" cy="3581400"/>
          </a:xfrm>
        </p:spPr>
        <p:txBody>
          <a:bodyPr>
            <a:normAutofit/>
          </a:bodyPr>
          <a:lstStyle/>
          <a:p>
            <a:pPr marL="0" indent="0">
              <a:lnSpc>
                <a:spcPct val="150000"/>
              </a:lnSpc>
              <a:buNone/>
            </a:pPr>
            <a:endParaRPr lang="en-GB" sz="1600" b="1" dirty="0">
              <a:latin typeface="Avenir Book" charset="0"/>
              <a:ea typeface="Avenir Book" charset="0"/>
              <a:cs typeface="Avenir Book" charset="0"/>
            </a:endParaRPr>
          </a:p>
          <a:p>
            <a:pPr marL="0" indent="0">
              <a:lnSpc>
                <a:spcPct val="150000"/>
              </a:lnSpc>
              <a:buNone/>
            </a:pPr>
            <a:endParaRPr lang="en-GB" sz="1500" b="1" dirty="0">
              <a:latin typeface="Avenir Book" charset="0"/>
              <a:ea typeface="Avenir Book" charset="0"/>
              <a:cs typeface="Avenir Book" charset="0"/>
            </a:endParaRPr>
          </a:p>
        </p:txBody>
      </p:sp>
      <p:sp>
        <p:nvSpPr>
          <p:cNvPr id="2" name="Text Placeholder 2">
            <a:extLst>
              <a:ext uri="{FF2B5EF4-FFF2-40B4-BE49-F238E27FC236}">
                <a16:creationId xmlns:a16="http://schemas.microsoft.com/office/drawing/2014/main" id="{C1E96731-8327-9C88-4E19-4BDAC62D8541}"/>
              </a:ext>
            </a:extLst>
          </p:cNvPr>
          <p:cNvSpPr txBox="1">
            <a:spLocks/>
          </p:cNvSpPr>
          <p:nvPr/>
        </p:nvSpPr>
        <p:spPr>
          <a:xfrm>
            <a:off x="381000" y="819150"/>
            <a:ext cx="8225992" cy="3886201"/>
          </a:xfrm>
          <a:prstGeom prst="rect">
            <a:avLst/>
          </a:prstGeom>
          <a:noFill/>
          <a:ln>
            <a:noFill/>
          </a:ln>
        </p:spPr>
        <p:txBody>
          <a:bodyPr vert="horz" lIns="91425" tIns="91425" rIns="91425" bIns="91425" rtlCol="0" anchor="t" anchorCtr="0">
            <a:noAutofit/>
          </a:bodyPr>
          <a:lstStyle>
            <a:defPPr>
              <a:defRPr lang="fr-FR"/>
            </a:defPPr>
            <a:lvl1pPr marL="171450" indent="-171450" defTabSz="685800">
              <a:lnSpc>
                <a:spcPct val="150000"/>
              </a:lnSpc>
              <a:spcBef>
                <a:spcPts val="0"/>
              </a:spcBef>
              <a:buFont typeface="Arial" panose="020B0604020202020204" pitchFamily="34" charset="0"/>
              <a:buChar char="•"/>
              <a:defRPr sz="1600">
                <a:solidFill>
                  <a:srgbClr val="000000"/>
                </a:solidFill>
                <a:highlight>
                  <a:srgbClr val="FFFFFF"/>
                </a:highlight>
                <a:latin typeface="Avenir Book" panose="02000503020000020003" pitchFamily="2" charset="0"/>
                <a:ea typeface="Avenir Book" panose="02000503020000020003" pitchFamily="2" charset="0"/>
              </a:defRPr>
            </a:lvl1pPr>
            <a:lvl2pPr marL="514350" indent="-171450" defTabSz="685800">
              <a:lnSpc>
                <a:spcPct val="90000"/>
              </a:lnSpc>
              <a:spcBef>
                <a:spcPts val="0"/>
              </a:spcBef>
              <a:buFont typeface="Arial" panose="020B0604020202020204" pitchFamily="34" charset="0"/>
              <a:buChar char="•"/>
            </a:lvl2pPr>
            <a:lvl3pPr marL="857250" indent="-171450" defTabSz="685800">
              <a:lnSpc>
                <a:spcPct val="90000"/>
              </a:lnSpc>
              <a:spcBef>
                <a:spcPts val="0"/>
              </a:spcBef>
              <a:buFont typeface="Arial" panose="020B0604020202020204" pitchFamily="34" charset="0"/>
              <a:buChar char="•"/>
              <a:defRPr sz="1500"/>
            </a:lvl3pPr>
            <a:lvl4pPr marL="1200150" indent="-171450" defTabSz="685800">
              <a:lnSpc>
                <a:spcPct val="90000"/>
              </a:lnSpc>
              <a:spcBef>
                <a:spcPts val="0"/>
              </a:spcBef>
              <a:buFont typeface="Arial" panose="020B0604020202020204" pitchFamily="34" charset="0"/>
              <a:buChar char="•"/>
              <a:defRPr sz="1350"/>
            </a:lvl4pPr>
            <a:lvl5pPr marL="1543050" indent="-171450" defTabSz="685800">
              <a:lnSpc>
                <a:spcPct val="90000"/>
              </a:lnSpc>
              <a:spcBef>
                <a:spcPts val="0"/>
              </a:spcBef>
              <a:buFont typeface="Arial" panose="020B0604020202020204" pitchFamily="34" charset="0"/>
              <a:buChar char="•"/>
              <a:defRPr sz="1350"/>
            </a:lvl5pPr>
            <a:lvl6pPr marL="1885950" indent="-171450" defTabSz="685800">
              <a:lnSpc>
                <a:spcPct val="90000"/>
              </a:lnSpc>
              <a:spcBef>
                <a:spcPts val="0"/>
              </a:spcBef>
              <a:buFont typeface="Arial" panose="020B0604020202020204" pitchFamily="34" charset="0"/>
              <a:buChar char="•"/>
              <a:defRPr sz="1350"/>
            </a:lvl6pPr>
            <a:lvl7pPr marL="2228850" indent="-171450" defTabSz="685800">
              <a:lnSpc>
                <a:spcPct val="90000"/>
              </a:lnSpc>
              <a:spcBef>
                <a:spcPts val="0"/>
              </a:spcBef>
              <a:buFont typeface="Arial" panose="020B0604020202020204" pitchFamily="34" charset="0"/>
              <a:buChar char="•"/>
              <a:defRPr sz="1350"/>
            </a:lvl7pPr>
            <a:lvl8pPr marL="2571750" indent="-171450" defTabSz="685800">
              <a:lnSpc>
                <a:spcPct val="90000"/>
              </a:lnSpc>
              <a:spcBef>
                <a:spcPts val="0"/>
              </a:spcBef>
              <a:buFont typeface="Arial" panose="020B0604020202020204" pitchFamily="34" charset="0"/>
              <a:buChar char="•"/>
              <a:defRPr sz="1350"/>
            </a:lvl8pPr>
            <a:lvl9pPr marL="2914650" indent="-171450" defTabSz="685800">
              <a:lnSpc>
                <a:spcPct val="90000"/>
              </a:lnSpc>
              <a:spcBef>
                <a:spcPts val="0"/>
              </a:spcBef>
              <a:buFont typeface="Arial" panose="020B0604020202020204" pitchFamily="34" charset="0"/>
              <a:buChar char="•"/>
              <a:defRPr sz="1350"/>
            </a:lvl9pPr>
          </a:lstStyle>
          <a:p>
            <a:r>
              <a:rPr lang="en-US" b="0" dirty="0">
                <a:solidFill>
                  <a:srgbClr val="000000"/>
                </a:solidFill>
                <a:effectLst/>
                <a:highlight>
                  <a:srgbClr val="FFFFFF"/>
                </a:highlight>
              </a:rPr>
              <a:t>A junk dimension is useful when there are many dimensions</a:t>
            </a:r>
          </a:p>
          <a:p>
            <a:pPr lvl="1">
              <a:lnSpc>
                <a:spcPct val="10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Especially consisting of few attributes/ one, and when these attributes have few values. </a:t>
            </a:r>
          </a:p>
          <a:p>
            <a:pPr lvl="1">
              <a:lnSpc>
                <a:spcPct val="10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Good candidates include order status columns, or customer demographic columns (gender, age group, etc.).</a:t>
            </a:r>
          </a:p>
          <a:p>
            <a:r>
              <a:rPr lang="en-US" b="0" dirty="0">
                <a:solidFill>
                  <a:srgbClr val="000000"/>
                </a:solidFill>
                <a:effectLst/>
                <a:highlight>
                  <a:srgbClr val="FFFFFF"/>
                </a:highlight>
              </a:rPr>
              <a:t>The design objective of a junk dimension </a:t>
            </a:r>
          </a:p>
          <a:p>
            <a:pPr lvl="1">
              <a:lnSpc>
                <a:spcPct val="100000"/>
              </a:lnSpc>
              <a:buFont typeface="Courier New" panose="02070309020205020404" pitchFamily="49" charset="0"/>
              <a:buChar char="o"/>
            </a:pPr>
            <a:r>
              <a:rPr lang="en-US" sz="1400" dirty="0">
                <a:solidFill>
                  <a:srgbClr val="000000"/>
                </a:solidFill>
                <a:highlight>
                  <a:srgbClr val="FFFFFF"/>
                </a:highlight>
                <a:latin typeface="Avenir Book" panose="02000503020000020003" pitchFamily="2" charset="0"/>
              </a:rPr>
              <a:t>Is to consolidate many "small" dimensions into a single dimension to both reduce the model storage size and </a:t>
            </a:r>
          </a:p>
          <a:p>
            <a:pPr lvl="1">
              <a:lnSpc>
                <a:spcPct val="100000"/>
              </a:lnSpc>
              <a:buFont typeface="Courier New" panose="02070309020205020404" pitchFamily="49" charset="0"/>
              <a:buChar char="o"/>
            </a:pPr>
            <a:r>
              <a:rPr lang="en-US" sz="1400" dirty="0">
                <a:solidFill>
                  <a:srgbClr val="000000"/>
                </a:solidFill>
                <a:highlight>
                  <a:srgbClr val="FFFFFF"/>
                </a:highlight>
                <a:latin typeface="Avenir Book" panose="02000503020000020003" pitchFamily="2" charset="0"/>
              </a:rPr>
              <a:t>Also reduce Fields pane clutter by surfacing fewer model tables.</a:t>
            </a:r>
          </a:p>
          <a:p>
            <a:r>
              <a:rPr lang="en-US" b="0" dirty="0">
                <a:solidFill>
                  <a:srgbClr val="000000"/>
                </a:solidFill>
                <a:effectLst/>
                <a:highlight>
                  <a:srgbClr val="FFFFFF"/>
                </a:highlight>
              </a:rPr>
              <a:t>A junk dimension table is typically the Cartesian product of all dimension attribute members, with a surrogate key column.</a:t>
            </a:r>
          </a:p>
          <a:p>
            <a:pPr lvl="1">
              <a:lnSpc>
                <a:spcPct val="150000"/>
              </a:lnSpc>
            </a:pPr>
            <a:r>
              <a:rPr lang="en-US" sz="1400" dirty="0">
                <a:solidFill>
                  <a:srgbClr val="000000"/>
                </a:solidFill>
                <a:highlight>
                  <a:srgbClr val="FFFFFF"/>
                </a:highlight>
                <a:latin typeface="Avenir Book" panose="02000503020000020003" pitchFamily="2" charset="0"/>
              </a:rPr>
              <a:t>The surrogate key provides a unique reference to each row in the table. </a:t>
            </a:r>
          </a:p>
          <a:p>
            <a:pPr lvl="1">
              <a:lnSpc>
                <a:spcPct val="150000"/>
              </a:lnSpc>
            </a:pPr>
            <a:r>
              <a:rPr lang="en-US" sz="1400" dirty="0">
                <a:solidFill>
                  <a:srgbClr val="000000"/>
                </a:solidFill>
                <a:highlight>
                  <a:srgbClr val="FFFFFF"/>
                </a:highlight>
                <a:latin typeface="Avenir Book" panose="02000503020000020003" pitchFamily="2" charset="0"/>
              </a:rPr>
              <a:t>You can build the dimension in a data warehouse, or by using Power Query to create a query that performs full outer query joins, then adds a surrogate key (index column).</a:t>
            </a:r>
            <a:br>
              <a:rPr lang="en-US" b="0" dirty="0">
                <a:solidFill>
                  <a:srgbClr val="000000"/>
                </a:solidFill>
                <a:effectLst/>
                <a:highlight>
                  <a:srgbClr val="FFFFFF"/>
                </a:highlight>
              </a:rPr>
            </a:br>
            <a:endParaRPr lang="en-US" b="0" dirty="0">
              <a:solidFill>
                <a:srgbClr val="000000"/>
              </a:solidFill>
              <a:effectLst/>
              <a:highlight>
                <a:srgbClr val="FFFFFF"/>
              </a:highlight>
            </a:endParaRPr>
          </a:p>
        </p:txBody>
      </p:sp>
    </p:spTree>
    <p:extLst>
      <p:ext uri="{BB962C8B-B14F-4D97-AF65-F5344CB8AC3E}">
        <p14:creationId xmlns:p14="http://schemas.microsoft.com/office/powerpoint/2010/main" val="8523835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a:noFill/>
          <a:ln>
            <a:noFill/>
          </a:ln>
        </p:spPr>
        <p:txBody>
          <a:bodyPr vert="horz" lIns="91425" tIns="91425" rIns="91425" bIns="91425" rtlCol="0" anchor="ctr" anchorCtr="0">
            <a:noAutofit/>
          </a:bodyPr>
          <a:lstStyle/>
          <a:p>
            <a:r>
              <a:rPr lang="en-US" dirty="0">
                <a:latin typeface="Avenir Book"/>
              </a:rPr>
              <a:t>Junk dimensions</a:t>
            </a:r>
          </a:p>
        </p:txBody>
      </p:sp>
      <p:sp>
        <p:nvSpPr>
          <p:cNvPr id="7" name="Text Placeholder 2"/>
          <p:cNvSpPr>
            <a:spLocks noGrp="1"/>
          </p:cNvSpPr>
          <p:nvPr>
            <p:ph type="body" idx="1"/>
          </p:nvPr>
        </p:nvSpPr>
        <p:spPr>
          <a:xfrm>
            <a:off x="171450" y="819150"/>
            <a:ext cx="8784300" cy="3581400"/>
          </a:xfrm>
        </p:spPr>
        <p:txBody>
          <a:bodyPr>
            <a:normAutofit/>
          </a:bodyPr>
          <a:lstStyle/>
          <a:p>
            <a:pPr marL="0" indent="0">
              <a:lnSpc>
                <a:spcPct val="150000"/>
              </a:lnSpc>
              <a:buNone/>
            </a:pPr>
            <a:endParaRPr lang="en-GB" sz="1600" b="1" dirty="0">
              <a:latin typeface="Avenir Book" charset="0"/>
              <a:ea typeface="Avenir Book" charset="0"/>
              <a:cs typeface="Avenir Book" charset="0"/>
            </a:endParaRPr>
          </a:p>
          <a:p>
            <a:pPr marL="0" indent="0">
              <a:lnSpc>
                <a:spcPct val="150000"/>
              </a:lnSpc>
              <a:buNone/>
            </a:pPr>
            <a:endParaRPr lang="en-GB" sz="1500" b="1" dirty="0">
              <a:latin typeface="Avenir Book" charset="0"/>
              <a:ea typeface="Avenir Book" charset="0"/>
              <a:cs typeface="Avenir Book" charset="0"/>
            </a:endParaRPr>
          </a:p>
        </p:txBody>
      </p:sp>
      <p:sp>
        <p:nvSpPr>
          <p:cNvPr id="2" name="Text Placeholder 2">
            <a:extLst>
              <a:ext uri="{FF2B5EF4-FFF2-40B4-BE49-F238E27FC236}">
                <a16:creationId xmlns:a16="http://schemas.microsoft.com/office/drawing/2014/main" id="{C1E96731-8327-9C88-4E19-4BDAC62D8541}"/>
              </a:ext>
            </a:extLst>
          </p:cNvPr>
          <p:cNvSpPr txBox="1">
            <a:spLocks/>
          </p:cNvSpPr>
          <p:nvPr/>
        </p:nvSpPr>
        <p:spPr>
          <a:xfrm>
            <a:off x="381000" y="819150"/>
            <a:ext cx="8225992" cy="3886201"/>
          </a:xfrm>
          <a:prstGeom prst="rect">
            <a:avLst/>
          </a:prstGeom>
          <a:noFill/>
          <a:ln>
            <a:noFill/>
          </a:ln>
        </p:spPr>
        <p:txBody>
          <a:bodyPr vert="horz" lIns="91425" tIns="91425" rIns="91425" bIns="91425" rtlCol="0" anchor="t" anchorCtr="0">
            <a:noAutofit/>
          </a:bodyPr>
          <a:lstStyle>
            <a:defPPr>
              <a:defRPr lang="fr-FR"/>
            </a:defPPr>
            <a:lvl1pPr marL="171450" indent="-171450" defTabSz="685800">
              <a:lnSpc>
                <a:spcPct val="150000"/>
              </a:lnSpc>
              <a:spcBef>
                <a:spcPts val="0"/>
              </a:spcBef>
              <a:buFont typeface="Arial" panose="020B0604020202020204" pitchFamily="34" charset="0"/>
              <a:buChar char="•"/>
              <a:defRPr sz="1600">
                <a:solidFill>
                  <a:srgbClr val="000000"/>
                </a:solidFill>
                <a:highlight>
                  <a:srgbClr val="FFFFFF"/>
                </a:highlight>
                <a:latin typeface="Avenir Book" panose="02000503020000020003" pitchFamily="2" charset="0"/>
                <a:ea typeface="Avenir Book" panose="02000503020000020003" pitchFamily="2" charset="0"/>
              </a:defRPr>
            </a:lvl1pPr>
            <a:lvl2pPr marL="514350" indent="-171450" defTabSz="685800">
              <a:lnSpc>
                <a:spcPct val="90000"/>
              </a:lnSpc>
              <a:spcBef>
                <a:spcPts val="0"/>
              </a:spcBef>
              <a:buFont typeface="Arial" panose="020B0604020202020204" pitchFamily="34" charset="0"/>
              <a:buChar char="•"/>
            </a:lvl2pPr>
            <a:lvl3pPr marL="857250" indent="-171450" defTabSz="685800">
              <a:lnSpc>
                <a:spcPct val="90000"/>
              </a:lnSpc>
              <a:spcBef>
                <a:spcPts val="0"/>
              </a:spcBef>
              <a:buFont typeface="Arial" panose="020B0604020202020204" pitchFamily="34" charset="0"/>
              <a:buChar char="•"/>
              <a:defRPr sz="1500"/>
            </a:lvl3pPr>
            <a:lvl4pPr marL="1200150" indent="-171450" defTabSz="685800">
              <a:lnSpc>
                <a:spcPct val="90000"/>
              </a:lnSpc>
              <a:spcBef>
                <a:spcPts val="0"/>
              </a:spcBef>
              <a:buFont typeface="Arial" panose="020B0604020202020204" pitchFamily="34" charset="0"/>
              <a:buChar char="•"/>
              <a:defRPr sz="1350"/>
            </a:lvl4pPr>
            <a:lvl5pPr marL="1543050" indent="-171450" defTabSz="685800">
              <a:lnSpc>
                <a:spcPct val="90000"/>
              </a:lnSpc>
              <a:spcBef>
                <a:spcPts val="0"/>
              </a:spcBef>
              <a:buFont typeface="Arial" panose="020B0604020202020204" pitchFamily="34" charset="0"/>
              <a:buChar char="•"/>
              <a:defRPr sz="1350"/>
            </a:lvl5pPr>
            <a:lvl6pPr marL="1885950" indent="-171450" defTabSz="685800">
              <a:lnSpc>
                <a:spcPct val="90000"/>
              </a:lnSpc>
              <a:spcBef>
                <a:spcPts val="0"/>
              </a:spcBef>
              <a:buFont typeface="Arial" panose="020B0604020202020204" pitchFamily="34" charset="0"/>
              <a:buChar char="•"/>
              <a:defRPr sz="1350"/>
            </a:lvl6pPr>
            <a:lvl7pPr marL="2228850" indent="-171450" defTabSz="685800">
              <a:lnSpc>
                <a:spcPct val="90000"/>
              </a:lnSpc>
              <a:spcBef>
                <a:spcPts val="0"/>
              </a:spcBef>
              <a:buFont typeface="Arial" panose="020B0604020202020204" pitchFamily="34" charset="0"/>
              <a:buChar char="•"/>
              <a:defRPr sz="1350"/>
            </a:lvl7pPr>
            <a:lvl8pPr marL="2571750" indent="-171450" defTabSz="685800">
              <a:lnSpc>
                <a:spcPct val="90000"/>
              </a:lnSpc>
              <a:spcBef>
                <a:spcPts val="0"/>
              </a:spcBef>
              <a:buFont typeface="Arial" panose="020B0604020202020204" pitchFamily="34" charset="0"/>
              <a:buChar char="•"/>
              <a:defRPr sz="1350"/>
            </a:lvl8pPr>
            <a:lvl9pPr marL="2914650" indent="-171450" defTabSz="685800">
              <a:lnSpc>
                <a:spcPct val="90000"/>
              </a:lnSpc>
              <a:spcBef>
                <a:spcPts val="0"/>
              </a:spcBef>
              <a:buFont typeface="Arial" panose="020B0604020202020204" pitchFamily="34" charset="0"/>
              <a:buChar char="•"/>
              <a:defRPr sz="1350"/>
            </a:lvl9pPr>
          </a:lstStyle>
          <a:p>
            <a:r>
              <a:rPr lang="en-US" b="0" dirty="0">
                <a:solidFill>
                  <a:srgbClr val="000000"/>
                </a:solidFill>
                <a:effectLst/>
                <a:highlight>
                  <a:srgbClr val="FFFFFF"/>
                </a:highlight>
              </a:rPr>
              <a:t>You load this query to the model as a dimension-type table. </a:t>
            </a:r>
          </a:p>
          <a:p>
            <a:r>
              <a:rPr lang="en-US" b="0" dirty="0">
                <a:solidFill>
                  <a:srgbClr val="000000"/>
                </a:solidFill>
                <a:effectLst/>
                <a:highlight>
                  <a:srgbClr val="FFFFFF"/>
                </a:highlight>
              </a:rPr>
              <a:t>You also need to merge this query with the fact query, so the index column is loaded to the model to support the creation of a "one-to-many" model relationship.</a:t>
            </a:r>
          </a:p>
          <a:p>
            <a:pPr marL="0" indent="0">
              <a:buNone/>
            </a:pPr>
            <a:endParaRPr lang="en-US" dirty="0">
              <a:latin typeface="Menlo" panose="020B0609030804020204" pitchFamily="49" charset="0"/>
            </a:endParaRPr>
          </a:p>
          <a:p>
            <a:pPr marL="0" indent="0">
              <a:buNone/>
            </a:pPr>
            <a:endParaRPr lang="en-US" b="0" dirty="0">
              <a:solidFill>
                <a:srgbClr val="000000"/>
              </a:solidFill>
              <a:effectLst/>
              <a:highlight>
                <a:srgbClr val="FFFFFF"/>
              </a:highlight>
              <a:latin typeface="Menlo" panose="020B0609030804020204" pitchFamily="49" charset="0"/>
            </a:endParaRPr>
          </a:p>
        </p:txBody>
      </p:sp>
      <p:pic>
        <p:nvPicPr>
          <p:cNvPr id="4098" name="Picture 2">
            <a:extLst>
              <a:ext uri="{FF2B5EF4-FFF2-40B4-BE49-F238E27FC236}">
                <a16:creationId xmlns:a16="http://schemas.microsoft.com/office/drawing/2014/main" id="{F6540B3B-E62E-5FE1-CDB9-DA993BCF0B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8037" y="2419350"/>
            <a:ext cx="6147925" cy="1539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0636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a:noFill/>
          <a:ln>
            <a:noFill/>
          </a:ln>
        </p:spPr>
        <p:txBody>
          <a:bodyPr vert="horz" lIns="91425" tIns="91425" rIns="91425" bIns="91425" rtlCol="0" anchor="ctr" anchorCtr="0">
            <a:noAutofit/>
          </a:bodyPr>
          <a:lstStyle/>
          <a:p>
            <a:r>
              <a:rPr lang="en-US" dirty="0">
                <a:latin typeface="Avenir Book"/>
              </a:rPr>
              <a:t>Degenerate dimensions</a:t>
            </a:r>
          </a:p>
        </p:txBody>
      </p:sp>
      <p:sp>
        <p:nvSpPr>
          <p:cNvPr id="7" name="Text Placeholder 2"/>
          <p:cNvSpPr>
            <a:spLocks noGrp="1"/>
          </p:cNvSpPr>
          <p:nvPr>
            <p:ph type="body" idx="1"/>
          </p:nvPr>
        </p:nvSpPr>
        <p:spPr>
          <a:xfrm>
            <a:off x="171450" y="819150"/>
            <a:ext cx="8784300" cy="3581400"/>
          </a:xfrm>
        </p:spPr>
        <p:txBody>
          <a:bodyPr>
            <a:normAutofit/>
          </a:bodyPr>
          <a:lstStyle/>
          <a:p>
            <a:pPr marL="0" indent="0">
              <a:lnSpc>
                <a:spcPct val="150000"/>
              </a:lnSpc>
              <a:buNone/>
            </a:pPr>
            <a:endParaRPr lang="en-GB" sz="1600" b="1" dirty="0">
              <a:latin typeface="Avenir Book" charset="0"/>
              <a:ea typeface="Avenir Book" charset="0"/>
              <a:cs typeface="Avenir Book" charset="0"/>
            </a:endParaRPr>
          </a:p>
          <a:p>
            <a:pPr marL="0" indent="0">
              <a:lnSpc>
                <a:spcPct val="150000"/>
              </a:lnSpc>
              <a:buNone/>
            </a:pPr>
            <a:endParaRPr lang="en-GB" sz="1500" b="1" dirty="0">
              <a:latin typeface="Avenir Book" charset="0"/>
              <a:ea typeface="Avenir Book" charset="0"/>
              <a:cs typeface="Avenir Book" charset="0"/>
            </a:endParaRPr>
          </a:p>
        </p:txBody>
      </p:sp>
      <p:sp>
        <p:nvSpPr>
          <p:cNvPr id="2" name="Text Placeholder 2">
            <a:extLst>
              <a:ext uri="{FF2B5EF4-FFF2-40B4-BE49-F238E27FC236}">
                <a16:creationId xmlns:a16="http://schemas.microsoft.com/office/drawing/2014/main" id="{C1E96731-8327-9C88-4E19-4BDAC62D8541}"/>
              </a:ext>
            </a:extLst>
          </p:cNvPr>
          <p:cNvSpPr txBox="1">
            <a:spLocks/>
          </p:cNvSpPr>
          <p:nvPr/>
        </p:nvSpPr>
        <p:spPr>
          <a:xfrm>
            <a:off x="381000" y="819150"/>
            <a:ext cx="8225992" cy="3886201"/>
          </a:xfrm>
          <a:prstGeom prst="rect">
            <a:avLst/>
          </a:prstGeom>
          <a:noFill/>
          <a:ln>
            <a:noFill/>
          </a:ln>
        </p:spPr>
        <p:txBody>
          <a:bodyPr vert="horz" lIns="91425" tIns="91425" rIns="91425" bIns="91425" rtlCol="0" anchor="t" anchorCtr="0">
            <a:noAutofit/>
          </a:bodyPr>
          <a:lstStyle>
            <a:defPPr>
              <a:defRPr lang="fr-FR"/>
            </a:defPPr>
            <a:lvl1pPr marL="171450" indent="-171450" defTabSz="685800">
              <a:lnSpc>
                <a:spcPct val="150000"/>
              </a:lnSpc>
              <a:spcBef>
                <a:spcPts val="0"/>
              </a:spcBef>
              <a:buFont typeface="Arial" panose="020B0604020202020204" pitchFamily="34" charset="0"/>
              <a:buChar char="•"/>
              <a:defRPr sz="1600">
                <a:solidFill>
                  <a:srgbClr val="000000"/>
                </a:solidFill>
                <a:highlight>
                  <a:srgbClr val="FFFFFF"/>
                </a:highlight>
                <a:latin typeface="Avenir Book" panose="02000503020000020003" pitchFamily="2" charset="0"/>
                <a:ea typeface="Avenir Book" panose="02000503020000020003" pitchFamily="2" charset="0"/>
              </a:defRPr>
            </a:lvl1pPr>
            <a:lvl2pPr marL="514350" indent="-171450" defTabSz="685800">
              <a:lnSpc>
                <a:spcPct val="90000"/>
              </a:lnSpc>
              <a:spcBef>
                <a:spcPts val="0"/>
              </a:spcBef>
              <a:buFont typeface="Arial" panose="020B0604020202020204" pitchFamily="34" charset="0"/>
              <a:buChar char="•"/>
            </a:lvl2pPr>
            <a:lvl3pPr marL="857250" indent="-171450" defTabSz="685800">
              <a:lnSpc>
                <a:spcPct val="90000"/>
              </a:lnSpc>
              <a:spcBef>
                <a:spcPts val="0"/>
              </a:spcBef>
              <a:buFont typeface="Arial" panose="020B0604020202020204" pitchFamily="34" charset="0"/>
              <a:buChar char="•"/>
              <a:defRPr sz="1500"/>
            </a:lvl3pPr>
            <a:lvl4pPr marL="1200150" indent="-171450" defTabSz="685800">
              <a:lnSpc>
                <a:spcPct val="90000"/>
              </a:lnSpc>
              <a:spcBef>
                <a:spcPts val="0"/>
              </a:spcBef>
              <a:buFont typeface="Arial" panose="020B0604020202020204" pitchFamily="34" charset="0"/>
              <a:buChar char="•"/>
              <a:defRPr sz="1350"/>
            </a:lvl4pPr>
            <a:lvl5pPr marL="1543050" indent="-171450" defTabSz="685800">
              <a:lnSpc>
                <a:spcPct val="90000"/>
              </a:lnSpc>
              <a:spcBef>
                <a:spcPts val="0"/>
              </a:spcBef>
              <a:buFont typeface="Arial" panose="020B0604020202020204" pitchFamily="34" charset="0"/>
              <a:buChar char="•"/>
              <a:defRPr sz="1350"/>
            </a:lvl5pPr>
            <a:lvl6pPr marL="1885950" indent="-171450" defTabSz="685800">
              <a:lnSpc>
                <a:spcPct val="90000"/>
              </a:lnSpc>
              <a:spcBef>
                <a:spcPts val="0"/>
              </a:spcBef>
              <a:buFont typeface="Arial" panose="020B0604020202020204" pitchFamily="34" charset="0"/>
              <a:buChar char="•"/>
              <a:defRPr sz="1350"/>
            </a:lvl6pPr>
            <a:lvl7pPr marL="2228850" indent="-171450" defTabSz="685800">
              <a:lnSpc>
                <a:spcPct val="90000"/>
              </a:lnSpc>
              <a:spcBef>
                <a:spcPts val="0"/>
              </a:spcBef>
              <a:buFont typeface="Arial" panose="020B0604020202020204" pitchFamily="34" charset="0"/>
              <a:buChar char="•"/>
              <a:defRPr sz="1350"/>
            </a:lvl7pPr>
            <a:lvl8pPr marL="2571750" indent="-171450" defTabSz="685800">
              <a:lnSpc>
                <a:spcPct val="90000"/>
              </a:lnSpc>
              <a:spcBef>
                <a:spcPts val="0"/>
              </a:spcBef>
              <a:buFont typeface="Arial" panose="020B0604020202020204" pitchFamily="34" charset="0"/>
              <a:buChar char="•"/>
              <a:defRPr sz="1350"/>
            </a:lvl8pPr>
            <a:lvl9pPr marL="2914650" indent="-171450" defTabSz="685800">
              <a:lnSpc>
                <a:spcPct val="90000"/>
              </a:lnSpc>
              <a:spcBef>
                <a:spcPts val="0"/>
              </a:spcBef>
              <a:buFont typeface="Arial" panose="020B0604020202020204" pitchFamily="34" charset="0"/>
              <a:buChar char="•"/>
              <a:defRPr sz="1350"/>
            </a:lvl9pPr>
          </a:lstStyle>
          <a:p>
            <a:r>
              <a:rPr lang="en-US" b="0" dirty="0">
                <a:solidFill>
                  <a:srgbClr val="000000"/>
                </a:solidFill>
                <a:effectLst/>
                <a:highlight>
                  <a:srgbClr val="FFFFFF"/>
                </a:highlight>
              </a:rPr>
              <a:t>A degenerate dimension refers to an attribute of the fact table that is required for filtering.</a:t>
            </a:r>
          </a:p>
          <a:p>
            <a:pPr lvl="1">
              <a:lnSpc>
                <a:spcPct val="10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At Adventure Works, the reseller sales order number is a good example. </a:t>
            </a:r>
          </a:p>
          <a:p>
            <a:pPr lvl="1">
              <a:lnSpc>
                <a:spcPct val="10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In this case, it doesn't make good model design sense to create an independent table consisting of just this one column, because it would increase the model storage size and result in Fields pane clutter.</a:t>
            </a:r>
          </a:p>
          <a:p>
            <a:r>
              <a:rPr lang="en-US" b="0" dirty="0">
                <a:solidFill>
                  <a:srgbClr val="000000"/>
                </a:solidFill>
                <a:effectLst/>
                <a:highlight>
                  <a:srgbClr val="FFFFFF"/>
                </a:highlight>
              </a:rPr>
              <a:t>In the Power BI model, it can be appropriate to add the sales order number column to the fact-type table to allow filtering or grouping by sales order number.</a:t>
            </a:r>
          </a:p>
          <a:p>
            <a:pPr lvl="1">
              <a:lnSpc>
                <a:spcPct val="100000"/>
              </a:lnSpc>
              <a:buFont typeface="Courier New" panose="02070309020205020404" pitchFamily="49" charset="0"/>
              <a:buChar char="o"/>
            </a:pPr>
            <a:r>
              <a:rPr lang="en-US" sz="1400" dirty="0">
                <a:solidFill>
                  <a:srgbClr val="000000"/>
                </a:solidFill>
                <a:highlight>
                  <a:srgbClr val="FFFFFF"/>
                </a:highlight>
                <a:latin typeface="Avenir Book" panose="02000503020000020003" pitchFamily="2" charset="0"/>
              </a:rPr>
              <a:t>It is an exception to the formerly introduced rule that you should not mix table types (generally, model tables should be either dimension-type or fact-type).</a:t>
            </a:r>
          </a:p>
          <a:p>
            <a:r>
              <a:rPr lang="en-US" dirty="0"/>
              <a:t>However, if the Adventure Works resellers sales table has order number and order line number columns, and they're required for filtering, a degenerate dimension table would be a good design.</a:t>
            </a:r>
          </a:p>
        </p:txBody>
      </p:sp>
    </p:spTree>
    <p:extLst>
      <p:ext uri="{BB962C8B-B14F-4D97-AF65-F5344CB8AC3E}">
        <p14:creationId xmlns:p14="http://schemas.microsoft.com/office/powerpoint/2010/main" val="118999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a:noFill/>
          <a:ln>
            <a:noFill/>
          </a:ln>
        </p:spPr>
        <p:txBody>
          <a:bodyPr vert="horz" lIns="91425" tIns="91425" rIns="91425" bIns="91425" rtlCol="0" anchor="ctr" anchorCtr="0">
            <a:noAutofit/>
          </a:bodyPr>
          <a:lstStyle/>
          <a:p>
            <a:r>
              <a:rPr lang="en-US" dirty="0">
                <a:latin typeface="Avenir Book"/>
              </a:rPr>
              <a:t>Degenerate dimensions</a:t>
            </a:r>
          </a:p>
        </p:txBody>
      </p:sp>
      <p:sp>
        <p:nvSpPr>
          <p:cNvPr id="7" name="Text Placeholder 2"/>
          <p:cNvSpPr>
            <a:spLocks noGrp="1"/>
          </p:cNvSpPr>
          <p:nvPr>
            <p:ph type="body" idx="1"/>
          </p:nvPr>
        </p:nvSpPr>
        <p:spPr>
          <a:xfrm>
            <a:off x="171450" y="819150"/>
            <a:ext cx="8784300" cy="3581400"/>
          </a:xfrm>
        </p:spPr>
        <p:txBody>
          <a:bodyPr>
            <a:normAutofit/>
          </a:bodyPr>
          <a:lstStyle/>
          <a:p>
            <a:pPr marL="0" indent="0">
              <a:lnSpc>
                <a:spcPct val="150000"/>
              </a:lnSpc>
              <a:buNone/>
            </a:pPr>
            <a:endParaRPr lang="en-GB" sz="1600" b="1" dirty="0">
              <a:latin typeface="Avenir Book" charset="0"/>
              <a:ea typeface="Avenir Book" charset="0"/>
              <a:cs typeface="Avenir Book" charset="0"/>
            </a:endParaRPr>
          </a:p>
          <a:p>
            <a:pPr marL="0" indent="0">
              <a:lnSpc>
                <a:spcPct val="150000"/>
              </a:lnSpc>
              <a:buNone/>
            </a:pPr>
            <a:endParaRPr lang="en-GB" sz="1500" b="1" dirty="0">
              <a:latin typeface="Avenir Book" charset="0"/>
              <a:ea typeface="Avenir Book" charset="0"/>
              <a:cs typeface="Avenir Book" charset="0"/>
            </a:endParaRPr>
          </a:p>
        </p:txBody>
      </p:sp>
      <p:pic>
        <p:nvPicPr>
          <p:cNvPr id="5122" name="Picture 2" descr="Image shows the Fields pane and the sales fact table, which includes the Order Number field.">
            <a:extLst>
              <a:ext uri="{FF2B5EF4-FFF2-40B4-BE49-F238E27FC236}">
                <a16:creationId xmlns:a16="http://schemas.microsoft.com/office/drawing/2014/main" id="{41734D7D-AADB-8FD3-7A4A-6F203691C4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0" y="908050"/>
            <a:ext cx="3292548" cy="265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6926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a:noFill/>
          <a:ln>
            <a:noFill/>
          </a:ln>
        </p:spPr>
        <p:txBody>
          <a:bodyPr vert="horz" lIns="91425" tIns="91425" rIns="91425" bIns="91425" rtlCol="0" anchor="ctr" anchorCtr="0">
            <a:noAutofit/>
          </a:bodyPr>
          <a:lstStyle/>
          <a:p>
            <a:r>
              <a:rPr lang="en-US" dirty="0">
                <a:latin typeface="Avenir Book"/>
              </a:rPr>
              <a:t>Factless fact tables</a:t>
            </a:r>
          </a:p>
        </p:txBody>
      </p:sp>
      <p:sp>
        <p:nvSpPr>
          <p:cNvPr id="7" name="Text Placeholder 2"/>
          <p:cNvSpPr>
            <a:spLocks noGrp="1"/>
          </p:cNvSpPr>
          <p:nvPr>
            <p:ph type="body" idx="1"/>
          </p:nvPr>
        </p:nvSpPr>
        <p:spPr>
          <a:xfrm>
            <a:off x="171450" y="819150"/>
            <a:ext cx="8784300" cy="3581400"/>
          </a:xfrm>
        </p:spPr>
        <p:txBody>
          <a:bodyPr>
            <a:normAutofit/>
          </a:bodyPr>
          <a:lstStyle/>
          <a:p>
            <a:pPr marL="0" indent="0">
              <a:lnSpc>
                <a:spcPct val="150000"/>
              </a:lnSpc>
              <a:buNone/>
            </a:pPr>
            <a:endParaRPr lang="en-GB" sz="1600" b="1" dirty="0">
              <a:latin typeface="Avenir Book" charset="0"/>
              <a:ea typeface="Avenir Book" charset="0"/>
              <a:cs typeface="Avenir Book" charset="0"/>
            </a:endParaRPr>
          </a:p>
          <a:p>
            <a:pPr marL="0" indent="0">
              <a:lnSpc>
                <a:spcPct val="150000"/>
              </a:lnSpc>
              <a:buNone/>
            </a:pPr>
            <a:endParaRPr lang="en-GB" sz="1500" b="1" dirty="0">
              <a:latin typeface="Avenir Book" charset="0"/>
              <a:ea typeface="Avenir Book" charset="0"/>
              <a:cs typeface="Avenir Book" charset="0"/>
            </a:endParaRPr>
          </a:p>
        </p:txBody>
      </p:sp>
      <p:sp>
        <p:nvSpPr>
          <p:cNvPr id="2" name="Text Placeholder 2">
            <a:extLst>
              <a:ext uri="{FF2B5EF4-FFF2-40B4-BE49-F238E27FC236}">
                <a16:creationId xmlns:a16="http://schemas.microsoft.com/office/drawing/2014/main" id="{C1E96731-8327-9C88-4E19-4BDAC62D8541}"/>
              </a:ext>
            </a:extLst>
          </p:cNvPr>
          <p:cNvSpPr txBox="1">
            <a:spLocks/>
          </p:cNvSpPr>
          <p:nvPr/>
        </p:nvSpPr>
        <p:spPr>
          <a:xfrm>
            <a:off x="381000" y="819150"/>
            <a:ext cx="8225992" cy="3886201"/>
          </a:xfrm>
          <a:prstGeom prst="rect">
            <a:avLst/>
          </a:prstGeom>
          <a:noFill/>
          <a:ln>
            <a:noFill/>
          </a:ln>
        </p:spPr>
        <p:txBody>
          <a:bodyPr vert="horz" lIns="91425" tIns="91425" rIns="91425" bIns="91425" rtlCol="0" anchor="t" anchorCtr="0">
            <a:noAutofit/>
          </a:bodyPr>
          <a:lstStyle>
            <a:defPPr>
              <a:defRPr lang="fr-FR"/>
            </a:defPPr>
            <a:lvl1pPr marL="171450" indent="-171450" defTabSz="685800">
              <a:lnSpc>
                <a:spcPct val="150000"/>
              </a:lnSpc>
              <a:spcBef>
                <a:spcPts val="0"/>
              </a:spcBef>
              <a:buFont typeface="Arial" panose="020B0604020202020204" pitchFamily="34" charset="0"/>
              <a:buChar char="•"/>
              <a:defRPr sz="1600">
                <a:solidFill>
                  <a:srgbClr val="000000"/>
                </a:solidFill>
                <a:highlight>
                  <a:srgbClr val="FFFFFF"/>
                </a:highlight>
                <a:latin typeface="Avenir Book" panose="02000503020000020003" pitchFamily="2" charset="0"/>
                <a:ea typeface="Avenir Book" panose="02000503020000020003" pitchFamily="2" charset="0"/>
              </a:defRPr>
            </a:lvl1pPr>
            <a:lvl2pPr marL="514350" indent="-171450" defTabSz="685800">
              <a:lnSpc>
                <a:spcPct val="90000"/>
              </a:lnSpc>
              <a:spcBef>
                <a:spcPts val="0"/>
              </a:spcBef>
              <a:buFont typeface="Arial" panose="020B0604020202020204" pitchFamily="34" charset="0"/>
              <a:buChar char="•"/>
            </a:lvl2pPr>
            <a:lvl3pPr marL="857250" indent="-171450" defTabSz="685800">
              <a:lnSpc>
                <a:spcPct val="90000"/>
              </a:lnSpc>
              <a:spcBef>
                <a:spcPts val="0"/>
              </a:spcBef>
              <a:buFont typeface="Arial" panose="020B0604020202020204" pitchFamily="34" charset="0"/>
              <a:buChar char="•"/>
              <a:defRPr sz="1500"/>
            </a:lvl3pPr>
            <a:lvl4pPr marL="1200150" indent="-171450" defTabSz="685800">
              <a:lnSpc>
                <a:spcPct val="90000"/>
              </a:lnSpc>
              <a:spcBef>
                <a:spcPts val="0"/>
              </a:spcBef>
              <a:buFont typeface="Arial" panose="020B0604020202020204" pitchFamily="34" charset="0"/>
              <a:buChar char="•"/>
              <a:defRPr sz="1350"/>
            </a:lvl4pPr>
            <a:lvl5pPr marL="1543050" indent="-171450" defTabSz="685800">
              <a:lnSpc>
                <a:spcPct val="90000"/>
              </a:lnSpc>
              <a:spcBef>
                <a:spcPts val="0"/>
              </a:spcBef>
              <a:buFont typeface="Arial" panose="020B0604020202020204" pitchFamily="34" charset="0"/>
              <a:buChar char="•"/>
              <a:defRPr sz="1350"/>
            </a:lvl5pPr>
            <a:lvl6pPr marL="1885950" indent="-171450" defTabSz="685800">
              <a:lnSpc>
                <a:spcPct val="90000"/>
              </a:lnSpc>
              <a:spcBef>
                <a:spcPts val="0"/>
              </a:spcBef>
              <a:buFont typeface="Arial" panose="020B0604020202020204" pitchFamily="34" charset="0"/>
              <a:buChar char="•"/>
              <a:defRPr sz="1350"/>
            </a:lvl6pPr>
            <a:lvl7pPr marL="2228850" indent="-171450" defTabSz="685800">
              <a:lnSpc>
                <a:spcPct val="90000"/>
              </a:lnSpc>
              <a:spcBef>
                <a:spcPts val="0"/>
              </a:spcBef>
              <a:buFont typeface="Arial" panose="020B0604020202020204" pitchFamily="34" charset="0"/>
              <a:buChar char="•"/>
              <a:defRPr sz="1350"/>
            </a:lvl7pPr>
            <a:lvl8pPr marL="2571750" indent="-171450" defTabSz="685800">
              <a:lnSpc>
                <a:spcPct val="90000"/>
              </a:lnSpc>
              <a:spcBef>
                <a:spcPts val="0"/>
              </a:spcBef>
              <a:buFont typeface="Arial" panose="020B0604020202020204" pitchFamily="34" charset="0"/>
              <a:buChar char="•"/>
              <a:defRPr sz="1350"/>
            </a:lvl8pPr>
            <a:lvl9pPr marL="2914650" indent="-171450" defTabSz="685800">
              <a:lnSpc>
                <a:spcPct val="90000"/>
              </a:lnSpc>
              <a:spcBef>
                <a:spcPts val="0"/>
              </a:spcBef>
              <a:buFont typeface="Arial" panose="020B0604020202020204" pitchFamily="34" charset="0"/>
              <a:buChar char="•"/>
              <a:defRPr sz="1350"/>
            </a:lvl9pPr>
          </a:lstStyle>
          <a:p>
            <a:r>
              <a:rPr lang="en-US" b="0" dirty="0">
                <a:solidFill>
                  <a:srgbClr val="000000"/>
                </a:solidFill>
                <a:effectLst/>
                <a:highlight>
                  <a:srgbClr val="FFFFFF"/>
                </a:highlight>
              </a:rPr>
              <a:t>A factless fact table doesn't include any measure columns. It contains only dimension keys.</a:t>
            </a:r>
          </a:p>
          <a:p>
            <a:pPr lvl="1">
              <a:lnSpc>
                <a:spcPct val="15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For example, at a particular date and time, a particular customer logged into your web site.</a:t>
            </a:r>
          </a:p>
          <a:p>
            <a:pPr lvl="1">
              <a:lnSpc>
                <a:spcPct val="15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You could define a measure to count the rows of the factless fact table to perform analysis of when and how many customers have logged in.</a:t>
            </a:r>
          </a:p>
          <a:p>
            <a:r>
              <a:rPr lang="en-US" b="0" dirty="0">
                <a:solidFill>
                  <a:srgbClr val="000000"/>
                </a:solidFill>
                <a:effectLst/>
                <a:highlight>
                  <a:srgbClr val="FFFFFF"/>
                </a:highlight>
              </a:rPr>
              <a:t>A factless fact table could store observations defined by dimension keys. </a:t>
            </a:r>
          </a:p>
          <a:p>
            <a:r>
              <a:rPr lang="en-US" b="0" dirty="0">
                <a:solidFill>
                  <a:srgbClr val="000000"/>
                </a:solidFill>
                <a:effectLst/>
                <a:highlight>
                  <a:srgbClr val="FFFFFF"/>
                </a:highlight>
              </a:rPr>
              <a:t>A more compelling use of a factless fact table is to store relationships between dimensions, and it's the Power BI model design approach we recommend defining many-to-many dimension relationships. In a many-to-many dimension relationship design, the factless fact table is referred to as a bridging table.</a:t>
            </a:r>
          </a:p>
          <a:p>
            <a:r>
              <a:rPr lang="en-US" b="0" dirty="0">
                <a:solidFill>
                  <a:srgbClr val="000000"/>
                </a:solidFill>
                <a:effectLst/>
                <a:highlight>
                  <a:srgbClr val="FFFFFF"/>
                </a:highlight>
              </a:rPr>
              <a:t>For example, consider that salespeople can be assigned to one or more sales regions. The bridging table would be designed as a factless fact table consisting of two columns: salesperson key and region key. Duplicate values can be stored in both columns.</a:t>
            </a:r>
          </a:p>
          <a:p>
            <a:endParaRPr lang="en-US" b="0" dirty="0">
              <a:solidFill>
                <a:srgbClr val="000000"/>
              </a:solidFill>
              <a:effectLst/>
              <a:highlight>
                <a:srgbClr val="FFFFFF"/>
              </a:highlight>
            </a:endParaRPr>
          </a:p>
        </p:txBody>
      </p:sp>
    </p:spTree>
    <p:extLst>
      <p:ext uri="{BB962C8B-B14F-4D97-AF65-F5344CB8AC3E}">
        <p14:creationId xmlns:p14="http://schemas.microsoft.com/office/powerpoint/2010/main" val="8360638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a:noFill/>
          <a:ln>
            <a:noFill/>
          </a:ln>
        </p:spPr>
        <p:txBody>
          <a:bodyPr vert="horz" lIns="91425" tIns="91425" rIns="91425" bIns="91425" rtlCol="0" anchor="ctr" anchorCtr="0">
            <a:noAutofit/>
          </a:bodyPr>
          <a:lstStyle/>
          <a:p>
            <a:r>
              <a:rPr lang="en-US" dirty="0">
                <a:latin typeface="Avenir Book"/>
              </a:rPr>
              <a:t>Factless fact tables</a:t>
            </a:r>
          </a:p>
        </p:txBody>
      </p:sp>
      <p:sp>
        <p:nvSpPr>
          <p:cNvPr id="7" name="Text Placeholder 2"/>
          <p:cNvSpPr>
            <a:spLocks noGrp="1"/>
          </p:cNvSpPr>
          <p:nvPr>
            <p:ph type="body" idx="1"/>
          </p:nvPr>
        </p:nvSpPr>
        <p:spPr>
          <a:xfrm>
            <a:off x="171450" y="819150"/>
            <a:ext cx="8784300" cy="3581400"/>
          </a:xfrm>
        </p:spPr>
        <p:txBody>
          <a:bodyPr>
            <a:normAutofit/>
          </a:bodyPr>
          <a:lstStyle/>
          <a:p>
            <a:pPr marL="0" indent="0">
              <a:lnSpc>
                <a:spcPct val="150000"/>
              </a:lnSpc>
              <a:buNone/>
            </a:pPr>
            <a:endParaRPr lang="en-GB" sz="1600" b="1" dirty="0">
              <a:latin typeface="Avenir Book" charset="0"/>
              <a:ea typeface="Avenir Book" charset="0"/>
              <a:cs typeface="Avenir Book" charset="0"/>
            </a:endParaRPr>
          </a:p>
          <a:p>
            <a:pPr marL="0" indent="0">
              <a:lnSpc>
                <a:spcPct val="150000"/>
              </a:lnSpc>
              <a:buNone/>
            </a:pPr>
            <a:endParaRPr lang="en-GB" sz="1500" b="1" dirty="0">
              <a:latin typeface="Avenir Book" charset="0"/>
              <a:ea typeface="Avenir Book" charset="0"/>
              <a:cs typeface="Avenir Book" charset="0"/>
            </a:endParaRPr>
          </a:p>
        </p:txBody>
      </p:sp>
      <p:sp>
        <p:nvSpPr>
          <p:cNvPr id="2" name="Text Placeholder 2">
            <a:extLst>
              <a:ext uri="{FF2B5EF4-FFF2-40B4-BE49-F238E27FC236}">
                <a16:creationId xmlns:a16="http://schemas.microsoft.com/office/drawing/2014/main" id="{C1E96731-8327-9C88-4E19-4BDAC62D8541}"/>
              </a:ext>
            </a:extLst>
          </p:cNvPr>
          <p:cNvSpPr txBox="1">
            <a:spLocks/>
          </p:cNvSpPr>
          <p:nvPr/>
        </p:nvSpPr>
        <p:spPr>
          <a:xfrm>
            <a:off x="381000" y="819150"/>
            <a:ext cx="8225992" cy="3886201"/>
          </a:xfrm>
          <a:prstGeom prst="rect">
            <a:avLst/>
          </a:prstGeom>
          <a:noFill/>
          <a:ln>
            <a:noFill/>
          </a:ln>
        </p:spPr>
        <p:txBody>
          <a:bodyPr vert="horz" lIns="91425" tIns="91425" rIns="91425" bIns="91425" rtlCol="0" anchor="t" anchorCtr="0">
            <a:noAutofit/>
          </a:bodyPr>
          <a:lstStyle>
            <a:defPPr>
              <a:defRPr lang="fr-FR"/>
            </a:defPPr>
            <a:lvl1pPr marL="171450" indent="-171450" defTabSz="685800">
              <a:lnSpc>
                <a:spcPct val="150000"/>
              </a:lnSpc>
              <a:spcBef>
                <a:spcPts val="0"/>
              </a:spcBef>
              <a:buFont typeface="Arial" panose="020B0604020202020204" pitchFamily="34" charset="0"/>
              <a:buChar char="•"/>
              <a:defRPr sz="1600">
                <a:solidFill>
                  <a:srgbClr val="000000"/>
                </a:solidFill>
                <a:highlight>
                  <a:srgbClr val="FFFFFF"/>
                </a:highlight>
                <a:latin typeface="Avenir Book" panose="02000503020000020003" pitchFamily="2" charset="0"/>
                <a:ea typeface="Avenir Book" panose="02000503020000020003" pitchFamily="2" charset="0"/>
              </a:defRPr>
            </a:lvl1pPr>
            <a:lvl2pPr marL="514350" indent="-171450" defTabSz="685800">
              <a:lnSpc>
                <a:spcPct val="90000"/>
              </a:lnSpc>
              <a:spcBef>
                <a:spcPts val="0"/>
              </a:spcBef>
              <a:buFont typeface="Arial" panose="020B0604020202020204" pitchFamily="34" charset="0"/>
              <a:buChar char="•"/>
            </a:lvl2pPr>
            <a:lvl3pPr marL="857250" indent="-171450" defTabSz="685800">
              <a:lnSpc>
                <a:spcPct val="90000"/>
              </a:lnSpc>
              <a:spcBef>
                <a:spcPts val="0"/>
              </a:spcBef>
              <a:buFont typeface="Arial" panose="020B0604020202020204" pitchFamily="34" charset="0"/>
              <a:buChar char="•"/>
              <a:defRPr sz="1500"/>
            </a:lvl3pPr>
            <a:lvl4pPr marL="1200150" indent="-171450" defTabSz="685800">
              <a:lnSpc>
                <a:spcPct val="90000"/>
              </a:lnSpc>
              <a:spcBef>
                <a:spcPts val="0"/>
              </a:spcBef>
              <a:buFont typeface="Arial" panose="020B0604020202020204" pitchFamily="34" charset="0"/>
              <a:buChar char="•"/>
              <a:defRPr sz="1350"/>
            </a:lvl4pPr>
            <a:lvl5pPr marL="1543050" indent="-171450" defTabSz="685800">
              <a:lnSpc>
                <a:spcPct val="90000"/>
              </a:lnSpc>
              <a:spcBef>
                <a:spcPts val="0"/>
              </a:spcBef>
              <a:buFont typeface="Arial" panose="020B0604020202020204" pitchFamily="34" charset="0"/>
              <a:buChar char="•"/>
              <a:defRPr sz="1350"/>
            </a:lvl5pPr>
            <a:lvl6pPr marL="1885950" indent="-171450" defTabSz="685800">
              <a:lnSpc>
                <a:spcPct val="90000"/>
              </a:lnSpc>
              <a:spcBef>
                <a:spcPts val="0"/>
              </a:spcBef>
              <a:buFont typeface="Arial" panose="020B0604020202020204" pitchFamily="34" charset="0"/>
              <a:buChar char="•"/>
              <a:defRPr sz="1350"/>
            </a:lvl6pPr>
            <a:lvl7pPr marL="2228850" indent="-171450" defTabSz="685800">
              <a:lnSpc>
                <a:spcPct val="90000"/>
              </a:lnSpc>
              <a:spcBef>
                <a:spcPts val="0"/>
              </a:spcBef>
              <a:buFont typeface="Arial" panose="020B0604020202020204" pitchFamily="34" charset="0"/>
              <a:buChar char="•"/>
              <a:defRPr sz="1350"/>
            </a:lvl7pPr>
            <a:lvl8pPr marL="2571750" indent="-171450" defTabSz="685800">
              <a:lnSpc>
                <a:spcPct val="90000"/>
              </a:lnSpc>
              <a:spcBef>
                <a:spcPts val="0"/>
              </a:spcBef>
              <a:buFont typeface="Arial" panose="020B0604020202020204" pitchFamily="34" charset="0"/>
              <a:buChar char="•"/>
              <a:defRPr sz="1350"/>
            </a:lvl8pPr>
            <a:lvl9pPr marL="2914650" indent="-171450" defTabSz="685800">
              <a:lnSpc>
                <a:spcPct val="90000"/>
              </a:lnSpc>
              <a:spcBef>
                <a:spcPts val="0"/>
              </a:spcBef>
              <a:buFont typeface="Arial" panose="020B0604020202020204" pitchFamily="34" charset="0"/>
              <a:buChar char="•"/>
              <a:defRPr sz="1350"/>
            </a:lvl9pPr>
          </a:lstStyle>
          <a:p>
            <a:r>
              <a:rPr lang="en-US" b="0" dirty="0">
                <a:solidFill>
                  <a:srgbClr val="000000"/>
                </a:solidFill>
                <a:effectLst/>
                <a:highlight>
                  <a:srgbClr val="FFFFFF"/>
                </a:highlight>
              </a:rPr>
              <a:t>A more compelling use of a factless fact table is to store relationships between dimensions, and it's the Power BI model design approach </a:t>
            </a:r>
          </a:p>
          <a:p>
            <a:pPr lvl="1">
              <a:lnSpc>
                <a:spcPct val="10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It’s recommended defining </a:t>
            </a:r>
            <a:r>
              <a:rPr lang="en-US" sz="1400" b="1" dirty="0">
                <a:solidFill>
                  <a:srgbClr val="000000"/>
                </a:solidFill>
                <a:effectLst/>
                <a:highlight>
                  <a:srgbClr val="FFFFFF"/>
                </a:highlight>
                <a:latin typeface="Avenir Book" panose="02000503020000020003" pitchFamily="2" charset="0"/>
              </a:rPr>
              <a:t>many-to-many dimension relationships</a:t>
            </a:r>
            <a:r>
              <a:rPr lang="en-US" sz="1400" b="0" dirty="0">
                <a:solidFill>
                  <a:srgbClr val="000000"/>
                </a:solidFill>
                <a:effectLst/>
                <a:highlight>
                  <a:srgbClr val="FFFFFF"/>
                </a:highlight>
                <a:latin typeface="Avenir Book" panose="02000503020000020003" pitchFamily="2" charset="0"/>
              </a:rPr>
              <a:t>.</a:t>
            </a:r>
          </a:p>
          <a:p>
            <a:pPr lvl="1">
              <a:lnSpc>
                <a:spcPct val="10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In a many-to-many dimension relationship design, the factless fact table is referred to as a bridging table.</a:t>
            </a:r>
          </a:p>
          <a:p>
            <a:pPr lvl="1">
              <a:lnSpc>
                <a:spcPct val="10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This many-to-many design approach is well documented, and it can be achieved without a bridging table.</a:t>
            </a:r>
          </a:p>
          <a:p>
            <a:pPr lvl="1">
              <a:lnSpc>
                <a:spcPct val="100000"/>
              </a:lnSpc>
              <a:buFont typeface="Courier New" panose="02070309020205020404" pitchFamily="49" charset="0"/>
              <a:buChar char="o"/>
            </a:pPr>
            <a:r>
              <a:rPr lang="en-US" sz="1400" b="0" dirty="0">
                <a:solidFill>
                  <a:srgbClr val="000000"/>
                </a:solidFill>
                <a:effectLst/>
                <a:highlight>
                  <a:srgbClr val="FFFFFF"/>
                </a:highlight>
                <a:latin typeface="Avenir Book" panose="02000503020000020003" pitchFamily="2" charset="0"/>
              </a:rPr>
              <a:t>However, the bridging table approach is considered the best practice when relating two dimensions.</a:t>
            </a:r>
          </a:p>
          <a:p>
            <a:r>
              <a:rPr lang="en-US" b="0" dirty="0">
                <a:solidFill>
                  <a:srgbClr val="000000"/>
                </a:solidFill>
                <a:effectLst/>
                <a:highlight>
                  <a:srgbClr val="FFFFFF"/>
                </a:highlight>
              </a:rPr>
              <a:t>For example, consider that salespeople can be assigned to one or more sales regions.</a:t>
            </a:r>
          </a:p>
          <a:p>
            <a:pPr lvl="1">
              <a:lnSpc>
                <a:spcPct val="100000"/>
              </a:lnSpc>
              <a:buFont typeface="Courier New" panose="02070309020205020404" pitchFamily="49" charset="0"/>
              <a:buChar char="o"/>
            </a:pPr>
            <a:r>
              <a:rPr lang="en-US" sz="1400" dirty="0">
                <a:solidFill>
                  <a:srgbClr val="000000"/>
                </a:solidFill>
                <a:highlight>
                  <a:srgbClr val="FFFFFF"/>
                </a:highlight>
                <a:latin typeface="Avenir Book" panose="02000503020000020003" pitchFamily="2" charset="0"/>
              </a:rPr>
              <a:t>The bridging table would be designed as a factless fact table consisting of two columns: salesperson key and region key. </a:t>
            </a:r>
          </a:p>
          <a:p>
            <a:pPr lvl="1">
              <a:lnSpc>
                <a:spcPct val="100000"/>
              </a:lnSpc>
              <a:buFont typeface="Courier New" panose="02070309020205020404" pitchFamily="49" charset="0"/>
              <a:buChar char="o"/>
            </a:pPr>
            <a:r>
              <a:rPr lang="en-US" sz="1400" dirty="0">
                <a:solidFill>
                  <a:srgbClr val="000000"/>
                </a:solidFill>
                <a:highlight>
                  <a:srgbClr val="FFFFFF"/>
                </a:highlight>
                <a:latin typeface="Avenir Book" panose="02000503020000020003" pitchFamily="2" charset="0"/>
              </a:rPr>
              <a:t>Duplicate values can be stored in both columns.</a:t>
            </a:r>
          </a:p>
          <a:p>
            <a:endParaRPr lang="en-US" b="0" dirty="0">
              <a:solidFill>
                <a:srgbClr val="000000"/>
              </a:solidFill>
              <a:effectLst/>
              <a:highlight>
                <a:srgbClr val="FFFFFF"/>
              </a:highlight>
            </a:endParaRPr>
          </a:p>
        </p:txBody>
      </p:sp>
    </p:spTree>
    <p:extLst>
      <p:ext uri="{BB962C8B-B14F-4D97-AF65-F5344CB8AC3E}">
        <p14:creationId xmlns:p14="http://schemas.microsoft.com/office/powerpoint/2010/main" val="20615065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Outline</a:t>
            </a:r>
          </a:p>
        </p:txBody>
      </p:sp>
      <p:sp>
        <p:nvSpPr>
          <p:cNvPr id="3" name="Text Placeholder 2"/>
          <p:cNvSpPr>
            <a:spLocks noGrp="1"/>
          </p:cNvSpPr>
          <p:nvPr>
            <p:ph type="body" idx="1"/>
          </p:nvPr>
        </p:nvSpPr>
        <p:spPr>
          <a:xfrm>
            <a:off x="537008" y="895349"/>
            <a:ext cx="7844992" cy="3657601"/>
          </a:xfrm>
        </p:spPr>
        <p:txBody>
          <a:bodyPr>
            <a:noAutofit/>
          </a:bodyPr>
          <a:lstStyle/>
          <a:p>
            <a:pPr>
              <a:lnSpc>
                <a:spcPct val="150000"/>
              </a:lnSpc>
            </a:pPr>
            <a:r>
              <a:rPr lang="en-US" sz="1800" dirty="0">
                <a:latin typeface="Avenir Book"/>
              </a:rPr>
              <a:t>Snowflake dimensions</a:t>
            </a:r>
          </a:p>
          <a:p>
            <a:pPr>
              <a:lnSpc>
                <a:spcPct val="150000"/>
              </a:lnSpc>
            </a:pPr>
            <a:r>
              <a:rPr lang="en-US" sz="1800" dirty="0">
                <a:latin typeface="Avenir Book"/>
              </a:rPr>
              <a:t>Slowly changing dimensions</a:t>
            </a:r>
          </a:p>
          <a:p>
            <a:pPr>
              <a:lnSpc>
                <a:spcPct val="150000"/>
              </a:lnSpc>
            </a:pPr>
            <a:r>
              <a:rPr lang="en-US" sz="1800" dirty="0">
                <a:latin typeface="Avenir Book"/>
              </a:rPr>
              <a:t>Role-playing dimensions</a:t>
            </a:r>
          </a:p>
          <a:p>
            <a:pPr>
              <a:lnSpc>
                <a:spcPct val="150000"/>
              </a:lnSpc>
            </a:pPr>
            <a:r>
              <a:rPr lang="en-US" sz="1800" dirty="0">
                <a:latin typeface="Avenir Book"/>
              </a:rPr>
              <a:t>Junk dimensions</a:t>
            </a:r>
          </a:p>
          <a:p>
            <a:pPr>
              <a:lnSpc>
                <a:spcPct val="150000"/>
              </a:lnSpc>
            </a:pPr>
            <a:r>
              <a:rPr lang="en-US" sz="1800" dirty="0">
                <a:latin typeface="Avenir Book"/>
              </a:rPr>
              <a:t>Degenerate dimensions</a:t>
            </a:r>
          </a:p>
          <a:p>
            <a:pPr>
              <a:lnSpc>
                <a:spcPct val="150000"/>
              </a:lnSpc>
            </a:pPr>
            <a:endParaRPr lang="en-US" sz="1800" dirty="0">
              <a:latin typeface="Avenir Book"/>
            </a:endParaRPr>
          </a:p>
        </p:txBody>
      </p:sp>
      <p:sp>
        <p:nvSpPr>
          <p:cNvPr id="7" name="TextBox 6"/>
          <p:cNvSpPr txBox="1"/>
          <p:nvPr/>
        </p:nvSpPr>
        <p:spPr>
          <a:xfrm>
            <a:off x="6902245" y="2025445"/>
            <a:ext cx="184731" cy="307777"/>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63129627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a:noFill/>
          <a:ln>
            <a:noFill/>
          </a:ln>
        </p:spPr>
        <p:txBody>
          <a:bodyPr vert="horz" lIns="91425" tIns="91425" rIns="91425" bIns="91425" rtlCol="0" anchor="ctr" anchorCtr="0">
            <a:noAutofit/>
          </a:bodyPr>
          <a:lstStyle/>
          <a:p>
            <a:r>
              <a:rPr lang="en-US" dirty="0">
                <a:latin typeface="Avenir Book"/>
              </a:rPr>
              <a:t>Factless fact tables</a:t>
            </a:r>
          </a:p>
        </p:txBody>
      </p:sp>
      <p:sp>
        <p:nvSpPr>
          <p:cNvPr id="7" name="Text Placeholder 2"/>
          <p:cNvSpPr>
            <a:spLocks noGrp="1"/>
          </p:cNvSpPr>
          <p:nvPr>
            <p:ph type="body" idx="1"/>
          </p:nvPr>
        </p:nvSpPr>
        <p:spPr>
          <a:xfrm>
            <a:off x="171450" y="819150"/>
            <a:ext cx="8784300" cy="3581400"/>
          </a:xfrm>
        </p:spPr>
        <p:txBody>
          <a:bodyPr>
            <a:normAutofit/>
          </a:bodyPr>
          <a:lstStyle/>
          <a:p>
            <a:pPr marL="0" indent="0">
              <a:lnSpc>
                <a:spcPct val="150000"/>
              </a:lnSpc>
              <a:buNone/>
            </a:pPr>
            <a:endParaRPr lang="en-GB" sz="1600" b="1" dirty="0">
              <a:latin typeface="Avenir Book" charset="0"/>
              <a:ea typeface="Avenir Book" charset="0"/>
              <a:cs typeface="Avenir Book" charset="0"/>
            </a:endParaRPr>
          </a:p>
          <a:p>
            <a:pPr marL="0" indent="0">
              <a:lnSpc>
                <a:spcPct val="150000"/>
              </a:lnSpc>
              <a:buNone/>
            </a:pPr>
            <a:endParaRPr lang="en-GB" sz="1500" b="1" dirty="0">
              <a:latin typeface="Avenir Book" charset="0"/>
              <a:ea typeface="Avenir Book" charset="0"/>
              <a:cs typeface="Avenir Book" charset="0"/>
            </a:endParaRPr>
          </a:p>
        </p:txBody>
      </p:sp>
      <p:sp>
        <p:nvSpPr>
          <p:cNvPr id="2" name="Text Placeholder 2">
            <a:extLst>
              <a:ext uri="{FF2B5EF4-FFF2-40B4-BE49-F238E27FC236}">
                <a16:creationId xmlns:a16="http://schemas.microsoft.com/office/drawing/2014/main" id="{C1E96731-8327-9C88-4E19-4BDAC62D8541}"/>
              </a:ext>
            </a:extLst>
          </p:cNvPr>
          <p:cNvSpPr txBox="1">
            <a:spLocks/>
          </p:cNvSpPr>
          <p:nvPr/>
        </p:nvSpPr>
        <p:spPr>
          <a:xfrm>
            <a:off x="381000" y="819150"/>
            <a:ext cx="8225992" cy="3886201"/>
          </a:xfrm>
          <a:prstGeom prst="rect">
            <a:avLst/>
          </a:prstGeom>
          <a:noFill/>
          <a:ln>
            <a:noFill/>
          </a:ln>
        </p:spPr>
        <p:txBody>
          <a:bodyPr vert="horz" lIns="91425" tIns="91425" rIns="91425" bIns="91425" rtlCol="0" anchor="t" anchorCtr="0">
            <a:noAutofit/>
          </a:bodyPr>
          <a:lstStyle>
            <a:defPPr>
              <a:defRPr lang="fr-FR"/>
            </a:defPPr>
            <a:lvl1pPr marL="171450" indent="-171450" defTabSz="685800">
              <a:lnSpc>
                <a:spcPct val="150000"/>
              </a:lnSpc>
              <a:spcBef>
                <a:spcPts val="0"/>
              </a:spcBef>
              <a:buFont typeface="Arial" panose="020B0604020202020204" pitchFamily="34" charset="0"/>
              <a:buChar char="•"/>
              <a:defRPr sz="1600">
                <a:solidFill>
                  <a:srgbClr val="000000"/>
                </a:solidFill>
                <a:highlight>
                  <a:srgbClr val="FFFFFF"/>
                </a:highlight>
                <a:latin typeface="Avenir Book" panose="02000503020000020003" pitchFamily="2" charset="0"/>
                <a:ea typeface="Avenir Book" panose="02000503020000020003" pitchFamily="2" charset="0"/>
              </a:defRPr>
            </a:lvl1pPr>
            <a:lvl2pPr marL="514350" indent="-171450" defTabSz="685800">
              <a:lnSpc>
                <a:spcPct val="90000"/>
              </a:lnSpc>
              <a:spcBef>
                <a:spcPts val="0"/>
              </a:spcBef>
              <a:buFont typeface="Arial" panose="020B0604020202020204" pitchFamily="34" charset="0"/>
              <a:buChar char="•"/>
            </a:lvl2pPr>
            <a:lvl3pPr marL="857250" indent="-171450" defTabSz="685800">
              <a:lnSpc>
                <a:spcPct val="90000"/>
              </a:lnSpc>
              <a:spcBef>
                <a:spcPts val="0"/>
              </a:spcBef>
              <a:buFont typeface="Arial" panose="020B0604020202020204" pitchFamily="34" charset="0"/>
              <a:buChar char="•"/>
              <a:defRPr sz="1500"/>
            </a:lvl3pPr>
            <a:lvl4pPr marL="1200150" indent="-171450" defTabSz="685800">
              <a:lnSpc>
                <a:spcPct val="90000"/>
              </a:lnSpc>
              <a:spcBef>
                <a:spcPts val="0"/>
              </a:spcBef>
              <a:buFont typeface="Arial" panose="020B0604020202020204" pitchFamily="34" charset="0"/>
              <a:buChar char="•"/>
              <a:defRPr sz="1350"/>
            </a:lvl4pPr>
            <a:lvl5pPr marL="1543050" indent="-171450" defTabSz="685800">
              <a:lnSpc>
                <a:spcPct val="90000"/>
              </a:lnSpc>
              <a:spcBef>
                <a:spcPts val="0"/>
              </a:spcBef>
              <a:buFont typeface="Arial" panose="020B0604020202020204" pitchFamily="34" charset="0"/>
              <a:buChar char="•"/>
              <a:defRPr sz="1350"/>
            </a:lvl5pPr>
            <a:lvl6pPr marL="1885950" indent="-171450" defTabSz="685800">
              <a:lnSpc>
                <a:spcPct val="90000"/>
              </a:lnSpc>
              <a:spcBef>
                <a:spcPts val="0"/>
              </a:spcBef>
              <a:buFont typeface="Arial" panose="020B0604020202020204" pitchFamily="34" charset="0"/>
              <a:buChar char="•"/>
              <a:defRPr sz="1350"/>
            </a:lvl6pPr>
            <a:lvl7pPr marL="2228850" indent="-171450" defTabSz="685800">
              <a:lnSpc>
                <a:spcPct val="90000"/>
              </a:lnSpc>
              <a:spcBef>
                <a:spcPts val="0"/>
              </a:spcBef>
              <a:buFont typeface="Arial" panose="020B0604020202020204" pitchFamily="34" charset="0"/>
              <a:buChar char="•"/>
              <a:defRPr sz="1350"/>
            </a:lvl7pPr>
            <a:lvl8pPr marL="2571750" indent="-171450" defTabSz="685800">
              <a:lnSpc>
                <a:spcPct val="90000"/>
              </a:lnSpc>
              <a:spcBef>
                <a:spcPts val="0"/>
              </a:spcBef>
              <a:buFont typeface="Arial" panose="020B0604020202020204" pitchFamily="34" charset="0"/>
              <a:buChar char="•"/>
              <a:defRPr sz="1350"/>
            </a:lvl8pPr>
            <a:lvl9pPr marL="2914650" indent="-171450" defTabSz="685800">
              <a:lnSpc>
                <a:spcPct val="90000"/>
              </a:lnSpc>
              <a:spcBef>
                <a:spcPts val="0"/>
              </a:spcBef>
              <a:buFont typeface="Arial" panose="020B0604020202020204" pitchFamily="34" charset="0"/>
              <a:buChar char="•"/>
              <a:defRPr sz="1350"/>
            </a:lvl9pPr>
          </a:lstStyle>
          <a:p>
            <a:pPr marL="0" indent="0">
              <a:buNone/>
            </a:pPr>
            <a:endParaRPr lang="en-US" b="0" dirty="0">
              <a:solidFill>
                <a:srgbClr val="000000"/>
              </a:solidFill>
              <a:effectLst/>
              <a:highlight>
                <a:srgbClr val="FFFFFF"/>
              </a:highlight>
            </a:endParaRPr>
          </a:p>
        </p:txBody>
      </p:sp>
      <p:pic>
        <p:nvPicPr>
          <p:cNvPr id="6146" name="Picture 2">
            <a:extLst>
              <a:ext uri="{FF2B5EF4-FFF2-40B4-BE49-F238E27FC236}">
                <a16:creationId xmlns:a16="http://schemas.microsoft.com/office/drawing/2014/main" id="{51BD84A5-2657-F0CA-447D-D50D52E1FF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6496" y="1749127"/>
            <a:ext cx="5715000" cy="1721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5821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511DA-9650-49D8-BCA6-604B9F0E6962}"/>
              </a:ext>
            </a:extLst>
          </p:cNvPr>
          <p:cNvSpPr>
            <a:spLocks noGrp="1"/>
          </p:cNvSpPr>
          <p:nvPr>
            <p:ph type="title"/>
          </p:nvPr>
        </p:nvSpPr>
        <p:spPr/>
        <p:txBody>
          <a:bodyPr/>
          <a:lstStyle/>
          <a:p>
            <a:r>
              <a:rPr lang="en-KH" dirty="0"/>
              <a:t>References</a:t>
            </a:r>
          </a:p>
        </p:txBody>
      </p:sp>
      <p:sp>
        <p:nvSpPr>
          <p:cNvPr id="3" name="Text Placeholder 2">
            <a:extLst>
              <a:ext uri="{FF2B5EF4-FFF2-40B4-BE49-F238E27FC236}">
                <a16:creationId xmlns:a16="http://schemas.microsoft.com/office/drawing/2014/main" id="{D03BDC11-D55B-74B5-6643-6E9357C2E9EC}"/>
              </a:ext>
            </a:extLst>
          </p:cNvPr>
          <p:cNvSpPr>
            <a:spLocks noGrp="1"/>
          </p:cNvSpPr>
          <p:nvPr>
            <p:ph type="body" idx="1"/>
          </p:nvPr>
        </p:nvSpPr>
        <p:spPr>
          <a:xfrm>
            <a:off x="171450" y="1019825"/>
            <a:ext cx="8784300" cy="3609325"/>
          </a:xfrm>
        </p:spPr>
        <p:txBody>
          <a:bodyPr>
            <a:normAutofit/>
          </a:bodyPr>
          <a:lstStyle/>
          <a:p>
            <a:pPr>
              <a:lnSpc>
                <a:spcPct val="150000"/>
              </a:lnSpc>
            </a:pPr>
            <a:r>
              <a:rPr lang="en-US" sz="1400" dirty="0"/>
              <a:t>https://</a:t>
            </a:r>
            <a:r>
              <a:rPr lang="en-US" sz="1400" dirty="0" err="1"/>
              <a:t>learn.microsoft.com</a:t>
            </a:r>
            <a:r>
              <a:rPr lang="en-US" sz="1400" dirty="0"/>
              <a:t>/</a:t>
            </a:r>
            <a:r>
              <a:rPr lang="en-US" sz="1400" dirty="0" err="1"/>
              <a:t>en</a:t>
            </a:r>
            <a:r>
              <a:rPr lang="en-US" sz="1400" dirty="0"/>
              <a:t>-us/power-bi/guidance/</a:t>
            </a:r>
            <a:r>
              <a:rPr lang="en-US" sz="1400" dirty="0" err="1"/>
              <a:t>star-schema#measures</a:t>
            </a:r>
            <a:endParaRPr lang="en-US" sz="1400" dirty="0"/>
          </a:p>
          <a:p>
            <a:pPr>
              <a:lnSpc>
                <a:spcPct val="150000"/>
              </a:lnSpc>
            </a:pPr>
            <a:r>
              <a:rPr lang="en-US" sz="1400" dirty="0"/>
              <a:t>https://</a:t>
            </a:r>
            <a:r>
              <a:rPr lang="en-US" sz="1400" dirty="0" err="1"/>
              <a:t>mozartdata.com</a:t>
            </a:r>
            <a:r>
              <a:rPr lang="en-US" sz="1400" dirty="0"/>
              <a:t>/data-grain-whats-the-right-level-of-granularity-when-building-data-models/ </a:t>
            </a:r>
          </a:p>
          <a:p>
            <a:pPr>
              <a:lnSpc>
                <a:spcPct val="150000"/>
              </a:lnSpc>
            </a:pPr>
            <a:r>
              <a:rPr lang="en-US" sz="1400" dirty="0">
                <a:hlinkClick r:id="rId2"/>
              </a:rPr>
              <a:t>https://stackoverflow.com/questions/39181036/whats-the-grain-in-the-context-of-dw</a:t>
            </a:r>
            <a:endParaRPr lang="en-US" sz="1400" dirty="0"/>
          </a:p>
          <a:p>
            <a:pPr>
              <a:lnSpc>
                <a:spcPct val="150000"/>
              </a:lnSpc>
            </a:pPr>
            <a:r>
              <a:rPr lang="en-US" sz="1400" dirty="0">
                <a:hlinkClick r:id="rId3"/>
              </a:rPr>
              <a:t>https://www.phdata.io/blog/how-to-model-and-choose-the-right-data-model/</a:t>
            </a:r>
            <a:endParaRPr lang="en-US" sz="1400" dirty="0"/>
          </a:p>
          <a:p>
            <a:pPr>
              <a:lnSpc>
                <a:spcPct val="150000"/>
              </a:lnSpc>
            </a:pPr>
            <a:r>
              <a:rPr lang="en-US" sz="1400" dirty="0"/>
              <a:t>https://</a:t>
            </a:r>
            <a:r>
              <a:rPr lang="en-US" sz="1400" dirty="0" err="1"/>
              <a:t>docs.getdbt.com</a:t>
            </a:r>
            <a:r>
              <a:rPr lang="en-US" sz="1400" dirty="0"/>
              <a:t>/terms/grain</a:t>
            </a:r>
          </a:p>
          <a:p>
            <a:pPr>
              <a:lnSpc>
                <a:spcPct val="150000"/>
              </a:lnSpc>
            </a:pPr>
            <a:r>
              <a:rPr lang="en-US" sz="1400" dirty="0">
                <a:hlinkClick r:id="rId4"/>
              </a:rPr>
              <a:t>https://help.salesforce.com/s/articleView?id=sf.c360_a_normalized_and_denormalized_data.htm&amp;type=5</a:t>
            </a:r>
            <a:endParaRPr lang="en-US" sz="1400" dirty="0"/>
          </a:p>
          <a:p>
            <a:pPr>
              <a:lnSpc>
                <a:spcPct val="150000"/>
              </a:lnSpc>
            </a:pPr>
            <a:r>
              <a:rPr lang="en-US" sz="1400" dirty="0">
                <a:hlinkClick r:id="rId5"/>
              </a:rPr>
              <a:t>https://docs.getdbt.com/terms/grain</a:t>
            </a:r>
            <a:endParaRPr lang="en-US" sz="1400" dirty="0"/>
          </a:p>
          <a:p>
            <a:pPr>
              <a:lnSpc>
                <a:spcPct val="150000"/>
              </a:lnSpc>
            </a:pPr>
            <a:r>
              <a:rPr lang="en-US" sz="1400" dirty="0">
                <a:hlinkClick r:id="rId6"/>
              </a:rPr>
              <a:t>https://www.kimballgroup.com/2003/03/declaring-the-grain/</a:t>
            </a:r>
            <a:endParaRPr lang="en-US" sz="1400" dirty="0"/>
          </a:p>
          <a:p>
            <a:pPr>
              <a:lnSpc>
                <a:spcPct val="150000"/>
              </a:lnSpc>
            </a:pPr>
            <a:r>
              <a:rPr lang="en-US" sz="1400" dirty="0"/>
              <a:t>https://</a:t>
            </a:r>
            <a:r>
              <a:rPr lang="en-US" sz="1400" dirty="0" err="1"/>
              <a:t>medium.com</a:t>
            </a:r>
            <a:r>
              <a:rPr lang="en-US" sz="1400" dirty="0"/>
              <a:t>/analytics-</a:t>
            </a:r>
            <a:r>
              <a:rPr lang="en-US" sz="1400" dirty="0" err="1"/>
              <a:t>vidhya</a:t>
            </a:r>
            <a:r>
              <a:rPr lang="en-US" sz="1400" dirty="0"/>
              <a:t>/database-normalization-vs-denormalization-a42d211dd891</a:t>
            </a:r>
            <a:endParaRPr lang="en-KH" sz="1400" dirty="0"/>
          </a:p>
        </p:txBody>
      </p:sp>
    </p:spTree>
    <p:extLst>
      <p:ext uri="{BB962C8B-B14F-4D97-AF65-F5344CB8AC3E}">
        <p14:creationId xmlns:p14="http://schemas.microsoft.com/office/powerpoint/2010/main" val="2092652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nip Diagonal Corner Rectangle 5"/>
          <p:cNvSpPr/>
          <p:nvPr/>
        </p:nvSpPr>
        <p:spPr>
          <a:xfrm>
            <a:off x="843507" y="819150"/>
            <a:ext cx="7475917" cy="918270"/>
          </a:xfrm>
          <a:prstGeom prst="snip2DiagRect">
            <a:avLst/>
          </a:prstGeom>
          <a:noFill/>
        </p:spPr>
        <p:txBody>
          <a:bodyPr wrap="none" lIns="91440" tIns="45720" rIns="91440" bIns="45720">
            <a:spAutoFit/>
          </a:bodyPr>
          <a:lstStyle/>
          <a:p>
            <a:pPr algn="ctr"/>
            <a:r>
              <a:rPr lang="en-US" sz="4400" b="1" dirty="0">
                <a:solidFill>
                  <a:srgbClr val="124364"/>
                </a:solidFill>
                <a:latin typeface="Roboto Condensed"/>
                <a:sym typeface="Roboto Condensed"/>
              </a:rPr>
              <a:t>Thanks for your attention !</a:t>
            </a:r>
          </a:p>
        </p:txBody>
      </p:sp>
      <p:pic>
        <p:nvPicPr>
          <p:cNvPr id="18" name="Picture 17" descr="A close up of a sign&#10;&#10;Description generated with high confidence">
            <a:extLst>
              <a:ext uri="{FF2B5EF4-FFF2-40B4-BE49-F238E27FC236}">
                <a16:creationId xmlns:a16="http://schemas.microsoft.com/office/drawing/2014/main" id="{FF1CC2ED-6908-40A2-AE2D-57AAFB2DF7C3}"/>
              </a:ext>
            </a:extLst>
          </p:cNvPr>
          <p:cNvPicPr>
            <a:picLocks noChangeAspect="1"/>
          </p:cNvPicPr>
          <p:nvPr/>
        </p:nvPicPr>
        <p:blipFill>
          <a:blip r:embed="rId2"/>
          <a:stretch>
            <a:fillRect/>
          </a:stretch>
        </p:blipFill>
        <p:spPr>
          <a:xfrm>
            <a:off x="3324225" y="1828800"/>
            <a:ext cx="2495550" cy="2495550"/>
          </a:xfrm>
          <a:prstGeom prst="rect">
            <a:avLst/>
          </a:prstGeom>
        </p:spPr>
      </p:pic>
    </p:spTree>
    <p:extLst>
      <p:ext uri="{BB962C8B-B14F-4D97-AF65-F5344CB8AC3E}">
        <p14:creationId xmlns:p14="http://schemas.microsoft.com/office/powerpoint/2010/main" val="63470711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a:noFill/>
          <a:ln>
            <a:noFill/>
          </a:ln>
        </p:spPr>
        <p:txBody>
          <a:bodyPr vert="horz" lIns="91425" tIns="91425" rIns="91425" bIns="91425" rtlCol="0" anchor="ctr" anchorCtr="0">
            <a:normAutofit fontScale="90000"/>
          </a:bodyPr>
          <a:lstStyle/>
          <a:p>
            <a:r>
              <a:rPr lang="en-US" dirty="0"/>
              <a:t>Snowflake dimensions</a:t>
            </a:r>
            <a:endParaRPr lang="en-US" altLang="en-US" dirty="0"/>
          </a:p>
        </p:txBody>
      </p:sp>
      <p:sp>
        <p:nvSpPr>
          <p:cNvPr id="30" name="Text Placeholder 2">
            <a:extLst>
              <a:ext uri="{FF2B5EF4-FFF2-40B4-BE49-F238E27FC236}">
                <a16:creationId xmlns:a16="http://schemas.microsoft.com/office/drawing/2014/main" id="{83B08E62-6016-49CE-90A0-3DDE1C45E20C}"/>
              </a:ext>
            </a:extLst>
          </p:cNvPr>
          <p:cNvSpPr txBox="1">
            <a:spLocks/>
          </p:cNvSpPr>
          <p:nvPr/>
        </p:nvSpPr>
        <p:spPr>
          <a:xfrm>
            <a:off x="381000" y="819150"/>
            <a:ext cx="8225992" cy="3886201"/>
          </a:xfrm>
          <a:prstGeom prst="rect">
            <a:avLst/>
          </a:prstGeom>
          <a:noFill/>
          <a:ln>
            <a:noFill/>
          </a:ln>
        </p:spPr>
        <p:txBody>
          <a:bodyPr vert="horz" lIns="91425" tIns="91425" rIns="91425" bIns="91425" rtlCol="0" anchor="t" anchorCtr="0">
            <a:noAutofit/>
          </a:bodyPr>
          <a:lstStyle>
            <a:lvl1pPr marL="171450" indent="-171450" algn="l" defTabSz="685800" rtl="0" eaLnBrk="1" latinLnBrk="0" hangingPunct="1">
              <a:lnSpc>
                <a:spcPct val="90000"/>
              </a:lnSpc>
              <a:spcBef>
                <a:spcPts val="0"/>
              </a:spcBef>
              <a:buFont typeface="Arial" panose="020B0604020202020204" pitchFamily="34" charset="0"/>
              <a:buChar char="•"/>
              <a:defRPr sz="2100" kern="1200">
                <a:solidFill>
                  <a:schemeClr val="tx1"/>
                </a:solidFill>
                <a:latin typeface="Avenir Book" panose="02000503020000020003" pitchFamily="2" charset="0"/>
                <a:ea typeface="Avenir Book" panose="02000503020000020003" pitchFamily="2" charset="0"/>
                <a:cs typeface="+mn-cs"/>
              </a:defRPr>
            </a:lvl1pPr>
            <a:lvl2pPr marL="514350" indent="-171450" algn="l" defTabSz="6858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0"/>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sz="1600" b="1" dirty="0">
                <a:solidFill>
                  <a:srgbClr val="000000"/>
                </a:solidFill>
                <a:effectLst/>
                <a:highlight>
                  <a:srgbClr val="FFFFFF"/>
                </a:highlight>
              </a:rPr>
              <a:t>A snowflake dimension</a:t>
            </a:r>
            <a:r>
              <a:rPr lang="en-US" sz="1600" dirty="0">
                <a:solidFill>
                  <a:srgbClr val="000000"/>
                </a:solidFill>
                <a:effectLst/>
                <a:highlight>
                  <a:srgbClr val="FFFFFF"/>
                </a:highlight>
              </a:rPr>
              <a:t> is a set of normalized tables for a single business entity.</a:t>
            </a:r>
          </a:p>
          <a:p>
            <a:pPr>
              <a:lnSpc>
                <a:spcPct val="150000"/>
              </a:lnSpc>
            </a:pPr>
            <a:r>
              <a:rPr lang="en-US" sz="1600" b="1" dirty="0">
                <a:solidFill>
                  <a:srgbClr val="000000"/>
                </a:solidFill>
                <a:highlight>
                  <a:srgbClr val="FFFFFF"/>
                </a:highlight>
              </a:rPr>
              <a:t>E.g.:</a:t>
            </a:r>
            <a:r>
              <a:rPr lang="en-US" sz="1600" b="1" dirty="0">
                <a:solidFill>
                  <a:srgbClr val="000000"/>
                </a:solidFill>
                <a:effectLst/>
                <a:highlight>
                  <a:srgbClr val="FFFFFF"/>
                </a:highlight>
              </a:rPr>
              <a:t> </a:t>
            </a:r>
            <a:r>
              <a:rPr lang="en-US" sz="1600" dirty="0">
                <a:solidFill>
                  <a:srgbClr val="000000"/>
                </a:solidFill>
                <a:highlight>
                  <a:srgbClr val="FFFFFF"/>
                </a:highlight>
                <a:latin typeface="Avenir Book" panose="02000503020000020003" pitchFamily="2" charset="0"/>
              </a:rPr>
              <a:t>T</a:t>
            </a:r>
            <a:r>
              <a:rPr lang="en-US" sz="1600" dirty="0">
                <a:solidFill>
                  <a:srgbClr val="000000"/>
                </a:solidFill>
                <a:effectLst/>
                <a:highlight>
                  <a:srgbClr val="FFFFFF"/>
                </a:highlight>
                <a:latin typeface="Avenir Book" panose="02000503020000020003" pitchFamily="2" charset="0"/>
              </a:rPr>
              <a:t>he product dimension is normalized and stored in three related tables: </a:t>
            </a:r>
            <a:r>
              <a:rPr lang="en-US" sz="1600" dirty="0" err="1">
                <a:solidFill>
                  <a:srgbClr val="000000"/>
                </a:solidFill>
                <a:effectLst/>
                <a:highlight>
                  <a:srgbClr val="FFFFFF"/>
                </a:highlight>
                <a:latin typeface="Avenir Book" panose="02000503020000020003" pitchFamily="2" charset="0"/>
              </a:rPr>
              <a:t>DimProductCategory</a:t>
            </a:r>
            <a:r>
              <a:rPr lang="en-US" sz="1600" dirty="0">
                <a:solidFill>
                  <a:srgbClr val="000000"/>
                </a:solidFill>
                <a:effectLst/>
                <a:highlight>
                  <a:srgbClr val="FFFFFF"/>
                </a:highlight>
                <a:latin typeface="Avenir Book" panose="02000503020000020003" pitchFamily="2" charset="0"/>
              </a:rPr>
              <a:t>, </a:t>
            </a:r>
            <a:r>
              <a:rPr lang="en-US" sz="1600" dirty="0" err="1">
                <a:solidFill>
                  <a:srgbClr val="000000"/>
                </a:solidFill>
                <a:effectLst/>
                <a:highlight>
                  <a:srgbClr val="FFFFFF"/>
                </a:highlight>
                <a:latin typeface="Avenir Book" panose="02000503020000020003" pitchFamily="2" charset="0"/>
              </a:rPr>
              <a:t>DimProductSubcategory</a:t>
            </a:r>
            <a:r>
              <a:rPr lang="en-US" sz="1600" dirty="0">
                <a:solidFill>
                  <a:srgbClr val="000000"/>
                </a:solidFill>
                <a:effectLst/>
                <a:highlight>
                  <a:srgbClr val="FFFFFF"/>
                </a:highlight>
                <a:latin typeface="Avenir Book" panose="02000503020000020003" pitchFamily="2" charset="0"/>
              </a:rPr>
              <a:t>, and </a:t>
            </a:r>
            <a:r>
              <a:rPr lang="en-US" sz="1600" dirty="0" err="1">
                <a:solidFill>
                  <a:srgbClr val="000000"/>
                </a:solidFill>
                <a:effectLst/>
                <a:highlight>
                  <a:srgbClr val="FFFFFF"/>
                </a:highlight>
                <a:latin typeface="Avenir Book" panose="02000503020000020003" pitchFamily="2" charset="0"/>
              </a:rPr>
              <a:t>DimProduct</a:t>
            </a:r>
            <a:r>
              <a:rPr lang="en-US" sz="1600" dirty="0">
                <a:solidFill>
                  <a:srgbClr val="000000"/>
                </a:solidFill>
                <a:effectLst/>
                <a:highlight>
                  <a:srgbClr val="FFFFFF"/>
                </a:highlight>
                <a:latin typeface="Avenir Book" panose="02000503020000020003" pitchFamily="2" charset="0"/>
              </a:rPr>
              <a:t>.</a:t>
            </a:r>
          </a:p>
          <a:p>
            <a:pPr marL="342900" lvl="1" indent="0">
              <a:lnSpc>
                <a:spcPct val="150000"/>
              </a:lnSpc>
              <a:buNone/>
            </a:pPr>
            <a:endParaRPr lang="en-US" sz="1600" dirty="0">
              <a:solidFill>
                <a:srgbClr val="000000"/>
              </a:solidFill>
              <a:effectLst/>
              <a:highlight>
                <a:srgbClr val="FFFFFF"/>
              </a:highlight>
              <a:latin typeface="Avenir Book" panose="02000503020000020003" pitchFamily="2" charset="0"/>
            </a:endParaRPr>
          </a:p>
          <a:p>
            <a:pPr>
              <a:lnSpc>
                <a:spcPct val="150000"/>
              </a:lnSpc>
            </a:pPr>
            <a:endParaRPr lang="en-US" sz="1600" b="1" dirty="0">
              <a:solidFill>
                <a:srgbClr val="000000"/>
              </a:solidFill>
              <a:effectLst/>
              <a:highlight>
                <a:srgbClr val="FFFFFF"/>
              </a:highlight>
            </a:endParaRPr>
          </a:p>
        </p:txBody>
      </p:sp>
      <p:pic>
        <p:nvPicPr>
          <p:cNvPr id="2" name="Picture 2" descr="Image shows an example of a snowflake diagram comprising three related tables.">
            <a:extLst>
              <a:ext uri="{FF2B5EF4-FFF2-40B4-BE49-F238E27FC236}">
                <a16:creationId xmlns:a16="http://schemas.microsoft.com/office/drawing/2014/main" id="{FCA04EDD-9F87-24F5-F5FD-3EEC6A068FA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35" r="1664" b="2941"/>
          <a:stretch/>
        </p:blipFill>
        <p:spPr bwMode="auto">
          <a:xfrm>
            <a:off x="1752600" y="2114550"/>
            <a:ext cx="5105400" cy="26324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ED9A5D9-2A58-8E48-2AC1-F458BAC4D617}"/>
              </a:ext>
            </a:extLst>
          </p:cNvPr>
          <p:cNvSpPr txBox="1"/>
          <p:nvPr/>
        </p:nvSpPr>
        <p:spPr>
          <a:xfrm>
            <a:off x="2438400" y="4470022"/>
            <a:ext cx="3171253" cy="276999"/>
          </a:xfrm>
          <a:prstGeom prst="rect">
            <a:avLst/>
          </a:prstGeom>
          <a:noFill/>
        </p:spPr>
        <p:txBody>
          <a:bodyPr wrap="none" rtlCol="0">
            <a:spAutoFit/>
          </a:bodyPr>
          <a:lstStyle/>
          <a:p>
            <a:r>
              <a:rPr lang="en-US" sz="1200" dirty="0">
                <a:latin typeface="Avenir Book" panose="02000503020000020003" pitchFamily="2" charset="0"/>
              </a:rPr>
              <a:t>Adventure Works relational data warehouse</a:t>
            </a:r>
            <a:endParaRPr lang="en-KH" sz="1200" dirty="0">
              <a:latin typeface="Avenir Book" panose="02000503020000020003" pitchFamily="2" charset="0"/>
            </a:endParaRPr>
          </a:p>
        </p:txBody>
      </p:sp>
    </p:spTree>
    <p:extLst>
      <p:ext uri="{BB962C8B-B14F-4D97-AF65-F5344CB8AC3E}">
        <p14:creationId xmlns:p14="http://schemas.microsoft.com/office/powerpoint/2010/main" val="15247273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a:noFill/>
          <a:ln>
            <a:noFill/>
          </a:ln>
        </p:spPr>
        <p:txBody>
          <a:bodyPr vert="horz" lIns="91425" tIns="91425" rIns="91425" bIns="91425" rtlCol="0" anchor="ctr" anchorCtr="0">
            <a:normAutofit fontScale="90000"/>
          </a:bodyPr>
          <a:lstStyle/>
          <a:p>
            <a:r>
              <a:rPr lang="en-US" dirty="0"/>
              <a:t>When you choose to mimic a snowflake dimension design</a:t>
            </a:r>
          </a:p>
        </p:txBody>
      </p:sp>
      <p:sp>
        <p:nvSpPr>
          <p:cNvPr id="30" name="Text Placeholder 2">
            <a:extLst>
              <a:ext uri="{FF2B5EF4-FFF2-40B4-BE49-F238E27FC236}">
                <a16:creationId xmlns:a16="http://schemas.microsoft.com/office/drawing/2014/main" id="{83B08E62-6016-49CE-90A0-3DDE1C45E20C}"/>
              </a:ext>
            </a:extLst>
          </p:cNvPr>
          <p:cNvSpPr txBox="1">
            <a:spLocks/>
          </p:cNvSpPr>
          <p:nvPr/>
        </p:nvSpPr>
        <p:spPr>
          <a:xfrm>
            <a:off x="381000" y="819150"/>
            <a:ext cx="8225992" cy="3886201"/>
          </a:xfrm>
          <a:prstGeom prst="rect">
            <a:avLst/>
          </a:prstGeom>
          <a:noFill/>
          <a:ln>
            <a:noFill/>
          </a:ln>
        </p:spPr>
        <p:txBody>
          <a:bodyPr vert="horz" lIns="91425" tIns="91425" rIns="91425" bIns="91425" rtlCol="0" anchor="t" anchorCtr="0">
            <a:noAutofit/>
          </a:bodyPr>
          <a:lstStyle>
            <a:lvl1pPr marL="171450" indent="-171450" algn="l" defTabSz="685800" rtl="0" eaLnBrk="1" latinLnBrk="0" hangingPunct="1">
              <a:lnSpc>
                <a:spcPct val="90000"/>
              </a:lnSpc>
              <a:spcBef>
                <a:spcPts val="0"/>
              </a:spcBef>
              <a:buFont typeface="Arial" panose="020B0604020202020204" pitchFamily="34" charset="0"/>
              <a:buChar char="•"/>
              <a:defRPr sz="2100" kern="1200">
                <a:solidFill>
                  <a:schemeClr val="tx1"/>
                </a:solidFill>
                <a:latin typeface="Avenir Book" panose="02000503020000020003" pitchFamily="2" charset="0"/>
                <a:ea typeface="Avenir Book" panose="02000503020000020003" pitchFamily="2" charset="0"/>
                <a:cs typeface="+mn-cs"/>
              </a:defRPr>
            </a:lvl1pPr>
            <a:lvl2pPr marL="514350" indent="-171450" algn="l" defTabSz="6858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0"/>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sz="1600" dirty="0">
                <a:solidFill>
                  <a:srgbClr val="000000"/>
                </a:solidFill>
                <a:highlight>
                  <a:srgbClr val="FFFFFF"/>
                </a:highlight>
              </a:rPr>
              <a:t>Power BI loads more tables, which is less efficient from storage and performance perspectives. These tables must include columns to support model relationships, and it can result in a larger model size.</a:t>
            </a:r>
          </a:p>
          <a:p>
            <a:pPr>
              <a:lnSpc>
                <a:spcPct val="150000"/>
              </a:lnSpc>
            </a:pPr>
            <a:r>
              <a:rPr lang="en-US" sz="1600" dirty="0">
                <a:solidFill>
                  <a:srgbClr val="000000"/>
                </a:solidFill>
                <a:highlight>
                  <a:srgbClr val="FFFFFF"/>
                </a:highlight>
              </a:rPr>
              <a:t>Longer relationship filter propagation chains will need to be traversed, which will likely be less efficient than filters applied to a single table.</a:t>
            </a:r>
          </a:p>
          <a:p>
            <a:pPr>
              <a:lnSpc>
                <a:spcPct val="150000"/>
              </a:lnSpc>
            </a:pPr>
            <a:r>
              <a:rPr lang="en-US" sz="1600" dirty="0">
                <a:solidFill>
                  <a:srgbClr val="000000"/>
                </a:solidFill>
                <a:highlight>
                  <a:srgbClr val="FFFFFF"/>
                </a:highlight>
              </a:rPr>
              <a:t>The </a:t>
            </a:r>
            <a:r>
              <a:rPr lang="en-US" sz="1600" b="1" dirty="0">
                <a:solidFill>
                  <a:srgbClr val="000000"/>
                </a:solidFill>
                <a:highlight>
                  <a:srgbClr val="FFFFFF"/>
                </a:highlight>
              </a:rPr>
              <a:t>Fields</a:t>
            </a:r>
            <a:r>
              <a:rPr lang="en-US" sz="1600" dirty="0">
                <a:solidFill>
                  <a:srgbClr val="000000"/>
                </a:solidFill>
                <a:highlight>
                  <a:srgbClr val="FFFFFF"/>
                </a:highlight>
              </a:rPr>
              <a:t> pane presents more model tables to report authors, which can result in a less intuitive experience, especially when snowflake dimension tables contain just one or two columns.</a:t>
            </a:r>
          </a:p>
          <a:p>
            <a:pPr>
              <a:lnSpc>
                <a:spcPct val="150000"/>
              </a:lnSpc>
            </a:pPr>
            <a:r>
              <a:rPr lang="en-US" sz="1600" b="1" dirty="0">
                <a:solidFill>
                  <a:srgbClr val="000000"/>
                </a:solidFill>
                <a:highlight>
                  <a:srgbClr val="FFFFFF"/>
                </a:highlight>
              </a:rPr>
              <a:t>It's not possible to create a hierarchy that spans the tables.</a:t>
            </a:r>
          </a:p>
        </p:txBody>
      </p:sp>
    </p:spTree>
    <p:extLst>
      <p:ext uri="{BB962C8B-B14F-4D97-AF65-F5344CB8AC3E}">
        <p14:creationId xmlns:p14="http://schemas.microsoft.com/office/powerpoint/2010/main" val="34318590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p:txBody>
          <a:bodyPr/>
          <a:lstStyle/>
          <a:p>
            <a:r>
              <a:rPr lang="en-US" b="1" dirty="0"/>
              <a:t>When you choose to integrate into a single model table</a:t>
            </a:r>
            <a:endParaRPr lang="en-US" b="0" i="0" dirty="0">
              <a:solidFill>
                <a:srgbClr val="161616"/>
              </a:solidFill>
              <a:effectLst/>
              <a:highlight>
                <a:srgbClr val="FFFFFF"/>
              </a:highlight>
              <a:latin typeface="Segoe UI" panose="020B0502040204020203" pitchFamily="34" charset="0"/>
            </a:endParaRPr>
          </a:p>
        </p:txBody>
      </p:sp>
      <p:sp>
        <p:nvSpPr>
          <p:cNvPr id="30" name="Text Placeholder 2">
            <a:extLst>
              <a:ext uri="{FF2B5EF4-FFF2-40B4-BE49-F238E27FC236}">
                <a16:creationId xmlns:a16="http://schemas.microsoft.com/office/drawing/2014/main" id="{83B08E62-6016-49CE-90A0-3DDE1C45E20C}"/>
              </a:ext>
            </a:extLst>
          </p:cNvPr>
          <p:cNvSpPr txBox="1">
            <a:spLocks/>
          </p:cNvSpPr>
          <p:nvPr/>
        </p:nvSpPr>
        <p:spPr>
          <a:xfrm>
            <a:off x="381000" y="819150"/>
            <a:ext cx="8225992" cy="3886201"/>
          </a:xfrm>
          <a:prstGeom prst="rect">
            <a:avLst/>
          </a:prstGeom>
          <a:noFill/>
          <a:ln>
            <a:noFill/>
          </a:ln>
        </p:spPr>
        <p:txBody>
          <a:bodyPr vert="horz" lIns="91425" tIns="91425" rIns="91425" bIns="91425" rtlCol="0" anchor="t" anchorCtr="0">
            <a:noAutofit/>
          </a:bodyPr>
          <a:lstStyle>
            <a:defPPr>
              <a:defRPr lang="fr-FR"/>
            </a:defPPr>
            <a:lvl1pPr marL="171450" indent="-171450" defTabSz="685800">
              <a:lnSpc>
                <a:spcPct val="150000"/>
              </a:lnSpc>
              <a:spcBef>
                <a:spcPts val="0"/>
              </a:spcBef>
              <a:buFont typeface="Arial" panose="020B0604020202020204" pitchFamily="34" charset="0"/>
              <a:buChar char="•"/>
              <a:defRPr sz="1600">
                <a:solidFill>
                  <a:srgbClr val="000000"/>
                </a:solidFill>
                <a:highlight>
                  <a:srgbClr val="FFFFFF"/>
                </a:highlight>
                <a:latin typeface="Avenir Book" panose="02000503020000020003" pitchFamily="2" charset="0"/>
                <a:ea typeface="Avenir Book" panose="02000503020000020003" pitchFamily="2" charset="0"/>
              </a:defRPr>
            </a:lvl1pPr>
            <a:lvl2pPr marL="514350" indent="-171450" defTabSz="685800">
              <a:lnSpc>
                <a:spcPct val="90000"/>
              </a:lnSpc>
              <a:spcBef>
                <a:spcPts val="0"/>
              </a:spcBef>
              <a:buFont typeface="Arial" panose="020B0604020202020204" pitchFamily="34" charset="0"/>
              <a:buChar char="•"/>
            </a:lvl2pPr>
            <a:lvl3pPr marL="857250" indent="-171450" defTabSz="685800">
              <a:lnSpc>
                <a:spcPct val="90000"/>
              </a:lnSpc>
              <a:spcBef>
                <a:spcPts val="0"/>
              </a:spcBef>
              <a:buFont typeface="Arial" panose="020B0604020202020204" pitchFamily="34" charset="0"/>
              <a:buChar char="•"/>
              <a:defRPr sz="1500"/>
            </a:lvl3pPr>
            <a:lvl4pPr marL="1200150" indent="-171450" defTabSz="685800">
              <a:lnSpc>
                <a:spcPct val="90000"/>
              </a:lnSpc>
              <a:spcBef>
                <a:spcPts val="0"/>
              </a:spcBef>
              <a:buFont typeface="Arial" panose="020B0604020202020204" pitchFamily="34" charset="0"/>
              <a:buChar char="•"/>
              <a:defRPr sz="1350"/>
            </a:lvl4pPr>
            <a:lvl5pPr marL="1543050" indent="-171450" defTabSz="685800">
              <a:lnSpc>
                <a:spcPct val="90000"/>
              </a:lnSpc>
              <a:spcBef>
                <a:spcPts val="0"/>
              </a:spcBef>
              <a:buFont typeface="Arial" panose="020B0604020202020204" pitchFamily="34" charset="0"/>
              <a:buChar char="•"/>
              <a:defRPr sz="1350"/>
            </a:lvl5pPr>
            <a:lvl6pPr marL="1885950" indent="-171450" defTabSz="685800">
              <a:lnSpc>
                <a:spcPct val="90000"/>
              </a:lnSpc>
              <a:spcBef>
                <a:spcPts val="0"/>
              </a:spcBef>
              <a:buFont typeface="Arial" panose="020B0604020202020204" pitchFamily="34" charset="0"/>
              <a:buChar char="•"/>
              <a:defRPr sz="1350"/>
            </a:lvl6pPr>
            <a:lvl7pPr marL="2228850" indent="-171450" defTabSz="685800">
              <a:lnSpc>
                <a:spcPct val="90000"/>
              </a:lnSpc>
              <a:spcBef>
                <a:spcPts val="0"/>
              </a:spcBef>
              <a:buFont typeface="Arial" panose="020B0604020202020204" pitchFamily="34" charset="0"/>
              <a:buChar char="•"/>
              <a:defRPr sz="1350"/>
            </a:lvl7pPr>
            <a:lvl8pPr marL="2571750" indent="-171450" defTabSz="685800">
              <a:lnSpc>
                <a:spcPct val="90000"/>
              </a:lnSpc>
              <a:spcBef>
                <a:spcPts val="0"/>
              </a:spcBef>
              <a:buFont typeface="Arial" panose="020B0604020202020204" pitchFamily="34" charset="0"/>
              <a:buChar char="•"/>
              <a:defRPr sz="1350"/>
            </a:lvl8pPr>
            <a:lvl9pPr marL="2914650" indent="-171450" defTabSz="685800">
              <a:lnSpc>
                <a:spcPct val="90000"/>
              </a:lnSpc>
              <a:spcBef>
                <a:spcPts val="0"/>
              </a:spcBef>
              <a:buFont typeface="Arial" panose="020B0604020202020204" pitchFamily="34" charset="0"/>
              <a:buChar char="•"/>
              <a:defRPr sz="1350"/>
            </a:lvl9pPr>
          </a:lstStyle>
          <a:p>
            <a:r>
              <a:rPr lang="en-US" dirty="0"/>
              <a:t>You can also define a hierarchy that encompasses the highest and lowest grain of the dimension.</a:t>
            </a:r>
          </a:p>
          <a:p>
            <a:r>
              <a:rPr lang="en-US" dirty="0"/>
              <a:t>Possibly, the storage of redundant denormalized data can result in increased model storage size, particularly for very large dimension tables.</a:t>
            </a:r>
            <a:br>
              <a:rPr lang="en-US" dirty="0"/>
            </a:br>
            <a:endParaRPr lang="en-US" dirty="0"/>
          </a:p>
        </p:txBody>
      </p:sp>
      <p:pic>
        <p:nvPicPr>
          <p:cNvPr id="5122" name="Picture 2">
            <a:extLst>
              <a:ext uri="{FF2B5EF4-FFF2-40B4-BE49-F238E27FC236}">
                <a16:creationId xmlns:a16="http://schemas.microsoft.com/office/drawing/2014/main" id="{617465A0-2ECE-3DA2-42F3-B0F3B7B86D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39" t="5555" r="2739" b="4005"/>
          <a:stretch/>
        </p:blipFill>
        <p:spPr bwMode="auto">
          <a:xfrm>
            <a:off x="2590800" y="2343150"/>
            <a:ext cx="3886200" cy="257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2996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8DB09B-09B1-F7FF-FE52-283D48EC3D44}"/>
              </a:ext>
            </a:extLst>
          </p:cNvPr>
          <p:cNvSpPr>
            <a:spLocks noGrp="1"/>
          </p:cNvSpPr>
          <p:nvPr>
            <p:ph type="body" idx="1"/>
          </p:nvPr>
        </p:nvSpPr>
        <p:spPr>
          <a:xfrm>
            <a:off x="171450" y="1019825"/>
            <a:ext cx="8820150" cy="3609325"/>
          </a:xfrm>
        </p:spPr>
        <p:txBody>
          <a:bodyPr>
            <a:normAutofit lnSpcReduction="10000"/>
          </a:bodyPr>
          <a:lstStyle/>
          <a:p>
            <a:pPr marL="0" indent="0" algn="ctr">
              <a:buNone/>
            </a:pPr>
            <a:endParaRPr lang="en-US" sz="1800" b="0" dirty="0">
              <a:solidFill>
                <a:srgbClr val="000000"/>
              </a:solidFill>
              <a:effectLst/>
              <a:highlight>
                <a:srgbClr val="FFFFFF"/>
              </a:highlight>
            </a:endParaRPr>
          </a:p>
          <a:p>
            <a:pPr marL="0" indent="0" algn="ctr">
              <a:buNone/>
            </a:pPr>
            <a:endParaRPr lang="en-US" sz="1800" dirty="0">
              <a:solidFill>
                <a:srgbClr val="000000"/>
              </a:solidFill>
              <a:highlight>
                <a:srgbClr val="FFFFFF"/>
              </a:highlight>
            </a:endParaRPr>
          </a:p>
          <a:p>
            <a:pPr marL="0" indent="0" algn="ctr">
              <a:buNone/>
            </a:pPr>
            <a:endParaRPr lang="en-US" sz="1800" b="0" dirty="0">
              <a:solidFill>
                <a:srgbClr val="000000"/>
              </a:solidFill>
              <a:effectLst/>
              <a:highlight>
                <a:srgbClr val="FFFFFF"/>
              </a:highlight>
            </a:endParaRPr>
          </a:p>
          <a:p>
            <a:pPr marL="0" indent="0" algn="ctr">
              <a:lnSpc>
                <a:spcPct val="150000"/>
              </a:lnSpc>
              <a:buNone/>
            </a:pPr>
            <a:r>
              <a:rPr lang="en-US" sz="2600" b="1" dirty="0">
                <a:solidFill>
                  <a:srgbClr val="000000"/>
                </a:solidFill>
                <a:effectLst/>
                <a:highlight>
                  <a:srgbClr val="FFFFFF"/>
                </a:highlight>
              </a:rPr>
              <a:t>Slowly changing dimensions</a:t>
            </a:r>
          </a:p>
          <a:p>
            <a:pPr lvl="7">
              <a:lnSpc>
                <a:spcPct val="150000"/>
              </a:lnSpc>
            </a:pPr>
            <a:r>
              <a:rPr lang="en-US" sz="1800" b="0" dirty="0">
                <a:solidFill>
                  <a:srgbClr val="000000"/>
                </a:solidFill>
                <a:effectLst/>
                <a:highlight>
                  <a:srgbClr val="FFFFFF"/>
                </a:highlight>
                <a:latin typeface="Avenir Book" panose="02000503020000020003" pitchFamily="2" charset="0"/>
              </a:rPr>
              <a:t>Type 1 SCD</a:t>
            </a:r>
          </a:p>
          <a:p>
            <a:pPr lvl="7">
              <a:lnSpc>
                <a:spcPct val="150000"/>
              </a:lnSpc>
            </a:pPr>
            <a:r>
              <a:rPr lang="en-US" sz="1800" b="0" dirty="0">
                <a:solidFill>
                  <a:srgbClr val="000000"/>
                </a:solidFill>
                <a:effectLst/>
                <a:highlight>
                  <a:srgbClr val="FFFFFF"/>
                </a:highlight>
                <a:latin typeface="Avenir Book" panose="02000503020000020003" pitchFamily="2" charset="0"/>
              </a:rPr>
              <a:t>Type 2 SCD</a:t>
            </a:r>
          </a:p>
          <a:p>
            <a:pPr marL="0" indent="0" algn="ctr">
              <a:lnSpc>
                <a:spcPct val="150000"/>
              </a:lnSpc>
              <a:buNone/>
            </a:pPr>
            <a:endParaRPr lang="en-US" sz="1800" b="0" dirty="0">
              <a:solidFill>
                <a:srgbClr val="000000"/>
              </a:solidFill>
              <a:effectLst/>
              <a:highlight>
                <a:srgbClr val="FFFFFF"/>
              </a:highlight>
            </a:endParaRPr>
          </a:p>
          <a:p>
            <a:pPr marL="0" indent="0">
              <a:lnSpc>
                <a:spcPct val="150000"/>
              </a:lnSpc>
              <a:buNone/>
            </a:pPr>
            <a:r>
              <a:rPr lang="en-US" sz="1400" b="0" dirty="0">
                <a:solidFill>
                  <a:schemeClr val="bg1">
                    <a:lumMod val="65000"/>
                  </a:schemeClr>
                </a:solidFill>
                <a:effectLst/>
                <a:highlight>
                  <a:srgbClr val="FFFFFF"/>
                </a:highlight>
              </a:rPr>
              <a:t>Star schema design theory refers to two common SCD types: Type 1 and Type 2.</a:t>
            </a:r>
          </a:p>
          <a:p>
            <a:pPr>
              <a:lnSpc>
                <a:spcPct val="150000"/>
              </a:lnSpc>
            </a:pPr>
            <a:r>
              <a:rPr lang="en-US" sz="1400" b="0" dirty="0">
                <a:solidFill>
                  <a:schemeClr val="bg1">
                    <a:lumMod val="65000"/>
                  </a:schemeClr>
                </a:solidFill>
                <a:effectLst/>
                <a:highlight>
                  <a:srgbClr val="FFFFFF"/>
                </a:highlight>
              </a:rPr>
              <a:t>A dimension-type table could be Type 1 or Type 2, or support both types simultaneously for different columns.</a:t>
            </a:r>
          </a:p>
          <a:p>
            <a:pPr marL="0" indent="0">
              <a:buNone/>
            </a:pPr>
            <a:endParaRPr lang="en-US" b="0" dirty="0">
              <a:solidFill>
                <a:srgbClr val="000000"/>
              </a:solidFill>
              <a:effectLst/>
              <a:highlight>
                <a:srgbClr val="FFFFFF"/>
              </a:highlight>
              <a:latin typeface="Menlo" panose="020B0609030804020204" pitchFamily="49" charset="0"/>
            </a:endParaRPr>
          </a:p>
          <a:p>
            <a:pPr marL="0" indent="0">
              <a:buNone/>
            </a:pPr>
            <a:endParaRPr lang="en-KH" dirty="0"/>
          </a:p>
        </p:txBody>
      </p:sp>
    </p:spTree>
    <p:extLst>
      <p:ext uri="{BB962C8B-B14F-4D97-AF65-F5344CB8AC3E}">
        <p14:creationId xmlns:p14="http://schemas.microsoft.com/office/powerpoint/2010/main" val="1147255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a:noFill/>
          <a:ln>
            <a:noFill/>
          </a:ln>
        </p:spPr>
        <p:txBody>
          <a:bodyPr vert="horz" lIns="91425" tIns="91425" rIns="91425" bIns="91425" rtlCol="0" anchor="ctr" anchorCtr="0">
            <a:noAutofit/>
          </a:bodyPr>
          <a:lstStyle/>
          <a:p>
            <a:r>
              <a:rPr lang="en-US" dirty="0">
                <a:latin typeface="Avenir Book"/>
              </a:rPr>
              <a:t>Slowly changing dimensions</a:t>
            </a:r>
          </a:p>
        </p:txBody>
      </p:sp>
      <p:sp>
        <p:nvSpPr>
          <p:cNvPr id="30" name="Text Placeholder 2">
            <a:extLst>
              <a:ext uri="{FF2B5EF4-FFF2-40B4-BE49-F238E27FC236}">
                <a16:creationId xmlns:a16="http://schemas.microsoft.com/office/drawing/2014/main" id="{83B08E62-6016-49CE-90A0-3DDE1C45E20C}"/>
              </a:ext>
            </a:extLst>
          </p:cNvPr>
          <p:cNvSpPr txBox="1">
            <a:spLocks/>
          </p:cNvSpPr>
          <p:nvPr/>
        </p:nvSpPr>
        <p:spPr>
          <a:xfrm>
            <a:off x="381000" y="819150"/>
            <a:ext cx="8225992" cy="3886201"/>
          </a:xfrm>
          <a:prstGeom prst="rect">
            <a:avLst/>
          </a:prstGeom>
          <a:noFill/>
          <a:ln>
            <a:noFill/>
          </a:ln>
        </p:spPr>
        <p:txBody>
          <a:bodyPr vert="horz" lIns="91425" tIns="91425" rIns="91425" bIns="91425" rtlCol="0" anchor="t" anchorCtr="0">
            <a:noAutofit/>
          </a:bodyPr>
          <a:lstStyle>
            <a:defPPr>
              <a:defRPr lang="fr-FR"/>
            </a:defPPr>
            <a:lvl1pPr marL="171450" indent="-171450" defTabSz="685800">
              <a:lnSpc>
                <a:spcPct val="150000"/>
              </a:lnSpc>
              <a:spcBef>
                <a:spcPts val="0"/>
              </a:spcBef>
              <a:buFont typeface="Arial" panose="020B0604020202020204" pitchFamily="34" charset="0"/>
              <a:buChar char="•"/>
              <a:defRPr sz="1600">
                <a:solidFill>
                  <a:srgbClr val="000000"/>
                </a:solidFill>
                <a:highlight>
                  <a:srgbClr val="FFFFFF"/>
                </a:highlight>
                <a:latin typeface="Avenir Book" panose="02000503020000020003" pitchFamily="2" charset="0"/>
                <a:ea typeface="Avenir Book" panose="02000503020000020003" pitchFamily="2" charset="0"/>
              </a:defRPr>
            </a:lvl1pPr>
            <a:lvl2pPr marL="514350" indent="-171450" defTabSz="685800">
              <a:lnSpc>
                <a:spcPct val="90000"/>
              </a:lnSpc>
              <a:spcBef>
                <a:spcPts val="0"/>
              </a:spcBef>
              <a:buFont typeface="Arial" panose="020B0604020202020204" pitchFamily="34" charset="0"/>
              <a:buChar char="•"/>
            </a:lvl2pPr>
            <a:lvl3pPr marL="857250" indent="-171450" defTabSz="685800">
              <a:lnSpc>
                <a:spcPct val="90000"/>
              </a:lnSpc>
              <a:spcBef>
                <a:spcPts val="0"/>
              </a:spcBef>
              <a:buFont typeface="Arial" panose="020B0604020202020204" pitchFamily="34" charset="0"/>
              <a:buChar char="•"/>
              <a:defRPr sz="1500"/>
            </a:lvl3pPr>
            <a:lvl4pPr marL="1200150" indent="-171450" defTabSz="685800">
              <a:lnSpc>
                <a:spcPct val="90000"/>
              </a:lnSpc>
              <a:spcBef>
                <a:spcPts val="0"/>
              </a:spcBef>
              <a:buFont typeface="Arial" panose="020B0604020202020204" pitchFamily="34" charset="0"/>
              <a:buChar char="•"/>
              <a:defRPr sz="1350"/>
            </a:lvl4pPr>
            <a:lvl5pPr marL="1543050" indent="-171450" defTabSz="685800">
              <a:lnSpc>
                <a:spcPct val="90000"/>
              </a:lnSpc>
              <a:spcBef>
                <a:spcPts val="0"/>
              </a:spcBef>
              <a:buFont typeface="Arial" panose="020B0604020202020204" pitchFamily="34" charset="0"/>
              <a:buChar char="•"/>
              <a:defRPr sz="1350"/>
            </a:lvl5pPr>
            <a:lvl6pPr marL="1885950" indent="-171450" defTabSz="685800">
              <a:lnSpc>
                <a:spcPct val="90000"/>
              </a:lnSpc>
              <a:spcBef>
                <a:spcPts val="0"/>
              </a:spcBef>
              <a:buFont typeface="Arial" panose="020B0604020202020204" pitchFamily="34" charset="0"/>
              <a:buChar char="•"/>
              <a:defRPr sz="1350"/>
            </a:lvl6pPr>
            <a:lvl7pPr marL="2228850" indent="-171450" defTabSz="685800">
              <a:lnSpc>
                <a:spcPct val="90000"/>
              </a:lnSpc>
              <a:spcBef>
                <a:spcPts val="0"/>
              </a:spcBef>
              <a:buFont typeface="Arial" panose="020B0604020202020204" pitchFamily="34" charset="0"/>
              <a:buChar char="•"/>
              <a:defRPr sz="1350"/>
            </a:lvl7pPr>
            <a:lvl8pPr marL="2571750" indent="-171450" defTabSz="685800">
              <a:lnSpc>
                <a:spcPct val="90000"/>
              </a:lnSpc>
              <a:spcBef>
                <a:spcPts val="0"/>
              </a:spcBef>
              <a:buFont typeface="Arial" panose="020B0604020202020204" pitchFamily="34" charset="0"/>
              <a:buChar char="•"/>
              <a:defRPr sz="1350"/>
            </a:lvl8pPr>
            <a:lvl9pPr marL="2914650" indent="-171450" defTabSz="685800">
              <a:lnSpc>
                <a:spcPct val="90000"/>
              </a:lnSpc>
              <a:spcBef>
                <a:spcPts val="0"/>
              </a:spcBef>
              <a:buFont typeface="Arial" panose="020B0604020202020204" pitchFamily="34" charset="0"/>
              <a:buChar char="•"/>
              <a:defRPr sz="1350"/>
            </a:lvl9pPr>
          </a:lstStyle>
          <a:p>
            <a:r>
              <a:rPr lang="en-US" b="0" dirty="0">
                <a:solidFill>
                  <a:srgbClr val="000000"/>
                </a:solidFill>
                <a:effectLst/>
                <a:highlight>
                  <a:srgbClr val="FFFFFF"/>
                </a:highlight>
              </a:rPr>
              <a:t>A slowly changing dimension (SCD) is one that appropriately manages change of dimension members over time.</a:t>
            </a:r>
          </a:p>
          <a:p>
            <a:r>
              <a:rPr lang="en-US" b="0" dirty="0">
                <a:solidFill>
                  <a:srgbClr val="000000"/>
                </a:solidFill>
                <a:effectLst/>
                <a:highlight>
                  <a:srgbClr val="FFFFFF"/>
                </a:highlight>
              </a:rPr>
              <a:t>It applies when business entity values change over time, and in an ad hoc manner. </a:t>
            </a:r>
          </a:p>
          <a:p>
            <a:r>
              <a:rPr lang="en-US" b="0" i="1" dirty="0">
                <a:solidFill>
                  <a:srgbClr val="000000"/>
                </a:solidFill>
                <a:effectLst/>
                <a:highlight>
                  <a:srgbClr val="FFFFFF"/>
                </a:highlight>
              </a:rPr>
              <a:t>A good example of a slowly changing dimension is a customer dimension, specifically its contact detail columns like email address and phone number. </a:t>
            </a:r>
          </a:p>
          <a:p>
            <a:r>
              <a:rPr lang="en-US" b="0" dirty="0">
                <a:solidFill>
                  <a:srgbClr val="000000"/>
                </a:solidFill>
                <a:effectLst/>
                <a:highlight>
                  <a:srgbClr val="FFFFFF"/>
                </a:highlight>
              </a:rPr>
              <a:t>In contrast, some dimensions are considered to be rapidly changing when a dimension attribute changes often, like a stock's market price. </a:t>
            </a:r>
            <a:r>
              <a:rPr lang="en-US" b="0" i="1" dirty="0">
                <a:solidFill>
                  <a:schemeClr val="accent2"/>
                </a:solidFill>
                <a:effectLst/>
                <a:highlight>
                  <a:srgbClr val="FFFFFF"/>
                </a:highlight>
              </a:rPr>
              <a:t>The common design approach in these instances is to store rapidly changing attribute values in a fact table measure.</a:t>
            </a:r>
            <a:endParaRPr lang="en-US" b="0" dirty="0">
              <a:solidFill>
                <a:srgbClr val="000000"/>
              </a:solidFill>
              <a:effectLst/>
              <a:highlight>
                <a:srgbClr val="FFFFFF"/>
              </a:highlight>
            </a:endParaRPr>
          </a:p>
        </p:txBody>
      </p:sp>
    </p:spTree>
    <p:extLst>
      <p:ext uri="{BB962C8B-B14F-4D97-AF65-F5344CB8AC3E}">
        <p14:creationId xmlns:p14="http://schemas.microsoft.com/office/powerpoint/2010/main" val="28669651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C9339-5626-BE47-96CF-FA654E52C0CE}"/>
              </a:ext>
            </a:extLst>
          </p:cNvPr>
          <p:cNvSpPr>
            <a:spLocks noGrp="1"/>
          </p:cNvSpPr>
          <p:nvPr>
            <p:ph type="title"/>
          </p:nvPr>
        </p:nvSpPr>
        <p:spPr/>
        <p:txBody>
          <a:bodyPr/>
          <a:lstStyle/>
          <a:p>
            <a:r>
              <a:rPr lang="en-US" dirty="0">
                <a:latin typeface="Avenir Book"/>
              </a:rPr>
              <a:t>Type 1 SCD</a:t>
            </a:r>
            <a:endParaRPr lang="en-US" b="0" i="0" dirty="0">
              <a:solidFill>
                <a:srgbClr val="161616"/>
              </a:solidFill>
              <a:effectLst/>
              <a:highlight>
                <a:srgbClr val="FFFFFF"/>
              </a:highlight>
              <a:latin typeface="Segoe UI" panose="020B0502040204020203" pitchFamily="34" charset="0"/>
            </a:endParaRPr>
          </a:p>
        </p:txBody>
      </p:sp>
      <p:sp>
        <p:nvSpPr>
          <p:cNvPr id="30" name="Text Placeholder 2">
            <a:extLst>
              <a:ext uri="{FF2B5EF4-FFF2-40B4-BE49-F238E27FC236}">
                <a16:creationId xmlns:a16="http://schemas.microsoft.com/office/drawing/2014/main" id="{83B08E62-6016-49CE-90A0-3DDE1C45E20C}"/>
              </a:ext>
            </a:extLst>
          </p:cNvPr>
          <p:cNvSpPr txBox="1">
            <a:spLocks/>
          </p:cNvSpPr>
          <p:nvPr/>
        </p:nvSpPr>
        <p:spPr>
          <a:xfrm>
            <a:off x="381000" y="819150"/>
            <a:ext cx="8225992" cy="3886201"/>
          </a:xfrm>
          <a:prstGeom prst="rect">
            <a:avLst/>
          </a:prstGeom>
          <a:noFill/>
          <a:ln>
            <a:noFill/>
          </a:ln>
        </p:spPr>
        <p:txBody>
          <a:bodyPr vert="horz" lIns="91425" tIns="91425" rIns="91425" bIns="91425" rtlCol="0" anchor="t" anchorCtr="0">
            <a:noAutofit/>
          </a:bodyPr>
          <a:lstStyle>
            <a:defPPr>
              <a:defRPr lang="fr-FR"/>
            </a:defPPr>
            <a:lvl1pPr marL="171450" indent="-171450" defTabSz="685800">
              <a:lnSpc>
                <a:spcPct val="150000"/>
              </a:lnSpc>
              <a:spcBef>
                <a:spcPts val="0"/>
              </a:spcBef>
              <a:buFont typeface="Arial" panose="020B0604020202020204" pitchFamily="34" charset="0"/>
              <a:buChar char="•"/>
              <a:defRPr sz="1600">
                <a:solidFill>
                  <a:srgbClr val="000000"/>
                </a:solidFill>
                <a:highlight>
                  <a:srgbClr val="FFFFFF"/>
                </a:highlight>
                <a:latin typeface="Avenir Book" panose="02000503020000020003" pitchFamily="2" charset="0"/>
                <a:ea typeface="Avenir Book" panose="02000503020000020003" pitchFamily="2" charset="0"/>
              </a:defRPr>
            </a:lvl1pPr>
            <a:lvl2pPr marL="514350" indent="-171450" defTabSz="685800">
              <a:lnSpc>
                <a:spcPct val="90000"/>
              </a:lnSpc>
              <a:spcBef>
                <a:spcPts val="0"/>
              </a:spcBef>
              <a:buFont typeface="Arial" panose="020B0604020202020204" pitchFamily="34" charset="0"/>
              <a:buChar char="•"/>
            </a:lvl2pPr>
            <a:lvl3pPr marL="857250" indent="-171450" defTabSz="685800">
              <a:lnSpc>
                <a:spcPct val="90000"/>
              </a:lnSpc>
              <a:spcBef>
                <a:spcPts val="0"/>
              </a:spcBef>
              <a:buFont typeface="Arial" panose="020B0604020202020204" pitchFamily="34" charset="0"/>
              <a:buChar char="•"/>
              <a:defRPr sz="1500"/>
            </a:lvl3pPr>
            <a:lvl4pPr marL="1200150" indent="-171450" defTabSz="685800">
              <a:lnSpc>
                <a:spcPct val="90000"/>
              </a:lnSpc>
              <a:spcBef>
                <a:spcPts val="0"/>
              </a:spcBef>
              <a:buFont typeface="Arial" panose="020B0604020202020204" pitchFamily="34" charset="0"/>
              <a:buChar char="•"/>
              <a:defRPr sz="1350"/>
            </a:lvl4pPr>
            <a:lvl5pPr marL="1543050" indent="-171450" defTabSz="685800">
              <a:lnSpc>
                <a:spcPct val="90000"/>
              </a:lnSpc>
              <a:spcBef>
                <a:spcPts val="0"/>
              </a:spcBef>
              <a:buFont typeface="Arial" panose="020B0604020202020204" pitchFamily="34" charset="0"/>
              <a:buChar char="•"/>
              <a:defRPr sz="1350"/>
            </a:lvl5pPr>
            <a:lvl6pPr marL="1885950" indent="-171450" defTabSz="685800">
              <a:lnSpc>
                <a:spcPct val="90000"/>
              </a:lnSpc>
              <a:spcBef>
                <a:spcPts val="0"/>
              </a:spcBef>
              <a:buFont typeface="Arial" panose="020B0604020202020204" pitchFamily="34" charset="0"/>
              <a:buChar char="•"/>
              <a:defRPr sz="1350"/>
            </a:lvl6pPr>
            <a:lvl7pPr marL="2228850" indent="-171450" defTabSz="685800">
              <a:lnSpc>
                <a:spcPct val="90000"/>
              </a:lnSpc>
              <a:spcBef>
                <a:spcPts val="0"/>
              </a:spcBef>
              <a:buFont typeface="Arial" panose="020B0604020202020204" pitchFamily="34" charset="0"/>
              <a:buChar char="•"/>
              <a:defRPr sz="1350"/>
            </a:lvl7pPr>
            <a:lvl8pPr marL="2571750" indent="-171450" defTabSz="685800">
              <a:lnSpc>
                <a:spcPct val="90000"/>
              </a:lnSpc>
              <a:spcBef>
                <a:spcPts val="0"/>
              </a:spcBef>
              <a:buFont typeface="Arial" panose="020B0604020202020204" pitchFamily="34" charset="0"/>
              <a:buChar char="•"/>
              <a:defRPr sz="1350"/>
            </a:lvl8pPr>
            <a:lvl9pPr marL="2914650" indent="-171450" defTabSz="685800">
              <a:lnSpc>
                <a:spcPct val="90000"/>
              </a:lnSpc>
              <a:spcBef>
                <a:spcPts val="0"/>
              </a:spcBef>
              <a:buFont typeface="Arial" panose="020B0604020202020204" pitchFamily="34" charset="0"/>
              <a:buChar char="•"/>
              <a:defRPr sz="1350"/>
            </a:lvl9pPr>
          </a:lstStyle>
          <a:p>
            <a:r>
              <a:rPr lang="en-US" dirty="0"/>
              <a:t>A Type 1 SCD always reflects the latest values, and when changes in source data are detected, the dimension table data is overwritten. </a:t>
            </a:r>
          </a:p>
          <a:p>
            <a:r>
              <a:rPr lang="en-US" dirty="0"/>
              <a:t>This design approach is common for columns that store supplementary values, like the email address or phone number of a customer. </a:t>
            </a:r>
          </a:p>
          <a:p>
            <a:pPr lvl="1">
              <a:lnSpc>
                <a:spcPct val="150000"/>
              </a:lnSpc>
              <a:buFont typeface="Courier New" panose="02070309020205020404" pitchFamily="49" charset="0"/>
              <a:buChar char="o"/>
            </a:pPr>
            <a:r>
              <a:rPr lang="en-US" sz="1400" dirty="0">
                <a:latin typeface="Avenir Book" panose="02000503020000020003" pitchFamily="2" charset="0"/>
              </a:rPr>
              <a:t>When a customer email address or phone number changes, the dimension table updates the customer row with the new values. It's as if the customer always had this contact information.</a:t>
            </a:r>
          </a:p>
          <a:p>
            <a:r>
              <a:rPr lang="en-US" dirty="0"/>
              <a:t>A non-incremental refresh of a Power BI model dimension-type table achieves the result of a Type 1 SCD.</a:t>
            </a:r>
          </a:p>
          <a:p>
            <a:pPr lvl="1">
              <a:lnSpc>
                <a:spcPct val="150000"/>
              </a:lnSpc>
              <a:buFont typeface="Courier New" panose="02070309020205020404" pitchFamily="49" charset="0"/>
              <a:buChar char="o"/>
            </a:pPr>
            <a:r>
              <a:rPr lang="en-US" sz="1400" dirty="0">
                <a:latin typeface="Avenir Book" panose="02000503020000020003" pitchFamily="2" charset="0"/>
              </a:rPr>
              <a:t>It refreshes the table data to ensure the latest values are loaded.</a:t>
            </a:r>
          </a:p>
        </p:txBody>
      </p:sp>
    </p:spTree>
    <p:extLst>
      <p:ext uri="{BB962C8B-B14F-4D97-AF65-F5344CB8AC3E}">
        <p14:creationId xmlns:p14="http://schemas.microsoft.com/office/powerpoint/2010/main" val="42290541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27967</TotalTime>
  <Words>2788</Words>
  <Application>Microsoft Macintosh PowerPoint</Application>
  <PresentationFormat>On-screen Show (16:9)</PresentationFormat>
  <Paragraphs>191</Paragraphs>
  <Slides>32</Slides>
  <Notes>28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Avenir Book</vt:lpstr>
      <vt:lpstr>Calibri</vt:lpstr>
      <vt:lpstr>Calibri Light</vt:lpstr>
      <vt:lpstr>Courier New</vt:lpstr>
      <vt:lpstr>Menlo</vt:lpstr>
      <vt:lpstr>Roboto Condensed</vt:lpstr>
      <vt:lpstr>Segoe UI</vt:lpstr>
      <vt:lpstr>Verdana</vt:lpstr>
      <vt:lpstr>Wingdings</vt:lpstr>
      <vt:lpstr>Office Theme</vt:lpstr>
      <vt:lpstr>PowerPoint Presentation</vt:lpstr>
      <vt:lpstr>Outline of Previous Lecture</vt:lpstr>
      <vt:lpstr>Outline</vt:lpstr>
      <vt:lpstr>Snowflake dimensions</vt:lpstr>
      <vt:lpstr>When you choose to mimic a snowflake dimension design</vt:lpstr>
      <vt:lpstr>When you choose to integrate into a single model table</vt:lpstr>
      <vt:lpstr>PowerPoint Presentation</vt:lpstr>
      <vt:lpstr>Slowly changing dimensions</vt:lpstr>
      <vt:lpstr>Type 1 SCD</vt:lpstr>
      <vt:lpstr>Type 2 SCD</vt:lpstr>
      <vt:lpstr>Type 2 SCD</vt:lpstr>
      <vt:lpstr>Type 2 SCD</vt:lpstr>
      <vt:lpstr>Type 2 SCD</vt:lpstr>
      <vt:lpstr>Type 2 SCD</vt:lpstr>
      <vt:lpstr>PowerPoint Presentation</vt:lpstr>
      <vt:lpstr>Role-playing dimensions</vt:lpstr>
      <vt:lpstr>Role-playing dimensions</vt:lpstr>
      <vt:lpstr>Role-playing dimensions</vt:lpstr>
      <vt:lpstr>Solution 1 to Role-playing dimensions</vt:lpstr>
      <vt:lpstr>Solution 1 to Role-playing dimensions</vt:lpstr>
      <vt:lpstr>Solution 2 to Role-playing dimensions</vt:lpstr>
      <vt:lpstr>Solution 2 to Role-playing dimensions</vt:lpstr>
      <vt:lpstr>Solution 2 to Role-playing dimensions</vt:lpstr>
      <vt:lpstr>Junk dimensions</vt:lpstr>
      <vt:lpstr>Junk dimensions</vt:lpstr>
      <vt:lpstr>Degenerate dimensions</vt:lpstr>
      <vt:lpstr>Degenerate dimensions</vt:lpstr>
      <vt:lpstr>Factless fact tables</vt:lpstr>
      <vt:lpstr>Factless fact tables</vt:lpstr>
      <vt:lpstr>Factless fact tables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K-DIGIDATA PRESENTATION</dc:title>
  <dc:creator>m.sochenda</dc:creator>
  <cp:lastModifiedBy>IT2</cp:lastModifiedBy>
  <cp:revision>5882</cp:revision>
  <cp:lastPrinted>2018-01-09T05:16:56Z</cp:lastPrinted>
  <dcterms:modified xsi:type="dcterms:W3CDTF">2024-05-29T11:22:20Z</dcterms:modified>
</cp:coreProperties>
</file>