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3" r:id="rId7"/>
    <p:sldId id="265" r:id="rId8"/>
    <p:sldId id="266" r:id="rId9"/>
    <p:sldId id="267" r:id="rId10"/>
    <p:sldId id="268"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C694A7-3225-4238-AE40-F00B9A002917}">
          <p14:sldIdLst>
            <p14:sldId id="256"/>
            <p14:sldId id="258"/>
            <p14:sldId id="257"/>
            <p14:sldId id="259"/>
            <p14:sldId id="262"/>
            <p14:sldId id="263"/>
            <p14:sldId id="265"/>
            <p14:sldId id="266"/>
            <p14:sldId id="267"/>
            <p14:sldId id="268"/>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Sheet1!$B$1</c:f>
              <c:strCache>
                <c:ptCount val="1"/>
                <c:pt idx="0">
                  <c:v>COUNT</c:v>
                </c:pt>
              </c:strCache>
            </c:strRef>
          </c:tx>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5043-422F-993E-9AC458551970}"/>
              </c:ext>
            </c:extLst>
          </c:dPt>
          <c:dPt>
            <c:idx val="1"/>
            <c:invertIfNegative val="0"/>
            <c:bubble3D val="0"/>
            <c:spPr>
              <a:solidFill>
                <a:srgbClr val="CCCC00"/>
              </a:solidFill>
              <a:ln>
                <a:noFill/>
              </a:ln>
              <a:effectLst/>
            </c:spPr>
            <c:extLst>
              <c:ext xmlns:c16="http://schemas.microsoft.com/office/drawing/2014/chart" uri="{C3380CC4-5D6E-409C-BE32-E72D297353CC}">
                <c16:uniqueId val="{00000003-5043-422F-993E-9AC458551970}"/>
              </c:ext>
            </c:extLst>
          </c:dPt>
          <c:dPt>
            <c:idx val="2"/>
            <c:invertIfNegative val="0"/>
            <c:bubble3D val="0"/>
            <c:spPr>
              <a:solidFill>
                <a:srgbClr val="00B050"/>
              </a:solidFill>
              <a:ln>
                <a:noFill/>
              </a:ln>
              <a:effectLst/>
            </c:spPr>
            <c:extLst>
              <c:ext xmlns:c16="http://schemas.microsoft.com/office/drawing/2014/chart" uri="{C3380CC4-5D6E-409C-BE32-E72D297353CC}">
                <c16:uniqueId val="{00000005-5043-422F-993E-9AC458551970}"/>
              </c:ext>
            </c:extLst>
          </c:dPt>
          <c:cat>
            <c:strRef>
              <c:f>Sheet1!$A$2:$A$4</c:f>
              <c:strCache>
                <c:ptCount val="3"/>
                <c:pt idx="0">
                  <c:v>CRITICAL</c:v>
                </c:pt>
                <c:pt idx="1">
                  <c:v>MEDIUM</c:v>
                </c:pt>
                <c:pt idx="2">
                  <c:v>LOW</c:v>
                </c:pt>
              </c:strCache>
            </c:strRef>
          </c:cat>
          <c:val>
            <c:numRef>
              <c:f>Sheet1!$B$2:$B$4</c:f>
              <c:numCache>
                <c:formatCode>General</c:formatCode>
                <c:ptCount val="3"/>
                <c:pt idx="0">
                  <c:v>2</c:v>
                </c:pt>
                <c:pt idx="1">
                  <c:v>4</c:v>
                </c:pt>
                <c:pt idx="2">
                  <c:v>1</c:v>
                </c:pt>
              </c:numCache>
            </c:numRef>
          </c:val>
          <c:extLst>
            <c:ext xmlns:c16="http://schemas.microsoft.com/office/drawing/2014/chart" uri="{C3380CC4-5D6E-409C-BE32-E72D297353CC}">
              <c16:uniqueId val="{00000006-5043-422F-993E-9AC458551970}"/>
            </c:ext>
          </c:extLst>
        </c:ser>
        <c:dLbls>
          <c:showLegendKey val="0"/>
          <c:showVal val="0"/>
          <c:showCatName val="0"/>
          <c:showSerName val="0"/>
          <c:showPercent val="0"/>
          <c:showBubbleSize val="0"/>
        </c:dLbls>
        <c:gapWidth val="219"/>
        <c:overlap val="-27"/>
        <c:axId val="288912784"/>
        <c:axId val="288915696"/>
      </c:barChart>
      <c:catAx>
        <c:axId val="2889127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SEVERITY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8915696"/>
        <c:crosses val="autoZero"/>
        <c:auto val="1"/>
        <c:lblAlgn val="ctr"/>
        <c:lblOffset val="100"/>
        <c:noMultiLvlLbl val="0"/>
      </c:catAx>
      <c:valAx>
        <c:axId val="288915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8912784"/>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Sheet1!$B$1</c:f>
              <c:strCache>
                <c:ptCount val="1"/>
                <c:pt idx="0">
                  <c:v>COUNT</c:v>
                </c:pt>
              </c:strCache>
            </c:strRef>
          </c:tx>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0809-4F58-957A-E228DEA51034}"/>
              </c:ext>
            </c:extLst>
          </c:dPt>
          <c:dPt>
            <c:idx val="1"/>
            <c:invertIfNegative val="0"/>
            <c:bubble3D val="0"/>
            <c:spPr>
              <a:solidFill>
                <a:srgbClr val="FFC000"/>
              </a:solidFill>
              <a:ln>
                <a:noFill/>
              </a:ln>
              <a:effectLst/>
            </c:spPr>
            <c:extLst>
              <c:ext xmlns:c16="http://schemas.microsoft.com/office/drawing/2014/chart" uri="{C3380CC4-5D6E-409C-BE32-E72D297353CC}">
                <c16:uniqueId val="{00000003-0809-4F58-957A-E228DEA51034}"/>
              </c:ext>
            </c:extLst>
          </c:dPt>
          <c:dPt>
            <c:idx val="2"/>
            <c:invertIfNegative val="0"/>
            <c:bubble3D val="0"/>
            <c:spPr>
              <a:solidFill>
                <a:srgbClr val="00B050"/>
              </a:solidFill>
              <a:ln>
                <a:noFill/>
              </a:ln>
              <a:effectLst/>
            </c:spPr>
            <c:extLst>
              <c:ext xmlns:c16="http://schemas.microsoft.com/office/drawing/2014/chart" uri="{C3380CC4-5D6E-409C-BE32-E72D297353CC}">
                <c16:uniqueId val="{00000005-0809-4F58-957A-E228DEA51034}"/>
              </c:ext>
            </c:extLst>
          </c:dPt>
          <c:cat>
            <c:strRef>
              <c:f>Sheet1!$A$2:$A$4</c:f>
              <c:strCache>
                <c:ptCount val="3"/>
                <c:pt idx="0">
                  <c:v>CRITICAL</c:v>
                </c:pt>
                <c:pt idx="1">
                  <c:v>MEDIUM</c:v>
                </c:pt>
                <c:pt idx="2">
                  <c:v>LOW</c:v>
                </c:pt>
              </c:strCache>
            </c:strRef>
          </c:cat>
          <c:val>
            <c:numRef>
              <c:f>Sheet1!$B$2:$B$4</c:f>
              <c:numCache>
                <c:formatCode>General</c:formatCode>
                <c:ptCount val="3"/>
                <c:pt idx="0">
                  <c:v>3</c:v>
                </c:pt>
                <c:pt idx="1">
                  <c:v>5</c:v>
                </c:pt>
                <c:pt idx="2">
                  <c:v>1</c:v>
                </c:pt>
              </c:numCache>
            </c:numRef>
          </c:val>
          <c:extLst>
            <c:ext xmlns:c16="http://schemas.microsoft.com/office/drawing/2014/chart" uri="{C3380CC4-5D6E-409C-BE32-E72D297353CC}">
              <c16:uniqueId val="{00000006-0809-4F58-957A-E228DEA51034}"/>
            </c:ext>
          </c:extLst>
        </c:ser>
        <c:dLbls>
          <c:showLegendKey val="0"/>
          <c:showVal val="0"/>
          <c:showCatName val="0"/>
          <c:showSerName val="0"/>
          <c:showPercent val="0"/>
          <c:showBubbleSize val="0"/>
        </c:dLbls>
        <c:gapWidth val="219"/>
        <c:overlap val="-27"/>
        <c:axId val="650253840"/>
        <c:axId val="650250512"/>
      </c:barChart>
      <c:catAx>
        <c:axId val="6502538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SEVERITY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0250512"/>
        <c:crosses val="autoZero"/>
        <c:auto val="1"/>
        <c:lblAlgn val="ctr"/>
        <c:lblOffset val="100"/>
        <c:noMultiLvlLbl val="0"/>
      </c:catAx>
      <c:valAx>
        <c:axId val="650250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0253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5F46-CC3F-46E0-AA84-1A87DC3A7B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58B92D-B4CF-42BE-9CFA-DAFEC312B1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B9E255-625F-4A96-BA1F-6FFE676A0836}"/>
              </a:ext>
            </a:extLst>
          </p:cNvPr>
          <p:cNvSpPr>
            <a:spLocks noGrp="1"/>
          </p:cNvSpPr>
          <p:nvPr>
            <p:ph type="dt" sz="half" idx="10"/>
          </p:nvPr>
        </p:nvSpPr>
        <p:spPr/>
        <p:txBody>
          <a:bodyPr/>
          <a:lstStyle/>
          <a:p>
            <a:fld id="{51119328-C0DB-4F6F-94EE-16576DE038CA}" type="datetimeFigureOut">
              <a:rPr lang="en-IN" smtClean="0"/>
              <a:t>28-03-2021</a:t>
            </a:fld>
            <a:endParaRPr lang="en-IN"/>
          </a:p>
        </p:txBody>
      </p:sp>
      <p:sp>
        <p:nvSpPr>
          <p:cNvPr id="5" name="Footer Placeholder 4">
            <a:extLst>
              <a:ext uri="{FF2B5EF4-FFF2-40B4-BE49-F238E27FC236}">
                <a16:creationId xmlns:a16="http://schemas.microsoft.com/office/drawing/2014/main" id="{719405C2-FFCC-400F-8B58-E80112C290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312B83-2DC5-4371-9D6D-931CE8393462}"/>
              </a:ext>
            </a:extLst>
          </p:cNvPr>
          <p:cNvSpPr>
            <a:spLocks noGrp="1"/>
          </p:cNvSpPr>
          <p:nvPr>
            <p:ph type="sldNum" sz="quarter" idx="12"/>
          </p:nvPr>
        </p:nvSpPr>
        <p:spPr/>
        <p:txBody>
          <a:bodyPr/>
          <a:lstStyle/>
          <a:p>
            <a:fld id="{7BB3E6F5-B8BB-4ACE-8FC8-57EB6DA76AD5}" type="slidenum">
              <a:rPr lang="en-IN" smtClean="0"/>
              <a:t>‹#›</a:t>
            </a:fld>
            <a:endParaRPr lang="en-IN"/>
          </a:p>
        </p:txBody>
      </p:sp>
    </p:spTree>
    <p:extLst>
      <p:ext uri="{BB962C8B-B14F-4D97-AF65-F5344CB8AC3E}">
        <p14:creationId xmlns:p14="http://schemas.microsoft.com/office/powerpoint/2010/main" val="966459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A75E1-628D-4355-BCE0-07711200E8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C6F56E-FBF8-4DA7-A716-777576D48A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105ACB-5F4F-45C8-ACE2-5E04DA840139}"/>
              </a:ext>
            </a:extLst>
          </p:cNvPr>
          <p:cNvSpPr>
            <a:spLocks noGrp="1"/>
          </p:cNvSpPr>
          <p:nvPr>
            <p:ph type="dt" sz="half" idx="10"/>
          </p:nvPr>
        </p:nvSpPr>
        <p:spPr/>
        <p:txBody>
          <a:bodyPr/>
          <a:lstStyle/>
          <a:p>
            <a:fld id="{51119328-C0DB-4F6F-94EE-16576DE038CA}" type="datetimeFigureOut">
              <a:rPr lang="en-IN" smtClean="0"/>
              <a:t>28-03-2021</a:t>
            </a:fld>
            <a:endParaRPr lang="en-IN"/>
          </a:p>
        </p:txBody>
      </p:sp>
      <p:sp>
        <p:nvSpPr>
          <p:cNvPr id="5" name="Footer Placeholder 4">
            <a:extLst>
              <a:ext uri="{FF2B5EF4-FFF2-40B4-BE49-F238E27FC236}">
                <a16:creationId xmlns:a16="http://schemas.microsoft.com/office/drawing/2014/main" id="{551B06E5-4033-4C14-AFB4-0E47EF86E7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9AA9FA-7951-45BA-814B-E48D86864313}"/>
              </a:ext>
            </a:extLst>
          </p:cNvPr>
          <p:cNvSpPr>
            <a:spLocks noGrp="1"/>
          </p:cNvSpPr>
          <p:nvPr>
            <p:ph type="sldNum" sz="quarter" idx="12"/>
          </p:nvPr>
        </p:nvSpPr>
        <p:spPr/>
        <p:txBody>
          <a:bodyPr/>
          <a:lstStyle/>
          <a:p>
            <a:fld id="{7BB3E6F5-B8BB-4ACE-8FC8-57EB6DA76AD5}" type="slidenum">
              <a:rPr lang="en-IN" smtClean="0"/>
              <a:t>‹#›</a:t>
            </a:fld>
            <a:endParaRPr lang="en-IN"/>
          </a:p>
        </p:txBody>
      </p:sp>
    </p:spTree>
    <p:extLst>
      <p:ext uri="{BB962C8B-B14F-4D97-AF65-F5344CB8AC3E}">
        <p14:creationId xmlns:p14="http://schemas.microsoft.com/office/powerpoint/2010/main" val="298504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ECCF3C-0C50-42B0-B3A2-39A706F9E8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CDD57B-4C94-4D7E-B854-389E8BD342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2BA718-FE9A-4DAE-A3B6-2FE93298D24C}"/>
              </a:ext>
            </a:extLst>
          </p:cNvPr>
          <p:cNvSpPr>
            <a:spLocks noGrp="1"/>
          </p:cNvSpPr>
          <p:nvPr>
            <p:ph type="dt" sz="half" idx="10"/>
          </p:nvPr>
        </p:nvSpPr>
        <p:spPr/>
        <p:txBody>
          <a:bodyPr/>
          <a:lstStyle/>
          <a:p>
            <a:fld id="{51119328-C0DB-4F6F-94EE-16576DE038CA}" type="datetimeFigureOut">
              <a:rPr lang="en-IN" smtClean="0"/>
              <a:t>28-03-2021</a:t>
            </a:fld>
            <a:endParaRPr lang="en-IN"/>
          </a:p>
        </p:txBody>
      </p:sp>
      <p:sp>
        <p:nvSpPr>
          <p:cNvPr id="5" name="Footer Placeholder 4">
            <a:extLst>
              <a:ext uri="{FF2B5EF4-FFF2-40B4-BE49-F238E27FC236}">
                <a16:creationId xmlns:a16="http://schemas.microsoft.com/office/drawing/2014/main" id="{5ED1AE7C-5D44-4B03-8394-834675C3A0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A0C273-C56F-4850-B662-72929A4F8DFA}"/>
              </a:ext>
            </a:extLst>
          </p:cNvPr>
          <p:cNvSpPr>
            <a:spLocks noGrp="1"/>
          </p:cNvSpPr>
          <p:nvPr>
            <p:ph type="sldNum" sz="quarter" idx="12"/>
          </p:nvPr>
        </p:nvSpPr>
        <p:spPr/>
        <p:txBody>
          <a:bodyPr/>
          <a:lstStyle/>
          <a:p>
            <a:fld id="{7BB3E6F5-B8BB-4ACE-8FC8-57EB6DA76AD5}" type="slidenum">
              <a:rPr lang="en-IN" smtClean="0"/>
              <a:t>‹#›</a:t>
            </a:fld>
            <a:endParaRPr lang="en-IN"/>
          </a:p>
        </p:txBody>
      </p:sp>
    </p:spTree>
    <p:extLst>
      <p:ext uri="{BB962C8B-B14F-4D97-AF65-F5344CB8AC3E}">
        <p14:creationId xmlns:p14="http://schemas.microsoft.com/office/powerpoint/2010/main" val="247428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8D96-C640-4DAD-A935-6D390AF246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CC5C31-D202-43FF-A3AC-BDAC0E0EC9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0C1374-F05B-4977-AA09-83C19F2B6E50}"/>
              </a:ext>
            </a:extLst>
          </p:cNvPr>
          <p:cNvSpPr>
            <a:spLocks noGrp="1"/>
          </p:cNvSpPr>
          <p:nvPr>
            <p:ph type="dt" sz="half" idx="10"/>
          </p:nvPr>
        </p:nvSpPr>
        <p:spPr/>
        <p:txBody>
          <a:bodyPr/>
          <a:lstStyle/>
          <a:p>
            <a:fld id="{51119328-C0DB-4F6F-94EE-16576DE038CA}" type="datetimeFigureOut">
              <a:rPr lang="en-IN" smtClean="0"/>
              <a:t>28-03-2021</a:t>
            </a:fld>
            <a:endParaRPr lang="en-IN"/>
          </a:p>
        </p:txBody>
      </p:sp>
      <p:sp>
        <p:nvSpPr>
          <p:cNvPr id="5" name="Footer Placeholder 4">
            <a:extLst>
              <a:ext uri="{FF2B5EF4-FFF2-40B4-BE49-F238E27FC236}">
                <a16:creationId xmlns:a16="http://schemas.microsoft.com/office/drawing/2014/main" id="{CA82F559-B01E-42DD-ACD2-6B5A850F3C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E6C353-EF93-4EEF-A78B-BFA6037654D7}"/>
              </a:ext>
            </a:extLst>
          </p:cNvPr>
          <p:cNvSpPr>
            <a:spLocks noGrp="1"/>
          </p:cNvSpPr>
          <p:nvPr>
            <p:ph type="sldNum" sz="quarter" idx="12"/>
          </p:nvPr>
        </p:nvSpPr>
        <p:spPr/>
        <p:txBody>
          <a:bodyPr/>
          <a:lstStyle/>
          <a:p>
            <a:fld id="{7BB3E6F5-B8BB-4ACE-8FC8-57EB6DA76AD5}" type="slidenum">
              <a:rPr lang="en-IN" smtClean="0"/>
              <a:t>‹#›</a:t>
            </a:fld>
            <a:endParaRPr lang="en-IN"/>
          </a:p>
        </p:txBody>
      </p:sp>
    </p:spTree>
    <p:extLst>
      <p:ext uri="{BB962C8B-B14F-4D97-AF65-F5344CB8AC3E}">
        <p14:creationId xmlns:p14="http://schemas.microsoft.com/office/powerpoint/2010/main" val="403283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923C-3C7F-48F7-A080-21E0972366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4C9D10-A65A-4DD5-8A7D-D9A9952A12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F69296-0D1E-4065-A180-6748EA9C9675}"/>
              </a:ext>
            </a:extLst>
          </p:cNvPr>
          <p:cNvSpPr>
            <a:spLocks noGrp="1"/>
          </p:cNvSpPr>
          <p:nvPr>
            <p:ph type="dt" sz="half" idx="10"/>
          </p:nvPr>
        </p:nvSpPr>
        <p:spPr/>
        <p:txBody>
          <a:bodyPr/>
          <a:lstStyle/>
          <a:p>
            <a:fld id="{51119328-C0DB-4F6F-94EE-16576DE038CA}" type="datetimeFigureOut">
              <a:rPr lang="en-IN" smtClean="0"/>
              <a:t>28-03-2021</a:t>
            </a:fld>
            <a:endParaRPr lang="en-IN"/>
          </a:p>
        </p:txBody>
      </p:sp>
      <p:sp>
        <p:nvSpPr>
          <p:cNvPr id="5" name="Footer Placeholder 4">
            <a:extLst>
              <a:ext uri="{FF2B5EF4-FFF2-40B4-BE49-F238E27FC236}">
                <a16:creationId xmlns:a16="http://schemas.microsoft.com/office/drawing/2014/main" id="{02389DAC-368D-4825-966C-0E174325CC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BA559A-A68A-43FE-B7CB-D8F7EA30055E}"/>
              </a:ext>
            </a:extLst>
          </p:cNvPr>
          <p:cNvSpPr>
            <a:spLocks noGrp="1"/>
          </p:cNvSpPr>
          <p:nvPr>
            <p:ph type="sldNum" sz="quarter" idx="12"/>
          </p:nvPr>
        </p:nvSpPr>
        <p:spPr/>
        <p:txBody>
          <a:bodyPr/>
          <a:lstStyle/>
          <a:p>
            <a:fld id="{7BB3E6F5-B8BB-4ACE-8FC8-57EB6DA76AD5}" type="slidenum">
              <a:rPr lang="en-IN" smtClean="0"/>
              <a:t>‹#›</a:t>
            </a:fld>
            <a:endParaRPr lang="en-IN"/>
          </a:p>
        </p:txBody>
      </p:sp>
    </p:spTree>
    <p:extLst>
      <p:ext uri="{BB962C8B-B14F-4D97-AF65-F5344CB8AC3E}">
        <p14:creationId xmlns:p14="http://schemas.microsoft.com/office/powerpoint/2010/main" val="291419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242-F7C5-4C0B-9C7C-B59B1716E9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8411BE-0D9D-4DA1-8F86-2BD58FD87E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5AA5E0-6B21-43EE-BFFD-55FCC65073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3FFBF8-97A7-457F-AFB4-3AA712306882}"/>
              </a:ext>
            </a:extLst>
          </p:cNvPr>
          <p:cNvSpPr>
            <a:spLocks noGrp="1"/>
          </p:cNvSpPr>
          <p:nvPr>
            <p:ph type="dt" sz="half" idx="10"/>
          </p:nvPr>
        </p:nvSpPr>
        <p:spPr/>
        <p:txBody>
          <a:bodyPr/>
          <a:lstStyle/>
          <a:p>
            <a:fld id="{51119328-C0DB-4F6F-94EE-16576DE038CA}" type="datetimeFigureOut">
              <a:rPr lang="en-IN" smtClean="0"/>
              <a:t>28-03-2021</a:t>
            </a:fld>
            <a:endParaRPr lang="en-IN"/>
          </a:p>
        </p:txBody>
      </p:sp>
      <p:sp>
        <p:nvSpPr>
          <p:cNvPr id="6" name="Footer Placeholder 5">
            <a:extLst>
              <a:ext uri="{FF2B5EF4-FFF2-40B4-BE49-F238E27FC236}">
                <a16:creationId xmlns:a16="http://schemas.microsoft.com/office/drawing/2014/main" id="{5266545D-23E0-4486-A975-9462272A7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FC4942-80D8-4982-A50A-A535E4292CC7}"/>
              </a:ext>
            </a:extLst>
          </p:cNvPr>
          <p:cNvSpPr>
            <a:spLocks noGrp="1"/>
          </p:cNvSpPr>
          <p:nvPr>
            <p:ph type="sldNum" sz="quarter" idx="12"/>
          </p:nvPr>
        </p:nvSpPr>
        <p:spPr/>
        <p:txBody>
          <a:bodyPr/>
          <a:lstStyle/>
          <a:p>
            <a:fld id="{7BB3E6F5-B8BB-4ACE-8FC8-57EB6DA76AD5}" type="slidenum">
              <a:rPr lang="en-IN" smtClean="0"/>
              <a:t>‹#›</a:t>
            </a:fld>
            <a:endParaRPr lang="en-IN"/>
          </a:p>
        </p:txBody>
      </p:sp>
    </p:spTree>
    <p:extLst>
      <p:ext uri="{BB962C8B-B14F-4D97-AF65-F5344CB8AC3E}">
        <p14:creationId xmlns:p14="http://schemas.microsoft.com/office/powerpoint/2010/main" val="16210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6842-80AD-4048-AFDC-952FFDF33A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4EDF59-A2A2-4F2A-91C4-0A5CD2D69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B64CD4-DAF8-49C7-B30F-14E21EE521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540FB0-59E3-4E8D-AC6B-88DCC23AF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0BF305-CB7D-4124-A5FC-8DE75C5F8C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070310-C4AF-4958-983E-5FC542D6EFAF}"/>
              </a:ext>
            </a:extLst>
          </p:cNvPr>
          <p:cNvSpPr>
            <a:spLocks noGrp="1"/>
          </p:cNvSpPr>
          <p:nvPr>
            <p:ph type="dt" sz="half" idx="10"/>
          </p:nvPr>
        </p:nvSpPr>
        <p:spPr/>
        <p:txBody>
          <a:bodyPr/>
          <a:lstStyle/>
          <a:p>
            <a:fld id="{51119328-C0DB-4F6F-94EE-16576DE038CA}" type="datetimeFigureOut">
              <a:rPr lang="en-IN" smtClean="0"/>
              <a:t>28-03-2021</a:t>
            </a:fld>
            <a:endParaRPr lang="en-IN"/>
          </a:p>
        </p:txBody>
      </p:sp>
      <p:sp>
        <p:nvSpPr>
          <p:cNvPr id="8" name="Footer Placeholder 7">
            <a:extLst>
              <a:ext uri="{FF2B5EF4-FFF2-40B4-BE49-F238E27FC236}">
                <a16:creationId xmlns:a16="http://schemas.microsoft.com/office/drawing/2014/main" id="{F8CC8929-E4EB-4413-9FB4-7175AFD9DE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499FD8-2671-495F-93EC-983DA4E7C2F1}"/>
              </a:ext>
            </a:extLst>
          </p:cNvPr>
          <p:cNvSpPr>
            <a:spLocks noGrp="1"/>
          </p:cNvSpPr>
          <p:nvPr>
            <p:ph type="sldNum" sz="quarter" idx="12"/>
          </p:nvPr>
        </p:nvSpPr>
        <p:spPr/>
        <p:txBody>
          <a:bodyPr/>
          <a:lstStyle/>
          <a:p>
            <a:fld id="{7BB3E6F5-B8BB-4ACE-8FC8-57EB6DA76AD5}" type="slidenum">
              <a:rPr lang="en-IN" smtClean="0"/>
              <a:t>‹#›</a:t>
            </a:fld>
            <a:endParaRPr lang="en-IN"/>
          </a:p>
        </p:txBody>
      </p:sp>
    </p:spTree>
    <p:extLst>
      <p:ext uri="{BB962C8B-B14F-4D97-AF65-F5344CB8AC3E}">
        <p14:creationId xmlns:p14="http://schemas.microsoft.com/office/powerpoint/2010/main" val="93586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0ADE-EC24-4CEF-9515-815964B96A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48CC61-0D34-43AF-84DE-E37CC8B666FD}"/>
              </a:ext>
            </a:extLst>
          </p:cNvPr>
          <p:cNvSpPr>
            <a:spLocks noGrp="1"/>
          </p:cNvSpPr>
          <p:nvPr>
            <p:ph type="dt" sz="half" idx="10"/>
          </p:nvPr>
        </p:nvSpPr>
        <p:spPr/>
        <p:txBody>
          <a:bodyPr/>
          <a:lstStyle/>
          <a:p>
            <a:fld id="{51119328-C0DB-4F6F-94EE-16576DE038CA}" type="datetimeFigureOut">
              <a:rPr lang="en-IN" smtClean="0"/>
              <a:t>28-03-2021</a:t>
            </a:fld>
            <a:endParaRPr lang="en-IN"/>
          </a:p>
        </p:txBody>
      </p:sp>
      <p:sp>
        <p:nvSpPr>
          <p:cNvPr id="4" name="Footer Placeholder 3">
            <a:extLst>
              <a:ext uri="{FF2B5EF4-FFF2-40B4-BE49-F238E27FC236}">
                <a16:creationId xmlns:a16="http://schemas.microsoft.com/office/drawing/2014/main" id="{D4D7D609-C049-4D2F-9C23-4A12A90C98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98B976-F0D0-4F42-B757-33AB3504EEFD}"/>
              </a:ext>
            </a:extLst>
          </p:cNvPr>
          <p:cNvSpPr>
            <a:spLocks noGrp="1"/>
          </p:cNvSpPr>
          <p:nvPr>
            <p:ph type="sldNum" sz="quarter" idx="12"/>
          </p:nvPr>
        </p:nvSpPr>
        <p:spPr/>
        <p:txBody>
          <a:bodyPr/>
          <a:lstStyle/>
          <a:p>
            <a:fld id="{7BB3E6F5-B8BB-4ACE-8FC8-57EB6DA76AD5}" type="slidenum">
              <a:rPr lang="en-IN" smtClean="0"/>
              <a:t>‹#›</a:t>
            </a:fld>
            <a:endParaRPr lang="en-IN"/>
          </a:p>
        </p:txBody>
      </p:sp>
    </p:spTree>
    <p:extLst>
      <p:ext uri="{BB962C8B-B14F-4D97-AF65-F5344CB8AC3E}">
        <p14:creationId xmlns:p14="http://schemas.microsoft.com/office/powerpoint/2010/main" val="135331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BD2EE6-FA4E-4839-952C-8D4348F0B032}"/>
              </a:ext>
            </a:extLst>
          </p:cNvPr>
          <p:cNvSpPr>
            <a:spLocks noGrp="1"/>
          </p:cNvSpPr>
          <p:nvPr>
            <p:ph type="dt" sz="half" idx="10"/>
          </p:nvPr>
        </p:nvSpPr>
        <p:spPr/>
        <p:txBody>
          <a:bodyPr/>
          <a:lstStyle/>
          <a:p>
            <a:fld id="{51119328-C0DB-4F6F-94EE-16576DE038CA}" type="datetimeFigureOut">
              <a:rPr lang="en-IN" smtClean="0"/>
              <a:t>28-03-2021</a:t>
            </a:fld>
            <a:endParaRPr lang="en-IN"/>
          </a:p>
        </p:txBody>
      </p:sp>
      <p:sp>
        <p:nvSpPr>
          <p:cNvPr id="3" name="Footer Placeholder 2">
            <a:extLst>
              <a:ext uri="{FF2B5EF4-FFF2-40B4-BE49-F238E27FC236}">
                <a16:creationId xmlns:a16="http://schemas.microsoft.com/office/drawing/2014/main" id="{1E543730-BEB4-442F-B5B4-400C4382C3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473579-708F-4FAD-8D92-AAC0E6DD3619}"/>
              </a:ext>
            </a:extLst>
          </p:cNvPr>
          <p:cNvSpPr>
            <a:spLocks noGrp="1"/>
          </p:cNvSpPr>
          <p:nvPr>
            <p:ph type="sldNum" sz="quarter" idx="12"/>
          </p:nvPr>
        </p:nvSpPr>
        <p:spPr/>
        <p:txBody>
          <a:bodyPr/>
          <a:lstStyle/>
          <a:p>
            <a:fld id="{7BB3E6F5-B8BB-4ACE-8FC8-57EB6DA76AD5}" type="slidenum">
              <a:rPr lang="en-IN" smtClean="0"/>
              <a:t>‹#›</a:t>
            </a:fld>
            <a:endParaRPr lang="en-IN"/>
          </a:p>
        </p:txBody>
      </p:sp>
    </p:spTree>
    <p:extLst>
      <p:ext uri="{BB962C8B-B14F-4D97-AF65-F5344CB8AC3E}">
        <p14:creationId xmlns:p14="http://schemas.microsoft.com/office/powerpoint/2010/main" val="401086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45B3-4396-4CBB-B6E3-1B29E58239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7776FA-4A85-4658-9DFD-E0ACEAB250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CC5B76-D807-4492-A678-59A756FCF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C4598E-75D2-4E7A-9874-3EBEECD0B501}"/>
              </a:ext>
            </a:extLst>
          </p:cNvPr>
          <p:cNvSpPr>
            <a:spLocks noGrp="1"/>
          </p:cNvSpPr>
          <p:nvPr>
            <p:ph type="dt" sz="half" idx="10"/>
          </p:nvPr>
        </p:nvSpPr>
        <p:spPr/>
        <p:txBody>
          <a:bodyPr/>
          <a:lstStyle/>
          <a:p>
            <a:fld id="{51119328-C0DB-4F6F-94EE-16576DE038CA}" type="datetimeFigureOut">
              <a:rPr lang="en-IN" smtClean="0"/>
              <a:t>28-03-2021</a:t>
            </a:fld>
            <a:endParaRPr lang="en-IN"/>
          </a:p>
        </p:txBody>
      </p:sp>
      <p:sp>
        <p:nvSpPr>
          <p:cNvPr id="6" name="Footer Placeholder 5">
            <a:extLst>
              <a:ext uri="{FF2B5EF4-FFF2-40B4-BE49-F238E27FC236}">
                <a16:creationId xmlns:a16="http://schemas.microsoft.com/office/drawing/2014/main" id="{FD188066-E6CA-4A22-85DC-A0C8583F3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84C885-560A-472D-BC69-5A0D0E798851}"/>
              </a:ext>
            </a:extLst>
          </p:cNvPr>
          <p:cNvSpPr>
            <a:spLocks noGrp="1"/>
          </p:cNvSpPr>
          <p:nvPr>
            <p:ph type="sldNum" sz="quarter" idx="12"/>
          </p:nvPr>
        </p:nvSpPr>
        <p:spPr/>
        <p:txBody>
          <a:bodyPr/>
          <a:lstStyle/>
          <a:p>
            <a:fld id="{7BB3E6F5-B8BB-4ACE-8FC8-57EB6DA76AD5}" type="slidenum">
              <a:rPr lang="en-IN" smtClean="0"/>
              <a:t>‹#›</a:t>
            </a:fld>
            <a:endParaRPr lang="en-IN"/>
          </a:p>
        </p:txBody>
      </p:sp>
    </p:spTree>
    <p:extLst>
      <p:ext uri="{BB962C8B-B14F-4D97-AF65-F5344CB8AC3E}">
        <p14:creationId xmlns:p14="http://schemas.microsoft.com/office/powerpoint/2010/main" val="12886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4FF9-A5AC-4F02-86D9-58C235FE5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D219F7-743A-4B61-B519-0318B5076A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611A09-976A-4328-B654-25A181EFB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CBEA28-15A6-477A-95D1-340093182383}"/>
              </a:ext>
            </a:extLst>
          </p:cNvPr>
          <p:cNvSpPr>
            <a:spLocks noGrp="1"/>
          </p:cNvSpPr>
          <p:nvPr>
            <p:ph type="dt" sz="half" idx="10"/>
          </p:nvPr>
        </p:nvSpPr>
        <p:spPr/>
        <p:txBody>
          <a:bodyPr/>
          <a:lstStyle/>
          <a:p>
            <a:fld id="{51119328-C0DB-4F6F-94EE-16576DE038CA}" type="datetimeFigureOut">
              <a:rPr lang="en-IN" smtClean="0"/>
              <a:t>28-03-2021</a:t>
            </a:fld>
            <a:endParaRPr lang="en-IN"/>
          </a:p>
        </p:txBody>
      </p:sp>
      <p:sp>
        <p:nvSpPr>
          <p:cNvPr id="6" name="Footer Placeholder 5">
            <a:extLst>
              <a:ext uri="{FF2B5EF4-FFF2-40B4-BE49-F238E27FC236}">
                <a16:creationId xmlns:a16="http://schemas.microsoft.com/office/drawing/2014/main" id="{4F74877A-E10C-4E35-8DE1-E8003C1207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5F2070-7A3D-4BF2-BEA3-A1FADAA1B70A}"/>
              </a:ext>
            </a:extLst>
          </p:cNvPr>
          <p:cNvSpPr>
            <a:spLocks noGrp="1"/>
          </p:cNvSpPr>
          <p:nvPr>
            <p:ph type="sldNum" sz="quarter" idx="12"/>
          </p:nvPr>
        </p:nvSpPr>
        <p:spPr/>
        <p:txBody>
          <a:bodyPr/>
          <a:lstStyle/>
          <a:p>
            <a:fld id="{7BB3E6F5-B8BB-4ACE-8FC8-57EB6DA76AD5}" type="slidenum">
              <a:rPr lang="en-IN" smtClean="0"/>
              <a:t>‹#›</a:t>
            </a:fld>
            <a:endParaRPr lang="en-IN"/>
          </a:p>
        </p:txBody>
      </p:sp>
    </p:spTree>
    <p:extLst>
      <p:ext uri="{BB962C8B-B14F-4D97-AF65-F5344CB8AC3E}">
        <p14:creationId xmlns:p14="http://schemas.microsoft.com/office/powerpoint/2010/main" val="288239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A8670-F5E6-47D9-9201-41BF9AD09A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FCEFEE-77F8-4C63-BBE6-034D9776E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4BA809-C422-4F6B-A185-6732FB1EF2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19328-C0DB-4F6F-94EE-16576DE038CA}" type="datetimeFigureOut">
              <a:rPr lang="en-IN" smtClean="0"/>
              <a:t>28-03-2021</a:t>
            </a:fld>
            <a:endParaRPr lang="en-IN"/>
          </a:p>
        </p:txBody>
      </p:sp>
      <p:sp>
        <p:nvSpPr>
          <p:cNvPr id="5" name="Footer Placeholder 4">
            <a:extLst>
              <a:ext uri="{FF2B5EF4-FFF2-40B4-BE49-F238E27FC236}">
                <a16:creationId xmlns:a16="http://schemas.microsoft.com/office/drawing/2014/main" id="{196B84A8-CE79-4625-BA9A-42E62D2C09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12B4F0-A40C-473F-9D84-BE182F135A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3E6F5-B8BB-4ACE-8FC8-57EB6DA76AD5}" type="slidenum">
              <a:rPr lang="en-IN" smtClean="0"/>
              <a:t>‹#›</a:t>
            </a:fld>
            <a:endParaRPr lang="en-IN"/>
          </a:p>
        </p:txBody>
      </p:sp>
    </p:spTree>
    <p:extLst>
      <p:ext uri="{BB962C8B-B14F-4D97-AF65-F5344CB8AC3E}">
        <p14:creationId xmlns:p14="http://schemas.microsoft.com/office/powerpoint/2010/main" val="3243007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ressenza.com/2020/10/are-belarusian-cyber-partisans-from-lithuania/"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mailto:patelvandan121@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testphp.vulnweb.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testphp.vulnweb.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testphp.vulnweb.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testphp.vulnweb.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testphp.vulnweb.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testphp.vulnweb.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testphp.vulnweb.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testphp.vulnweb.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testphp.vulnweb.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testphp.vulnweb.com"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testphp.vulnweb.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testphp.vulnweb.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testphp.vulnweb.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testphp.vulnweb.co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testphp.vulnweb.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hyperlink" Target="http://askubuntu.com/questions/179799/where-is-the-devices-menu-of-a-windows-virtual-machine" TargetMode="Externa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hyperlink" Target="testphp.vulnweb.com"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s://www.noonpost.com/content/28267" TargetMode="External"/><Relationship Id="rId4" Type="http://schemas.openxmlformats.org/officeDocument/2006/relationships/image" Target="../media/image29.jpg"/></Relationships>
</file>

<file path=ppt/slides/_rels/slide4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www.varunpathak.in/m1ss10n.zip"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hyperlink" Target="https://creativecommons.org/licenses/by-nc/3.0/" TargetMode="External"/><Relationship Id="rId5" Type="http://schemas.openxmlformats.org/officeDocument/2006/relationships/hyperlink" Target="http://www.securitybydefault.com/2017/01/utilizando-la-esteganografia-para-salir.html" TargetMode="External"/><Relationship Id="rId4" Type="http://schemas.openxmlformats.org/officeDocument/2006/relationships/image" Target="../media/image35.jpg"/></Relationships>
</file>

<file path=ppt/slides/_rels/slide5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creativecommons.org/licenses/by-nc-sa/3.0/" TargetMode="External"/><Relationship Id="rId2" Type="http://schemas.openxmlformats.org/officeDocument/2006/relationships/hyperlink" Target="testphp.vulnweb.com" TargetMode="External"/><Relationship Id="rId1" Type="http://schemas.openxmlformats.org/officeDocument/2006/relationships/slideLayout" Target="../slideLayouts/slideLayout2.xml"/><Relationship Id="rId6" Type="http://schemas.openxmlformats.org/officeDocument/2006/relationships/hyperlink" Target="https://technofaq.org/posts/2019/05/pros-and-cons-of-creating-a-website-by-wix-in-asia-market-singapore-malaysia-and-hong-kong/" TargetMode="External"/><Relationship Id="rId5" Type="http://schemas.openxmlformats.org/officeDocument/2006/relationships/image" Target="../media/image5.jp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hyperlink" Target="testphp.vulnweb.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testphp.vulnwe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B95BBE5-E3B7-47E1-80D8-F0CDB2DB9CE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F3F3D531-AF70-430E-A636-2836A1D74AEE}"/>
              </a:ext>
            </a:extLst>
          </p:cNvPr>
          <p:cNvSpPr>
            <a:spLocks noGrp="1"/>
          </p:cNvSpPr>
          <p:nvPr>
            <p:ph type="ctrTitle"/>
          </p:nvPr>
        </p:nvSpPr>
        <p:spPr>
          <a:xfrm>
            <a:off x="1297757" y="1261130"/>
            <a:ext cx="9144000" cy="1441728"/>
          </a:xfrm>
          <a:solidFill>
            <a:schemeClr val="accent4"/>
          </a:solidFill>
        </p:spPr>
        <p:txBody>
          <a:bodyPr>
            <a:normAutofit/>
          </a:bodyPr>
          <a:lstStyle/>
          <a:p>
            <a:r>
              <a:rPr lang="en-US" sz="4000" dirty="0">
                <a:solidFill>
                  <a:srgbClr val="FF0000"/>
                </a:solidFill>
              </a:rPr>
              <a:t>CYBER SECURITY AND ETHICAL HACKING PROJECT</a:t>
            </a:r>
            <a:endParaRPr lang="en-IN" sz="4000" dirty="0">
              <a:solidFill>
                <a:srgbClr val="FF0000"/>
              </a:solidFill>
            </a:endParaRPr>
          </a:p>
        </p:txBody>
      </p:sp>
      <p:sp>
        <p:nvSpPr>
          <p:cNvPr id="5" name="Subtitle 4">
            <a:extLst>
              <a:ext uri="{FF2B5EF4-FFF2-40B4-BE49-F238E27FC236}">
                <a16:creationId xmlns:a16="http://schemas.microsoft.com/office/drawing/2014/main" id="{678D998C-5116-4D37-A109-F4B130D45743}"/>
              </a:ext>
            </a:extLst>
          </p:cNvPr>
          <p:cNvSpPr>
            <a:spLocks noGrp="1"/>
          </p:cNvSpPr>
          <p:nvPr>
            <p:ph type="subTitle" idx="1"/>
          </p:nvPr>
        </p:nvSpPr>
        <p:spPr>
          <a:xfrm>
            <a:off x="7437748" y="4422491"/>
            <a:ext cx="5529344" cy="1769187"/>
          </a:xfrm>
        </p:spPr>
        <p:txBody>
          <a:bodyPr>
            <a:normAutofit lnSpcReduction="10000"/>
          </a:bodyPr>
          <a:lstStyle/>
          <a:p>
            <a:r>
              <a:rPr lang="en-US" dirty="0">
                <a:solidFill>
                  <a:schemeClr val="bg2"/>
                </a:solidFill>
              </a:rPr>
              <a:t>Made by:-</a:t>
            </a:r>
          </a:p>
          <a:p>
            <a:r>
              <a:rPr lang="en-US" dirty="0">
                <a:solidFill>
                  <a:schemeClr val="bg2"/>
                </a:solidFill>
              </a:rPr>
              <a:t>Vandan Patel</a:t>
            </a:r>
          </a:p>
          <a:p>
            <a:r>
              <a:rPr lang="en-IN" dirty="0">
                <a:solidFill>
                  <a:schemeClr val="bg2"/>
                </a:solidFill>
                <a:hlinkClick r:id="rId4">
                  <a:extLst>
                    <a:ext uri="{A12FA001-AC4F-418D-AE19-62706E023703}">
                      <ahyp:hlinkClr xmlns:ahyp="http://schemas.microsoft.com/office/drawing/2018/hyperlinkcolor" val="tx"/>
                    </a:ext>
                  </a:extLst>
                </a:hlinkClick>
              </a:rPr>
              <a:t>patelvandan121@gmail.com</a:t>
            </a:r>
            <a:endParaRPr lang="en-IN" dirty="0">
              <a:solidFill>
                <a:schemeClr val="bg2"/>
              </a:solidFill>
            </a:endParaRPr>
          </a:p>
          <a:p>
            <a:r>
              <a:rPr lang="en-IN" dirty="0">
                <a:solidFill>
                  <a:schemeClr val="bg2"/>
                </a:solidFill>
              </a:rPr>
              <a:t>98981-06416</a:t>
            </a:r>
          </a:p>
        </p:txBody>
      </p:sp>
      <p:sp>
        <p:nvSpPr>
          <p:cNvPr id="11" name="Rectangle 10">
            <a:extLst>
              <a:ext uri="{FF2B5EF4-FFF2-40B4-BE49-F238E27FC236}">
                <a16:creationId xmlns:a16="http://schemas.microsoft.com/office/drawing/2014/main" id="{4EA48657-59E7-43B9-BA00-2E41CA424C78}"/>
              </a:ext>
            </a:extLst>
          </p:cNvPr>
          <p:cNvSpPr/>
          <p:nvPr/>
        </p:nvSpPr>
        <p:spPr>
          <a:xfrm>
            <a:off x="11778359" y="6381946"/>
            <a:ext cx="389641" cy="476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IN" dirty="0"/>
          </a:p>
        </p:txBody>
      </p:sp>
      <p:sp>
        <p:nvSpPr>
          <p:cNvPr id="14" name="TextBox 13">
            <a:extLst>
              <a:ext uri="{FF2B5EF4-FFF2-40B4-BE49-F238E27FC236}">
                <a16:creationId xmlns:a16="http://schemas.microsoft.com/office/drawing/2014/main" id="{01282BEB-B150-4CBB-8014-71F6D07ACE27}"/>
              </a:ext>
            </a:extLst>
          </p:cNvPr>
          <p:cNvSpPr txBox="1"/>
          <p:nvPr/>
        </p:nvSpPr>
        <p:spPr>
          <a:xfrm>
            <a:off x="0" y="5619750"/>
            <a:ext cx="12192000" cy="230832"/>
          </a:xfrm>
          <a:prstGeom prst="rect">
            <a:avLst/>
          </a:prstGeom>
          <a:noFill/>
        </p:spPr>
        <p:txBody>
          <a:bodyPr wrap="square" rtlCol="0">
            <a:spAutoFit/>
          </a:bodyPr>
          <a:lstStyle/>
          <a:p>
            <a:r>
              <a:rPr lang="en-IN" sz="900">
                <a:hlinkClick r:id="rId3" tooltip="https://www.pressenza.com/2020/10/are-belarusian-cyber-partisans-from-lithuania/"/>
              </a:rPr>
              <a:t>This Photo</a:t>
            </a:r>
            <a:r>
              <a:rPr lang="en-IN" sz="900"/>
              <a:t> by Unknown Author is licensed under </a:t>
            </a:r>
            <a:r>
              <a:rPr lang="en-IN" sz="900">
                <a:hlinkClick r:id="rId5" tooltip="https://creativecommons.org/licenses/by/3.0/"/>
              </a:rPr>
              <a:t>CC BY</a:t>
            </a:r>
            <a:endParaRPr lang="en-IN" sz="900"/>
          </a:p>
        </p:txBody>
      </p:sp>
    </p:spTree>
    <p:extLst>
      <p:ext uri="{BB962C8B-B14F-4D97-AF65-F5344CB8AC3E}">
        <p14:creationId xmlns:p14="http://schemas.microsoft.com/office/powerpoint/2010/main" val="510935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1. </a:t>
            </a:r>
            <a:r>
              <a:rPr lang="en-IN" sz="2800" i="0" dirty="0">
                <a:solidFill>
                  <a:srgbClr val="333333"/>
                </a:solidFill>
                <a:effectLst/>
                <a:latin typeface="Helvetica Neue"/>
              </a:rPr>
              <a:t>PHP Unsupported Version Detection</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849493" y="6400800"/>
            <a:ext cx="34250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4"/>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extLst>
              <p:ext uri="{D42A27DB-BD31-4B8C-83A1-F6EECF244321}">
                <p14:modId xmlns:p14="http://schemas.microsoft.com/office/powerpoint/2010/main" val="4101443611"/>
              </p:ext>
            </p:extLst>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t>CRITICAL</a:t>
                      </a:r>
                      <a:endParaRPr lang="en-IN" dirty="0"/>
                    </a:p>
                  </a:txBody>
                  <a:tcPr>
                    <a:solidFill>
                      <a:srgbClr val="FF0000"/>
                    </a:solidFill>
                  </a:tcPr>
                </a:tc>
                <a:extLst>
                  <a:ext uri="{0D108BD9-81ED-4DB2-BD59-A6C34878D82A}">
                    <a16:rowId xmlns:a16="http://schemas.microsoft.com/office/drawing/2014/main" val="1526912978"/>
                  </a:ext>
                </a:extLst>
              </a:tr>
            </a:tbl>
          </a:graphicData>
        </a:graphic>
      </p:graphicFrame>
      <p:pic>
        <p:nvPicPr>
          <p:cNvPr id="7" name="Picture 6">
            <a:extLst>
              <a:ext uri="{FF2B5EF4-FFF2-40B4-BE49-F238E27FC236}">
                <a16:creationId xmlns:a16="http://schemas.microsoft.com/office/drawing/2014/main" id="{E0F3C189-C03E-4116-ABCD-CC19E1D24D55}"/>
              </a:ext>
            </a:extLst>
          </p:cNvPr>
          <p:cNvPicPr>
            <a:picLocks noChangeAspect="1"/>
          </p:cNvPicPr>
          <p:nvPr/>
        </p:nvPicPr>
        <p:blipFill>
          <a:blip r:embed="rId5"/>
          <a:stretch>
            <a:fillRect/>
          </a:stretch>
        </p:blipFill>
        <p:spPr>
          <a:xfrm>
            <a:off x="241102" y="1907816"/>
            <a:ext cx="10088383" cy="1505160"/>
          </a:xfrm>
          <a:prstGeom prst="rect">
            <a:avLst/>
          </a:prstGeom>
        </p:spPr>
      </p:pic>
      <p:pic>
        <p:nvPicPr>
          <p:cNvPr id="12" name="Picture 11">
            <a:extLst>
              <a:ext uri="{FF2B5EF4-FFF2-40B4-BE49-F238E27FC236}">
                <a16:creationId xmlns:a16="http://schemas.microsoft.com/office/drawing/2014/main" id="{ACB55C6A-7E73-4F27-B1B5-57125A6D1254}"/>
              </a:ext>
            </a:extLst>
          </p:cNvPr>
          <p:cNvPicPr>
            <a:picLocks noChangeAspect="1"/>
          </p:cNvPicPr>
          <p:nvPr/>
        </p:nvPicPr>
        <p:blipFill>
          <a:blip r:embed="rId6"/>
          <a:stretch>
            <a:fillRect/>
          </a:stretch>
        </p:blipFill>
        <p:spPr>
          <a:xfrm>
            <a:off x="241102" y="3812200"/>
            <a:ext cx="10097909" cy="1533739"/>
          </a:xfrm>
          <a:prstGeom prst="rect">
            <a:avLst/>
          </a:prstGeom>
        </p:spPr>
      </p:pic>
    </p:spTree>
    <p:extLst>
      <p:ext uri="{BB962C8B-B14F-4D97-AF65-F5344CB8AC3E}">
        <p14:creationId xmlns:p14="http://schemas.microsoft.com/office/powerpoint/2010/main" val="248146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600" dirty="0"/>
              <a:t>2. </a:t>
            </a:r>
            <a:r>
              <a:rPr lang="en-IN" sz="3200" dirty="0">
                <a:solidFill>
                  <a:srgbClr val="333333"/>
                </a:solidFill>
                <a:latin typeface="Helvetica Neue"/>
              </a:rPr>
              <a:t>CGI Generic SQL Injection</a:t>
            </a:r>
            <a:br>
              <a:rPr lang="en-IN" sz="800" b="1" i="0" dirty="0">
                <a:solidFill>
                  <a:srgbClr val="425363"/>
                </a:solidFill>
                <a:effectLst/>
                <a:latin typeface="fira sans"/>
              </a:rPr>
            </a:b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849493" y="6400800"/>
            <a:ext cx="34250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4"/>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t>CRITICAL</a:t>
                      </a:r>
                      <a:endParaRPr lang="en-IN" dirty="0"/>
                    </a:p>
                  </a:txBody>
                  <a:tcPr>
                    <a:solidFill>
                      <a:srgbClr val="FF0000"/>
                    </a:solidFill>
                  </a:tcPr>
                </a:tc>
                <a:extLst>
                  <a:ext uri="{0D108BD9-81ED-4DB2-BD59-A6C34878D82A}">
                    <a16:rowId xmlns:a16="http://schemas.microsoft.com/office/drawing/2014/main" val="1526912978"/>
                  </a:ext>
                </a:extLst>
              </a:tr>
            </a:tbl>
          </a:graphicData>
        </a:graphic>
      </p:graphicFrame>
      <p:graphicFrame>
        <p:nvGraphicFramePr>
          <p:cNvPr id="6" name="Table 6">
            <a:extLst>
              <a:ext uri="{FF2B5EF4-FFF2-40B4-BE49-F238E27FC236}">
                <a16:creationId xmlns:a16="http://schemas.microsoft.com/office/drawing/2014/main" id="{33371966-3A86-4762-93DB-0EDA07112D79}"/>
              </a:ext>
            </a:extLst>
          </p:cNvPr>
          <p:cNvGraphicFramePr>
            <a:graphicFrameLocks noGrp="1"/>
          </p:cNvGraphicFramePr>
          <p:nvPr>
            <p:extLst>
              <p:ext uri="{D42A27DB-BD31-4B8C-83A1-F6EECF244321}">
                <p14:modId xmlns:p14="http://schemas.microsoft.com/office/powerpoint/2010/main" val="885308482"/>
              </p:ext>
            </p:extLst>
          </p:nvPr>
        </p:nvGraphicFramePr>
        <p:xfrm>
          <a:off x="429443" y="1820702"/>
          <a:ext cx="9987176" cy="4267746"/>
        </p:xfrm>
        <a:graphic>
          <a:graphicData uri="http://schemas.openxmlformats.org/drawingml/2006/table">
            <a:tbl>
              <a:tblPr firstRow="1" bandRow="1">
                <a:tableStyleId>{5C22544A-7EE6-4342-B048-85BDC9FD1C3A}</a:tableStyleId>
              </a:tblPr>
              <a:tblGrid>
                <a:gridCol w="9987176">
                  <a:extLst>
                    <a:ext uri="{9D8B030D-6E8A-4147-A177-3AD203B41FA5}">
                      <a16:colId xmlns:a16="http://schemas.microsoft.com/office/drawing/2014/main" val="770841435"/>
                    </a:ext>
                  </a:extLst>
                </a:gridCol>
              </a:tblGrid>
              <a:tr h="432304">
                <a:tc>
                  <a:txBody>
                    <a:bodyPr/>
                    <a:lstStyle/>
                    <a:p>
                      <a:r>
                        <a:rPr lang="en-US" sz="2000" dirty="0">
                          <a:solidFill>
                            <a:schemeClr val="tx1"/>
                          </a:solidFill>
                        </a:rPr>
                        <a:t>Synopsis :-</a:t>
                      </a:r>
                      <a:endParaRPr lang="en-IN" sz="2000" dirty="0">
                        <a:solidFill>
                          <a:schemeClr val="tx1"/>
                        </a:solidFill>
                      </a:endParaRPr>
                    </a:p>
                  </a:txBody>
                  <a:tcPr>
                    <a:solidFill>
                      <a:schemeClr val="bg1">
                        <a:lumMod val="65000"/>
                      </a:schemeClr>
                    </a:solidFill>
                  </a:tcPr>
                </a:tc>
                <a:extLst>
                  <a:ext uri="{0D108BD9-81ED-4DB2-BD59-A6C34878D82A}">
                    <a16:rowId xmlns:a16="http://schemas.microsoft.com/office/drawing/2014/main" val="3033679424"/>
                  </a:ext>
                </a:extLst>
              </a:tr>
              <a:tr h="742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web application is potentially vulnerable to SQL injection.</a:t>
                      </a:r>
                      <a:endParaRPr lang="en-IN" dirty="0"/>
                    </a:p>
                  </a:txBody>
                  <a:tcPr/>
                </a:tc>
                <a:extLst>
                  <a:ext uri="{0D108BD9-81ED-4DB2-BD59-A6C34878D82A}">
                    <a16:rowId xmlns:a16="http://schemas.microsoft.com/office/drawing/2014/main" val="3295358672"/>
                  </a:ext>
                </a:extLst>
              </a:tr>
              <a:tr h="455579">
                <a:tc>
                  <a:txBody>
                    <a:bodyPr/>
                    <a:lstStyle/>
                    <a:p>
                      <a:r>
                        <a:rPr lang="en-US" sz="2000" b="1" u="none" dirty="0">
                          <a:solidFill>
                            <a:schemeClr val="tx1"/>
                          </a:solidFill>
                        </a:rPr>
                        <a:t>Description :-</a:t>
                      </a:r>
                      <a:endParaRPr lang="en-IN" sz="2000" b="1" u="none" dirty="0">
                        <a:solidFill>
                          <a:schemeClr val="tx1"/>
                        </a:solidFill>
                      </a:endParaRPr>
                    </a:p>
                  </a:txBody>
                  <a:tcPr>
                    <a:solidFill>
                      <a:schemeClr val="bg1">
                        <a:lumMod val="65000"/>
                      </a:schemeClr>
                    </a:solidFill>
                  </a:tcPr>
                </a:tc>
                <a:extLst>
                  <a:ext uri="{0D108BD9-81ED-4DB2-BD59-A6C34878D82A}">
                    <a16:rowId xmlns:a16="http://schemas.microsoft.com/office/drawing/2014/main" val="3336560103"/>
                  </a:ext>
                </a:extLst>
              </a:tr>
              <a:tr h="742507">
                <a:tc>
                  <a:txBody>
                    <a:bodyPr/>
                    <a:lstStyle/>
                    <a:p>
                      <a:r>
                        <a:rPr lang="en-US" sz="1800" b="0" i="0" kern="1200" dirty="0">
                          <a:solidFill>
                            <a:schemeClr val="dk1"/>
                          </a:solidFill>
                          <a:effectLst/>
                          <a:latin typeface="+mn-lt"/>
                          <a:ea typeface="+mn-ea"/>
                          <a:cs typeface="+mn-cs"/>
                        </a:rPr>
                        <a:t>By providing specially crafted parameters to CGIs, we were able to get an error from the underlying database. This error suggests that the CGI is affected by a SQL injection vulnerability.</a:t>
                      </a:r>
                      <a:br>
                        <a:rPr lang="en-US" sz="1800" b="0" i="0" kern="1200" dirty="0">
                          <a:solidFill>
                            <a:schemeClr val="dk1"/>
                          </a:solidFill>
                          <a:effectLst/>
                          <a:latin typeface="+mn-lt"/>
                          <a:ea typeface="+mn-ea"/>
                          <a:cs typeface="+mn-cs"/>
                        </a:rPr>
                      </a:b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An attacker may exploit this flaw to bypass authentication, read confidential data, modify the remote database, or even take control of the remote operating system.</a:t>
                      </a:r>
                      <a:endParaRPr lang="en-IN" dirty="0"/>
                    </a:p>
                  </a:txBody>
                  <a:tcPr/>
                </a:tc>
                <a:extLst>
                  <a:ext uri="{0D108BD9-81ED-4DB2-BD59-A6C34878D82A}">
                    <a16:rowId xmlns:a16="http://schemas.microsoft.com/office/drawing/2014/main" val="2634980166"/>
                  </a:ext>
                </a:extLst>
              </a:tr>
              <a:tr h="431809">
                <a:tc>
                  <a:txBody>
                    <a:bodyPr/>
                    <a:lstStyle/>
                    <a:p>
                      <a:r>
                        <a:rPr lang="en-US" sz="2000" b="1" dirty="0">
                          <a:solidFill>
                            <a:schemeClr val="tx1"/>
                          </a:solidFill>
                        </a:rPr>
                        <a:t>Solutions :-</a:t>
                      </a:r>
                      <a:endParaRPr lang="en-IN" sz="2000" b="1" dirty="0">
                        <a:solidFill>
                          <a:schemeClr val="tx1"/>
                        </a:solidFill>
                      </a:endParaRPr>
                    </a:p>
                  </a:txBody>
                  <a:tcPr>
                    <a:solidFill>
                      <a:schemeClr val="bg1">
                        <a:lumMod val="65000"/>
                      </a:schemeClr>
                    </a:solidFill>
                  </a:tcPr>
                </a:tc>
                <a:extLst>
                  <a:ext uri="{0D108BD9-81ED-4DB2-BD59-A6C34878D82A}">
                    <a16:rowId xmlns:a16="http://schemas.microsoft.com/office/drawing/2014/main" val="2400288896"/>
                  </a:ext>
                </a:extLst>
              </a:tr>
              <a:tr h="742507">
                <a:tc>
                  <a:txBody>
                    <a:bodyPr/>
                    <a:lstStyle/>
                    <a:p>
                      <a:r>
                        <a:rPr lang="en-US" sz="1800" b="0" i="0" kern="1200" dirty="0">
                          <a:solidFill>
                            <a:schemeClr val="dk1"/>
                          </a:solidFill>
                          <a:effectLst/>
                          <a:latin typeface="+mn-lt"/>
                          <a:ea typeface="+mn-ea"/>
                          <a:cs typeface="+mn-cs"/>
                        </a:rPr>
                        <a:t>Modify the relevant CGIs so that they properly escape arguments.</a:t>
                      </a:r>
                      <a:endParaRPr lang="en-IN" dirty="0"/>
                    </a:p>
                  </a:txBody>
                  <a:tcPr/>
                </a:tc>
                <a:extLst>
                  <a:ext uri="{0D108BD9-81ED-4DB2-BD59-A6C34878D82A}">
                    <a16:rowId xmlns:a16="http://schemas.microsoft.com/office/drawing/2014/main" val="2348512783"/>
                  </a:ext>
                </a:extLst>
              </a:tr>
            </a:tbl>
          </a:graphicData>
        </a:graphic>
      </p:graphicFrame>
      <p:graphicFrame>
        <p:nvGraphicFramePr>
          <p:cNvPr id="7" name="Table 7">
            <a:extLst>
              <a:ext uri="{FF2B5EF4-FFF2-40B4-BE49-F238E27FC236}">
                <a16:creationId xmlns:a16="http://schemas.microsoft.com/office/drawing/2014/main" id="{BCB6E782-CBDB-47C5-ADE7-37B425BBD923}"/>
              </a:ext>
            </a:extLst>
          </p:cNvPr>
          <p:cNvGraphicFramePr>
            <a:graphicFrameLocks noGrp="1"/>
          </p:cNvGraphicFramePr>
          <p:nvPr>
            <p:extLst>
              <p:ext uri="{D42A27DB-BD31-4B8C-83A1-F6EECF244321}">
                <p14:modId xmlns:p14="http://schemas.microsoft.com/office/powerpoint/2010/main" val="306797618"/>
              </p:ext>
            </p:extLst>
          </p:nvPr>
        </p:nvGraphicFramePr>
        <p:xfrm>
          <a:off x="10635400" y="5356928"/>
          <a:ext cx="1436800" cy="731520"/>
        </p:xfrm>
        <a:graphic>
          <a:graphicData uri="http://schemas.openxmlformats.org/drawingml/2006/table">
            <a:tbl>
              <a:tblPr firstRow="1" bandRow="1">
                <a:tableStyleId>{5C22544A-7EE6-4342-B048-85BDC9FD1C3A}</a:tableStyleId>
              </a:tblPr>
              <a:tblGrid>
                <a:gridCol w="1436800">
                  <a:extLst>
                    <a:ext uri="{9D8B030D-6E8A-4147-A177-3AD203B41FA5}">
                      <a16:colId xmlns:a16="http://schemas.microsoft.com/office/drawing/2014/main" val="1347226835"/>
                    </a:ext>
                  </a:extLst>
                </a:gridCol>
              </a:tblGrid>
              <a:tr h="0">
                <a:tc>
                  <a:txBody>
                    <a:bodyPr/>
                    <a:lstStyle/>
                    <a:p>
                      <a:r>
                        <a:rPr lang="en-US" dirty="0">
                          <a:solidFill>
                            <a:sysClr val="windowText" lastClr="000000"/>
                          </a:solidFill>
                        </a:rPr>
                        <a:t> CVSS SCORE</a:t>
                      </a:r>
                      <a:endParaRPr lang="en-IN" dirty="0">
                        <a:solidFill>
                          <a:sysClr val="windowText" lastClr="000000"/>
                        </a:solidFill>
                      </a:endParaRPr>
                    </a:p>
                  </a:txBody>
                  <a:tcPr>
                    <a:solidFill>
                      <a:schemeClr val="bg1"/>
                    </a:solidFill>
                  </a:tcPr>
                </a:tc>
                <a:extLst>
                  <a:ext uri="{0D108BD9-81ED-4DB2-BD59-A6C34878D82A}">
                    <a16:rowId xmlns:a16="http://schemas.microsoft.com/office/drawing/2014/main" val="1966000069"/>
                  </a:ext>
                </a:extLst>
              </a:tr>
              <a:tr h="283943">
                <a:tc>
                  <a:txBody>
                    <a:bodyPr/>
                    <a:lstStyle/>
                    <a:p>
                      <a:r>
                        <a:rPr lang="en-US" dirty="0"/>
                        <a:t>          </a:t>
                      </a:r>
                      <a:r>
                        <a:rPr lang="en-US" dirty="0">
                          <a:solidFill>
                            <a:schemeClr val="bg1"/>
                          </a:solidFill>
                        </a:rPr>
                        <a:t>7.5</a:t>
                      </a:r>
                      <a:endParaRPr lang="en-IN" dirty="0">
                        <a:solidFill>
                          <a:schemeClr val="bg1"/>
                        </a:solidFill>
                      </a:endParaRPr>
                    </a:p>
                  </a:txBody>
                  <a:tcPr>
                    <a:solidFill>
                      <a:srgbClr val="FF0000"/>
                    </a:solidFill>
                  </a:tcPr>
                </a:tc>
                <a:extLst>
                  <a:ext uri="{0D108BD9-81ED-4DB2-BD59-A6C34878D82A}">
                    <a16:rowId xmlns:a16="http://schemas.microsoft.com/office/drawing/2014/main" val="782855152"/>
                  </a:ext>
                </a:extLst>
              </a:tr>
            </a:tbl>
          </a:graphicData>
        </a:graphic>
      </p:graphicFrame>
    </p:spTree>
    <p:extLst>
      <p:ext uri="{BB962C8B-B14F-4D97-AF65-F5344CB8AC3E}">
        <p14:creationId xmlns:p14="http://schemas.microsoft.com/office/powerpoint/2010/main" val="163680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2. </a:t>
            </a:r>
            <a:r>
              <a:rPr lang="en-IN" sz="2800" dirty="0">
                <a:solidFill>
                  <a:srgbClr val="333333"/>
                </a:solidFill>
                <a:latin typeface="Helvetica Neue"/>
              </a:rPr>
              <a:t>CGI Generic SQL Injection</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849493" y="6400800"/>
            <a:ext cx="34250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4"/>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t>CRITICAL</a:t>
                      </a:r>
                      <a:endParaRPr lang="en-IN" dirty="0"/>
                    </a:p>
                  </a:txBody>
                  <a:tcPr>
                    <a:solidFill>
                      <a:srgbClr val="FF0000"/>
                    </a:solidFill>
                  </a:tcPr>
                </a:tc>
                <a:extLst>
                  <a:ext uri="{0D108BD9-81ED-4DB2-BD59-A6C34878D82A}">
                    <a16:rowId xmlns:a16="http://schemas.microsoft.com/office/drawing/2014/main" val="1526912978"/>
                  </a:ext>
                </a:extLst>
              </a:tr>
            </a:tbl>
          </a:graphicData>
        </a:graphic>
      </p:graphicFrame>
      <p:pic>
        <p:nvPicPr>
          <p:cNvPr id="6" name="Picture 5">
            <a:extLst>
              <a:ext uri="{FF2B5EF4-FFF2-40B4-BE49-F238E27FC236}">
                <a16:creationId xmlns:a16="http://schemas.microsoft.com/office/drawing/2014/main" id="{808A5DA8-F901-4AC6-AD0C-A988EE95B6E3}"/>
              </a:ext>
            </a:extLst>
          </p:cNvPr>
          <p:cNvPicPr>
            <a:picLocks noChangeAspect="1"/>
          </p:cNvPicPr>
          <p:nvPr/>
        </p:nvPicPr>
        <p:blipFill>
          <a:blip r:embed="rId5"/>
          <a:stretch>
            <a:fillRect/>
          </a:stretch>
        </p:blipFill>
        <p:spPr>
          <a:xfrm>
            <a:off x="356615" y="2018094"/>
            <a:ext cx="10078857" cy="3915321"/>
          </a:xfrm>
          <a:prstGeom prst="rect">
            <a:avLst/>
          </a:prstGeom>
        </p:spPr>
      </p:pic>
    </p:spTree>
    <p:extLst>
      <p:ext uri="{BB962C8B-B14F-4D97-AF65-F5344CB8AC3E}">
        <p14:creationId xmlns:p14="http://schemas.microsoft.com/office/powerpoint/2010/main" val="1033968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600" dirty="0"/>
              <a:t>3. </a:t>
            </a:r>
            <a:r>
              <a:rPr lang="en-IN" sz="3200" dirty="0">
                <a:solidFill>
                  <a:srgbClr val="333333"/>
                </a:solidFill>
                <a:latin typeface="Helvetica Neue"/>
              </a:rPr>
              <a:t>Browsable Web Directories</a:t>
            </a:r>
            <a:br>
              <a:rPr lang="en-IN" sz="800" b="1" i="0" dirty="0">
                <a:solidFill>
                  <a:srgbClr val="425363"/>
                </a:solidFill>
                <a:effectLst/>
                <a:latin typeface="fira sans"/>
              </a:rPr>
            </a:b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4"/>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extLst>
              <p:ext uri="{D42A27DB-BD31-4B8C-83A1-F6EECF244321}">
                <p14:modId xmlns:p14="http://schemas.microsoft.com/office/powerpoint/2010/main" val="1043522530"/>
              </p:ext>
            </p:extLst>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graphicFrame>
        <p:nvGraphicFramePr>
          <p:cNvPr id="6" name="Table 6">
            <a:extLst>
              <a:ext uri="{FF2B5EF4-FFF2-40B4-BE49-F238E27FC236}">
                <a16:creationId xmlns:a16="http://schemas.microsoft.com/office/drawing/2014/main" id="{33371966-3A86-4762-93DB-0EDA07112D79}"/>
              </a:ext>
            </a:extLst>
          </p:cNvPr>
          <p:cNvGraphicFramePr>
            <a:graphicFrameLocks noGrp="1"/>
          </p:cNvGraphicFramePr>
          <p:nvPr>
            <p:extLst>
              <p:ext uri="{D42A27DB-BD31-4B8C-83A1-F6EECF244321}">
                <p14:modId xmlns:p14="http://schemas.microsoft.com/office/powerpoint/2010/main" val="2099859820"/>
              </p:ext>
            </p:extLst>
          </p:nvPr>
        </p:nvGraphicFramePr>
        <p:xfrm>
          <a:off x="429443" y="1820702"/>
          <a:ext cx="9987176" cy="3547213"/>
        </p:xfrm>
        <a:graphic>
          <a:graphicData uri="http://schemas.openxmlformats.org/drawingml/2006/table">
            <a:tbl>
              <a:tblPr firstRow="1" bandRow="1">
                <a:tableStyleId>{5C22544A-7EE6-4342-B048-85BDC9FD1C3A}</a:tableStyleId>
              </a:tblPr>
              <a:tblGrid>
                <a:gridCol w="9987176">
                  <a:extLst>
                    <a:ext uri="{9D8B030D-6E8A-4147-A177-3AD203B41FA5}">
                      <a16:colId xmlns:a16="http://schemas.microsoft.com/office/drawing/2014/main" val="770841435"/>
                    </a:ext>
                  </a:extLst>
                </a:gridCol>
              </a:tblGrid>
              <a:tr h="432304">
                <a:tc>
                  <a:txBody>
                    <a:bodyPr/>
                    <a:lstStyle/>
                    <a:p>
                      <a:r>
                        <a:rPr lang="en-US" sz="2000" dirty="0">
                          <a:solidFill>
                            <a:schemeClr val="tx1"/>
                          </a:solidFill>
                        </a:rPr>
                        <a:t>Synopsis :-</a:t>
                      </a:r>
                      <a:endParaRPr lang="en-IN" sz="2000" dirty="0">
                        <a:solidFill>
                          <a:schemeClr val="tx1"/>
                        </a:solidFill>
                      </a:endParaRPr>
                    </a:p>
                  </a:txBody>
                  <a:tcPr>
                    <a:solidFill>
                      <a:schemeClr val="bg1">
                        <a:lumMod val="65000"/>
                      </a:schemeClr>
                    </a:solidFill>
                  </a:tcPr>
                </a:tc>
                <a:extLst>
                  <a:ext uri="{0D108BD9-81ED-4DB2-BD59-A6C34878D82A}">
                    <a16:rowId xmlns:a16="http://schemas.microsoft.com/office/drawing/2014/main" val="3033679424"/>
                  </a:ext>
                </a:extLst>
              </a:tr>
              <a:tr h="742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Some directories on the remote web server are browsable.</a:t>
                      </a:r>
                      <a:endParaRPr lang="en-IN" dirty="0"/>
                    </a:p>
                  </a:txBody>
                  <a:tcPr/>
                </a:tc>
                <a:extLst>
                  <a:ext uri="{0D108BD9-81ED-4DB2-BD59-A6C34878D82A}">
                    <a16:rowId xmlns:a16="http://schemas.microsoft.com/office/drawing/2014/main" val="3295358672"/>
                  </a:ext>
                </a:extLst>
              </a:tr>
              <a:tr h="455579">
                <a:tc>
                  <a:txBody>
                    <a:bodyPr/>
                    <a:lstStyle/>
                    <a:p>
                      <a:r>
                        <a:rPr lang="en-US" sz="2000" b="1" u="none" dirty="0">
                          <a:solidFill>
                            <a:schemeClr val="tx1"/>
                          </a:solidFill>
                        </a:rPr>
                        <a:t>Description :-</a:t>
                      </a:r>
                      <a:endParaRPr lang="en-IN" sz="2000" b="1" u="none" dirty="0">
                        <a:solidFill>
                          <a:schemeClr val="tx1"/>
                        </a:solidFill>
                      </a:endParaRPr>
                    </a:p>
                  </a:txBody>
                  <a:tcPr>
                    <a:solidFill>
                      <a:schemeClr val="bg1">
                        <a:lumMod val="65000"/>
                      </a:schemeClr>
                    </a:solidFill>
                  </a:tcPr>
                </a:tc>
                <a:extLst>
                  <a:ext uri="{0D108BD9-81ED-4DB2-BD59-A6C34878D82A}">
                    <a16:rowId xmlns:a16="http://schemas.microsoft.com/office/drawing/2014/main" val="3336560103"/>
                  </a:ext>
                </a:extLst>
              </a:tr>
              <a:tr h="742507">
                <a:tc>
                  <a:txBody>
                    <a:bodyPr/>
                    <a:lstStyle/>
                    <a:p>
                      <a:r>
                        <a:rPr lang="en-US" sz="1800" b="0" i="0" kern="1200" dirty="0">
                          <a:solidFill>
                            <a:schemeClr val="dk1"/>
                          </a:solidFill>
                          <a:effectLst/>
                          <a:latin typeface="+mn-lt"/>
                          <a:ea typeface="+mn-ea"/>
                          <a:cs typeface="+mn-cs"/>
                        </a:rPr>
                        <a:t>Multiple plugins(automatic scanner) identified directories on the web server that are browsable.</a:t>
                      </a:r>
                      <a:endParaRPr lang="en-IN" dirty="0"/>
                    </a:p>
                  </a:txBody>
                  <a:tcPr/>
                </a:tc>
                <a:extLst>
                  <a:ext uri="{0D108BD9-81ED-4DB2-BD59-A6C34878D82A}">
                    <a16:rowId xmlns:a16="http://schemas.microsoft.com/office/drawing/2014/main" val="2634980166"/>
                  </a:ext>
                </a:extLst>
              </a:tr>
              <a:tr h="431809">
                <a:tc>
                  <a:txBody>
                    <a:bodyPr/>
                    <a:lstStyle/>
                    <a:p>
                      <a:r>
                        <a:rPr lang="en-US" sz="2000" b="1" dirty="0">
                          <a:solidFill>
                            <a:schemeClr val="tx1"/>
                          </a:solidFill>
                        </a:rPr>
                        <a:t>Solutions :-</a:t>
                      </a:r>
                      <a:endParaRPr lang="en-IN" sz="2000" b="1" dirty="0">
                        <a:solidFill>
                          <a:schemeClr val="tx1"/>
                        </a:solidFill>
                      </a:endParaRPr>
                    </a:p>
                  </a:txBody>
                  <a:tcPr>
                    <a:solidFill>
                      <a:schemeClr val="bg1">
                        <a:lumMod val="65000"/>
                      </a:schemeClr>
                    </a:solidFill>
                  </a:tcPr>
                </a:tc>
                <a:extLst>
                  <a:ext uri="{0D108BD9-81ED-4DB2-BD59-A6C34878D82A}">
                    <a16:rowId xmlns:a16="http://schemas.microsoft.com/office/drawing/2014/main" val="2400288896"/>
                  </a:ext>
                </a:extLst>
              </a:tr>
              <a:tr h="742507">
                <a:tc>
                  <a:txBody>
                    <a:bodyPr/>
                    <a:lstStyle/>
                    <a:p>
                      <a:r>
                        <a:rPr lang="en-US" sz="1800" b="0" i="0" kern="1200" dirty="0">
                          <a:solidFill>
                            <a:schemeClr val="dk1"/>
                          </a:solidFill>
                          <a:effectLst/>
                          <a:latin typeface="+mn-lt"/>
                          <a:ea typeface="+mn-ea"/>
                          <a:cs typeface="+mn-cs"/>
                        </a:rPr>
                        <a:t>Make sure that browsable directories do not leak confidential information or give access to sensitive resources. Additionally, use access restrictions or disable directory indexing for any that do.</a:t>
                      </a:r>
                      <a:endParaRPr lang="en-IN" dirty="0"/>
                    </a:p>
                  </a:txBody>
                  <a:tcPr/>
                </a:tc>
                <a:extLst>
                  <a:ext uri="{0D108BD9-81ED-4DB2-BD59-A6C34878D82A}">
                    <a16:rowId xmlns:a16="http://schemas.microsoft.com/office/drawing/2014/main" val="2348512783"/>
                  </a:ext>
                </a:extLst>
              </a:tr>
            </a:tbl>
          </a:graphicData>
        </a:graphic>
      </p:graphicFrame>
      <p:graphicFrame>
        <p:nvGraphicFramePr>
          <p:cNvPr id="7" name="Table 7">
            <a:extLst>
              <a:ext uri="{FF2B5EF4-FFF2-40B4-BE49-F238E27FC236}">
                <a16:creationId xmlns:a16="http://schemas.microsoft.com/office/drawing/2014/main" id="{BCB6E782-CBDB-47C5-ADE7-37B425BBD923}"/>
              </a:ext>
            </a:extLst>
          </p:cNvPr>
          <p:cNvGraphicFramePr>
            <a:graphicFrameLocks noGrp="1"/>
          </p:cNvGraphicFramePr>
          <p:nvPr>
            <p:extLst>
              <p:ext uri="{D42A27DB-BD31-4B8C-83A1-F6EECF244321}">
                <p14:modId xmlns:p14="http://schemas.microsoft.com/office/powerpoint/2010/main" val="1283883408"/>
              </p:ext>
            </p:extLst>
          </p:nvPr>
        </p:nvGraphicFramePr>
        <p:xfrm>
          <a:off x="10635399" y="4636395"/>
          <a:ext cx="1436800" cy="731520"/>
        </p:xfrm>
        <a:graphic>
          <a:graphicData uri="http://schemas.openxmlformats.org/drawingml/2006/table">
            <a:tbl>
              <a:tblPr firstRow="1" bandRow="1">
                <a:tableStyleId>{5C22544A-7EE6-4342-B048-85BDC9FD1C3A}</a:tableStyleId>
              </a:tblPr>
              <a:tblGrid>
                <a:gridCol w="1436800">
                  <a:extLst>
                    <a:ext uri="{9D8B030D-6E8A-4147-A177-3AD203B41FA5}">
                      <a16:colId xmlns:a16="http://schemas.microsoft.com/office/drawing/2014/main" val="1347226835"/>
                    </a:ext>
                  </a:extLst>
                </a:gridCol>
              </a:tblGrid>
              <a:tr h="0">
                <a:tc>
                  <a:txBody>
                    <a:bodyPr/>
                    <a:lstStyle/>
                    <a:p>
                      <a:r>
                        <a:rPr lang="en-US" dirty="0">
                          <a:solidFill>
                            <a:sysClr val="windowText" lastClr="000000"/>
                          </a:solidFill>
                        </a:rPr>
                        <a:t> CVSS SCORE</a:t>
                      </a:r>
                      <a:endParaRPr lang="en-IN" dirty="0">
                        <a:solidFill>
                          <a:sysClr val="windowText" lastClr="000000"/>
                        </a:solidFill>
                      </a:endParaRPr>
                    </a:p>
                  </a:txBody>
                  <a:tcPr>
                    <a:solidFill>
                      <a:schemeClr val="bg1"/>
                    </a:solidFill>
                  </a:tcPr>
                </a:tc>
                <a:extLst>
                  <a:ext uri="{0D108BD9-81ED-4DB2-BD59-A6C34878D82A}">
                    <a16:rowId xmlns:a16="http://schemas.microsoft.com/office/drawing/2014/main" val="1966000069"/>
                  </a:ext>
                </a:extLst>
              </a:tr>
              <a:tr h="283943">
                <a:tc>
                  <a:txBody>
                    <a:bodyPr/>
                    <a:lstStyle/>
                    <a:p>
                      <a:r>
                        <a:rPr lang="en-US" dirty="0"/>
                        <a:t>          </a:t>
                      </a:r>
                      <a:r>
                        <a:rPr lang="en-US" dirty="0">
                          <a:solidFill>
                            <a:schemeClr val="tx1"/>
                          </a:solidFill>
                        </a:rPr>
                        <a:t>5.3</a:t>
                      </a:r>
                      <a:endParaRPr lang="en-IN" dirty="0">
                        <a:solidFill>
                          <a:schemeClr val="tx1"/>
                        </a:solidFill>
                      </a:endParaRPr>
                    </a:p>
                  </a:txBody>
                  <a:tcPr>
                    <a:solidFill>
                      <a:srgbClr val="FFFF00"/>
                    </a:solidFill>
                  </a:tcPr>
                </a:tc>
                <a:extLst>
                  <a:ext uri="{0D108BD9-81ED-4DB2-BD59-A6C34878D82A}">
                    <a16:rowId xmlns:a16="http://schemas.microsoft.com/office/drawing/2014/main" val="782855152"/>
                  </a:ext>
                </a:extLst>
              </a:tr>
            </a:tbl>
          </a:graphicData>
        </a:graphic>
      </p:graphicFrame>
    </p:spTree>
    <p:extLst>
      <p:ext uri="{BB962C8B-B14F-4D97-AF65-F5344CB8AC3E}">
        <p14:creationId xmlns:p14="http://schemas.microsoft.com/office/powerpoint/2010/main" val="1208558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600" dirty="0"/>
              <a:t>3. </a:t>
            </a:r>
            <a:r>
              <a:rPr lang="en-IN" sz="3200" dirty="0">
                <a:solidFill>
                  <a:srgbClr val="333333"/>
                </a:solidFill>
                <a:latin typeface="Helvetica Neue"/>
              </a:rPr>
              <a:t>Browsable Web Directories</a:t>
            </a:r>
            <a:br>
              <a:rPr lang="en-IN" sz="800" b="1" i="0" dirty="0">
                <a:solidFill>
                  <a:srgbClr val="425363"/>
                </a:solidFill>
                <a:effectLst/>
                <a:latin typeface="fira sans"/>
              </a:rPr>
            </a:b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4"/>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pic>
        <p:nvPicPr>
          <p:cNvPr id="8" name="Picture 7">
            <a:extLst>
              <a:ext uri="{FF2B5EF4-FFF2-40B4-BE49-F238E27FC236}">
                <a16:creationId xmlns:a16="http://schemas.microsoft.com/office/drawing/2014/main" id="{C8D04765-38BF-4CFA-96A3-746A31A3D7D6}"/>
              </a:ext>
            </a:extLst>
          </p:cNvPr>
          <p:cNvPicPr>
            <a:picLocks noChangeAspect="1"/>
          </p:cNvPicPr>
          <p:nvPr/>
        </p:nvPicPr>
        <p:blipFill>
          <a:blip r:embed="rId5"/>
          <a:stretch>
            <a:fillRect/>
          </a:stretch>
        </p:blipFill>
        <p:spPr>
          <a:xfrm>
            <a:off x="273378" y="1874557"/>
            <a:ext cx="10059804" cy="1752845"/>
          </a:xfrm>
          <a:prstGeom prst="rect">
            <a:avLst/>
          </a:prstGeom>
        </p:spPr>
      </p:pic>
    </p:spTree>
    <p:extLst>
      <p:ext uri="{BB962C8B-B14F-4D97-AF65-F5344CB8AC3E}">
        <p14:creationId xmlns:p14="http://schemas.microsoft.com/office/powerpoint/2010/main" val="90552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600" dirty="0"/>
              <a:t>4. </a:t>
            </a:r>
            <a:r>
              <a:rPr lang="en-IN" sz="3200" dirty="0">
                <a:solidFill>
                  <a:srgbClr val="333333"/>
                </a:solidFill>
                <a:latin typeface="Helvetica Neue"/>
              </a:rPr>
              <a:t>CGI Generic Cookie Injection Scripting</a:t>
            </a:r>
            <a:br>
              <a:rPr lang="en-IN" sz="800" b="1" i="0" dirty="0">
                <a:solidFill>
                  <a:srgbClr val="425363"/>
                </a:solidFill>
                <a:effectLst/>
                <a:latin typeface="fira sans"/>
              </a:rPr>
            </a:b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4"/>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graphicFrame>
        <p:nvGraphicFramePr>
          <p:cNvPr id="6" name="Table 6">
            <a:extLst>
              <a:ext uri="{FF2B5EF4-FFF2-40B4-BE49-F238E27FC236}">
                <a16:creationId xmlns:a16="http://schemas.microsoft.com/office/drawing/2014/main" id="{33371966-3A86-4762-93DB-0EDA07112D79}"/>
              </a:ext>
            </a:extLst>
          </p:cNvPr>
          <p:cNvGraphicFramePr>
            <a:graphicFrameLocks noGrp="1"/>
          </p:cNvGraphicFramePr>
          <p:nvPr>
            <p:extLst>
              <p:ext uri="{D42A27DB-BD31-4B8C-83A1-F6EECF244321}">
                <p14:modId xmlns:p14="http://schemas.microsoft.com/office/powerpoint/2010/main" val="2748747422"/>
              </p:ext>
            </p:extLst>
          </p:nvPr>
        </p:nvGraphicFramePr>
        <p:xfrm>
          <a:off x="429443" y="1820702"/>
          <a:ext cx="9987176" cy="4267746"/>
        </p:xfrm>
        <a:graphic>
          <a:graphicData uri="http://schemas.openxmlformats.org/drawingml/2006/table">
            <a:tbl>
              <a:tblPr firstRow="1" bandRow="1">
                <a:tableStyleId>{5C22544A-7EE6-4342-B048-85BDC9FD1C3A}</a:tableStyleId>
              </a:tblPr>
              <a:tblGrid>
                <a:gridCol w="9987176">
                  <a:extLst>
                    <a:ext uri="{9D8B030D-6E8A-4147-A177-3AD203B41FA5}">
                      <a16:colId xmlns:a16="http://schemas.microsoft.com/office/drawing/2014/main" val="770841435"/>
                    </a:ext>
                  </a:extLst>
                </a:gridCol>
              </a:tblGrid>
              <a:tr h="432304">
                <a:tc>
                  <a:txBody>
                    <a:bodyPr/>
                    <a:lstStyle/>
                    <a:p>
                      <a:r>
                        <a:rPr lang="en-US" sz="2000" dirty="0">
                          <a:solidFill>
                            <a:schemeClr val="tx1"/>
                          </a:solidFill>
                        </a:rPr>
                        <a:t>Synopsis :-</a:t>
                      </a:r>
                      <a:endParaRPr lang="en-IN" sz="2000" dirty="0">
                        <a:solidFill>
                          <a:schemeClr val="tx1"/>
                        </a:solidFill>
                      </a:endParaRPr>
                    </a:p>
                  </a:txBody>
                  <a:tcPr>
                    <a:solidFill>
                      <a:schemeClr val="bg1">
                        <a:lumMod val="65000"/>
                      </a:schemeClr>
                    </a:solidFill>
                  </a:tcPr>
                </a:tc>
                <a:extLst>
                  <a:ext uri="{0D108BD9-81ED-4DB2-BD59-A6C34878D82A}">
                    <a16:rowId xmlns:a16="http://schemas.microsoft.com/office/drawing/2014/main" val="3033679424"/>
                  </a:ext>
                </a:extLst>
              </a:tr>
              <a:tr h="742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remote web server is prone to cookie injection attacks.</a:t>
                      </a:r>
                      <a:endParaRPr lang="en-IN" dirty="0"/>
                    </a:p>
                  </a:txBody>
                  <a:tcPr/>
                </a:tc>
                <a:extLst>
                  <a:ext uri="{0D108BD9-81ED-4DB2-BD59-A6C34878D82A}">
                    <a16:rowId xmlns:a16="http://schemas.microsoft.com/office/drawing/2014/main" val="3295358672"/>
                  </a:ext>
                </a:extLst>
              </a:tr>
              <a:tr h="455579">
                <a:tc>
                  <a:txBody>
                    <a:bodyPr/>
                    <a:lstStyle/>
                    <a:p>
                      <a:r>
                        <a:rPr lang="en-US" sz="2000" b="1" u="none" dirty="0">
                          <a:solidFill>
                            <a:schemeClr val="tx1"/>
                          </a:solidFill>
                        </a:rPr>
                        <a:t>Description :-</a:t>
                      </a:r>
                      <a:endParaRPr lang="en-IN" sz="2000" b="1" u="none" dirty="0">
                        <a:solidFill>
                          <a:schemeClr val="tx1"/>
                        </a:solidFill>
                      </a:endParaRPr>
                    </a:p>
                  </a:txBody>
                  <a:tcPr>
                    <a:solidFill>
                      <a:schemeClr val="bg1">
                        <a:lumMod val="65000"/>
                      </a:schemeClr>
                    </a:solidFill>
                  </a:tcPr>
                </a:tc>
                <a:extLst>
                  <a:ext uri="{0D108BD9-81ED-4DB2-BD59-A6C34878D82A}">
                    <a16:rowId xmlns:a16="http://schemas.microsoft.com/office/drawing/2014/main" val="3336560103"/>
                  </a:ext>
                </a:extLst>
              </a:tr>
              <a:tr h="742507">
                <a:tc>
                  <a:txBody>
                    <a:bodyPr/>
                    <a:lstStyle/>
                    <a:p>
                      <a:r>
                        <a:rPr lang="en-US" sz="1800" b="0" i="0" kern="1200" dirty="0">
                          <a:solidFill>
                            <a:schemeClr val="dk1"/>
                          </a:solidFill>
                          <a:effectLst/>
                          <a:latin typeface="+mn-lt"/>
                          <a:ea typeface="+mn-ea"/>
                          <a:cs typeface="+mn-cs"/>
                        </a:rPr>
                        <a:t>The remote web server hosts at least one CGI script that fails to adequately sanitize request strings with malicious JavaScript.</a:t>
                      </a:r>
                      <a:br>
                        <a:rPr lang="en-US" sz="1800" b="0" i="0" kern="1200" dirty="0">
                          <a:solidFill>
                            <a:schemeClr val="dk1"/>
                          </a:solidFill>
                          <a:effectLst/>
                          <a:latin typeface="+mn-lt"/>
                          <a:ea typeface="+mn-ea"/>
                          <a:cs typeface="+mn-cs"/>
                        </a:rPr>
                      </a:b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By leveraging this issue, an attacker may be able to inject arbitrary cookies. Depending on the structure of the web application, it may be possible to launch a 'session fixation' attack using this mechanism.</a:t>
                      </a:r>
                      <a:endParaRPr lang="en-IN" dirty="0"/>
                    </a:p>
                  </a:txBody>
                  <a:tcPr/>
                </a:tc>
                <a:extLst>
                  <a:ext uri="{0D108BD9-81ED-4DB2-BD59-A6C34878D82A}">
                    <a16:rowId xmlns:a16="http://schemas.microsoft.com/office/drawing/2014/main" val="2634980166"/>
                  </a:ext>
                </a:extLst>
              </a:tr>
              <a:tr h="431809">
                <a:tc>
                  <a:txBody>
                    <a:bodyPr/>
                    <a:lstStyle/>
                    <a:p>
                      <a:r>
                        <a:rPr lang="en-US" sz="2000" b="1" dirty="0">
                          <a:solidFill>
                            <a:schemeClr val="tx1"/>
                          </a:solidFill>
                        </a:rPr>
                        <a:t>Solutions :-</a:t>
                      </a:r>
                      <a:endParaRPr lang="en-IN" sz="2000" b="1" dirty="0">
                        <a:solidFill>
                          <a:schemeClr val="tx1"/>
                        </a:solidFill>
                      </a:endParaRPr>
                    </a:p>
                  </a:txBody>
                  <a:tcPr>
                    <a:solidFill>
                      <a:schemeClr val="bg1">
                        <a:lumMod val="65000"/>
                      </a:schemeClr>
                    </a:solidFill>
                  </a:tcPr>
                </a:tc>
                <a:extLst>
                  <a:ext uri="{0D108BD9-81ED-4DB2-BD59-A6C34878D82A}">
                    <a16:rowId xmlns:a16="http://schemas.microsoft.com/office/drawing/2014/main" val="2400288896"/>
                  </a:ext>
                </a:extLst>
              </a:tr>
              <a:tr h="742507">
                <a:tc>
                  <a:txBody>
                    <a:bodyPr/>
                    <a:lstStyle/>
                    <a:p>
                      <a:r>
                        <a:rPr lang="en-US" sz="1800" b="0" i="0" kern="1200" dirty="0">
                          <a:solidFill>
                            <a:schemeClr val="dk1"/>
                          </a:solidFill>
                          <a:effectLst/>
                          <a:latin typeface="+mn-lt"/>
                          <a:ea typeface="+mn-ea"/>
                          <a:cs typeface="+mn-cs"/>
                        </a:rPr>
                        <a:t>Restrict access to the vulnerable application. Contact the vendor for a patch or upgrade.</a:t>
                      </a:r>
                      <a:endParaRPr lang="en-IN" dirty="0"/>
                    </a:p>
                  </a:txBody>
                  <a:tcPr/>
                </a:tc>
                <a:extLst>
                  <a:ext uri="{0D108BD9-81ED-4DB2-BD59-A6C34878D82A}">
                    <a16:rowId xmlns:a16="http://schemas.microsoft.com/office/drawing/2014/main" val="2348512783"/>
                  </a:ext>
                </a:extLst>
              </a:tr>
            </a:tbl>
          </a:graphicData>
        </a:graphic>
      </p:graphicFrame>
      <p:graphicFrame>
        <p:nvGraphicFramePr>
          <p:cNvPr id="7" name="Table 7">
            <a:extLst>
              <a:ext uri="{FF2B5EF4-FFF2-40B4-BE49-F238E27FC236}">
                <a16:creationId xmlns:a16="http://schemas.microsoft.com/office/drawing/2014/main" id="{BCB6E782-CBDB-47C5-ADE7-37B425BBD923}"/>
              </a:ext>
            </a:extLst>
          </p:cNvPr>
          <p:cNvGraphicFramePr>
            <a:graphicFrameLocks noGrp="1"/>
          </p:cNvGraphicFramePr>
          <p:nvPr>
            <p:extLst>
              <p:ext uri="{D42A27DB-BD31-4B8C-83A1-F6EECF244321}">
                <p14:modId xmlns:p14="http://schemas.microsoft.com/office/powerpoint/2010/main" val="3380454012"/>
              </p:ext>
            </p:extLst>
          </p:nvPr>
        </p:nvGraphicFramePr>
        <p:xfrm>
          <a:off x="10635400" y="5356928"/>
          <a:ext cx="1436800" cy="731520"/>
        </p:xfrm>
        <a:graphic>
          <a:graphicData uri="http://schemas.openxmlformats.org/drawingml/2006/table">
            <a:tbl>
              <a:tblPr firstRow="1" bandRow="1">
                <a:tableStyleId>{5C22544A-7EE6-4342-B048-85BDC9FD1C3A}</a:tableStyleId>
              </a:tblPr>
              <a:tblGrid>
                <a:gridCol w="1436800">
                  <a:extLst>
                    <a:ext uri="{9D8B030D-6E8A-4147-A177-3AD203B41FA5}">
                      <a16:colId xmlns:a16="http://schemas.microsoft.com/office/drawing/2014/main" val="1347226835"/>
                    </a:ext>
                  </a:extLst>
                </a:gridCol>
              </a:tblGrid>
              <a:tr h="0">
                <a:tc>
                  <a:txBody>
                    <a:bodyPr/>
                    <a:lstStyle/>
                    <a:p>
                      <a:r>
                        <a:rPr lang="en-US" dirty="0">
                          <a:solidFill>
                            <a:sysClr val="windowText" lastClr="000000"/>
                          </a:solidFill>
                        </a:rPr>
                        <a:t> CVSS SCORE</a:t>
                      </a:r>
                      <a:endParaRPr lang="en-IN" dirty="0">
                        <a:solidFill>
                          <a:sysClr val="windowText" lastClr="000000"/>
                        </a:solidFill>
                      </a:endParaRPr>
                    </a:p>
                  </a:txBody>
                  <a:tcPr>
                    <a:solidFill>
                      <a:schemeClr val="bg1"/>
                    </a:solidFill>
                  </a:tcPr>
                </a:tc>
                <a:extLst>
                  <a:ext uri="{0D108BD9-81ED-4DB2-BD59-A6C34878D82A}">
                    <a16:rowId xmlns:a16="http://schemas.microsoft.com/office/drawing/2014/main" val="1966000069"/>
                  </a:ext>
                </a:extLst>
              </a:tr>
              <a:tr h="283943">
                <a:tc>
                  <a:txBody>
                    <a:bodyPr/>
                    <a:lstStyle/>
                    <a:p>
                      <a:r>
                        <a:rPr lang="en-US" dirty="0"/>
                        <a:t>          </a:t>
                      </a:r>
                      <a:r>
                        <a:rPr lang="en-US" dirty="0">
                          <a:solidFill>
                            <a:schemeClr val="tx1"/>
                          </a:solidFill>
                        </a:rPr>
                        <a:t>4.3</a:t>
                      </a:r>
                      <a:endParaRPr lang="en-IN" dirty="0">
                        <a:solidFill>
                          <a:schemeClr val="tx1"/>
                        </a:solidFill>
                      </a:endParaRPr>
                    </a:p>
                  </a:txBody>
                  <a:tcPr>
                    <a:solidFill>
                      <a:srgbClr val="FFFF00"/>
                    </a:solidFill>
                  </a:tcPr>
                </a:tc>
                <a:extLst>
                  <a:ext uri="{0D108BD9-81ED-4DB2-BD59-A6C34878D82A}">
                    <a16:rowId xmlns:a16="http://schemas.microsoft.com/office/drawing/2014/main" val="782855152"/>
                  </a:ext>
                </a:extLst>
              </a:tr>
            </a:tbl>
          </a:graphicData>
        </a:graphic>
      </p:graphicFrame>
    </p:spTree>
    <p:extLst>
      <p:ext uri="{BB962C8B-B14F-4D97-AF65-F5344CB8AC3E}">
        <p14:creationId xmlns:p14="http://schemas.microsoft.com/office/powerpoint/2010/main" val="1202741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600" dirty="0"/>
              <a:t>4. </a:t>
            </a:r>
            <a:r>
              <a:rPr lang="en-IN" sz="3200" dirty="0">
                <a:solidFill>
                  <a:srgbClr val="333333"/>
                </a:solidFill>
                <a:latin typeface="Helvetica Neue"/>
              </a:rPr>
              <a:t>CGI Generic Cookie Injection Scripting</a:t>
            </a:r>
            <a:br>
              <a:rPr lang="en-IN" sz="800" b="1" i="0" dirty="0">
                <a:solidFill>
                  <a:srgbClr val="425363"/>
                </a:solidFill>
                <a:effectLst/>
                <a:latin typeface="fira sans"/>
              </a:rPr>
            </a:b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4"/>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pic>
        <p:nvPicPr>
          <p:cNvPr id="6" name="Picture 5">
            <a:extLst>
              <a:ext uri="{FF2B5EF4-FFF2-40B4-BE49-F238E27FC236}">
                <a16:creationId xmlns:a16="http://schemas.microsoft.com/office/drawing/2014/main" id="{50AECBC5-9AB0-40E7-A1E7-BAD87E9D8A58}"/>
              </a:ext>
            </a:extLst>
          </p:cNvPr>
          <p:cNvPicPr>
            <a:picLocks noChangeAspect="1"/>
          </p:cNvPicPr>
          <p:nvPr/>
        </p:nvPicPr>
        <p:blipFill>
          <a:blip r:embed="rId5"/>
          <a:stretch>
            <a:fillRect/>
          </a:stretch>
        </p:blipFill>
        <p:spPr>
          <a:xfrm>
            <a:off x="471601" y="1754272"/>
            <a:ext cx="10088383" cy="4830349"/>
          </a:xfrm>
          <a:prstGeom prst="rect">
            <a:avLst/>
          </a:prstGeom>
        </p:spPr>
      </p:pic>
    </p:spTree>
    <p:extLst>
      <p:ext uri="{BB962C8B-B14F-4D97-AF65-F5344CB8AC3E}">
        <p14:creationId xmlns:p14="http://schemas.microsoft.com/office/powerpoint/2010/main" val="1072812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600" dirty="0"/>
              <a:t>5. </a:t>
            </a:r>
            <a:r>
              <a:rPr lang="en-IN" sz="3200" dirty="0">
                <a:solidFill>
                  <a:srgbClr val="333333"/>
                </a:solidFill>
                <a:latin typeface="Helvetica Neue"/>
              </a:rPr>
              <a:t>Web Application Potentially Vulnerable to Clickjacking</a:t>
            </a:r>
            <a:br>
              <a:rPr lang="en-IN" sz="800" b="1" i="0" dirty="0">
                <a:solidFill>
                  <a:srgbClr val="425363"/>
                </a:solidFill>
                <a:effectLst/>
                <a:latin typeface="fira sans"/>
              </a:rPr>
            </a:b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4"/>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graphicFrame>
        <p:nvGraphicFramePr>
          <p:cNvPr id="6" name="Table 6">
            <a:extLst>
              <a:ext uri="{FF2B5EF4-FFF2-40B4-BE49-F238E27FC236}">
                <a16:creationId xmlns:a16="http://schemas.microsoft.com/office/drawing/2014/main" id="{33371966-3A86-4762-93DB-0EDA07112D79}"/>
              </a:ext>
            </a:extLst>
          </p:cNvPr>
          <p:cNvGraphicFramePr>
            <a:graphicFrameLocks noGrp="1"/>
          </p:cNvGraphicFramePr>
          <p:nvPr>
            <p:extLst>
              <p:ext uri="{D42A27DB-BD31-4B8C-83A1-F6EECF244321}">
                <p14:modId xmlns:p14="http://schemas.microsoft.com/office/powerpoint/2010/main" val="2540522575"/>
              </p:ext>
            </p:extLst>
          </p:nvPr>
        </p:nvGraphicFramePr>
        <p:xfrm>
          <a:off x="119800" y="1820703"/>
          <a:ext cx="10515599" cy="4702591"/>
        </p:xfrm>
        <a:graphic>
          <a:graphicData uri="http://schemas.openxmlformats.org/drawingml/2006/table">
            <a:tbl>
              <a:tblPr firstRow="1" bandRow="1">
                <a:tableStyleId>{5C22544A-7EE6-4342-B048-85BDC9FD1C3A}</a:tableStyleId>
              </a:tblPr>
              <a:tblGrid>
                <a:gridCol w="10515599">
                  <a:extLst>
                    <a:ext uri="{9D8B030D-6E8A-4147-A177-3AD203B41FA5}">
                      <a16:colId xmlns:a16="http://schemas.microsoft.com/office/drawing/2014/main" val="770841435"/>
                    </a:ext>
                  </a:extLst>
                </a:gridCol>
              </a:tblGrid>
              <a:tr h="355409">
                <a:tc>
                  <a:txBody>
                    <a:bodyPr/>
                    <a:lstStyle/>
                    <a:p>
                      <a:r>
                        <a:rPr lang="en-US" sz="2000" dirty="0">
                          <a:solidFill>
                            <a:schemeClr val="tx1"/>
                          </a:solidFill>
                        </a:rPr>
                        <a:t>Synopsis :-</a:t>
                      </a:r>
                      <a:endParaRPr lang="en-IN" sz="2000" dirty="0">
                        <a:solidFill>
                          <a:schemeClr val="tx1"/>
                        </a:solidFill>
                      </a:endParaRPr>
                    </a:p>
                  </a:txBody>
                  <a:tcPr>
                    <a:solidFill>
                      <a:schemeClr val="bg1">
                        <a:lumMod val="65000"/>
                      </a:schemeClr>
                    </a:solidFill>
                  </a:tcPr>
                </a:tc>
                <a:extLst>
                  <a:ext uri="{0D108BD9-81ED-4DB2-BD59-A6C34878D82A}">
                    <a16:rowId xmlns:a16="http://schemas.microsoft.com/office/drawing/2014/main" val="3033679424"/>
                  </a:ext>
                </a:extLst>
              </a:tr>
              <a:tr h="377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remote web server may fail to mitigate a class of web application vulnerabilities.</a:t>
                      </a:r>
                      <a:endParaRPr lang="en-IN" dirty="0"/>
                    </a:p>
                  </a:txBody>
                  <a:tcPr/>
                </a:tc>
                <a:extLst>
                  <a:ext uri="{0D108BD9-81ED-4DB2-BD59-A6C34878D82A}">
                    <a16:rowId xmlns:a16="http://schemas.microsoft.com/office/drawing/2014/main" val="3295358672"/>
                  </a:ext>
                </a:extLst>
              </a:tr>
              <a:tr h="355409">
                <a:tc>
                  <a:txBody>
                    <a:bodyPr/>
                    <a:lstStyle/>
                    <a:p>
                      <a:r>
                        <a:rPr lang="en-US" sz="2000" b="1" u="none" dirty="0">
                          <a:solidFill>
                            <a:schemeClr val="tx1"/>
                          </a:solidFill>
                        </a:rPr>
                        <a:t>Description :-</a:t>
                      </a:r>
                      <a:endParaRPr lang="en-IN" sz="2000" b="1" u="none" dirty="0">
                        <a:solidFill>
                          <a:schemeClr val="tx1"/>
                        </a:solidFill>
                      </a:endParaRPr>
                    </a:p>
                  </a:txBody>
                  <a:tcPr>
                    <a:solidFill>
                      <a:schemeClr val="bg1">
                        <a:lumMod val="65000"/>
                      </a:schemeClr>
                    </a:solidFill>
                  </a:tcPr>
                </a:tc>
                <a:extLst>
                  <a:ext uri="{0D108BD9-81ED-4DB2-BD59-A6C34878D82A}">
                    <a16:rowId xmlns:a16="http://schemas.microsoft.com/office/drawing/2014/main" val="3336560103"/>
                  </a:ext>
                </a:extLst>
              </a:tr>
              <a:tr h="2070453">
                <a:tc>
                  <a:txBody>
                    <a:bodyPr/>
                    <a:lstStyle/>
                    <a:p>
                      <a:r>
                        <a:rPr lang="en-US" sz="1800" b="0" i="0" kern="1200" dirty="0">
                          <a:solidFill>
                            <a:schemeClr val="dk1"/>
                          </a:solidFill>
                          <a:effectLst/>
                          <a:latin typeface="+mn-lt"/>
                          <a:ea typeface="+mn-ea"/>
                          <a:cs typeface="+mn-cs"/>
                        </a:rPr>
                        <a:t>The remote web server does not set an X-Frame-Options response header or a Content-Security-Policy 'frame-ancestors' response header in all content responses. This could potentially expose the site to a clickjacking or UI redress attack, in which an attacker can trick a user into clicking an area of the vulnerable page that is different than what the user perceives the page to be. This can result in a user performing fraudulent or malicious transactions.</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X-Frame-Options has been proposed by Microsoft as a way to mitigate clickjacking attacks and is currently supported by all major browser vendors.</a:t>
                      </a:r>
                      <a:endParaRPr lang="en-IN" dirty="0"/>
                    </a:p>
                  </a:txBody>
                  <a:tcPr/>
                </a:tc>
                <a:extLst>
                  <a:ext uri="{0D108BD9-81ED-4DB2-BD59-A6C34878D82A}">
                    <a16:rowId xmlns:a16="http://schemas.microsoft.com/office/drawing/2014/main" val="2634980166"/>
                  </a:ext>
                </a:extLst>
              </a:tr>
              <a:tr h="355409">
                <a:tc>
                  <a:txBody>
                    <a:bodyPr/>
                    <a:lstStyle/>
                    <a:p>
                      <a:r>
                        <a:rPr lang="en-US" sz="2000" b="1" dirty="0">
                          <a:solidFill>
                            <a:schemeClr val="tx1"/>
                          </a:solidFill>
                        </a:rPr>
                        <a:t>Solutions :-</a:t>
                      </a:r>
                      <a:endParaRPr lang="en-IN" sz="2000" b="1" dirty="0">
                        <a:solidFill>
                          <a:schemeClr val="tx1"/>
                        </a:solidFill>
                      </a:endParaRPr>
                    </a:p>
                  </a:txBody>
                  <a:tcPr>
                    <a:solidFill>
                      <a:schemeClr val="bg1">
                        <a:lumMod val="65000"/>
                      </a:schemeClr>
                    </a:solidFill>
                  </a:tcPr>
                </a:tc>
                <a:extLst>
                  <a:ext uri="{0D108BD9-81ED-4DB2-BD59-A6C34878D82A}">
                    <a16:rowId xmlns:a16="http://schemas.microsoft.com/office/drawing/2014/main" val="2400288896"/>
                  </a:ext>
                </a:extLst>
              </a:tr>
              <a:tr h="1066227">
                <a:tc>
                  <a:txBody>
                    <a:bodyPr/>
                    <a:lstStyle/>
                    <a:p>
                      <a:r>
                        <a:rPr lang="en-US" sz="1800" b="0" i="0" kern="1200" dirty="0">
                          <a:solidFill>
                            <a:schemeClr val="dk1"/>
                          </a:solidFill>
                          <a:effectLst/>
                          <a:latin typeface="+mn-lt"/>
                          <a:ea typeface="+mn-ea"/>
                          <a:cs typeface="+mn-cs"/>
                        </a:rPr>
                        <a:t>Return the X-Frame-Options or Content-Security-Policy (with the 'frame-ancestors' directive) HTTP header with the page's response. This prevents the page's content from being rendered by another site when using the frame or iframe HTML tags.</a:t>
                      </a:r>
                      <a:endParaRPr lang="en-IN" dirty="0"/>
                    </a:p>
                  </a:txBody>
                  <a:tcPr/>
                </a:tc>
                <a:extLst>
                  <a:ext uri="{0D108BD9-81ED-4DB2-BD59-A6C34878D82A}">
                    <a16:rowId xmlns:a16="http://schemas.microsoft.com/office/drawing/2014/main" val="2348512783"/>
                  </a:ext>
                </a:extLst>
              </a:tr>
            </a:tbl>
          </a:graphicData>
        </a:graphic>
      </p:graphicFrame>
      <p:graphicFrame>
        <p:nvGraphicFramePr>
          <p:cNvPr id="7" name="Table 7">
            <a:extLst>
              <a:ext uri="{FF2B5EF4-FFF2-40B4-BE49-F238E27FC236}">
                <a16:creationId xmlns:a16="http://schemas.microsoft.com/office/drawing/2014/main" id="{BCB6E782-CBDB-47C5-ADE7-37B425BBD923}"/>
              </a:ext>
            </a:extLst>
          </p:cNvPr>
          <p:cNvGraphicFramePr>
            <a:graphicFrameLocks noGrp="1"/>
          </p:cNvGraphicFramePr>
          <p:nvPr>
            <p:extLst>
              <p:ext uri="{D42A27DB-BD31-4B8C-83A1-F6EECF244321}">
                <p14:modId xmlns:p14="http://schemas.microsoft.com/office/powerpoint/2010/main" val="1337939710"/>
              </p:ext>
            </p:extLst>
          </p:nvPr>
        </p:nvGraphicFramePr>
        <p:xfrm>
          <a:off x="10729667" y="5791774"/>
          <a:ext cx="1436800" cy="731520"/>
        </p:xfrm>
        <a:graphic>
          <a:graphicData uri="http://schemas.openxmlformats.org/drawingml/2006/table">
            <a:tbl>
              <a:tblPr firstRow="1" bandRow="1">
                <a:tableStyleId>{5C22544A-7EE6-4342-B048-85BDC9FD1C3A}</a:tableStyleId>
              </a:tblPr>
              <a:tblGrid>
                <a:gridCol w="1436800">
                  <a:extLst>
                    <a:ext uri="{9D8B030D-6E8A-4147-A177-3AD203B41FA5}">
                      <a16:colId xmlns:a16="http://schemas.microsoft.com/office/drawing/2014/main" val="1347226835"/>
                    </a:ext>
                  </a:extLst>
                </a:gridCol>
              </a:tblGrid>
              <a:tr h="0">
                <a:tc>
                  <a:txBody>
                    <a:bodyPr/>
                    <a:lstStyle/>
                    <a:p>
                      <a:r>
                        <a:rPr lang="en-US" dirty="0">
                          <a:solidFill>
                            <a:sysClr val="windowText" lastClr="000000"/>
                          </a:solidFill>
                        </a:rPr>
                        <a:t> CVSS SCORE</a:t>
                      </a:r>
                      <a:endParaRPr lang="en-IN" dirty="0">
                        <a:solidFill>
                          <a:sysClr val="windowText" lastClr="000000"/>
                        </a:solidFill>
                      </a:endParaRPr>
                    </a:p>
                  </a:txBody>
                  <a:tcPr>
                    <a:solidFill>
                      <a:schemeClr val="bg1"/>
                    </a:solidFill>
                  </a:tcPr>
                </a:tc>
                <a:extLst>
                  <a:ext uri="{0D108BD9-81ED-4DB2-BD59-A6C34878D82A}">
                    <a16:rowId xmlns:a16="http://schemas.microsoft.com/office/drawing/2014/main" val="1966000069"/>
                  </a:ext>
                </a:extLst>
              </a:tr>
              <a:tr h="283943">
                <a:tc>
                  <a:txBody>
                    <a:bodyPr/>
                    <a:lstStyle/>
                    <a:p>
                      <a:r>
                        <a:rPr lang="en-US" dirty="0"/>
                        <a:t>          </a:t>
                      </a:r>
                      <a:r>
                        <a:rPr lang="en-US" dirty="0">
                          <a:solidFill>
                            <a:schemeClr val="tx1"/>
                          </a:solidFill>
                        </a:rPr>
                        <a:t>4.3</a:t>
                      </a:r>
                      <a:endParaRPr lang="en-IN" dirty="0">
                        <a:solidFill>
                          <a:schemeClr val="tx1"/>
                        </a:solidFill>
                      </a:endParaRPr>
                    </a:p>
                  </a:txBody>
                  <a:tcPr>
                    <a:solidFill>
                      <a:srgbClr val="FFFF00"/>
                    </a:solidFill>
                  </a:tcPr>
                </a:tc>
                <a:extLst>
                  <a:ext uri="{0D108BD9-81ED-4DB2-BD59-A6C34878D82A}">
                    <a16:rowId xmlns:a16="http://schemas.microsoft.com/office/drawing/2014/main" val="782855152"/>
                  </a:ext>
                </a:extLst>
              </a:tr>
            </a:tbl>
          </a:graphicData>
        </a:graphic>
      </p:graphicFrame>
    </p:spTree>
    <p:extLst>
      <p:ext uri="{BB962C8B-B14F-4D97-AF65-F5344CB8AC3E}">
        <p14:creationId xmlns:p14="http://schemas.microsoft.com/office/powerpoint/2010/main" val="249222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600" dirty="0"/>
              <a:t>5. </a:t>
            </a:r>
            <a:r>
              <a:rPr lang="en-IN" sz="3200" dirty="0">
                <a:solidFill>
                  <a:srgbClr val="333333"/>
                </a:solidFill>
                <a:latin typeface="Helvetica Neue"/>
              </a:rPr>
              <a:t>Web Application Potentially Vulnerable to Clickjacking</a:t>
            </a:r>
            <a:br>
              <a:rPr lang="en-IN" sz="800" b="1" i="0" dirty="0">
                <a:solidFill>
                  <a:srgbClr val="425363"/>
                </a:solidFill>
                <a:effectLst/>
                <a:latin typeface="fira sans"/>
              </a:rPr>
            </a:b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4"/>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pic>
        <p:nvPicPr>
          <p:cNvPr id="8" name="Picture 7">
            <a:extLst>
              <a:ext uri="{FF2B5EF4-FFF2-40B4-BE49-F238E27FC236}">
                <a16:creationId xmlns:a16="http://schemas.microsoft.com/office/drawing/2014/main" id="{1FC99F09-2A54-4A29-991B-F5CC61AD9D0D}"/>
              </a:ext>
            </a:extLst>
          </p:cNvPr>
          <p:cNvPicPr>
            <a:picLocks noChangeAspect="1"/>
          </p:cNvPicPr>
          <p:nvPr/>
        </p:nvPicPr>
        <p:blipFill>
          <a:blip r:embed="rId5"/>
          <a:stretch>
            <a:fillRect/>
          </a:stretch>
        </p:blipFill>
        <p:spPr>
          <a:xfrm>
            <a:off x="467496" y="1799799"/>
            <a:ext cx="10059804" cy="4675711"/>
          </a:xfrm>
          <a:prstGeom prst="rect">
            <a:avLst/>
          </a:prstGeom>
        </p:spPr>
      </p:pic>
    </p:spTree>
    <p:extLst>
      <p:ext uri="{BB962C8B-B14F-4D97-AF65-F5344CB8AC3E}">
        <p14:creationId xmlns:p14="http://schemas.microsoft.com/office/powerpoint/2010/main" val="1294734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600" dirty="0"/>
              <a:t>5. </a:t>
            </a:r>
            <a:r>
              <a:rPr lang="en-IN" sz="3200" dirty="0">
                <a:solidFill>
                  <a:srgbClr val="333333"/>
                </a:solidFill>
                <a:latin typeface="Helvetica Neue"/>
              </a:rPr>
              <a:t>Web Application Potentially Vulnerable to Clickjacking</a:t>
            </a:r>
            <a:br>
              <a:rPr lang="en-IN" sz="800" b="1" i="0" dirty="0">
                <a:solidFill>
                  <a:srgbClr val="425363"/>
                </a:solidFill>
                <a:effectLst/>
                <a:latin typeface="fira sans"/>
              </a:rPr>
            </a:b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4"/>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pic>
        <p:nvPicPr>
          <p:cNvPr id="8" name="Picture 7">
            <a:extLst>
              <a:ext uri="{FF2B5EF4-FFF2-40B4-BE49-F238E27FC236}">
                <a16:creationId xmlns:a16="http://schemas.microsoft.com/office/drawing/2014/main" id="{BE57C06A-2EFE-42FF-AB50-06801FD48C8F}"/>
              </a:ext>
            </a:extLst>
          </p:cNvPr>
          <p:cNvPicPr>
            <a:picLocks noChangeAspect="1"/>
          </p:cNvPicPr>
          <p:nvPr/>
        </p:nvPicPr>
        <p:blipFill>
          <a:blip r:embed="rId5"/>
          <a:stretch>
            <a:fillRect/>
          </a:stretch>
        </p:blipFill>
        <p:spPr>
          <a:xfrm>
            <a:off x="451082" y="1868977"/>
            <a:ext cx="10059804" cy="4353533"/>
          </a:xfrm>
          <a:prstGeom prst="rect">
            <a:avLst/>
          </a:prstGeom>
        </p:spPr>
      </p:pic>
    </p:spTree>
    <p:extLst>
      <p:ext uri="{BB962C8B-B14F-4D97-AF65-F5344CB8AC3E}">
        <p14:creationId xmlns:p14="http://schemas.microsoft.com/office/powerpoint/2010/main" val="91186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3D531-AF70-430E-A636-2836A1D74AEE}"/>
              </a:ext>
            </a:extLst>
          </p:cNvPr>
          <p:cNvSpPr>
            <a:spLocks noGrp="1"/>
          </p:cNvSpPr>
          <p:nvPr>
            <p:ph type="ctrTitle"/>
          </p:nvPr>
        </p:nvSpPr>
        <p:spPr>
          <a:xfrm>
            <a:off x="-2" y="1282618"/>
            <a:ext cx="5326145" cy="1441728"/>
          </a:xfrm>
          <a:solidFill>
            <a:schemeClr val="bg1"/>
          </a:solidFill>
        </p:spPr>
        <p:txBody>
          <a:bodyPr>
            <a:normAutofit/>
          </a:bodyPr>
          <a:lstStyle/>
          <a:p>
            <a:r>
              <a:rPr lang="en-US" sz="4000" dirty="0"/>
              <a:t>What do we have here :-</a:t>
            </a:r>
            <a:endParaRPr lang="en-IN" sz="4000" dirty="0"/>
          </a:p>
        </p:txBody>
      </p:sp>
      <p:sp>
        <p:nvSpPr>
          <p:cNvPr id="5" name="Subtitle 4">
            <a:extLst>
              <a:ext uri="{FF2B5EF4-FFF2-40B4-BE49-F238E27FC236}">
                <a16:creationId xmlns:a16="http://schemas.microsoft.com/office/drawing/2014/main" id="{678D998C-5116-4D37-A109-F4B130D45743}"/>
              </a:ext>
            </a:extLst>
          </p:cNvPr>
          <p:cNvSpPr>
            <a:spLocks noGrp="1"/>
          </p:cNvSpPr>
          <p:nvPr>
            <p:ph type="subTitle" idx="1"/>
          </p:nvPr>
        </p:nvSpPr>
        <p:spPr>
          <a:xfrm>
            <a:off x="297467" y="2972326"/>
            <a:ext cx="10995843" cy="2410373"/>
          </a:xfrm>
        </p:spPr>
        <p:txBody>
          <a:bodyPr>
            <a:normAutofit/>
          </a:bodyPr>
          <a:lstStyle/>
          <a:p>
            <a:pPr marL="342900" indent="-342900" algn="l">
              <a:buFont typeface="Wingdings" panose="05000000000000000000" pitchFamily="2" charset="2"/>
              <a:buChar char="Ø"/>
            </a:pPr>
            <a:r>
              <a:rPr lang="en-US" dirty="0"/>
              <a:t>Report of Vulnerability Assessment on </a:t>
            </a:r>
            <a:r>
              <a:rPr lang="en-US" dirty="0">
                <a:hlinkClick r:id="rId2"/>
              </a:rPr>
              <a:t>testphp.vulnweb.com</a:t>
            </a:r>
            <a:endParaRPr lang="en-US" dirty="0"/>
          </a:p>
          <a:p>
            <a:pPr marL="342900" indent="-342900" algn="l">
              <a:buFont typeface="Wingdings" panose="05000000000000000000" pitchFamily="2" charset="2"/>
              <a:buChar char="Ø"/>
            </a:pPr>
            <a:r>
              <a:rPr lang="en-US" dirty="0"/>
              <a:t>Report of Vulnerability Assessment of my virtual machine (Win 7 ultimate)</a:t>
            </a:r>
          </a:p>
          <a:p>
            <a:pPr marL="342900" indent="-342900" algn="l">
              <a:buFont typeface="Wingdings" panose="05000000000000000000" pitchFamily="2" charset="2"/>
              <a:buChar char="Ø"/>
            </a:pPr>
            <a:r>
              <a:rPr lang="en-US" dirty="0"/>
              <a:t>Cracking the password of username ‘</a:t>
            </a:r>
            <a:r>
              <a:rPr lang="en-US" dirty="0" err="1"/>
              <a:t>varun</a:t>
            </a:r>
            <a:r>
              <a:rPr lang="en-US" dirty="0"/>
              <a:t>’</a:t>
            </a:r>
          </a:p>
          <a:p>
            <a:pPr marL="342900" indent="-342900" algn="l">
              <a:buFont typeface="Wingdings" panose="05000000000000000000" pitchFamily="2" charset="2"/>
              <a:buChar char="Ø"/>
            </a:pPr>
            <a:r>
              <a:rPr lang="en-US" dirty="0"/>
              <a:t>Hiding a video in a image and retrieving it back</a:t>
            </a:r>
          </a:p>
          <a:p>
            <a:pPr marL="342900" indent="-342900" algn="l">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IN" dirty="0"/>
          </a:p>
        </p:txBody>
      </p:sp>
      <p:cxnSp>
        <p:nvCxnSpPr>
          <p:cNvPr id="8" name="Straight Connector 7">
            <a:extLst>
              <a:ext uri="{FF2B5EF4-FFF2-40B4-BE49-F238E27FC236}">
                <a16:creationId xmlns:a16="http://schemas.microsoft.com/office/drawing/2014/main" id="{660812FD-1E96-411E-9905-543BFFCE9ED1}"/>
              </a:ext>
            </a:extLst>
          </p:cNvPr>
          <p:cNvCxnSpPr>
            <a:cxnSpLocks/>
          </p:cNvCxnSpPr>
          <p:nvPr/>
        </p:nvCxnSpPr>
        <p:spPr>
          <a:xfrm>
            <a:off x="0" y="2724346"/>
            <a:ext cx="12168000" cy="0"/>
          </a:xfrm>
          <a:prstGeom prst="line">
            <a:avLst/>
          </a:prstGeom>
          <a:ln w="76200"/>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4EA48657-59E7-43B9-BA00-2E41CA424C78}"/>
              </a:ext>
            </a:extLst>
          </p:cNvPr>
          <p:cNvSpPr/>
          <p:nvPr/>
        </p:nvSpPr>
        <p:spPr>
          <a:xfrm>
            <a:off x="11778359" y="6381946"/>
            <a:ext cx="389641" cy="476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ii</a:t>
            </a:r>
            <a:endParaRPr lang="en-IN" dirty="0"/>
          </a:p>
        </p:txBody>
      </p:sp>
    </p:spTree>
    <p:extLst>
      <p:ext uri="{BB962C8B-B14F-4D97-AF65-F5344CB8AC3E}">
        <p14:creationId xmlns:p14="http://schemas.microsoft.com/office/powerpoint/2010/main" val="3964436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600" dirty="0"/>
              <a:t>6. </a:t>
            </a:r>
            <a:r>
              <a:rPr lang="en-IN" sz="3200" dirty="0">
                <a:solidFill>
                  <a:srgbClr val="333333"/>
                </a:solidFill>
                <a:latin typeface="Helvetica Neue"/>
              </a:rPr>
              <a:t>Web Application SQL Backend Identification</a:t>
            </a:r>
            <a:br>
              <a:rPr lang="en-IN" sz="800" b="1" i="0" dirty="0">
                <a:solidFill>
                  <a:srgbClr val="425363"/>
                </a:solidFill>
                <a:effectLst/>
                <a:latin typeface="fira sans"/>
              </a:rPr>
            </a:b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4"/>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graphicFrame>
        <p:nvGraphicFramePr>
          <p:cNvPr id="6" name="Table 6">
            <a:extLst>
              <a:ext uri="{FF2B5EF4-FFF2-40B4-BE49-F238E27FC236}">
                <a16:creationId xmlns:a16="http://schemas.microsoft.com/office/drawing/2014/main" id="{33371966-3A86-4762-93DB-0EDA07112D79}"/>
              </a:ext>
            </a:extLst>
          </p:cNvPr>
          <p:cNvGraphicFramePr>
            <a:graphicFrameLocks noGrp="1"/>
          </p:cNvGraphicFramePr>
          <p:nvPr>
            <p:extLst>
              <p:ext uri="{D42A27DB-BD31-4B8C-83A1-F6EECF244321}">
                <p14:modId xmlns:p14="http://schemas.microsoft.com/office/powerpoint/2010/main" val="2273323253"/>
              </p:ext>
            </p:extLst>
          </p:nvPr>
        </p:nvGraphicFramePr>
        <p:xfrm>
          <a:off x="429443" y="1820702"/>
          <a:ext cx="9987176" cy="4267746"/>
        </p:xfrm>
        <a:graphic>
          <a:graphicData uri="http://schemas.openxmlformats.org/drawingml/2006/table">
            <a:tbl>
              <a:tblPr firstRow="1" bandRow="1">
                <a:tableStyleId>{5C22544A-7EE6-4342-B048-85BDC9FD1C3A}</a:tableStyleId>
              </a:tblPr>
              <a:tblGrid>
                <a:gridCol w="9987176">
                  <a:extLst>
                    <a:ext uri="{9D8B030D-6E8A-4147-A177-3AD203B41FA5}">
                      <a16:colId xmlns:a16="http://schemas.microsoft.com/office/drawing/2014/main" val="770841435"/>
                    </a:ext>
                  </a:extLst>
                </a:gridCol>
              </a:tblGrid>
              <a:tr h="432304">
                <a:tc>
                  <a:txBody>
                    <a:bodyPr/>
                    <a:lstStyle/>
                    <a:p>
                      <a:r>
                        <a:rPr lang="en-US" sz="2000" dirty="0">
                          <a:solidFill>
                            <a:schemeClr val="tx1"/>
                          </a:solidFill>
                        </a:rPr>
                        <a:t>Synopsis :-</a:t>
                      </a:r>
                      <a:endParaRPr lang="en-IN" sz="2000" dirty="0">
                        <a:solidFill>
                          <a:schemeClr val="tx1"/>
                        </a:solidFill>
                      </a:endParaRPr>
                    </a:p>
                  </a:txBody>
                  <a:tcPr>
                    <a:solidFill>
                      <a:schemeClr val="bg1">
                        <a:lumMod val="65000"/>
                      </a:schemeClr>
                    </a:solidFill>
                  </a:tcPr>
                </a:tc>
                <a:extLst>
                  <a:ext uri="{0D108BD9-81ED-4DB2-BD59-A6C34878D82A}">
                    <a16:rowId xmlns:a16="http://schemas.microsoft.com/office/drawing/2014/main" val="3033679424"/>
                  </a:ext>
                </a:extLst>
              </a:tr>
              <a:tr h="742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web application's SQL backend can be identified.</a:t>
                      </a:r>
                      <a:endParaRPr lang="en-IN" dirty="0"/>
                    </a:p>
                  </a:txBody>
                  <a:tcPr/>
                </a:tc>
                <a:extLst>
                  <a:ext uri="{0D108BD9-81ED-4DB2-BD59-A6C34878D82A}">
                    <a16:rowId xmlns:a16="http://schemas.microsoft.com/office/drawing/2014/main" val="3295358672"/>
                  </a:ext>
                </a:extLst>
              </a:tr>
              <a:tr h="455579">
                <a:tc>
                  <a:txBody>
                    <a:bodyPr/>
                    <a:lstStyle/>
                    <a:p>
                      <a:r>
                        <a:rPr lang="en-US" sz="2000" b="1" u="none" dirty="0">
                          <a:solidFill>
                            <a:schemeClr val="tx1"/>
                          </a:solidFill>
                        </a:rPr>
                        <a:t>Description :-</a:t>
                      </a:r>
                      <a:endParaRPr lang="en-IN" sz="2000" b="1" u="none" dirty="0">
                        <a:solidFill>
                          <a:schemeClr val="tx1"/>
                        </a:solidFill>
                      </a:endParaRPr>
                    </a:p>
                  </a:txBody>
                  <a:tcPr>
                    <a:solidFill>
                      <a:schemeClr val="bg1">
                        <a:lumMod val="65000"/>
                      </a:schemeClr>
                    </a:solidFill>
                  </a:tcPr>
                </a:tc>
                <a:extLst>
                  <a:ext uri="{0D108BD9-81ED-4DB2-BD59-A6C34878D82A}">
                    <a16:rowId xmlns:a16="http://schemas.microsoft.com/office/drawing/2014/main" val="3336560103"/>
                  </a:ext>
                </a:extLst>
              </a:tr>
              <a:tr h="742507">
                <a:tc>
                  <a:txBody>
                    <a:bodyPr/>
                    <a:lstStyle/>
                    <a:p>
                      <a:r>
                        <a:rPr lang="en-US" sz="1800" b="0" i="0" kern="1200" dirty="0">
                          <a:solidFill>
                            <a:schemeClr val="dk1"/>
                          </a:solidFill>
                          <a:effectLst/>
                          <a:latin typeface="+mn-lt"/>
                          <a:ea typeface="+mn-ea"/>
                          <a:cs typeface="+mn-cs"/>
                        </a:rPr>
                        <a:t>At least one web application hosted on the remote web server is built on a SQL backend that we were able to identify by looking at error messages.</a:t>
                      </a:r>
                      <a:br>
                        <a:rPr lang="en-US" sz="1800" b="0" i="0" kern="1200" dirty="0">
                          <a:solidFill>
                            <a:schemeClr val="dk1"/>
                          </a:solidFill>
                          <a:effectLst/>
                          <a:latin typeface="+mn-lt"/>
                          <a:ea typeface="+mn-ea"/>
                          <a:cs typeface="+mn-cs"/>
                        </a:rPr>
                      </a:b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Leaking this kind of information may help an attacker fine-tune attacks against the application and its backend.</a:t>
                      </a:r>
                      <a:endParaRPr lang="en-IN" dirty="0"/>
                    </a:p>
                  </a:txBody>
                  <a:tcPr/>
                </a:tc>
                <a:extLst>
                  <a:ext uri="{0D108BD9-81ED-4DB2-BD59-A6C34878D82A}">
                    <a16:rowId xmlns:a16="http://schemas.microsoft.com/office/drawing/2014/main" val="2634980166"/>
                  </a:ext>
                </a:extLst>
              </a:tr>
              <a:tr h="431809">
                <a:tc>
                  <a:txBody>
                    <a:bodyPr/>
                    <a:lstStyle/>
                    <a:p>
                      <a:r>
                        <a:rPr lang="en-US" sz="2000" b="1" dirty="0">
                          <a:solidFill>
                            <a:schemeClr val="tx1"/>
                          </a:solidFill>
                        </a:rPr>
                        <a:t>Solutions :-</a:t>
                      </a:r>
                      <a:endParaRPr lang="en-IN" sz="2000" b="1" dirty="0">
                        <a:solidFill>
                          <a:schemeClr val="tx1"/>
                        </a:solidFill>
                      </a:endParaRPr>
                    </a:p>
                  </a:txBody>
                  <a:tcPr>
                    <a:solidFill>
                      <a:schemeClr val="bg1">
                        <a:lumMod val="65000"/>
                      </a:schemeClr>
                    </a:solidFill>
                  </a:tcPr>
                </a:tc>
                <a:extLst>
                  <a:ext uri="{0D108BD9-81ED-4DB2-BD59-A6C34878D82A}">
                    <a16:rowId xmlns:a16="http://schemas.microsoft.com/office/drawing/2014/main" val="2400288896"/>
                  </a:ext>
                </a:extLst>
              </a:tr>
              <a:tr h="742507">
                <a:tc>
                  <a:txBody>
                    <a:bodyPr/>
                    <a:lstStyle/>
                    <a:p>
                      <a:r>
                        <a:rPr lang="en-IN" sz="1800" b="0" i="0" kern="1200" dirty="0">
                          <a:solidFill>
                            <a:schemeClr val="dk1"/>
                          </a:solidFill>
                          <a:effectLst/>
                          <a:latin typeface="+mn-lt"/>
                          <a:ea typeface="+mn-ea"/>
                          <a:cs typeface="+mn-cs"/>
                        </a:rPr>
                        <a:t>Filter out error messages.</a:t>
                      </a:r>
                      <a:endParaRPr lang="en-IN" dirty="0"/>
                    </a:p>
                  </a:txBody>
                  <a:tcPr/>
                </a:tc>
                <a:extLst>
                  <a:ext uri="{0D108BD9-81ED-4DB2-BD59-A6C34878D82A}">
                    <a16:rowId xmlns:a16="http://schemas.microsoft.com/office/drawing/2014/main" val="2348512783"/>
                  </a:ext>
                </a:extLst>
              </a:tr>
            </a:tbl>
          </a:graphicData>
        </a:graphic>
      </p:graphicFrame>
      <p:graphicFrame>
        <p:nvGraphicFramePr>
          <p:cNvPr id="7" name="Table 7">
            <a:extLst>
              <a:ext uri="{FF2B5EF4-FFF2-40B4-BE49-F238E27FC236}">
                <a16:creationId xmlns:a16="http://schemas.microsoft.com/office/drawing/2014/main" id="{BCB6E782-CBDB-47C5-ADE7-37B425BBD923}"/>
              </a:ext>
            </a:extLst>
          </p:cNvPr>
          <p:cNvGraphicFramePr>
            <a:graphicFrameLocks noGrp="1"/>
          </p:cNvGraphicFramePr>
          <p:nvPr>
            <p:extLst>
              <p:ext uri="{D42A27DB-BD31-4B8C-83A1-F6EECF244321}">
                <p14:modId xmlns:p14="http://schemas.microsoft.com/office/powerpoint/2010/main" val="3037209258"/>
              </p:ext>
            </p:extLst>
          </p:nvPr>
        </p:nvGraphicFramePr>
        <p:xfrm>
          <a:off x="10635400" y="5356928"/>
          <a:ext cx="1436800" cy="731520"/>
        </p:xfrm>
        <a:graphic>
          <a:graphicData uri="http://schemas.openxmlformats.org/drawingml/2006/table">
            <a:tbl>
              <a:tblPr firstRow="1" bandRow="1">
                <a:tableStyleId>{5C22544A-7EE6-4342-B048-85BDC9FD1C3A}</a:tableStyleId>
              </a:tblPr>
              <a:tblGrid>
                <a:gridCol w="1436800">
                  <a:extLst>
                    <a:ext uri="{9D8B030D-6E8A-4147-A177-3AD203B41FA5}">
                      <a16:colId xmlns:a16="http://schemas.microsoft.com/office/drawing/2014/main" val="1347226835"/>
                    </a:ext>
                  </a:extLst>
                </a:gridCol>
              </a:tblGrid>
              <a:tr h="0">
                <a:tc>
                  <a:txBody>
                    <a:bodyPr/>
                    <a:lstStyle/>
                    <a:p>
                      <a:r>
                        <a:rPr lang="en-US" dirty="0">
                          <a:solidFill>
                            <a:sysClr val="windowText" lastClr="000000"/>
                          </a:solidFill>
                        </a:rPr>
                        <a:t> CVSS SCORE</a:t>
                      </a:r>
                      <a:endParaRPr lang="en-IN" dirty="0">
                        <a:solidFill>
                          <a:sysClr val="windowText" lastClr="000000"/>
                        </a:solidFill>
                      </a:endParaRPr>
                    </a:p>
                  </a:txBody>
                  <a:tcPr>
                    <a:solidFill>
                      <a:schemeClr val="bg1"/>
                    </a:solidFill>
                  </a:tcPr>
                </a:tc>
                <a:extLst>
                  <a:ext uri="{0D108BD9-81ED-4DB2-BD59-A6C34878D82A}">
                    <a16:rowId xmlns:a16="http://schemas.microsoft.com/office/drawing/2014/main" val="1966000069"/>
                  </a:ext>
                </a:extLst>
              </a:tr>
              <a:tr h="283943">
                <a:tc>
                  <a:txBody>
                    <a:bodyPr/>
                    <a:lstStyle/>
                    <a:p>
                      <a:r>
                        <a:rPr lang="en-US" dirty="0"/>
                        <a:t>          </a:t>
                      </a:r>
                      <a:r>
                        <a:rPr lang="en-US" dirty="0">
                          <a:solidFill>
                            <a:schemeClr val="tx1"/>
                          </a:solidFill>
                        </a:rPr>
                        <a:t>5.0</a:t>
                      </a:r>
                      <a:endParaRPr lang="en-IN" dirty="0">
                        <a:solidFill>
                          <a:schemeClr val="tx1"/>
                        </a:solidFill>
                      </a:endParaRPr>
                    </a:p>
                  </a:txBody>
                  <a:tcPr>
                    <a:solidFill>
                      <a:srgbClr val="FFFF00"/>
                    </a:solidFill>
                  </a:tcPr>
                </a:tc>
                <a:extLst>
                  <a:ext uri="{0D108BD9-81ED-4DB2-BD59-A6C34878D82A}">
                    <a16:rowId xmlns:a16="http://schemas.microsoft.com/office/drawing/2014/main" val="782855152"/>
                  </a:ext>
                </a:extLst>
              </a:tr>
            </a:tbl>
          </a:graphicData>
        </a:graphic>
      </p:graphicFrame>
    </p:spTree>
    <p:extLst>
      <p:ext uri="{BB962C8B-B14F-4D97-AF65-F5344CB8AC3E}">
        <p14:creationId xmlns:p14="http://schemas.microsoft.com/office/powerpoint/2010/main" val="1463755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600" dirty="0"/>
              <a:t>6. </a:t>
            </a:r>
            <a:r>
              <a:rPr lang="en-IN" sz="3200" dirty="0">
                <a:solidFill>
                  <a:srgbClr val="333333"/>
                </a:solidFill>
                <a:latin typeface="Helvetica Neue"/>
              </a:rPr>
              <a:t>Web Application SQL Backend Identification</a:t>
            </a:r>
            <a:br>
              <a:rPr lang="en-IN" sz="800" b="1" i="0" dirty="0">
                <a:solidFill>
                  <a:srgbClr val="425363"/>
                </a:solidFill>
                <a:effectLst/>
                <a:latin typeface="fira sans"/>
              </a:rPr>
            </a:b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4"/>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pic>
        <p:nvPicPr>
          <p:cNvPr id="6" name="Picture 5">
            <a:extLst>
              <a:ext uri="{FF2B5EF4-FFF2-40B4-BE49-F238E27FC236}">
                <a16:creationId xmlns:a16="http://schemas.microsoft.com/office/drawing/2014/main" id="{E0946056-14EC-4489-8459-F409440CCF90}"/>
              </a:ext>
            </a:extLst>
          </p:cNvPr>
          <p:cNvPicPr>
            <a:picLocks noChangeAspect="1"/>
          </p:cNvPicPr>
          <p:nvPr/>
        </p:nvPicPr>
        <p:blipFill>
          <a:blip r:embed="rId5"/>
          <a:stretch>
            <a:fillRect/>
          </a:stretch>
        </p:blipFill>
        <p:spPr>
          <a:xfrm>
            <a:off x="321280" y="1874557"/>
            <a:ext cx="10078857" cy="2076740"/>
          </a:xfrm>
          <a:prstGeom prst="rect">
            <a:avLst/>
          </a:prstGeom>
        </p:spPr>
      </p:pic>
    </p:spTree>
    <p:extLst>
      <p:ext uri="{BB962C8B-B14F-4D97-AF65-F5344CB8AC3E}">
        <p14:creationId xmlns:p14="http://schemas.microsoft.com/office/powerpoint/2010/main" val="270168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600" dirty="0"/>
              <a:t>7. </a:t>
            </a:r>
            <a:r>
              <a:rPr lang="en-IN" sz="3200" dirty="0">
                <a:solidFill>
                  <a:srgbClr val="333333"/>
                </a:solidFill>
                <a:latin typeface="Helvetica Neue"/>
              </a:rPr>
              <a:t>Web Server Transmits Cleartext Credentials</a:t>
            </a:r>
            <a:br>
              <a:rPr lang="en-IN" sz="800" b="1" i="0" dirty="0">
                <a:solidFill>
                  <a:srgbClr val="425363"/>
                </a:solidFill>
                <a:effectLst/>
                <a:latin typeface="fira sans"/>
              </a:rPr>
            </a:b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4"/>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extLst>
              <p:ext uri="{D42A27DB-BD31-4B8C-83A1-F6EECF244321}">
                <p14:modId xmlns:p14="http://schemas.microsoft.com/office/powerpoint/2010/main" val="3545221928"/>
              </p:ext>
            </p:extLst>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bg1"/>
                          </a:solidFill>
                        </a:rPr>
                        <a:t>MEDIUM</a:t>
                      </a:r>
                      <a:endParaRPr lang="en-IN" dirty="0">
                        <a:solidFill>
                          <a:schemeClr val="bg1"/>
                        </a:solidFill>
                      </a:endParaRPr>
                    </a:p>
                  </a:txBody>
                  <a:tcPr>
                    <a:solidFill>
                      <a:srgbClr val="00B050"/>
                    </a:solidFill>
                  </a:tcPr>
                </a:tc>
                <a:extLst>
                  <a:ext uri="{0D108BD9-81ED-4DB2-BD59-A6C34878D82A}">
                    <a16:rowId xmlns:a16="http://schemas.microsoft.com/office/drawing/2014/main" val="1526912978"/>
                  </a:ext>
                </a:extLst>
              </a:tr>
            </a:tbl>
          </a:graphicData>
        </a:graphic>
      </p:graphicFrame>
      <p:graphicFrame>
        <p:nvGraphicFramePr>
          <p:cNvPr id="6" name="Table 6">
            <a:extLst>
              <a:ext uri="{FF2B5EF4-FFF2-40B4-BE49-F238E27FC236}">
                <a16:creationId xmlns:a16="http://schemas.microsoft.com/office/drawing/2014/main" id="{33371966-3A86-4762-93DB-0EDA07112D79}"/>
              </a:ext>
            </a:extLst>
          </p:cNvPr>
          <p:cNvGraphicFramePr>
            <a:graphicFrameLocks noGrp="1"/>
          </p:cNvGraphicFramePr>
          <p:nvPr>
            <p:extLst>
              <p:ext uri="{D42A27DB-BD31-4B8C-83A1-F6EECF244321}">
                <p14:modId xmlns:p14="http://schemas.microsoft.com/office/powerpoint/2010/main" val="370903004"/>
              </p:ext>
            </p:extLst>
          </p:nvPr>
        </p:nvGraphicFramePr>
        <p:xfrm>
          <a:off x="429443" y="1820702"/>
          <a:ext cx="9987176" cy="4267746"/>
        </p:xfrm>
        <a:graphic>
          <a:graphicData uri="http://schemas.openxmlformats.org/drawingml/2006/table">
            <a:tbl>
              <a:tblPr firstRow="1" bandRow="1">
                <a:tableStyleId>{5C22544A-7EE6-4342-B048-85BDC9FD1C3A}</a:tableStyleId>
              </a:tblPr>
              <a:tblGrid>
                <a:gridCol w="9987176">
                  <a:extLst>
                    <a:ext uri="{9D8B030D-6E8A-4147-A177-3AD203B41FA5}">
                      <a16:colId xmlns:a16="http://schemas.microsoft.com/office/drawing/2014/main" val="770841435"/>
                    </a:ext>
                  </a:extLst>
                </a:gridCol>
              </a:tblGrid>
              <a:tr h="432304">
                <a:tc>
                  <a:txBody>
                    <a:bodyPr/>
                    <a:lstStyle/>
                    <a:p>
                      <a:r>
                        <a:rPr lang="en-US" sz="2000" dirty="0">
                          <a:solidFill>
                            <a:schemeClr val="tx1"/>
                          </a:solidFill>
                        </a:rPr>
                        <a:t>Synopsis :-</a:t>
                      </a:r>
                      <a:endParaRPr lang="en-IN" sz="2000" dirty="0">
                        <a:solidFill>
                          <a:schemeClr val="tx1"/>
                        </a:solidFill>
                      </a:endParaRPr>
                    </a:p>
                  </a:txBody>
                  <a:tcPr>
                    <a:solidFill>
                      <a:schemeClr val="bg1">
                        <a:lumMod val="65000"/>
                      </a:schemeClr>
                    </a:solidFill>
                  </a:tcPr>
                </a:tc>
                <a:extLst>
                  <a:ext uri="{0D108BD9-81ED-4DB2-BD59-A6C34878D82A}">
                    <a16:rowId xmlns:a16="http://schemas.microsoft.com/office/drawing/2014/main" val="3033679424"/>
                  </a:ext>
                </a:extLst>
              </a:tr>
              <a:tr h="742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remote web server might transmit credentials in cleartext.</a:t>
                      </a:r>
                      <a:endParaRPr lang="en-IN" dirty="0"/>
                    </a:p>
                  </a:txBody>
                  <a:tcPr/>
                </a:tc>
                <a:extLst>
                  <a:ext uri="{0D108BD9-81ED-4DB2-BD59-A6C34878D82A}">
                    <a16:rowId xmlns:a16="http://schemas.microsoft.com/office/drawing/2014/main" val="3295358672"/>
                  </a:ext>
                </a:extLst>
              </a:tr>
              <a:tr h="455579">
                <a:tc>
                  <a:txBody>
                    <a:bodyPr/>
                    <a:lstStyle/>
                    <a:p>
                      <a:r>
                        <a:rPr lang="en-US" sz="2000" b="1" u="none" dirty="0">
                          <a:solidFill>
                            <a:schemeClr val="tx1"/>
                          </a:solidFill>
                        </a:rPr>
                        <a:t>Description :-</a:t>
                      </a:r>
                      <a:endParaRPr lang="en-IN" sz="2000" b="1" u="none" dirty="0">
                        <a:solidFill>
                          <a:schemeClr val="tx1"/>
                        </a:solidFill>
                      </a:endParaRPr>
                    </a:p>
                  </a:txBody>
                  <a:tcPr>
                    <a:solidFill>
                      <a:schemeClr val="bg1">
                        <a:lumMod val="65000"/>
                      </a:schemeClr>
                    </a:solidFill>
                  </a:tcPr>
                </a:tc>
                <a:extLst>
                  <a:ext uri="{0D108BD9-81ED-4DB2-BD59-A6C34878D82A}">
                    <a16:rowId xmlns:a16="http://schemas.microsoft.com/office/drawing/2014/main" val="3336560103"/>
                  </a:ext>
                </a:extLst>
              </a:tr>
              <a:tr h="742507">
                <a:tc>
                  <a:txBody>
                    <a:bodyPr/>
                    <a:lstStyle/>
                    <a:p>
                      <a:r>
                        <a:rPr lang="en-US" sz="1800" b="0" i="0" kern="1200" dirty="0">
                          <a:solidFill>
                            <a:schemeClr val="dk1"/>
                          </a:solidFill>
                          <a:effectLst/>
                          <a:latin typeface="+mn-lt"/>
                          <a:ea typeface="+mn-ea"/>
                          <a:cs typeface="+mn-cs"/>
                        </a:rPr>
                        <a:t>The remote web server contains several HTML form fields containing an input of type 'password' which transmit their information to a remote web server in cleartext.</a:t>
                      </a:r>
                      <a:br>
                        <a:rPr lang="en-US" sz="1800" b="0" i="0" kern="1200" dirty="0">
                          <a:solidFill>
                            <a:schemeClr val="dk1"/>
                          </a:solidFill>
                          <a:effectLst/>
                          <a:latin typeface="+mn-lt"/>
                          <a:ea typeface="+mn-ea"/>
                          <a:cs typeface="+mn-cs"/>
                        </a:rPr>
                      </a:b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An attacker eavesdropping the traffic between web browser and server may obtain logins and passwords of valid users.</a:t>
                      </a:r>
                      <a:endParaRPr lang="en-IN" dirty="0"/>
                    </a:p>
                  </a:txBody>
                  <a:tcPr/>
                </a:tc>
                <a:extLst>
                  <a:ext uri="{0D108BD9-81ED-4DB2-BD59-A6C34878D82A}">
                    <a16:rowId xmlns:a16="http://schemas.microsoft.com/office/drawing/2014/main" val="2634980166"/>
                  </a:ext>
                </a:extLst>
              </a:tr>
              <a:tr h="431809">
                <a:tc>
                  <a:txBody>
                    <a:bodyPr/>
                    <a:lstStyle/>
                    <a:p>
                      <a:r>
                        <a:rPr lang="en-US" sz="2000" b="1" dirty="0">
                          <a:solidFill>
                            <a:schemeClr val="tx1"/>
                          </a:solidFill>
                        </a:rPr>
                        <a:t>Solutions :-</a:t>
                      </a:r>
                      <a:endParaRPr lang="en-IN" sz="2000" b="1" dirty="0">
                        <a:solidFill>
                          <a:schemeClr val="tx1"/>
                        </a:solidFill>
                      </a:endParaRPr>
                    </a:p>
                  </a:txBody>
                  <a:tcPr>
                    <a:solidFill>
                      <a:schemeClr val="bg1">
                        <a:lumMod val="65000"/>
                      </a:schemeClr>
                    </a:solidFill>
                  </a:tcPr>
                </a:tc>
                <a:extLst>
                  <a:ext uri="{0D108BD9-81ED-4DB2-BD59-A6C34878D82A}">
                    <a16:rowId xmlns:a16="http://schemas.microsoft.com/office/drawing/2014/main" val="2400288896"/>
                  </a:ext>
                </a:extLst>
              </a:tr>
              <a:tr h="742507">
                <a:tc>
                  <a:txBody>
                    <a:bodyPr/>
                    <a:lstStyle/>
                    <a:p>
                      <a:r>
                        <a:rPr lang="en-US" sz="1800" b="0" i="0" kern="1200" dirty="0">
                          <a:solidFill>
                            <a:schemeClr val="dk1"/>
                          </a:solidFill>
                          <a:effectLst/>
                          <a:latin typeface="+mn-lt"/>
                          <a:ea typeface="+mn-ea"/>
                          <a:cs typeface="+mn-cs"/>
                        </a:rPr>
                        <a:t>Make sure that every sensitive form transmits content over HTTPS.</a:t>
                      </a:r>
                      <a:endParaRPr lang="en-IN" dirty="0"/>
                    </a:p>
                  </a:txBody>
                  <a:tcPr/>
                </a:tc>
                <a:extLst>
                  <a:ext uri="{0D108BD9-81ED-4DB2-BD59-A6C34878D82A}">
                    <a16:rowId xmlns:a16="http://schemas.microsoft.com/office/drawing/2014/main" val="2348512783"/>
                  </a:ext>
                </a:extLst>
              </a:tr>
            </a:tbl>
          </a:graphicData>
        </a:graphic>
      </p:graphicFrame>
      <p:graphicFrame>
        <p:nvGraphicFramePr>
          <p:cNvPr id="7" name="Table 7">
            <a:extLst>
              <a:ext uri="{FF2B5EF4-FFF2-40B4-BE49-F238E27FC236}">
                <a16:creationId xmlns:a16="http://schemas.microsoft.com/office/drawing/2014/main" id="{BCB6E782-CBDB-47C5-ADE7-37B425BBD923}"/>
              </a:ext>
            </a:extLst>
          </p:cNvPr>
          <p:cNvGraphicFramePr>
            <a:graphicFrameLocks noGrp="1"/>
          </p:cNvGraphicFramePr>
          <p:nvPr>
            <p:extLst>
              <p:ext uri="{D42A27DB-BD31-4B8C-83A1-F6EECF244321}">
                <p14:modId xmlns:p14="http://schemas.microsoft.com/office/powerpoint/2010/main" val="2121623270"/>
              </p:ext>
            </p:extLst>
          </p:nvPr>
        </p:nvGraphicFramePr>
        <p:xfrm>
          <a:off x="10635400" y="5356928"/>
          <a:ext cx="1436800" cy="731520"/>
        </p:xfrm>
        <a:graphic>
          <a:graphicData uri="http://schemas.openxmlformats.org/drawingml/2006/table">
            <a:tbl>
              <a:tblPr firstRow="1" bandRow="1">
                <a:tableStyleId>{5C22544A-7EE6-4342-B048-85BDC9FD1C3A}</a:tableStyleId>
              </a:tblPr>
              <a:tblGrid>
                <a:gridCol w="1436800">
                  <a:extLst>
                    <a:ext uri="{9D8B030D-6E8A-4147-A177-3AD203B41FA5}">
                      <a16:colId xmlns:a16="http://schemas.microsoft.com/office/drawing/2014/main" val="1347226835"/>
                    </a:ext>
                  </a:extLst>
                </a:gridCol>
              </a:tblGrid>
              <a:tr h="0">
                <a:tc>
                  <a:txBody>
                    <a:bodyPr/>
                    <a:lstStyle/>
                    <a:p>
                      <a:r>
                        <a:rPr lang="en-US" dirty="0">
                          <a:solidFill>
                            <a:sysClr val="windowText" lastClr="000000"/>
                          </a:solidFill>
                        </a:rPr>
                        <a:t> CVSS SCORE</a:t>
                      </a:r>
                      <a:endParaRPr lang="en-IN" dirty="0">
                        <a:solidFill>
                          <a:sysClr val="windowText" lastClr="000000"/>
                        </a:solidFill>
                      </a:endParaRPr>
                    </a:p>
                  </a:txBody>
                  <a:tcPr>
                    <a:solidFill>
                      <a:schemeClr val="bg1"/>
                    </a:solidFill>
                  </a:tcPr>
                </a:tc>
                <a:extLst>
                  <a:ext uri="{0D108BD9-81ED-4DB2-BD59-A6C34878D82A}">
                    <a16:rowId xmlns:a16="http://schemas.microsoft.com/office/drawing/2014/main" val="1966000069"/>
                  </a:ext>
                </a:extLst>
              </a:tr>
              <a:tr h="283943">
                <a:tc>
                  <a:txBody>
                    <a:bodyPr/>
                    <a:lstStyle/>
                    <a:p>
                      <a:r>
                        <a:rPr lang="en-US" dirty="0"/>
                        <a:t>          </a:t>
                      </a:r>
                      <a:r>
                        <a:rPr lang="en-US" dirty="0">
                          <a:solidFill>
                            <a:schemeClr val="bg1"/>
                          </a:solidFill>
                        </a:rPr>
                        <a:t>2.0</a:t>
                      </a:r>
                      <a:endParaRPr lang="en-IN" dirty="0">
                        <a:solidFill>
                          <a:schemeClr val="bg1"/>
                        </a:solidFill>
                      </a:endParaRPr>
                    </a:p>
                  </a:txBody>
                  <a:tcPr>
                    <a:solidFill>
                      <a:srgbClr val="00B050"/>
                    </a:solidFill>
                  </a:tcPr>
                </a:tc>
                <a:extLst>
                  <a:ext uri="{0D108BD9-81ED-4DB2-BD59-A6C34878D82A}">
                    <a16:rowId xmlns:a16="http://schemas.microsoft.com/office/drawing/2014/main" val="782855152"/>
                  </a:ext>
                </a:extLst>
              </a:tr>
            </a:tbl>
          </a:graphicData>
        </a:graphic>
      </p:graphicFrame>
    </p:spTree>
    <p:extLst>
      <p:ext uri="{BB962C8B-B14F-4D97-AF65-F5344CB8AC3E}">
        <p14:creationId xmlns:p14="http://schemas.microsoft.com/office/powerpoint/2010/main" val="883214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600" dirty="0"/>
              <a:t>7. </a:t>
            </a:r>
            <a:r>
              <a:rPr lang="en-IN" sz="3200" dirty="0">
                <a:solidFill>
                  <a:srgbClr val="333333"/>
                </a:solidFill>
                <a:latin typeface="Helvetica Neue"/>
              </a:rPr>
              <a:t>Web Server Transmits Cleartext Credentials</a:t>
            </a:r>
            <a:br>
              <a:rPr lang="en-IN" sz="800" b="1" i="0" dirty="0">
                <a:solidFill>
                  <a:srgbClr val="425363"/>
                </a:solidFill>
                <a:effectLst/>
                <a:latin typeface="fira sans"/>
              </a:rPr>
            </a:b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4"/>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bg1"/>
                          </a:solidFill>
                        </a:rPr>
                        <a:t>MEDIUM</a:t>
                      </a:r>
                      <a:endParaRPr lang="en-IN" dirty="0">
                        <a:solidFill>
                          <a:schemeClr val="bg1"/>
                        </a:solidFill>
                      </a:endParaRPr>
                    </a:p>
                  </a:txBody>
                  <a:tcPr>
                    <a:solidFill>
                      <a:srgbClr val="00B050"/>
                    </a:solidFill>
                  </a:tcPr>
                </a:tc>
                <a:extLst>
                  <a:ext uri="{0D108BD9-81ED-4DB2-BD59-A6C34878D82A}">
                    <a16:rowId xmlns:a16="http://schemas.microsoft.com/office/drawing/2014/main" val="1526912978"/>
                  </a:ext>
                </a:extLst>
              </a:tr>
            </a:tbl>
          </a:graphicData>
        </a:graphic>
      </p:graphicFrame>
      <p:pic>
        <p:nvPicPr>
          <p:cNvPr id="8" name="Picture 7">
            <a:extLst>
              <a:ext uri="{FF2B5EF4-FFF2-40B4-BE49-F238E27FC236}">
                <a16:creationId xmlns:a16="http://schemas.microsoft.com/office/drawing/2014/main" id="{9762E44A-79FC-48FE-A55A-77BCBC1EC6E3}"/>
              </a:ext>
            </a:extLst>
          </p:cNvPr>
          <p:cNvPicPr>
            <a:picLocks noChangeAspect="1"/>
          </p:cNvPicPr>
          <p:nvPr/>
        </p:nvPicPr>
        <p:blipFill>
          <a:blip r:embed="rId5"/>
          <a:stretch>
            <a:fillRect/>
          </a:stretch>
        </p:blipFill>
        <p:spPr>
          <a:xfrm>
            <a:off x="390709" y="1856654"/>
            <a:ext cx="10021699" cy="1733792"/>
          </a:xfrm>
          <a:prstGeom prst="rect">
            <a:avLst/>
          </a:prstGeom>
        </p:spPr>
      </p:pic>
    </p:spTree>
    <p:extLst>
      <p:ext uri="{BB962C8B-B14F-4D97-AF65-F5344CB8AC3E}">
        <p14:creationId xmlns:p14="http://schemas.microsoft.com/office/powerpoint/2010/main" val="2919212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Vulnerability Assessment Report of</a:t>
            </a:r>
            <a:br>
              <a:rPr lang="en-US" sz="3200" dirty="0"/>
            </a:br>
            <a:r>
              <a:rPr lang="en-US" sz="3200" dirty="0"/>
              <a:t>Win 7 ultimate(Virtual Machine)</a:t>
            </a: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55225" y="6400800"/>
            <a:ext cx="4367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598A34B1-4095-4C3E-A35B-F6EED3416CD1}"/>
              </a:ext>
            </a:extLst>
          </p:cNvPr>
          <p:cNvPicPr>
            <a:picLocks noGrp="1" noChangeAspect="1"/>
          </p:cNvPicPr>
          <p:nvPr>
            <p:ph idx="1"/>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318995" y="1818630"/>
            <a:ext cx="7126663" cy="4351338"/>
          </a:xfrm>
        </p:spPr>
      </p:pic>
      <p:sp>
        <p:nvSpPr>
          <p:cNvPr id="10" name="TextBox 9">
            <a:extLst>
              <a:ext uri="{FF2B5EF4-FFF2-40B4-BE49-F238E27FC236}">
                <a16:creationId xmlns:a16="http://schemas.microsoft.com/office/drawing/2014/main" id="{BF645D8C-D0CF-437F-8E6A-F10869A5A89A}"/>
              </a:ext>
            </a:extLst>
          </p:cNvPr>
          <p:cNvSpPr txBox="1"/>
          <p:nvPr/>
        </p:nvSpPr>
        <p:spPr>
          <a:xfrm>
            <a:off x="2318995" y="6169968"/>
            <a:ext cx="7126663" cy="230832"/>
          </a:xfrm>
          <a:prstGeom prst="rect">
            <a:avLst/>
          </a:prstGeom>
          <a:noFill/>
        </p:spPr>
        <p:txBody>
          <a:bodyPr wrap="square" rtlCol="0">
            <a:spAutoFit/>
          </a:bodyPr>
          <a:lstStyle/>
          <a:p>
            <a:r>
              <a:rPr lang="en-IN" sz="900">
                <a:hlinkClick r:id="rId5" tooltip="http://askubuntu.com/questions/179799/where-is-the-devices-menu-of-a-windows-virtual-machine"/>
              </a:rPr>
              <a:t>This Photo</a:t>
            </a:r>
            <a:r>
              <a:rPr lang="en-IN" sz="900"/>
              <a:t> by Unknown Author is licensed under </a:t>
            </a:r>
            <a:r>
              <a:rPr lang="en-IN" sz="900">
                <a:hlinkClick r:id="rId6" tooltip="https://creativecommons.org/licenses/by-sa/3.0/"/>
              </a:rPr>
              <a:t>CC BY-SA</a:t>
            </a:r>
            <a:endParaRPr lang="en-IN" sz="900"/>
          </a:p>
        </p:txBody>
      </p:sp>
    </p:spTree>
    <p:extLst>
      <p:ext uri="{BB962C8B-B14F-4D97-AF65-F5344CB8AC3E}">
        <p14:creationId xmlns:p14="http://schemas.microsoft.com/office/powerpoint/2010/main" val="708369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Vulnerability Statistics</a:t>
            </a: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55225" y="6400800"/>
            <a:ext cx="43677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21" name="Table 21">
            <a:extLst>
              <a:ext uri="{FF2B5EF4-FFF2-40B4-BE49-F238E27FC236}">
                <a16:creationId xmlns:a16="http://schemas.microsoft.com/office/drawing/2014/main" id="{A4A599CA-A28E-499F-A23F-04369188A1F3}"/>
              </a:ext>
            </a:extLst>
          </p:cNvPr>
          <p:cNvGraphicFramePr>
            <a:graphicFrameLocks noGrp="1"/>
          </p:cNvGraphicFramePr>
          <p:nvPr>
            <p:ph idx="1"/>
            <p:extLst>
              <p:ext uri="{D42A27DB-BD31-4B8C-83A1-F6EECF244321}">
                <p14:modId xmlns:p14="http://schemas.microsoft.com/office/powerpoint/2010/main" val="4138679545"/>
              </p:ext>
            </p:extLst>
          </p:nvPr>
        </p:nvGraphicFramePr>
        <p:xfrm>
          <a:off x="838200" y="1825624"/>
          <a:ext cx="4817882" cy="2209044"/>
        </p:xfrm>
        <a:graphic>
          <a:graphicData uri="http://schemas.openxmlformats.org/drawingml/2006/table">
            <a:tbl>
              <a:tblPr firstRow="1" bandRow="1">
                <a:tableStyleId>{5C22544A-7EE6-4342-B048-85BDC9FD1C3A}</a:tableStyleId>
              </a:tblPr>
              <a:tblGrid>
                <a:gridCol w="2408941">
                  <a:extLst>
                    <a:ext uri="{9D8B030D-6E8A-4147-A177-3AD203B41FA5}">
                      <a16:colId xmlns:a16="http://schemas.microsoft.com/office/drawing/2014/main" val="3042988210"/>
                    </a:ext>
                  </a:extLst>
                </a:gridCol>
                <a:gridCol w="2408941">
                  <a:extLst>
                    <a:ext uri="{9D8B030D-6E8A-4147-A177-3AD203B41FA5}">
                      <a16:colId xmlns:a16="http://schemas.microsoft.com/office/drawing/2014/main" val="4178225522"/>
                    </a:ext>
                  </a:extLst>
                </a:gridCol>
              </a:tblGrid>
              <a:tr h="552261">
                <a:tc>
                  <a:txBody>
                    <a:bodyPr/>
                    <a:lstStyle/>
                    <a:p>
                      <a:pPr algn="ctr"/>
                      <a:r>
                        <a:rPr lang="en-US" dirty="0"/>
                        <a:t>Severity</a:t>
                      </a:r>
                      <a:endParaRPr lang="en-IN" dirty="0"/>
                    </a:p>
                  </a:txBody>
                  <a:tcPr/>
                </a:tc>
                <a:tc>
                  <a:txBody>
                    <a:bodyPr/>
                    <a:lstStyle/>
                    <a:p>
                      <a:pPr algn="ctr"/>
                      <a:r>
                        <a:rPr lang="en-US" dirty="0"/>
                        <a:t>Count</a:t>
                      </a:r>
                      <a:endParaRPr lang="en-IN" dirty="0"/>
                    </a:p>
                  </a:txBody>
                  <a:tcPr/>
                </a:tc>
                <a:extLst>
                  <a:ext uri="{0D108BD9-81ED-4DB2-BD59-A6C34878D82A}">
                    <a16:rowId xmlns:a16="http://schemas.microsoft.com/office/drawing/2014/main" val="565617959"/>
                  </a:ext>
                </a:extLst>
              </a:tr>
              <a:tr h="552261">
                <a:tc>
                  <a:txBody>
                    <a:bodyPr/>
                    <a:lstStyle/>
                    <a:p>
                      <a:pPr algn="ctr"/>
                      <a:r>
                        <a:rPr lang="en-US" dirty="0"/>
                        <a:t>CRITICAL</a:t>
                      </a:r>
                      <a:endParaRPr lang="en-IN" dirty="0"/>
                    </a:p>
                  </a:txBody>
                  <a:tcPr>
                    <a:solidFill>
                      <a:srgbClr val="FF0000"/>
                    </a:solidFill>
                  </a:tcPr>
                </a:tc>
                <a:tc>
                  <a:txBody>
                    <a:bodyPr/>
                    <a:lstStyle/>
                    <a:p>
                      <a:r>
                        <a:rPr lang="en-US" dirty="0"/>
                        <a:t>3</a:t>
                      </a:r>
                      <a:endParaRPr lang="en-IN" dirty="0"/>
                    </a:p>
                  </a:txBody>
                  <a:tcPr/>
                </a:tc>
                <a:extLst>
                  <a:ext uri="{0D108BD9-81ED-4DB2-BD59-A6C34878D82A}">
                    <a16:rowId xmlns:a16="http://schemas.microsoft.com/office/drawing/2014/main" val="742324624"/>
                  </a:ext>
                </a:extLst>
              </a:tr>
              <a:tr h="552261">
                <a:tc>
                  <a:txBody>
                    <a:bodyPr/>
                    <a:lstStyle/>
                    <a:p>
                      <a:pPr algn="ctr"/>
                      <a:r>
                        <a:rPr lang="en-US" dirty="0"/>
                        <a:t>MEDIUM</a:t>
                      </a:r>
                      <a:endParaRPr lang="en-IN" dirty="0"/>
                    </a:p>
                  </a:txBody>
                  <a:tcPr>
                    <a:solidFill>
                      <a:srgbClr val="FFFF00"/>
                    </a:solidFill>
                  </a:tcPr>
                </a:tc>
                <a:tc>
                  <a:txBody>
                    <a:bodyPr/>
                    <a:lstStyle/>
                    <a:p>
                      <a:r>
                        <a:rPr lang="en-US" dirty="0"/>
                        <a:t>5</a:t>
                      </a:r>
                      <a:endParaRPr lang="en-IN" dirty="0"/>
                    </a:p>
                  </a:txBody>
                  <a:tcPr/>
                </a:tc>
                <a:extLst>
                  <a:ext uri="{0D108BD9-81ED-4DB2-BD59-A6C34878D82A}">
                    <a16:rowId xmlns:a16="http://schemas.microsoft.com/office/drawing/2014/main" val="1970557692"/>
                  </a:ext>
                </a:extLst>
              </a:tr>
              <a:tr h="552261">
                <a:tc>
                  <a:txBody>
                    <a:bodyPr/>
                    <a:lstStyle/>
                    <a:p>
                      <a:pPr algn="ctr"/>
                      <a:r>
                        <a:rPr lang="en-US" dirty="0"/>
                        <a:t>LOW</a:t>
                      </a:r>
                      <a:endParaRPr lang="en-IN" dirty="0"/>
                    </a:p>
                  </a:txBody>
                  <a:tcPr>
                    <a:solidFill>
                      <a:srgbClr val="00B050"/>
                    </a:solidFill>
                  </a:tcPr>
                </a:tc>
                <a:tc>
                  <a:txBody>
                    <a:bodyPr/>
                    <a:lstStyle/>
                    <a:p>
                      <a:r>
                        <a:rPr lang="en-US" dirty="0"/>
                        <a:t>1</a:t>
                      </a:r>
                      <a:endParaRPr lang="en-IN" dirty="0"/>
                    </a:p>
                  </a:txBody>
                  <a:tcPr/>
                </a:tc>
                <a:extLst>
                  <a:ext uri="{0D108BD9-81ED-4DB2-BD59-A6C34878D82A}">
                    <a16:rowId xmlns:a16="http://schemas.microsoft.com/office/drawing/2014/main" val="2610449938"/>
                  </a:ext>
                </a:extLst>
              </a:tr>
            </a:tbl>
          </a:graphicData>
        </a:graphic>
      </p:graphicFrame>
      <p:graphicFrame>
        <p:nvGraphicFramePr>
          <p:cNvPr id="12" name="Chart 11">
            <a:extLst>
              <a:ext uri="{FF2B5EF4-FFF2-40B4-BE49-F238E27FC236}">
                <a16:creationId xmlns:a16="http://schemas.microsoft.com/office/drawing/2014/main" id="{F20A46A1-1A79-45A2-A5C1-9DB5973231F1}"/>
              </a:ext>
            </a:extLst>
          </p:cNvPr>
          <p:cNvGraphicFramePr>
            <a:graphicFrameLocks/>
          </p:cNvGraphicFramePr>
          <p:nvPr>
            <p:extLst>
              <p:ext uri="{D42A27DB-BD31-4B8C-83A1-F6EECF244321}">
                <p14:modId xmlns:p14="http://schemas.microsoft.com/office/powerpoint/2010/main" val="2304101403"/>
              </p:ext>
            </p:extLst>
          </p:nvPr>
        </p:nvGraphicFramePr>
        <p:xfrm>
          <a:off x="5761349" y="2019692"/>
          <a:ext cx="6135278" cy="40417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21068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1. Guest Account is enabled and have no password</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45799" y="6400800"/>
            <a:ext cx="44620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t>CRITICAL</a:t>
                      </a:r>
                      <a:endParaRPr lang="en-IN" dirty="0"/>
                    </a:p>
                  </a:txBody>
                  <a:tcPr>
                    <a:solidFill>
                      <a:srgbClr val="FF0000"/>
                    </a:solidFill>
                  </a:tcPr>
                </a:tc>
                <a:extLst>
                  <a:ext uri="{0D108BD9-81ED-4DB2-BD59-A6C34878D82A}">
                    <a16:rowId xmlns:a16="http://schemas.microsoft.com/office/drawing/2014/main" val="1526912978"/>
                  </a:ext>
                </a:extLst>
              </a:tr>
            </a:tbl>
          </a:graphicData>
        </a:graphic>
      </p:graphicFrame>
      <p:graphicFrame>
        <p:nvGraphicFramePr>
          <p:cNvPr id="6" name="Table 6">
            <a:extLst>
              <a:ext uri="{FF2B5EF4-FFF2-40B4-BE49-F238E27FC236}">
                <a16:creationId xmlns:a16="http://schemas.microsoft.com/office/drawing/2014/main" id="{33371966-3A86-4762-93DB-0EDA07112D79}"/>
              </a:ext>
            </a:extLst>
          </p:cNvPr>
          <p:cNvGraphicFramePr>
            <a:graphicFrameLocks noGrp="1"/>
          </p:cNvGraphicFramePr>
          <p:nvPr>
            <p:extLst>
              <p:ext uri="{D42A27DB-BD31-4B8C-83A1-F6EECF244321}">
                <p14:modId xmlns:p14="http://schemas.microsoft.com/office/powerpoint/2010/main" val="845577323"/>
              </p:ext>
            </p:extLst>
          </p:nvPr>
        </p:nvGraphicFramePr>
        <p:xfrm>
          <a:off x="429443" y="1820702"/>
          <a:ext cx="9987176" cy="4267746"/>
        </p:xfrm>
        <a:graphic>
          <a:graphicData uri="http://schemas.openxmlformats.org/drawingml/2006/table">
            <a:tbl>
              <a:tblPr firstRow="1" bandRow="1">
                <a:tableStyleId>{5C22544A-7EE6-4342-B048-85BDC9FD1C3A}</a:tableStyleId>
              </a:tblPr>
              <a:tblGrid>
                <a:gridCol w="9987176">
                  <a:extLst>
                    <a:ext uri="{9D8B030D-6E8A-4147-A177-3AD203B41FA5}">
                      <a16:colId xmlns:a16="http://schemas.microsoft.com/office/drawing/2014/main" val="770841435"/>
                    </a:ext>
                  </a:extLst>
                </a:gridCol>
              </a:tblGrid>
              <a:tr h="432304">
                <a:tc>
                  <a:txBody>
                    <a:bodyPr/>
                    <a:lstStyle/>
                    <a:p>
                      <a:r>
                        <a:rPr lang="en-US" sz="2000" dirty="0">
                          <a:solidFill>
                            <a:schemeClr val="tx1"/>
                          </a:solidFill>
                        </a:rPr>
                        <a:t>Synopsis :-</a:t>
                      </a:r>
                      <a:endParaRPr lang="en-IN" sz="2000" dirty="0">
                        <a:solidFill>
                          <a:schemeClr val="tx1"/>
                        </a:solidFill>
                      </a:endParaRPr>
                    </a:p>
                  </a:txBody>
                  <a:tcPr>
                    <a:solidFill>
                      <a:schemeClr val="bg1">
                        <a:lumMod val="65000"/>
                      </a:schemeClr>
                    </a:solidFill>
                  </a:tcPr>
                </a:tc>
                <a:extLst>
                  <a:ext uri="{0D108BD9-81ED-4DB2-BD59-A6C34878D82A}">
                    <a16:rowId xmlns:a16="http://schemas.microsoft.com/office/drawing/2014/main" val="3033679424"/>
                  </a:ext>
                </a:extLst>
              </a:tr>
              <a:tr h="742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This check determines whether the bult-in Guest account is enabled on the scanned computer. And we observed that Guest Account is enabled and have no password.</a:t>
                      </a:r>
                      <a:endParaRPr lang="en-IN" dirty="0"/>
                    </a:p>
                  </a:txBody>
                  <a:tcPr/>
                </a:tc>
                <a:extLst>
                  <a:ext uri="{0D108BD9-81ED-4DB2-BD59-A6C34878D82A}">
                    <a16:rowId xmlns:a16="http://schemas.microsoft.com/office/drawing/2014/main" val="3295358672"/>
                  </a:ext>
                </a:extLst>
              </a:tr>
              <a:tr h="455579">
                <a:tc>
                  <a:txBody>
                    <a:bodyPr/>
                    <a:lstStyle/>
                    <a:p>
                      <a:r>
                        <a:rPr lang="en-US" sz="2000" b="1" u="none" dirty="0">
                          <a:solidFill>
                            <a:schemeClr val="tx1"/>
                          </a:solidFill>
                        </a:rPr>
                        <a:t>Description :-</a:t>
                      </a:r>
                      <a:endParaRPr lang="en-IN" sz="2000" b="1" u="none" dirty="0">
                        <a:solidFill>
                          <a:schemeClr val="tx1"/>
                        </a:solidFill>
                      </a:endParaRPr>
                    </a:p>
                  </a:txBody>
                  <a:tcPr>
                    <a:solidFill>
                      <a:schemeClr val="bg1">
                        <a:lumMod val="65000"/>
                      </a:schemeClr>
                    </a:solidFill>
                  </a:tcPr>
                </a:tc>
                <a:extLst>
                  <a:ext uri="{0D108BD9-81ED-4DB2-BD59-A6C34878D82A}">
                    <a16:rowId xmlns:a16="http://schemas.microsoft.com/office/drawing/2014/main" val="3336560103"/>
                  </a:ext>
                </a:extLst>
              </a:tr>
              <a:tr h="742507">
                <a:tc>
                  <a:txBody>
                    <a:bodyPr/>
                    <a:lstStyle/>
                    <a:p>
                      <a:r>
                        <a:rPr lang="en-US" dirty="0"/>
                        <a:t>This account allows unauthenticated users to gain access to the system by logging on as a Guest with no password. Unauthorized users can access any resources that are accessible to the Guest account over the network. This means that any network shared folders with permissions thar allow access to the Guest account, the Guest group, or the Everyone group will be accessible over the network. This can lead to the exposure or corruption of data. </a:t>
                      </a:r>
                      <a:endParaRPr lang="en-IN" dirty="0"/>
                    </a:p>
                  </a:txBody>
                  <a:tcPr/>
                </a:tc>
                <a:extLst>
                  <a:ext uri="{0D108BD9-81ED-4DB2-BD59-A6C34878D82A}">
                    <a16:rowId xmlns:a16="http://schemas.microsoft.com/office/drawing/2014/main" val="2634980166"/>
                  </a:ext>
                </a:extLst>
              </a:tr>
              <a:tr h="431809">
                <a:tc>
                  <a:txBody>
                    <a:bodyPr/>
                    <a:lstStyle/>
                    <a:p>
                      <a:r>
                        <a:rPr lang="en-US" sz="2000" b="1" dirty="0">
                          <a:solidFill>
                            <a:schemeClr val="tx1"/>
                          </a:solidFill>
                        </a:rPr>
                        <a:t>Solutions :-</a:t>
                      </a:r>
                      <a:endParaRPr lang="en-IN" sz="2000" b="1" dirty="0">
                        <a:solidFill>
                          <a:schemeClr val="tx1"/>
                        </a:solidFill>
                      </a:endParaRPr>
                    </a:p>
                  </a:txBody>
                  <a:tcPr>
                    <a:solidFill>
                      <a:schemeClr val="bg1">
                        <a:lumMod val="65000"/>
                      </a:schemeClr>
                    </a:solidFill>
                  </a:tcPr>
                </a:tc>
                <a:extLst>
                  <a:ext uri="{0D108BD9-81ED-4DB2-BD59-A6C34878D82A}">
                    <a16:rowId xmlns:a16="http://schemas.microsoft.com/office/drawing/2014/main" val="2400288896"/>
                  </a:ext>
                </a:extLst>
              </a:tr>
              <a:tr h="742507">
                <a:tc>
                  <a:txBody>
                    <a:bodyPr/>
                    <a:lstStyle/>
                    <a:p>
                      <a:r>
                        <a:rPr lang="en-US" sz="1800" b="0" i="0" kern="1200" dirty="0">
                          <a:solidFill>
                            <a:schemeClr val="dk1"/>
                          </a:solidFill>
                          <a:effectLst/>
                          <a:latin typeface="+mn-lt"/>
                          <a:ea typeface="+mn-ea"/>
                          <a:cs typeface="+mn-cs"/>
                        </a:rPr>
                        <a:t>Set Guest account status to Disabled so that the built-in Guest account is no longer usable.</a:t>
                      </a:r>
                    </a:p>
                    <a:p>
                      <a:r>
                        <a:rPr lang="en-US" sz="1800" b="0" i="0" kern="1200" dirty="0">
                          <a:solidFill>
                            <a:schemeClr val="dk1"/>
                          </a:solidFill>
                          <a:effectLst/>
                          <a:latin typeface="+mn-lt"/>
                          <a:ea typeface="+mn-ea"/>
                          <a:cs typeface="+mn-cs"/>
                        </a:rPr>
                        <a:t>Also always have a password to every user.</a:t>
                      </a:r>
                      <a:endParaRPr lang="en-IN" dirty="0"/>
                    </a:p>
                  </a:txBody>
                  <a:tcPr/>
                </a:tc>
                <a:extLst>
                  <a:ext uri="{0D108BD9-81ED-4DB2-BD59-A6C34878D82A}">
                    <a16:rowId xmlns:a16="http://schemas.microsoft.com/office/drawing/2014/main" val="2348512783"/>
                  </a:ext>
                </a:extLst>
              </a:tr>
            </a:tbl>
          </a:graphicData>
        </a:graphic>
      </p:graphicFrame>
      <p:graphicFrame>
        <p:nvGraphicFramePr>
          <p:cNvPr id="7" name="Table 7">
            <a:extLst>
              <a:ext uri="{FF2B5EF4-FFF2-40B4-BE49-F238E27FC236}">
                <a16:creationId xmlns:a16="http://schemas.microsoft.com/office/drawing/2014/main" id="{BCB6E782-CBDB-47C5-ADE7-37B425BBD923}"/>
              </a:ext>
            </a:extLst>
          </p:cNvPr>
          <p:cNvGraphicFramePr>
            <a:graphicFrameLocks noGrp="1"/>
          </p:cNvGraphicFramePr>
          <p:nvPr>
            <p:extLst>
              <p:ext uri="{D42A27DB-BD31-4B8C-83A1-F6EECF244321}">
                <p14:modId xmlns:p14="http://schemas.microsoft.com/office/powerpoint/2010/main" val="3571586367"/>
              </p:ext>
            </p:extLst>
          </p:nvPr>
        </p:nvGraphicFramePr>
        <p:xfrm>
          <a:off x="10635400" y="5356928"/>
          <a:ext cx="1436800" cy="731520"/>
        </p:xfrm>
        <a:graphic>
          <a:graphicData uri="http://schemas.openxmlformats.org/drawingml/2006/table">
            <a:tbl>
              <a:tblPr firstRow="1" bandRow="1">
                <a:tableStyleId>{5C22544A-7EE6-4342-B048-85BDC9FD1C3A}</a:tableStyleId>
              </a:tblPr>
              <a:tblGrid>
                <a:gridCol w="1436800">
                  <a:extLst>
                    <a:ext uri="{9D8B030D-6E8A-4147-A177-3AD203B41FA5}">
                      <a16:colId xmlns:a16="http://schemas.microsoft.com/office/drawing/2014/main" val="1347226835"/>
                    </a:ext>
                  </a:extLst>
                </a:gridCol>
              </a:tblGrid>
              <a:tr h="0">
                <a:tc>
                  <a:txBody>
                    <a:bodyPr/>
                    <a:lstStyle/>
                    <a:p>
                      <a:r>
                        <a:rPr lang="en-US" dirty="0">
                          <a:solidFill>
                            <a:sysClr val="windowText" lastClr="000000"/>
                          </a:solidFill>
                        </a:rPr>
                        <a:t> CVSS SCORE</a:t>
                      </a:r>
                      <a:endParaRPr lang="en-IN" dirty="0">
                        <a:solidFill>
                          <a:sysClr val="windowText" lastClr="000000"/>
                        </a:solidFill>
                      </a:endParaRPr>
                    </a:p>
                  </a:txBody>
                  <a:tcPr>
                    <a:solidFill>
                      <a:schemeClr val="bg1"/>
                    </a:solidFill>
                  </a:tcPr>
                </a:tc>
                <a:extLst>
                  <a:ext uri="{0D108BD9-81ED-4DB2-BD59-A6C34878D82A}">
                    <a16:rowId xmlns:a16="http://schemas.microsoft.com/office/drawing/2014/main" val="1966000069"/>
                  </a:ext>
                </a:extLst>
              </a:tr>
              <a:tr h="283943">
                <a:tc>
                  <a:txBody>
                    <a:bodyPr/>
                    <a:lstStyle/>
                    <a:p>
                      <a:r>
                        <a:rPr lang="en-US" dirty="0"/>
                        <a:t>          </a:t>
                      </a:r>
                      <a:r>
                        <a:rPr lang="en-US" dirty="0">
                          <a:solidFill>
                            <a:schemeClr val="bg1"/>
                          </a:solidFill>
                        </a:rPr>
                        <a:t>10</a:t>
                      </a:r>
                      <a:endParaRPr lang="en-IN" dirty="0">
                        <a:solidFill>
                          <a:schemeClr val="bg1"/>
                        </a:solidFill>
                      </a:endParaRPr>
                    </a:p>
                  </a:txBody>
                  <a:tcPr>
                    <a:solidFill>
                      <a:srgbClr val="FF0000"/>
                    </a:solidFill>
                  </a:tcPr>
                </a:tc>
                <a:extLst>
                  <a:ext uri="{0D108BD9-81ED-4DB2-BD59-A6C34878D82A}">
                    <a16:rowId xmlns:a16="http://schemas.microsoft.com/office/drawing/2014/main" val="782855152"/>
                  </a:ext>
                </a:extLst>
              </a:tr>
            </a:tbl>
          </a:graphicData>
        </a:graphic>
      </p:graphicFrame>
    </p:spTree>
    <p:extLst>
      <p:ext uri="{BB962C8B-B14F-4D97-AF65-F5344CB8AC3E}">
        <p14:creationId xmlns:p14="http://schemas.microsoft.com/office/powerpoint/2010/main" val="310395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1. Guest Account is enabled and have no password</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extLst>
              <p:ext uri="{D42A27DB-BD31-4B8C-83A1-F6EECF244321}">
                <p14:modId xmlns:p14="http://schemas.microsoft.com/office/powerpoint/2010/main" val="3479760421"/>
              </p:ext>
            </p:extLst>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bg1"/>
                          </a:solidFill>
                        </a:rPr>
                        <a:t>CRITICAL</a:t>
                      </a:r>
                      <a:endParaRPr lang="en-IN" dirty="0">
                        <a:solidFill>
                          <a:schemeClr val="bg1"/>
                        </a:solidFill>
                      </a:endParaRPr>
                    </a:p>
                  </a:txBody>
                  <a:tcPr>
                    <a:solidFill>
                      <a:srgbClr val="FF0000"/>
                    </a:solidFill>
                  </a:tcPr>
                </a:tc>
                <a:extLst>
                  <a:ext uri="{0D108BD9-81ED-4DB2-BD59-A6C34878D82A}">
                    <a16:rowId xmlns:a16="http://schemas.microsoft.com/office/drawing/2014/main" val="1526912978"/>
                  </a:ext>
                </a:extLst>
              </a:tr>
            </a:tbl>
          </a:graphicData>
        </a:graphic>
      </p:graphicFrame>
      <p:pic>
        <p:nvPicPr>
          <p:cNvPr id="6" name="Picture 5">
            <a:extLst>
              <a:ext uri="{FF2B5EF4-FFF2-40B4-BE49-F238E27FC236}">
                <a16:creationId xmlns:a16="http://schemas.microsoft.com/office/drawing/2014/main" id="{BF00B47D-BF6D-439F-A941-762BEBF15062}"/>
              </a:ext>
            </a:extLst>
          </p:cNvPr>
          <p:cNvPicPr>
            <a:picLocks noChangeAspect="1"/>
          </p:cNvPicPr>
          <p:nvPr/>
        </p:nvPicPr>
        <p:blipFill>
          <a:blip r:embed="rId4"/>
          <a:stretch>
            <a:fillRect/>
          </a:stretch>
        </p:blipFill>
        <p:spPr>
          <a:xfrm>
            <a:off x="691626" y="1821453"/>
            <a:ext cx="9483824" cy="4162485"/>
          </a:xfrm>
          <a:prstGeom prst="rect">
            <a:avLst/>
          </a:prstGeom>
        </p:spPr>
      </p:pic>
      <p:sp>
        <p:nvSpPr>
          <p:cNvPr id="7" name="Rectangle 6">
            <a:extLst>
              <a:ext uri="{FF2B5EF4-FFF2-40B4-BE49-F238E27FC236}">
                <a16:creationId xmlns:a16="http://schemas.microsoft.com/office/drawing/2014/main" id="{E76DD97C-F418-4B6D-AB20-5D23F65A061A}"/>
              </a:ext>
            </a:extLst>
          </p:cNvPr>
          <p:cNvSpPr/>
          <p:nvPr/>
        </p:nvSpPr>
        <p:spPr>
          <a:xfrm>
            <a:off x="575035" y="3827282"/>
            <a:ext cx="4100660" cy="1508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E87DD822-9E70-4C23-9A00-678F98A54350}"/>
              </a:ext>
            </a:extLst>
          </p:cNvPr>
          <p:cNvSpPr/>
          <p:nvPr/>
        </p:nvSpPr>
        <p:spPr>
          <a:xfrm>
            <a:off x="160256" y="3801537"/>
            <a:ext cx="273050" cy="216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17727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2. Lack of Antivirus and outdated windows defender</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45799" y="6400800"/>
            <a:ext cx="44620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t>CRITICAL</a:t>
                      </a:r>
                      <a:endParaRPr lang="en-IN" dirty="0"/>
                    </a:p>
                  </a:txBody>
                  <a:tcPr>
                    <a:solidFill>
                      <a:srgbClr val="FF0000"/>
                    </a:solidFill>
                  </a:tcPr>
                </a:tc>
                <a:extLst>
                  <a:ext uri="{0D108BD9-81ED-4DB2-BD59-A6C34878D82A}">
                    <a16:rowId xmlns:a16="http://schemas.microsoft.com/office/drawing/2014/main" val="1526912978"/>
                  </a:ext>
                </a:extLst>
              </a:tr>
            </a:tbl>
          </a:graphicData>
        </a:graphic>
      </p:graphicFrame>
      <p:graphicFrame>
        <p:nvGraphicFramePr>
          <p:cNvPr id="6" name="Table 6">
            <a:extLst>
              <a:ext uri="{FF2B5EF4-FFF2-40B4-BE49-F238E27FC236}">
                <a16:creationId xmlns:a16="http://schemas.microsoft.com/office/drawing/2014/main" id="{33371966-3A86-4762-93DB-0EDA07112D79}"/>
              </a:ext>
            </a:extLst>
          </p:cNvPr>
          <p:cNvGraphicFramePr>
            <a:graphicFrameLocks noGrp="1"/>
          </p:cNvGraphicFramePr>
          <p:nvPr>
            <p:extLst>
              <p:ext uri="{D42A27DB-BD31-4B8C-83A1-F6EECF244321}">
                <p14:modId xmlns:p14="http://schemas.microsoft.com/office/powerpoint/2010/main" val="4152623468"/>
              </p:ext>
            </p:extLst>
          </p:nvPr>
        </p:nvGraphicFramePr>
        <p:xfrm>
          <a:off x="429443" y="1820702"/>
          <a:ext cx="9987176" cy="3719106"/>
        </p:xfrm>
        <a:graphic>
          <a:graphicData uri="http://schemas.openxmlformats.org/drawingml/2006/table">
            <a:tbl>
              <a:tblPr firstRow="1" bandRow="1">
                <a:tableStyleId>{5C22544A-7EE6-4342-B048-85BDC9FD1C3A}</a:tableStyleId>
              </a:tblPr>
              <a:tblGrid>
                <a:gridCol w="9987176">
                  <a:extLst>
                    <a:ext uri="{9D8B030D-6E8A-4147-A177-3AD203B41FA5}">
                      <a16:colId xmlns:a16="http://schemas.microsoft.com/office/drawing/2014/main" val="770841435"/>
                    </a:ext>
                  </a:extLst>
                </a:gridCol>
              </a:tblGrid>
              <a:tr h="432304">
                <a:tc>
                  <a:txBody>
                    <a:bodyPr/>
                    <a:lstStyle/>
                    <a:p>
                      <a:r>
                        <a:rPr lang="en-US" sz="2000" dirty="0">
                          <a:solidFill>
                            <a:schemeClr val="tx1"/>
                          </a:solidFill>
                        </a:rPr>
                        <a:t>Synopsis :-</a:t>
                      </a:r>
                      <a:endParaRPr lang="en-IN" sz="2000" dirty="0">
                        <a:solidFill>
                          <a:schemeClr val="tx1"/>
                        </a:solidFill>
                      </a:endParaRPr>
                    </a:p>
                  </a:txBody>
                  <a:tcPr>
                    <a:solidFill>
                      <a:schemeClr val="bg1">
                        <a:lumMod val="65000"/>
                      </a:schemeClr>
                    </a:solidFill>
                  </a:tcPr>
                </a:tc>
                <a:extLst>
                  <a:ext uri="{0D108BD9-81ED-4DB2-BD59-A6C34878D82A}">
                    <a16:rowId xmlns:a16="http://schemas.microsoft.com/office/drawing/2014/main" val="3033679424"/>
                  </a:ext>
                </a:extLst>
              </a:tr>
              <a:tr h="742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security check-up reported us that you don’t have any antivirus installed and even windows defender is out dated.</a:t>
                      </a:r>
                      <a:endParaRPr lang="en-IN" dirty="0"/>
                    </a:p>
                  </a:txBody>
                  <a:tcPr/>
                </a:tc>
                <a:extLst>
                  <a:ext uri="{0D108BD9-81ED-4DB2-BD59-A6C34878D82A}">
                    <a16:rowId xmlns:a16="http://schemas.microsoft.com/office/drawing/2014/main" val="3295358672"/>
                  </a:ext>
                </a:extLst>
              </a:tr>
              <a:tr h="455579">
                <a:tc>
                  <a:txBody>
                    <a:bodyPr/>
                    <a:lstStyle/>
                    <a:p>
                      <a:r>
                        <a:rPr lang="en-US" sz="2000" b="1" u="none" dirty="0">
                          <a:solidFill>
                            <a:schemeClr val="tx1"/>
                          </a:solidFill>
                        </a:rPr>
                        <a:t>Description :-</a:t>
                      </a:r>
                      <a:endParaRPr lang="en-IN" sz="2000" b="1" u="none" dirty="0">
                        <a:solidFill>
                          <a:schemeClr val="tx1"/>
                        </a:solidFill>
                      </a:endParaRPr>
                    </a:p>
                  </a:txBody>
                  <a:tcPr>
                    <a:solidFill>
                      <a:schemeClr val="bg1">
                        <a:lumMod val="65000"/>
                      </a:schemeClr>
                    </a:solidFill>
                  </a:tcPr>
                </a:tc>
                <a:extLst>
                  <a:ext uri="{0D108BD9-81ED-4DB2-BD59-A6C34878D82A}">
                    <a16:rowId xmlns:a16="http://schemas.microsoft.com/office/drawing/2014/main" val="3336560103"/>
                  </a:ext>
                </a:extLst>
              </a:tr>
              <a:tr h="742507">
                <a:tc>
                  <a:txBody>
                    <a:bodyPr/>
                    <a:lstStyle/>
                    <a:p>
                      <a:r>
                        <a:rPr lang="en-US" dirty="0"/>
                        <a:t>Antivirus and windows defender are backbones of Windows OS, without them you can’t detect viruses, worms, malwares, trojans and many other threats which can lead to system override(remote access), data leakage, data corruption, system corruption, and many other hacking acts.</a:t>
                      </a:r>
                      <a:endParaRPr lang="en-IN" dirty="0"/>
                    </a:p>
                  </a:txBody>
                  <a:tcPr/>
                </a:tc>
                <a:extLst>
                  <a:ext uri="{0D108BD9-81ED-4DB2-BD59-A6C34878D82A}">
                    <a16:rowId xmlns:a16="http://schemas.microsoft.com/office/drawing/2014/main" val="2634980166"/>
                  </a:ext>
                </a:extLst>
              </a:tr>
              <a:tr h="431809">
                <a:tc>
                  <a:txBody>
                    <a:bodyPr/>
                    <a:lstStyle/>
                    <a:p>
                      <a:r>
                        <a:rPr lang="en-US" sz="2000" b="1" dirty="0">
                          <a:solidFill>
                            <a:schemeClr val="tx1"/>
                          </a:solidFill>
                        </a:rPr>
                        <a:t>Solutions :-</a:t>
                      </a:r>
                      <a:endParaRPr lang="en-IN" sz="2000" b="1" dirty="0">
                        <a:solidFill>
                          <a:schemeClr val="tx1"/>
                        </a:solidFill>
                      </a:endParaRPr>
                    </a:p>
                  </a:txBody>
                  <a:tcPr>
                    <a:solidFill>
                      <a:schemeClr val="bg1">
                        <a:lumMod val="65000"/>
                      </a:schemeClr>
                    </a:solidFill>
                  </a:tcPr>
                </a:tc>
                <a:extLst>
                  <a:ext uri="{0D108BD9-81ED-4DB2-BD59-A6C34878D82A}">
                    <a16:rowId xmlns:a16="http://schemas.microsoft.com/office/drawing/2014/main" val="2400288896"/>
                  </a:ext>
                </a:extLst>
              </a:tr>
              <a:tr h="742507">
                <a:tc>
                  <a:txBody>
                    <a:bodyPr/>
                    <a:lstStyle/>
                    <a:p>
                      <a:r>
                        <a:rPr lang="en-US" sz="1800" b="0" i="0" kern="1200" dirty="0">
                          <a:solidFill>
                            <a:schemeClr val="dk1"/>
                          </a:solidFill>
                          <a:effectLst/>
                          <a:latin typeface="+mn-lt"/>
                          <a:ea typeface="+mn-ea"/>
                          <a:cs typeface="+mn-cs"/>
                        </a:rPr>
                        <a:t>Update Windows Defender to its latest version available and always keep a Antivirus to get extra add-up for security of your server.</a:t>
                      </a:r>
                      <a:endParaRPr lang="en-IN" dirty="0"/>
                    </a:p>
                  </a:txBody>
                  <a:tcPr/>
                </a:tc>
                <a:extLst>
                  <a:ext uri="{0D108BD9-81ED-4DB2-BD59-A6C34878D82A}">
                    <a16:rowId xmlns:a16="http://schemas.microsoft.com/office/drawing/2014/main" val="2348512783"/>
                  </a:ext>
                </a:extLst>
              </a:tr>
            </a:tbl>
          </a:graphicData>
        </a:graphic>
      </p:graphicFrame>
      <p:graphicFrame>
        <p:nvGraphicFramePr>
          <p:cNvPr id="7" name="Table 7">
            <a:extLst>
              <a:ext uri="{FF2B5EF4-FFF2-40B4-BE49-F238E27FC236}">
                <a16:creationId xmlns:a16="http://schemas.microsoft.com/office/drawing/2014/main" id="{BCB6E782-CBDB-47C5-ADE7-37B425BBD923}"/>
              </a:ext>
            </a:extLst>
          </p:cNvPr>
          <p:cNvGraphicFramePr>
            <a:graphicFrameLocks noGrp="1"/>
          </p:cNvGraphicFramePr>
          <p:nvPr>
            <p:extLst>
              <p:ext uri="{D42A27DB-BD31-4B8C-83A1-F6EECF244321}">
                <p14:modId xmlns:p14="http://schemas.microsoft.com/office/powerpoint/2010/main" val="3380404019"/>
              </p:ext>
            </p:extLst>
          </p:nvPr>
        </p:nvGraphicFramePr>
        <p:xfrm>
          <a:off x="10635400" y="4808288"/>
          <a:ext cx="1436800" cy="731520"/>
        </p:xfrm>
        <a:graphic>
          <a:graphicData uri="http://schemas.openxmlformats.org/drawingml/2006/table">
            <a:tbl>
              <a:tblPr firstRow="1" bandRow="1">
                <a:tableStyleId>{5C22544A-7EE6-4342-B048-85BDC9FD1C3A}</a:tableStyleId>
              </a:tblPr>
              <a:tblGrid>
                <a:gridCol w="1436800">
                  <a:extLst>
                    <a:ext uri="{9D8B030D-6E8A-4147-A177-3AD203B41FA5}">
                      <a16:colId xmlns:a16="http://schemas.microsoft.com/office/drawing/2014/main" val="1347226835"/>
                    </a:ext>
                  </a:extLst>
                </a:gridCol>
              </a:tblGrid>
              <a:tr h="0">
                <a:tc>
                  <a:txBody>
                    <a:bodyPr/>
                    <a:lstStyle/>
                    <a:p>
                      <a:r>
                        <a:rPr lang="en-US" dirty="0">
                          <a:solidFill>
                            <a:sysClr val="windowText" lastClr="000000"/>
                          </a:solidFill>
                        </a:rPr>
                        <a:t> CVSS SCORE</a:t>
                      </a:r>
                      <a:endParaRPr lang="en-IN" dirty="0">
                        <a:solidFill>
                          <a:sysClr val="windowText" lastClr="000000"/>
                        </a:solidFill>
                      </a:endParaRPr>
                    </a:p>
                  </a:txBody>
                  <a:tcPr>
                    <a:solidFill>
                      <a:schemeClr val="bg1"/>
                    </a:solidFill>
                  </a:tcPr>
                </a:tc>
                <a:extLst>
                  <a:ext uri="{0D108BD9-81ED-4DB2-BD59-A6C34878D82A}">
                    <a16:rowId xmlns:a16="http://schemas.microsoft.com/office/drawing/2014/main" val="1966000069"/>
                  </a:ext>
                </a:extLst>
              </a:tr>
              <a:tr h="283943">
                <a:tc>
                  <a:txBody>
                    <a:bodyPr/>
                    <a:lstStyle/>
                    <a:p>
                      <a:r>
                        <a:rPr lang="en-US" dirty="0"/>
                        <a:t>          </a:t>
                      </a:r>
                      <a:r>
                        <a:rPr lang="en-US" dirty="0">
                          <a:solidFill>
                            <a:schemeClr val="bg1"/>
                          </a:solidFill>
                        </a:rPr>
                        <a:t>10</a:t>
                      </a:r>
                      <a:endParaRPr lang="en-IN" dirty="0">
                        <a:solidFill>
                          <a:schemeClr val="bg1"/>
                        </a:solidFill>
                      </a:endParaRPr>
                    </a:p>
                  </a:txBody>
                  <a:tcPr>
                    <a:solidFill>
                      <a:srgbClr val="FF0000"/>
                    </a:solidFill>
                  </a:tcPr>
                </a:tc>
                <a:extLst>
                  <a:ext uri="{0D108BD9-81ED-4DB2-BD59-A6C34878D82A}">
                    <a16:rowId xmlns:a16="http://schemas.microsoft.com/office/drawing/2014/main" val="782855152"/>
                  </a:ext>
                </a:extLst>
              </a:tr>
            </a:tbl>
          </a:graphicData>
        </a:graphic>
      </p:graphicFrame>
    </p:spTree>
    <p:extLst>
      <p:ext uri="{BB962C8B-B14F-4D97-AF65-F5344CB8AC3E}">
        <p14:creationId xmlns:p14="http://schemas.microsoft.com/office/powerpoint/2010/main" val="3934148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2. Lack of Antivirus and outdated windows defender</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26</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bg1"/>
                          </a:solidFill>
                        </a:rPr>
                        <a:t>CRITICAL</a:t>
                      </a:r>
                      <a:endParaRPr lang="en-IN" dirty="0">
                        <a:solidFill>
                          <a:schemeClr val="bg1"/>
                        </a:solidFill>
                      </a:endParaRPr>
                    </a:p>
                  </a:txBody>
                  <a:tcPr>
                    <a:solidFill>
                      <a:srgbClr val="FF0000"/>
                    </a:solidFill>
                  </a:tcPr>
                </a:tc>
                <a:extLst>
                  <a:ext uri="{0D108BD9-81ED-4DB2-BD59-A6C34878D82A}">
                    <a16:rowId xmlns:a16="http://schemas.microsoft.com/office/drawing/2014/main" val="1526912978"/>
                  </a:ext>
                </a:extLst>
              </a:tr>
            </a:tbl>
          </a:graphicData>
        </a:graphic>
      </p:graphicFrame>
      <p:pic>
        <p:nvPicPr>
          <p:cNvPr id="12" name="Picture 11">
            <a:extLst>
              <a:ext uri="{FF2B5EF4-FFF2-40B4-BE49-F238E27FC236}">
                <a16:creationId xmlns:a16="http://schemas.microsoft.com/office/drawing/2014/main" id="{47C19DEE-FEB4-4280-BA44-923DC1BA5347}"/>
              </a:ext>
            </a:extLst>
          </p:cNvPr>
          <p:cNvPicPr>
            <a:picLocks noChangeAspect="1"/>
          </p:cNvPicPr>
          <p:nvPr/>
        </p:nvPicPr>
        <p:blipFill>
          <a:blip r:embed="rId4"/>
          <a:stretch>
            <a:fillRect/>
          </a:stretch>
        </p:blipFill>
        <p:spPr>
          <a:xfrm>
            <a:off x="838200" y="1854039"/>
            <a:ext cx="6382641" cy="2324424"/>
          </a:xfrm>
          <a:prstGeom prst="rect">
            <a:avLst/>
          </a:prstGeom>
        </p:spPr>
      </p:pic>
      <p:pic>
        <p:nvPicPr>
          <p:cNvPr id="16" name="Picture 15">
            <a:extLst>
              <a:ext uri="{FF2B5EF4-FFF2-40B4-BE49-F238E27FC236}">
                <a16:creationId xmlns:a16="http://schemas.microsoft.com/office/drawing/2014/main" id="{21BC171D-6AF5-4D80-89E7-75E85A3164AB}"/>
              </a:ext>
            </a:extLst>
          </p:cNvPr>
          <p:cNvPicPr>
            <a:picLocks noChangeAspect="1"/>
          </p:cNvPicPr>
          <p:nvPr/>
        </p:nvPicPr>
        <p:blipFill>
          <a:blip r:embed="rId5"/>
          <a:stretch>
            <a:fillRect/>
          </a:stretch>
        </p:blipFill>
        <p:spPr>
          <a:xfrm>
            <a:off x="185788" y="4089277"/>
            <a:ext cx="4582164" cy="2457793"/>
          </a:xfrm>
          <a:prstGeom prst="rect">
            <a:avLst/>
          </a:prstGeom>
        </p:spPr>
      </p:pic>
      <p:pic>
        <p:nvPicPr>
          <p:cNvPr id="19" name="Picture 18">
            <a:extLst>
              <a:ext uri="{FF2B5EF4-FFF2-40B4-BE49-F238E27FC236}">
                <a16:creationId xmlns:a16="http://schemas.microsoft.com/office/drawing/2014/main" id="{0D7763D6-727F-42B3-9C8E-A60E2B0ADFAE}"/>
              </a:ext>
            </a:extLst>
          </p:cNvPr>
          <p:cNvPicPr>
            <a:picLocks noChangeAspect="1"/>
          </p:cNvPicPr>
          <p:nvPr/>
        </p:nvPicPr>
        <p:blipFill>
          <a:blip r:embed="rId6"/>
          <a:stretch>
            <a:fillRect/>
          </a:stretch>
        </p:blipFill>
        <p:spPr>
          <a:xfrm>
            <a:off x="4929759" y="4089277"/>
            <a:ext cx="4582164" cy="2086266"/>
          </a:xfrm>
          <a:prstGeom prst="rect">
            <a:avLst/>
          </a:prstGeom>
        </p:spPr>
      </p:pic>
    </p:spTree>
    <p:extLst>
      <p:ext uri="{BB962C8B-B14F-4D97-AF65-F5344CB8AC3E}">
        <p14:creationId xmlns:p14="http://schemas.microsoft.com/office/powerpoint/2010/main" val="309701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3F3E13-9B92-4396-AC15-472AB41B3BFD}"/>
              </a:ext>
            </a:extLst>
          </p:cNvPr>
          <p:cNvSpPr>
            <a:spLocks noGrp="1"/>
          </p:cNvSpPr>
          <p:nvPr>
            <p:ph type="ctrTitle"/>
          </p:nvPr>
        </p:nvSpPr>
        <p:spPr>
          <a:xfrm>
            <a:off x="0" y="810706"/>
            <a:ext cx="2406977" cy="668730"/>
          </a:xfrm>
        </p:spPr>
        <p:txBody>
          <a:bodyPr>
            <a:normAutofit fontScale="90000"/>
          </a:bodyPr>
          <a:lstStyle/>
          <a:p>
            <a:r>
              <a:rPr lang="en-US" sz="4400" dirty="0"/>
              <a:t>Index  :-</a:t>
            </a:r>
            <a:endParaRPr lang="en-IN" sz="4400" dirty="0"/>
          </a:p>
        </p:txBody>
      </p:sp>
      <p:sp>
        <p:nvSpPr>
          <p:cNvPr id="5" name="Subtitle 4">
            <a:extLst>
              <a:ext uri="{FF2B5EF4-FFF2-40B4-BE49-F238E27FC236}">
                <a16:creationId xmlns:a16="http://schemas.microsoft.com/office/drawing/2014/main" id="{34E9D187-3E20-4D2F-88C5-4434C87485CD}"/>
              </a:ext>
            </a:extLst>
          </p:cNvPr>
          <p:cNvSpPr>
            <a:spLocks noGrp="1"/>
          </p:cNvSpPr>
          <p:nvPr>
            <p:ph type="subTitle" idx="1"/>
          </p:nvPr>
        </p:nvSpPr>
        <p:spPr>
          <a:xfrm>
            <a:off x="0" y="1659118"/>
            <a:ext cx="12192000" cy="5198882"/>
          </a:xfrm>
        </p:spPr>
        <p:txBody>
          <a:bodyPr/>
          <a:lstStyle/>
          <a:p>
            <a:pPr marL="457200" indent="-457200" algn="l">
              <a:buFont typeface="+mj-lt"/>
              <a:buAutoNum type="arabicPeriod"/>
            </a:pPr>
            <a:endParaRPr lang="en-US" dirty="0"/>
          </a:p>
          <a:p>
            <a:pPr marL="457200" indent="-457200" algn="l">
              <a:buFont typeface="+mj-lt"/>
              <a:buAutoNum type="arabicPeriod"/>
            </a:pPr>
            <a:r>
              <a:rPr lang="en-US" dirty="0"/>
              <a:t>General instructions for VA reports   ………………………………………………………………………….     1</a:t>
            </a:r>
          </a:p>
          <a:p>
            <a:pPr marL="457200" indent="-457200" algn="l">
              <a:buFont typeface="+mj-lt"/>
              <a:buAutoNum type="arabicPeriod"/>
            </a:pPr>
            <a:r>
              <a:rPr lang="en-US" dirty="0"/>
              <a:t>VA report of </a:t>
            </a:r>
            <a:r>
              <a:rPr lang="en-US" dirty="0">
                <a:hlinkClick r:id="rId2"/>
              </a:rPr>
              <a:t>testphp.vulnweb.com</a:t>
            </a:r>
            <a:r>
              <a:rPr lang="en-US" dirty="0"/>
              <a:t>    ………………………………………………………………………….     4</a:t>
            </a:r>
          </a:p>
          <a:p>
            <a:pPr marL="457200" indent="-457200" algn="l">
              <a:buFont typeface="+mj-lt"/>
              <a:buAutoNum type="arabicPeriod"/>
            </a:pPr>
            <a:r>
              <a:rPr lang="en-IN" dirty="0"/>
              <a:t>VA report of win 7 ultimate                 </a:t>
            </a:r>
            <a:r>
              <a:rPr lang="en-US" dirty="0"/>
              <a:t>………………………………………………………………………….   21</a:t>
            </a:r>
            <a:endParaRPr lang="en-IN" dirty="0"/>
          </a:p>
          <a:p>
            <a:pPr marL="457200" indent="-457200" algn="l">
              <a:buFont typeface="+mj-lt"/>
              <a:buAutoNum type="arabicPeriod"/>
            </a:pPr>
            <a:r>
              <a:rPr lang="en-IN" dirty="0"/>
              <a:t>Password of ‘</a:t>
            </a:r>
            <a:r>
              <a:rPr lang="en-IN" dirty="0" err="1"/>
              <a:t>varun</a:t>
            </a:r>
            <a:r>
              <a:rPr lang="en-IN" dirty="0"/>
              <a:t>’                               </a:t>
            </a:r>
            <a:r>
              <a:rPr lang="en-US" dirty="0"/>
              <a:t>………………………………………………………………………….   41</a:t>
            </a:r>
            <a:endParaRPr lang="en-IN" dirty="0"/>
          </a:p>
          <a:p>
            <a:pPr marL="457200" indent="-457200" algn="l">
              <a:buFont typeface="+mj-lt"/>
              <a:buAutoNum type="arabicPeriod"/>
            </a:pPr>
            <a:r>
              <a:rPr lang="en-IN" dirty="0"/>
              <a:t>Steganography                                        </a:t>
            </a:r>
            <a:r>
              <a:rPr lang="en-US" dirty="0"/>
              <a:t>………………………………………………………………………….</a:t>
            </a:r>
            <a:r>
              <a:rPr lang="en-IN" dirty="0"/>
              <a:t>   49</a:t>
            </a:r>
          </a:p>
        </p:txBody>
      </p:sp>
      <p:cxnSp>
        <p:nvCxnSpPr>
          <p:cNvPr id="7" name="Straight Connector 6">
            <a:extLst>
              <a:ext uri="{FF2B5EF4-FFF2-40B4-BE49-F238E27FC236}">
                <a16:creationId xmlns:a16="http://schemas.microsoft.com/office/drawing/2014/main" id="{B6B4D5D4-DAE1-4823-B764-5620C96462A6}"/>
              </a:ext>
            </a:extLst>
          </p:cNvPr>
          <p:cNvCxnSpPr/>
          <p:nvPr/>
        </p:nvCxnSpPr>
        <p:spPr>
          <a:xfrm>
            <a:off x="0" y="165911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E0A37D6-6134-4D62-8297-361ECA47951D}"/>
              </a:ext>
            </a:extLst>
          </p:cNvPr>
          <p:cNvSpPr/>
          <p:nvPr/>
        </p:nvSpPr>
        <p:spPr>
          <a:xfrm>
            <a:off x="11811786" y="6325398"/>
            <a:ext cx="380214" cy="532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iii</a:t>
            </a:r>
            <a:endParaRPr lang="en-IN" dirty="0"/>
          </a:p>
        </p:txBody>
      </p:sp>
    </p:spTree>
    <p:extLst>
      <p:ext uri="{BB962C8B-B14F-4D97-AF65-F5344CB8AC3E}">
        <p14:creationId xmlns:p14="http://schemas.microsoft.com/office/powerpoint/2010/main" val="2046577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3. Windows not Activated</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45799" y="6400800"/>
            <a:ext cx="44620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27</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t>CRITICAL</a:t>
                      </a:r>
                      <a:endParaRPr lang="en-IN" dirty="0"/>
                    </a:p>
                  </a:txBody>
                  <a:tcPr>
                    <a:solidFill>
                      <a:srgbClr val="FF0000"/>
                    </a:solidFill>
                  </a:tcPr>
                </a:tc>
                <a:extLst>
                  <a:ext uri="{0D108BD9-81ED-4DB2-BD59-A6C34878D82A}">
                    <a16:rowId xmlns:a16="http://schemas.microsoft.com/office/drawing/2014/main" val="1526912978"/>
                  </a:ext>
                </a:extLst>
              </a:tr>
            </a:tbl>
          </a:graphicData>
        </a:graphic>
      </p:graphicFrame>
      <p:graphicFrame>
        <p:nvGraphicFramePr>
          <p:cNvPr id="6" name="Table 6">
            <a:extLst>
              <a:ext uri="{FF2B5EF4-FFF2-40B4-BE49-F238E27FC236}">
                <a16:creationId xmlns:a16="http://schemas.microsoft.com/office/drawing/2014/main" id="{33371966-3A86-4762-93DB-0EDA07112D79}"/>
              </a:ext>
            </a:extLst>
          </p:cNvPr>
          <p:cNvGraphicFramePr>
            <a:graphicFrameLocks noGrp="1"/>
          </p:cNvGraphicFramePr>
          <p:nvPr>
            <p:extLst>
              <p:ext uri="{D42A27DB-BD31-4B8C-83A1-F6EECF244321}">
                <p14:modId xmlns:p14="http://schemas.microsoft.com/office/powerpoint/2010/main" val="1966098348"/>
              </p:ext>
            </p:extLst>
          </p:nvPr>
        </p:nvGraphicFramePr>
        <p:xfrm>
          <a:off x="429443" y="1820702"/>
          <a:ext cx="9987176" cy="3993426"/>
        </p:xfrm>
        <a:graphic>
          <a:graphicData uri="http://schemas.openxmlformats.org/drawingml/2006/table">
            <a:tbl>
              <a:tblPr firstRow="1" bandRow="1">
                <a:tableStyleId>{5C22544A-7EE6-4342-B048-85BDC9FD1C3A}</a:tableStyleId>
              </a:tblPr>
              <a:tblGrid>
                <a:gridCol w="9987176">
                  <a:extLst>
                    <a:ext uri="{9D8B030D-6E8A-4147-A177-3AD203B41FA5}">
                      <a16:colId xmlns:a16="http://schemas.microsoft.com/office/drawing/2014/main" val="770841435"/>
                    </a:ext>
                  </a:extLst>
                </a:gridCol>
              </a:tblGrid>
              <a:tr h="432304">
                <a:tc>
                  <a:txBody>
                    <a:bodyPr/>
                    <a:lstStyle/>
                    <a:p>
                      <a:r>
                        <a:rPr lang="en-US" sz="2000" dirty="0">
                          <a:solidFill>
                            <a:schemeClr val="tx1"/>
                          </a:solidFill>
                        </a:rPr>
                        <a:t>Synopsis :-</a:t>
                      </a:r>
                      <a:endParaRPr lang="en-IN" sz="2000" dirty="0">
                        <a:solidFill>
                          <a:schemeClr val="tx1"/>
                        </a:solidFill>
                      </a:endParaRPr>
                    </a:p>
                  </a:txBody>
                  <a:tcPr>
                    <a:solidFill>
                      <a:schemeClr val="bg1">
                        <a:lumMod val="65000"/>
                      </a:schemeClr>
                    </a:solidFill>
                  </a:tcPr>
                </a:tc>
                <a:extLst>
                  <a:ext uri="{0D108BD9-81ED-4DB2-BD59-A6C34878D82A}">
                    <a16:rowId xmlns:a16="http://schemas.microsoft.com/office/drawing/2014/main" val="3033679424"/>
                  </a:ext>
                </a:extLst>
              </a:tr>
              <a:tr h="742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Your OS is not officially recognized by Microsoft.</a:t>
                      </a:r>
                      <a:endParaRPr lang="en-IN" dirty="0"/>
                    </a:p>
                  </a:txBody>
                  <a:tcPr/>
                </a:tc>
                <a:extLst>
                  <a:ext uri="{0D108BD9-81ED-4DB2-BD59-A6C34878D82A}">
                    <a16:rowId xmlns:a16="http://schemas.microsoft.com/office/drawing/2014/main" val="3295358672"/>
                  </a:ext>
                </a:extLst>
              </a:tr>
              <a:tr h="455579">
                <a:tc>
                  <a:txBody>
                    <a:bodyPr/>
                    <a:lstStyle/>
                    <a:p>
                      <a:r>
                        <a:rPr lang="en-US" sz="2000" b="1" u="none" dirty="0">
                          <a:solidFill>
                            <a:schemeClr val="tx1"/>
                          </a:solidFill>
                        </a:rPr>
                        <a:t>Description :-</a:t>
                      </a:r>
                      <a:endParaRPr lang="en-IN" sz="2000" b="1" u="none" dirty="0">
                        <a:solidFill>
                          <a:schemeClr val="tx1"/>
                        </a:solidFill>
                      </a:endParaRPr>
                    </a:p>
                  </a:txBody>
                  <a:tcPr>
                    <a:solidFill>
                      <a:schemeClr val="bg1">
                        <a:lumMod val="65000"/>
                      </a:schemeClr>
                    </a:solidFill>
                  </a:tcPr>
                </a:tc>
                <a:extLst>
                  <a:ext uri="{0D108BD9-81ED-4DB2-BD59-A6C34878D82A}">
                    <a16:rowId xmlns:a16="http://schemas.microsoft.com/office/drawing/2014/main" val="3336560103"/>
                  </a:ext>
                </a:extLst>
              </a:tr>
              <a:tr h="742507">
                <a:tc>
                  <a:txBody>
                    <a:bodyPr/>
                    <a:lstStyle/>
                    <a:p>
                      <a:r>
                        <a:rPr lang="en-US" dirty="0"/>
                        <a:t>Using activated version is necessary to ensure your all internet services are updated up to its mark. Using inactivated version can fail to do so and will keep some ports and services out of date which can be exploited and attacker might perform various attacks like backdoor, RAT, system override(remote access) any many other.</a:t>
                      </a:r>
                      <a:endParaRPr lang="en-IN" dirty="0"/>
                    </a:p>
                  </a:txBody>
                  <a:tcPr/>
                </a:tc>
                <a:extLst>
                  <a:ext uri="{0D108BD9-81ED-4DB2-BD59-A6C34878D82A}">
                    <a16:rowId xmlns:a16="http://schemas.microsoft.com/office/drawing/2014/main" val="2634980166"/>
                  </a:ext>
                </a:extLst>
              </a:tr>
              <a:tr h="431809">
                <a:tc>
                  <a:txBody>
                    <a:bodyPr/>
                    <a:lstStyle/>
                    <a:p>
                      <a:r>
                        <a:rPr lang="en-US" sz="2000" b="1" dirty="0">
                          <a:solidFill>
                            <a:schemeClr val="tx1"/>
                          </a:solidFill>
                        </a:rPr>
                        <a:t>Solutions :-</a:t>
                      </a:r>
                      <a:endParaRPr lang="en-IN" sz="2000" b="1" dirty="0">
                        <a:solidFill>
                          <a:schemeClr val="tx1"/>
                        </a:solidFill>
                      </a:endParaRPr>
                    </a:p>
                  </a:txBody>
                  <a:tcPr>
                    <a:solidFill>
                      <a:schemeClr val="bg1">
                        <a:lumMod val="65000"/>
                      </a:schemeClr>
                    </a:solidFill>
                  </a:tcPr>
                </a:tc>
                <a:extLst>
                  <a:ext uri="{0D108BD9-81ED-4DB2-BD59-A6C34878D82A}">
                    <a16:rowId xmlns:a16="http://schemas.microsoft.com/office/drawing/2014/main" val="2400288896"/>
                  </a:ext>
                </a:extLst>
              </a:tr>
              <a:tr h="742507">
                <a:tc>
                  <a:txBody>
                    <a:bodyPr/>
                    <a:lstStyle/>
                    <a:p>
                      <a:r>
                        <a:rPr lang="en-US" sz="1800" b="0" i="0" kern="1200" dirty="0">
                          <a:solidFill>
                            <a:schemeClr val="dk1"/>
                          </a:solidFill>
                          <a:effectLst/>
                          <a:latin typeface="+mn-lt"/>
                          <a:ea typeface="+mn-ea"/>
                          <a:cs typeface="+mn-cs"/>
                        </a:rPr>
                        <a:t>We recommend you to keep the latest version of Windows available or at least keep your current windows activated.</a:t>
                      </a:r>
                      <a:endParaRPr lang="en-IN" dirty="0"/>
                    </a:p>
                  </a:txBody>
                  <a:tcPr/>
                </a:tc>
                <a:extLst>
                  <a:ext uri="{0D108BD9-81ED-4DB2-BD59-A6C34878D82A}">
                    <a16:rowId xmlns:a16="http://schemas.microsoft.com/office/drawing/2014/main" val="2348512783"/>
                  </a:ext>
                </a:extLst>
              </a:tr>
            </a:tbl>
          </a:graphicData>
        </a:graphic>
      </p:graphicFrame>
      <p:graphicFrame>
        <p:nvGraphicFramePr>
          <p:cNvPr id="7" name="Table 7">
            <a:extLst>
              <a:ext uri="{FF2B5EF4-FFF2-40B4-BE49-F238E27FC236}">
                <a16:creationId xmlns:a16="http://schemas.microsoft.com/office/drawing/2014/main" id="{BCB6E782-CBDB-47C5-ADE7-37B425BBD923}"/>
              </a:ext>
            </a:extLst>
          </p:cNvPr>
          <p:cNvGraphicFramePr>
            <a:graphicFrameLocks noGrp="1"/>
          </p:cNvGraphicFramePr>
          <p:nvPr>
            <p:extLst>
              <p:ext uri="{D42A27DB-BD31-4B8C-83A1-F6EECF244321}">
                <p14:modId xmlns:p14="http://schemas.microsoft.com/office/powerpoint/2010/main" val="1260913536"/>
              </p:ext>
            </p:extLst>
          </p:nvPr>
        </p:nvGraphicFramePr>
        <p:xfrm>
          <a:off x="10635400" y="5082608"/>
          <a:ext cx="1436800" cy="731520"/>
        </p:xfrm>
        <a:graphic>
          <a:graphicData uri="http://schemas.openxmlformats.org/drawingml/2006/table">
            <a:tbl>
              <a:tblPr firstRow="1" bandRow="1">
                <a:tableStyleId>{5C22544A-7EE6-4342-B048-85BDC9FD1C3A}</a:tableStyleId>
              </a:tblPr>
              <a:tblGrid>
                <a:gridCol w="1436800">
                  <a:extLst>
                    <a:ext uri="{9D8B030D-6E8A-4147-A177-3AD203B41FA5}">
                      <a16:colId xmlns:a16="http://schemas.microsoft.com/office/drawing/2014/main" val="1347226835"/>
                    </a:ext>
                  </a:extLst>
                </a:gridCol>
              </a:tblGrid>
              <a:tr h="0">
                <a:tc>
                  <a:txBody>
                    <a:bodyPr/>
                    <a:lstStyle/>
                    <a:p>
                      <a:r>
                        <a:rPr lang="en-US" dirty="0">
                          <a:solidFill>
                            <a:sysClr val="windowText" lastClr="000000"/>
                          </a:solidFill>
                        </a:rPr>
                        <a:t> CVSS SCORE</a:t>
                      </a:r>
                      <a:endParaRPr lang="en-IN" dirty="0">
                        <a:solidFill>
                          <a:sysClr val="windowText" lastClr="000000"/>
                        </a:solidFill>
                      </a:endParaRPr>
                    </a:p>
                  </a:txBody>
                  <a:tcPr>
                    <a:solidFill>
                      <a:schemeClr val="bg1"/>
                    </a:solidFill>
                  </a:tcPr>
                </a:tc>
                <a:extLst>
                  <a:ext uri="{0D108BD9-81ED-4DB2-BD59-A6C34878D82A}">
                    <a16:rowId xmlns:a16="http://schemas.microsoft.com/office/drawing/2014/main" val="1966000069"/>
                  </a:ext>
                </a:extLst>
              </a:tr>
              <a:tr h="283943">
                <a:tc>
                  <a:txBody>
                    <a:bodyPr/>
                    <a:lstStyle/>
                    <a:p>
                      <a:r>
                        <a:rPr lang="en-US" dirty="0"/>
                        <a:t>          </a:t>
                      </a:r>
                      <a:r>
                        <a:rPr lang="en-US" dirty="0">
                          <a:solidFill>
                            <a:schemeClr val="bg1"/>
                          </a:solidFill>
                        </a:rPr>
                        <a:t>10</a:t>
                      </a:r>
                      <a:endParaRPr lang="en-IN" dirty="0">
                        <a:solidFill>
                          <a:schemeClr val="bg1"/>
                        </a:solidFill>
                      </a:endParaRPr>
                    </a:p>
                  </a:txBody>
                  <a:tcPr>
                    <a:solidFill>
                      <a:srgbClr val="FF0000"/>
                    </a:solidFill>
                  </a:tcPr>
                </a:tc>
                <a:extLst>
                  <a:ext uri="{0D108BD9-81ED-4DB2-BD59-A6C34878D82A}">
                    <a16:rowId xmlns:a16="http://schemas.microsoft.com/office/drawing/2014/main" val="782855152"/>
                  </a:ext>
                </a:extLst>
              </a:tr>
            </a:tbl>
          </a:graphicData>
        </a:graphic>
      </p:graphicFrame>
    </p:spTree>
    <p:extLst>
      <p:ext uri="{BB962C8B-B14F-4D97-AF65-F5344CB8AC3E}">
        <p14:creationId xmlns:p14="http://schemas.microsoft.com/office/powerpoint/2010/main" val="427817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3. Windows not Activated</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28</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bg1"/>
                          </a:solidFill>
                        </a:rPr>
                        <a:t>CRITICAL</a:t>
                      </a:r>
                      <a:endParaRPr lang="en-IN" dirty="0">
                        <a:solidFill>
                          <a:schemeClr val="bg1"/>
                        </a:solidFill>
                      </a:endParaRPr>
                    </a:p>
                  </a:txBody>
                  <a:tcPr>
                    <a:solidFill>
                      <a:srgbClr val="FF0000"/>
                    </a:solidFill>
                  </a:tcPr>
                </a:tc>
                <a:extLst>
                  <a:ext uri="{0D108BD9-81ED-4DB2-BD59-A6C34878D82A}">
                    <a16:rowId xmlns:a16="http://schemas.microsoft.com/office/drawing/2014/main" val="1526912978"/>
                  </a:ext>
                </a:extLst>
              </a:tr>
            </a:tbl>
          </a:graphicData>
        </a:graphic>
      </p:graphicFrame>
      <p:pic>
        <p:nvPicPr>
          <p:cNvPr id="6" name="Picture 5">
            <a:extLst>
              <a:ext uri="{FF2B5EF4-FFF2-40B4-BE49-F238E27FC236}">
                <a16:creationId xmlns:a16="http://schemas.microsoft.com/office/drawing/2014/main" id="{B69AAEB8-BF19-4ACE-AAF1-0A4E60885DEF}"/>
              </a:ext>
            </a:extLst>
          </p:cNvPr>
          <p:cNvPicPr>
            <a:picLocks noChangeAspect="1"/>
          </p:cNvPicPr>
          <p:nvPr/>
        </p:nvPicPr>
        <p:blipFill>
          <a:blip r:embed="rId4"/>
          <a:stretch>
            <a:fillRect/>
          </a:stretch>
        </p:blipFill>
        <p:spPr>
          <a:xfrm>
            <a:off x="2271372" y="1828700"/>
            <a:ext cx="5615559" cy="4572410"/>
          </a:xfrm>
          <a:prstGeom prst="rect">
            <a:avLst/>
          </a:prstGeom>
        </p:spPr>
      </p:pic>
    </p:spTree>
    <p:extLst>
      <p:ext uri="{BB962C8B-B14F-4D97-AF65-F5344CB8AC3E}">
        <p14:creationId xmlns:p14="http://schemas.microsoft.com/office/powerpoint/2010/main" val="936104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4. No Security Policy found for passwords</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45799" y="6400800"/>
            <a:ext cx="44620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29</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extLst>
              <p:ext uri="{D42A27DB-BD31-4B8C-83A1-F6EECF244321}">
                <p14:modId xmlns:p14="http://schemas.microsoft.com/office/powerpoint/2010/main" val="854019159"/>
              </p:ext>
            </p:extLst>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graphicFrame>
        <p:nvGraphicFramePr>
          <p:cNvPr id="6" name="Table 6">
            <a:extLst>
              <a:ext uri="{FF2B5EF4-FFF2-40B4-BE49-F238E27FC236}">
                <a16:creationId xmlns:a16="http://schemas.microsoft.com/office/drawing/2014/main" id="{33371966-3A86-4762-93DB-0EDA07112D79}"/>
              </a:ext>
            </a:extLst>
          </p:cNvPr>
          <p:cNvGraphicFramePr>
            <a:graphicFrameLocks noGrp="1"/>
          </p:cNvGraphicFramePr>
          <p:nvPr>
            <p:extLst>
              <p:ext uri="{D42A27DB-BD31-4B8C-83A1-F6EECF244321}">
                <p14:modId xmlns:p14="http://schemas.microsoft.com/office/powerpoint/2010/main" val="1960250671"/>
              </p:ext>
            </p:extLst>
          </p:nvPr>
        </p:nvGraphicFramePr>
        <p:xfrm>
          <a:off x="429443" y="1820702"/>
          <a:ext cx="9987176" cy="3547213"/>
        </p:xfrm>
        <a:graphic>
          <a:graphicData uri="http://schemas.openxmlformats.org/drawingml/2006/table">
            <a:tbl>
              <a:tblPr firstRow="1" bandRow="1">
                <a:tableStyleId>{5C22544A-7EE6-4342-B048-85BDC9FD1C3A}</a:tableStyleId>
              </a:tblPr>
              <a:tblGrid>
                <a:gridCol w="9987176">
                  <a:extLst>
                    <a:ext uri="{9D8B030D-6E8A-4147-A177-3AD203B41FA5}">
                      <a16:colId xmlns:a16="http://schemas.microsoft.com/office/drawing/2014/main" val="770841435"/>
                    </a:ext>
                  </a:extLst>
                </a:gridCol>
              </a:tblGrid>
              <a:tr h="432304">
                <a:tc>
                  <a:txBody>
                    <a:bodyPr/>
                    <a:lstStyle/>
                    <a:p>
                      <a:r>
                        <a:rPr lang="en-US" sz="2000" dirty="0">
                          <a:solidFill>
                            <a:schemeClr val="tx1"/>
                          </a:solidFill>
                        </a:rPr>
                        <a:t>Synopsis :-</a:t>
                      </a:r>
                      <a:endParaRPr lang="en-IN" sz="2000" dirty="0">
                        <a:solidFill>
                          <a:schemeClr val="tx1"/>
                        </a:solidFill>
                      </a:endParaRPr>
                    </a:p>
                  </a:txBody>
                  <a:tcPr>
                    <a:solidFill>
                      <a:schemeClr val="bg1">
                        <a:lumMod val="65000"/>
                      </a:schemeClr>
                    </a:solidFill>
                  </a:tcPr>
                </a:tc>
                <a:extLst>
                  <a:ext uri="{0D108BD9-81ED-4DB2-BD59-A6C34878D82A}">
                    <a16:rowId xmlns:a16="http://schemas.microsoft.com/office/drawing/2014/main" val="3033679424"/>
                  </a:ext>
                </a:extLst>
              </a:tr>
              <a:tr h="742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observed that No password policy has applied on both of the servers, Users can set general password.</a:t>
                      </a:r>
                      <a:endParaRPr lang="en-IN" dirty="0"/>
                    </a:p>
                  </a:txBody>
                  <a:tcPr/>
                </a:tc>
                <a:extLst>
                  <a:ext uri="{0D108BD9-81ED-4DB2-BD59-A6C34878D82A}">
                    <a16:rowId xmlns:a16="http://schemas.microsoft.com/office/drawing/2014/main" val="3295358672"/>
                  </a:ext>
                </a:extLst>
              </a:tr>
              <a:tr h="455579">
                <a:tc>
                  <a:txBody>
                    <a:bodyPr/>
                    <a:lstStyle/>
                    <a:p>
                      <a:r>
                        <a:rPr lang="en-US" sz="2000" b="1" u="none" dirty="0">
                          <a:solidFill>
                            <a:schemeClr val="tx1"/>
                          </a:solidFill>
                        </a:rPr>
                        <a:t>Description :-</a:t>
                      </a:r>
                      <a:endParaRPr lang="en-IN" sz="2000" b="1" u="none" dirty="0">
                        <a:solidFill>
                          <a:schemeClr val="tx1"/>
                        </a:solidFill>
                      </a:endParaRPr>
                    </a:p>
                  </a:txBody>
                  <a:tcPr>
                    <a:solidFill>
                      <a:schemeClr val="bg1">
                        <a:lumMod val="65000"/>
                      </a:schemeClr>
                    </a:solidFill>
                  </a:tcPr>
                </a:tc>
                <a:extLst>
                  <a:ext uri="{0D108BD9-81ED-4DB2-BD59-A6C34878D82A}">
                    <a16:rowId xmlns:a16="http://schemas.microsoft.com/office/drawing/2014/main" val="3336560103"/>
                  </a:ext>
                </a:extLst>
              </a:tr>
              <a:tr h="742507">
                <a:tc>
                  <a:txBody>
                    <a:bodyPr/>
                    <a:lstStyle/>
                    <a:p>
                      <a:r>
                        <a:rPr lang="en-US" dirty="0"/>
                        <a:t>General password are easy to guess and are prone to hack by using dictionary and brute force attacks.</a:t>
                      </a:r>
                      <a:endParaRPr lang="en-IN" dirty="0"/>
                    </a:p>
                  </a:txBody>
                  <a:tcPr/>
                </a:tc>
                <a:extLst>
                  <a:ext uri="{0D108BD9-81ED-4DB2-BD59-A6C34878D82A}">
                    <a16:rowId xmlns:a16="http://schemas.microsoft.com/office/drawing/2014/main" val="2634980166"/>
                  </a:ext>
                </a:extLst>
              </a:tr>
              <a:tr h="431809">
                <a:tc>
                  <a:txBody>
                    <a:bodyPr/>
                    <a:lstStyle/>
                    <a:p>
                      <a:r>
                        <a:rPr lang="en-US" sz="2000" b="1" dirty="0">
                          <a:solidFill>
                            <a:schemeClr val="tx1"/>
                          </a:solidFill>
                        </a:rPr>
                        <a:t>Solutions :-</a:t>
                      </a:r>
                      <a:endParaRPr lang="en-IN" sz="2000" b="1" dirty="0">
                        <a:solidFill>
                          <a:schemeClr val="tx1"/>
                        </a:solidFill>
                      </a:endParaRPr>
                    </a:p>
                  </a:txBody>
                  <a:tcPr>
                    <a:solidFill>
                      <a:schemeClr val="bg1">
                        <a:lumMod val="65000"/>
                      </a:schemeClr>
                    </a:solidFill>
                  </a:tcPr>
                </a:tc>
                <a:extLst>
                  <a:ext uri="{0D108BD9-81ED-4DB2-BD59-A6C34878D82A}">
                    <a16:rowId xmlns:a16="http://schemas.microsoft.com/office/drawing/2014/main" val="2400288896"/>
                  </a:ext>
                </a:extLst>
              </a:tr>
              <a:tr h="742507">
                <a:tc>
                  <a:txBody>
                    <a:bodyPr/>
                    <a:lstStyle/>
                    <a:p>
                      <a:r>
                        <a:rPr lang="en-US" dirty="0"/>
                        <a:t>Always have a password policy of minimum 8 characters which includes 1 special character, 1 capital letter and 1 numeric number.</a:t>
                      </a:r>
                      <a:endParaRPr lang="en-IN" dirty="0"/>
                    </a:p>
                  </a:txBody>
                  <a:tcPr/>
                </a:tc>
                <a:extLst>
                  <a:ext uri="{0D108BD9-81ED-4DB2-BD59-A6C34878D82A}">
                    <a16:rowId xmlns:a16="http://schemas.microsoft.com/office/drawing/2014/main" val="2348512783"/>
                  </a:ext>
                </a:extLst>
              </a:tr>
            </a:tbl>
          </a:graphicData>
        </a:graphic>
      </p:graphicFrame>
      <p:graphicFrame>
        <p:nvGraphicFramePr>
          <p:cNvPr id="7" name="Table 7">
            <a:extLst>
              <a:ext uri="{FF2B5EF4-FFF2-40B4-BE49-F238E27FC236}">
                <a16:creationId xmlns:a16="http://schemas.microsoft.com/office/drawing/2014/main" id="{BCB6E782-CBDB-47C5-ADE7-37B425BBD923}"/>
              </a:ext>
            </a:extLst>
          </p:cNvPr>
          <p:cNvGraphicFramePr>
            <a:graphicFrameLocks noGrp="1"/>
          </p:cNvGraphicFramePr>
          <p:nvPr>
            <p:extLst>
              <p:ext uri="{D42A27DB-BD31-4B8C-83A1-F6EECF244321}">
                <p14:modId xmlns:p14="http://schemas.microsoft.com/office/powerpoint/2010/main" val="219947146"/>
              </p:ext>
            </p:extLst>
          </p:nvPr>
        </p:nvGraphicFramePr>
        <p:xfrm>
          <a:off x="10635399" y="4636395"/>
          <a:ext cx="1436800" cy="731520"/>
        </p:xfrm>
        <a:graphic>
          <a:graphicData uri="http://schemas.openxmlformats.org/drawingml/2006/table">
            <a:tbl>
              <a:tblPr firstRow="1" bandRow="1">
                <a:tableStyleId>{5C22544A-7EE6-4342-B048-85BDC9FD1C3A}</a:tableStyleId>
              </a:tblPr>
              <a:tblGrid>
                <a:gridCol w="1436800">
                  <a:extLst>
                    <a:ext uri="{9D8B030D-6E8A-4147-A177-3AD203B41FA5}">
                      <a16:colId xmlns:a16="http://schemas.microsoft.com/office/drawing/2014/main" val="1347226835"/>
                    </a:ext>
                  </a:extLst>
                </a:gridCol>
              </a:tblGrid>
              <a:tr h="0">
                <a:tc>
                  <a:txBody>
                    <a:bodyPr/>
                    <a:lstStyle/>
                    <a:p>
                      <a:r>
                        <a:rPr lang="en-US" dirty="0">
                          <a:solidFill>
                            <a:sysClr val="windowText" lastClr="000000"/>
                          </a:solidFill>
                        </a:rPr>
                        <a:t> CVSS SCORE</a:t>
                      </a:r>
                      <a:endParaRPr lang="en-IN" dirty="0">
                        <a:solidFill>
                          <a:sysClr val="windowText" lastClr="000000"/>
                        </a:solidFill>
                      </a:endParaRPr>
                    </a:p>
                  </a:txBody>
                  <a:tcPr>
                    <a:solidFill>
                      <a:schemeClr val="bg1"/>
                    </a:solidFill>
                  </a:tcPr>
                </a:tc>
                <a:extLst>
                  <a:ext uri="{0D108BD9-81ED-4DB2-BD59-A6C34878D82A}">
                    <a16:rowId xmlns:a16="http://schemas.microsoft.com/office/drawing/2014/main" val="1966000069"/>
                  </a:ext>
                </a:extLst>
              </a:tr>
              <a:tr h="283943">
                <a:tc>
                  <a:txBody>
                    <a:bodyPr/>
                    <a:lstStyle/>
                    <a:p>
                      <a:r>
                        <a:rPr lang="en-US" dirty="0"/>
                        <a:t>          </a:t>
                      </a:r>
                      <a:r>
                        <a:rPr lang="en-US" dirty="0">
                          <a:solidFill>
                            <a:schemeClr val="tx1"/>
                          </a:solidFill>
                        </a:rPr>
                        <a:t>6.0</a:t>
                      </a:r>
                      <a:endParaRPr lang="en-IN" dirty="0">
                        <a:solidFill>
                          <a:schemeClr val="tx1"/>
                        </a:solidFill>
                      </a:endParaRPr>
                    </a:p>
                  </a:txBody>
                  <a:tcPr>
                    <a:solidFill>
                      <a:srgbClr val="FFFF00"/>
                    </a:solidFill>
                  </a:tcPr>
                </a:tc>
                <a:extLst>
                  <a:ext uri="{0D108BD9-81ED-4DB2-BD59-A6C34878D82A}">
                    <a16:rowId xmlns:a16="http://schemas.microsoft.com/office/drawing/2014/main" val="782855152"/>
                  </a:ext>
                </a:extLst>
              </a:tr>
            </a:tbl>
          </a:graphicData>
        </a:graphic>
      </p:graphicFrame>
    </p:spTree>
    <p:extLst>
      <p:ext uri="{BB962C8B-B14F-4D97-AF65-F5344CB8AC3E}">
        <p14:creationId xmlns:p14="http://schemas.microsoft.com/office/powerpoint/2010/main" val="3085458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4. No Security Policy found for passwords</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extLst>
              <p:ext uri="{D42A27DB-BD31-4B8C-83A1-F6EECF244321}">
                <p14:modId xmlns:p14="http://schemas.microsoft.com/office/powerpoint/2010/main" val="1381675951"/>
              </p:ext>
            </p:extLst>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pic>
        <p:nvPicPr>
          <p:cNvPr id="10" name="Picture 9">
            <a:extLst>
              <a:ext uri="{FF2B5EF4-FFF2-40B4-BE49-F238E27FC236}">
                <a16:creationId xmlns:a16="http://schemas.microsoft.com/office/drawing/2014/main" id="{F7DF471F-6052-4204-928C-309BC19AC81B}"/>
              </a:ext>
            </a:extLst>
          </p:cNvPr>
          <p:cNvPicPr>
            <a:picLocks noChangeAspect="1"/>
          </p:cNvPicPr>
          <p:nvPr/>
        </p:nvPicPr>
        <p:blipFill>
          <a:blip r:embed="rId4"/>
          <a:stretch>
            <a:fillRect/>
          </a:stretch>
        </p:blipFill>
        <p:spPr>
          <a:xfrm>
            <a:off x="2281686" y="1920455"/>
            <a:ext cx="6239746" cy="3610479"/>
          </a:xfrm>
          <a:prstGeom prst="rect">
            <a:avLst/>
          </a:prstGeom>
        </p:spPr>
      </p:pic>
    </p:spTree>
    <p:extLst>
      <p:ext uri="{BB962C8B-B14F-4D97-AF65-F5344CB8AC3E}">
        <p14:creationId xmlns:p14="http://schemas.microsoft.com/office/powerpoint/2010/main" val="1216329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5. SSL Self-Signed (Unauthorized) certificate</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45799" y="6400800"/>
            <a:ext cx="44620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31</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graphicFrame>
        <p:nvGraphicFramePr>
          <p:cNvPr id="6" name="Table 6">
            <a:extLst>
              <a:ext uri="{FF2B5EF4-FFF2-40B4-BE49-F238E27FC236}">
                <a16:creationId xmlns:a16="http://schemas.microsoft.com/office/drawing/2014/main" id="{33371966-3A86-4762-93DB-0EDA07112D79}"/>
              </a:ext>
            </a:extLst>
          </p:cNvPr>
          <p:cNvGraphicFramePr>
            <a:graphicFrameLocks noGrp="1"/>
          </p:cNvGraphicFramePr>
          <p:nvPr>
            <p:extLst>
              <p:ext uri="{D42A27DB-BD31-4B8C-83A1-F6EECF244321}">
                <p14:modId xmlns:p14="http://schemas.microsoft.com/office/powerpoint/2010/main" val="2316846367"/>
              </p:ext>
            </p:extLst>
          </p:nvPr>
        </p:nvGraphicFramePr>
        <p:xfrm>
          <a:off x="429443" y="1820702"/>
          <a:ext cx="9987176" cy="3719106"/>
        </p:xfrm>
        <a:graphic>
          <a:graphicData uri="http://schemas.openxmlformats.org/drawingml/2006/table">
            <a:tbl>
              <a:tblPr firstRow="1" bandRow="1">
                <a:tableStyleId>{5C22544A-7EE6-4342-B048-85BDC9FD1C3A}</a:tableStyleId>
              </a:tblPr>
              <a:tblGrid>
                <a:gridCol w="9987176">
                  <a:extLst>
                    <a:ext uri="{9D8B030D-6E8A-4147-A177-3AD203B41FA5}">
                      <a16:colId xmlns:a16="http://schemas.microsoft.com/office/drawing/2014/main" val="770841435"/>
                    </a:ext>
                  </a:extLst>
                </a:gridCol>
              </a:tblGrid>
              <a:tr h="432304">
                <a:tc>
                  <a:txBody>
                    <a:bodyPr/>
                    <a:lstStyle/>
                    <a:p>
                      <a:r>
                        <a:rPr lang="en-US" sz="2000" dirty="0">
                          <a:solidFill>
                            <a:schemeClr val="tx1"/>
                          </a:solidFill>
                        </a:rPr>
                        <a:t>Synopsis :-</a:t>
                      </a:r>
                      <a:endParaRPr lang="en-IN" sz="2000" dirty="0">
                        <a:solidFill>
                          <a:schemeClr val="tx1"/>
                        </a:solidFill>
                      </a:endParaRPr>
                    </a:p>
                  </a:txBody>
                  <a:tcPr>
                    <a:solidFill>
                      <a:schemeClr val="bg1">
                        <a:lumMod val="65000"/>
                      </a:schemeClr>
                    </a:solidFill>
                  </a:tcPr>
                </a:tc>
                <a:extLst>
                  <a:ext uri="{0D108BD9-81ED-4DB2-BD59-A6C34878D82A}">
                    <a16:rowId xmlns:a16="http://schemas.microsoft.com/office/drawing/2014/main" val="3033679424"/>
                  </a:ext>
                </a:extLst>
              </a:tr>
              <a:tr h="742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SSL certificate chain for this service ends in an unrecognized self-signed certificate.</a:t>
                      </a:r>
                      <a:endParaRPr lang="en-IN" dirty="0"/>
                    </a:p>
                  </a:txBody>
                  <a:tcPr/>
                </a:tc>
                <a:extLst>
                  <a:ext uri="{0D108BD9-81ED-4DB2-BD59-A6C34878D82A}">
                    <a16:rowId xmlns:a16="http://schemas.microsoft.com/office/drawing/2014/main" val="3295358672"/>
                  </a:ext>
                </a:extLst>
              </a:tr>
              <a:tr h="455579">
                <a:tc>
                  <a:txBody>
                    <a:bodyPr/>
                    <a:lstStyle/>
                    <a:p>
                      <a:r>
                        <a:rPr lang="en-US" sz="2000" b="1" u="none" dirty="0">
                          <a:solidFill>
                            <a:schemeClr val="tx1"/>
                          </a:solidFill>
                        </a:rPr>
                        <a:t>Description :-</a:t>
                      </a:r>
                      <a:endParaRPr lang="en-IN" sz="2000" b="1" u="none" dirty="0">
                        <a:solidFill>
                          <a:schemeClr val="tx1"/>
                        </a:solidFill>
                      </a:endParaRPr>
                    </a:p>
                  </a:txBody>
                  <a:tcPr>
                    <a:solidFill>
                      <a:schemeClr val="bg1">
                        <a:lumMod val="65000"/>
                      </a:schemeClr>
                    </a:solidFill>
                  </a:tcPr>
                </a:tc>
                <a:extLst>
                  <a:ext uri="{0D108BD9-81ED-4DB2-BD59-A6C34878D82A}">
                    <a16:rowId xmlns:a16="http://schemas.microsoft.com/office/drawing/2014/main" val="3336560103"/>
                  </a:ext>
                </a:extLst>
              </a:tr>
              <a:tr h="742507">
                <a:tc>
                  <a:txBody>
                    <a:bodyPr/>
                    <a:lstStyle/>
                    <a:p>
                      <a:r>
                        <a:rPr lang="en-US" sz="1800" b="0" i="0" kern="1200" dirty="0">
                          <a:solidFill>
                            <a:schemeClr val="dk1"/>
                          </a:solidFill>
                          <a:effectLst/>
                          <a:latin typeface="+mn-lt"/>
                          <a:ea typeface="+mn-ea"/>
                          <a:cs typeface="+mn-cs"/>
                        </a:rPr>
                        <a:t>The X.509 certificate chain for this service is not signed by a recognized certificate authority. If the remote host is a public host in production, this nullifies the use of SSL as anyone could establish a man-in-the-middle attack against the remote host.</a:t>
                      </a:r>
                      <a:endParaRPr lang="en-IN" dirty="0"/>
                    </a:p>
                  </a:txBody>
                  <a:tcPr/>
                </a:tc>
                <a:extLst>
                  <a:ext uri="{0D108BD9-81ED-4DB2-BD59-A6C34878D82A}">
                    <a16:rowId xmlns:a16="http://schemas.microsoft.com/office/drawing/2014/main" val="2634980166"/>
                  </a:ext>
                </a:extLst>
              </a:tr>
              <a:tr h="431809">
                <a:tc>
                  <a:txBody>
                    <a:bodyPr/>
                    <a:lstStyle/>
                    <a:p>
                      <a:r>
                        <a:rPr lang="en-US" sz="2000" b="1" dirty="0">
                          <a:solidFill>
                            <a:schemeClr val="tx1"/>
                          </a:solidFill>
                        </a:rPr>
                        <a:t>Solutions :-</a:t>
                      </a:r>
                      <a:endParaRPr lang="en-IN" sz="2000" b="1" dirty="0">
                        <a:solidFill>
                          <a:schemeClr val="tx1"/>
                        </a:solidFill>
                      </a:endParaRPr>
                    </a:p>
                  </a:txBody>
                  <a:tcPr>
                    <a:solidFill>
                      <a:schemeClr val="bg1">
                        <a:lumMod val="65000"/>
                      </a:schemeClr>
                    </a:solidFill>
                  </a:tcPr>
                </a:tc>
                <a:extLst>
                  <a:ext uri="{0D108BD9-81ED-4DB2-BD59-A6C34878D82A}">
                    <a16:rowId xmlns:a16="http://schemas.microsoft.com/office/drawing/2014/main" val="2400288896"/>
                  </a:ext>
                </a:extLst>
              </a:tr>
              <a:tr h="742507">
                <a:tc>
                  <a:txBody>
                    <a:bodyPr/>
                    <a:lstStyle/>
                    <a:p>
                      <a:r>
                        <a:rPr lang="en-US" sz="1800" b="0" i="0" kern="1200" dirty="0">
                          <a:solidFill>
                            <a:schemeClr val="dk1"/>
                          </a:solidFill>
                          <a:effectLst/>
                          <a:latin typeface="+mn-lt"/>
                          <a:ea typeface="+mn-ea"/>
                          <a:cs typeface="+mn-cs"/>
                        </a:rPr>
                        <a:t>Purchase or generate a proper SSL certificate for this service.</a:t>
                      </a:r>
                      <a:endParaRPr lang="en-IN" dirty="0"/>
                    </a:p>
                  </a:txBody>
                  <a:tcPr/>
                </a:tc>
                <a:extLst>
                  <a:ext uri="{0D108BD9-81ED-4DB2-BD59-A6C34878D82A}">
                    <a16:rowId xmlns:a16="http://schemas.microsoft.com/office/drawing/2014/main" val="2348512783"/>
                  </a:ext>
                </a:extLst>
              </a:tr>
            </a:tbl>
          </a:graphicData>
        </a:graphic>
      </p:graphicFrame>
      <p:graphicFrame>
        <p:nvGraphicFramePr>
          <p:cNvPr id="7" name="Table 7">
            <a:extLst>
              <a:ext uri="{FF2B5EF4-FFF2-40B4-BE49-F238E27FC236}">
                <a16:creationId xmlns:a16="http://schemas.microsoft.com/office/drawing/2014/main" id="{BCB6E782-CBDB-47C5-ADE7-37B425BBD923}"/>
              </a:ext>
            </a:extLst>
          </p:cNvPr>
          <p:cNvGraphicFramePr>
            <a:graphicFrameLocks noGrp="1"/>
          </p:cNvGraphicFramePr>
          <p:nvPr>
            <p:extLst>
              <p:ext uri="{D42A27DB-BD31-4B8C-83A1-F6EECF244321}">
                <p14:modId xmlns:p14="http://schemas.microsoft.com/office/powerpoint/2010/main" val="3300418237"/>
              </p:ext>
            </p:extLst>
          </p:nvPr>
        </p:nvGraphicFramePr>
        <p:xfrm>
          <a:off x="10635399" y="4808288"/>
          <a:ext cx="1436800" cy="731520"/>
        </p:xfrm>
        <a:graphic>
          <a:graphicData uri="http://schemas.openxmlformats.org/drawingml/2006/table">
            <a:tbl>
              <a:tblPr firstRow="1" bandRow="1">
                <a:tableStyleId>{5C22544A-7EE6-4342-B048-85BDC9FD1C3A}</a:tableStyleId>
              </a:tblPr>
              <a:tblGrid>
                <a:gridCol w="1436800">
                  <a:extLst>
                    <a:ext uri="{9D8B030D-6E8A-4147-A177-3AD203B41FA5}">
                      <a16:colId xmlns:a16="http://schemas.microsoft.com/office/drawing/2014/main" val="1347226835"/>
                    </a:ext>
                  </a:extLst>
                </a:gridCol>
              </a:tblGrid>
              <a:tr h="0">
                <a:tc>
                  <a:txBody>
                    <a:bodyPr/>
                    <a:lstStyle/>
                    <a:p>
                      <a:r>
                        <a:rPr lang="en-US" dirty="0">
                          <a:solidFill>
                            <a:sysClr val="windowText" lastClr="000000"/>
                          </a:solidFill>
                        </a:rPr>
                        <a:t> CVSS SCORE</a:t>
                      </a:r>
                      <a:endParaRPr lang="en-IN" dirty="0">
                        <a:solidFill>
                          <a:sysClr val="windowText" lastClr="000000"/>
                        </a:solidFill>
                      </a:endParaRPr>
                    </a:p>
                  </a:txBody>
                  <a:tcPr>
                    <a:solidFill>
                      <a:schemeClr val="bg1"/>
                    </a:solidFill>
                  </a:tcPr>
                </a:tc>
                <a:extLst>
                  <a:ext uri="{0D108BD9-81ED-4DB2-BD59-A6C34878D82A}">
                    <a16:rowId xmlns:a16="http://schemas.microsoft.com/office/drawing/2014/main" val="1966000069"/>
                  </a:ext>
                </a:extLst>
              </a:tr>
              <a:tr h="283943">
                <a:tc>
                  <a:txBody>
                    <a:bodyPr/>
                    <a:lstStyle/>
                    <a:p>
                      <a:r>
                        <a:rPr lang="en-US" dirty="0"/>
                        <a:t>          </a:t>
                      </a:r>
                      <a:r>
                        <a:rPr lang="en-US" dirty="0">
                          <a:solidFill>
                            <a:schemeClr val="tx1"/>
                          </a:solidFill>
                        </a:rPr>
                        <a:t>6.4</a:t>
                      </a:r>
                      <a:endParaRPr lang="en-IN" dirty="0">
                        <a:solidFill>
                          <a:schemeClr val="tx1"/>
                        </a:solidFill>
                      </a:endParaRPr>
                    </a:p>
                  </a:txBody>
                  <a:tcPr>
                    <a:solidFill>
                      <a:srgbClr val="FFFF00"/>
                    </a:solidFill>
                  </a:tcPr>
                </a:tc>
                <a:extLst>
                  <a:ext uri="{0D108BD9-81ED-4DB2-BD59-A6C34878D82A}">
                    <a16:rowId xmlns:a16="http://schemas.microsoft.com/office/drawing/2014/main" val="782855152"/>
                  </a:ext>
                </a:extLst>
              </a:tr>
            </a:tbl>
          </a:graphicData>
        </a:graphic>
      </p:graphicFrame>
    </p:spTree>
    <p:extLst>
      <p:ext uri="{BB962C8B-B14F-4D97-AF65-F5344CB8AC3E}">
        <p14:creationId xmlns:p14="http://schemas.microsoft.com/office/powerpoint/2010/main" val="340633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5. SSL Self-Signed (Unauthorized) certificate</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pic>
        <p:nvPicPr>
          <p:cNvPr id="3" name="Picture 2">
            <a:extLst>
              <a:ext uri="{FF2B5EF4-FFF2-40B4-BE49-F238E27FC236}">
                <a16:creationId xmlns:a16="http://schemas.microsoft.com/office/drawing/2014/main" id="{E03C2C33-AD4C-4C30-89A9-1D0A66B4A045}"/>
              </a:ext>
            </a:extLst>
          </p:cNvPr>
          <p:cNvPicPr>
            <a:picLocks noChangeAspect="1"/>
          </p:cNvPicPr>
          <p:nvPr/>
        </p:nvPicPr>
        <p:blipFill>
          <a:blip r:embed="rId4"/>
          <a:stretch>
            <a:fillRect/>
          </a:stretch>
        </p:blipFill>
        <p:spPr>
          <a:xfrm>
            <a:off x="368414" y="1904787"/>
            <a:ext cx="10078857" cy="1524213"/>
          </a:xfrm>
          <a:prstGeom prst="rect">
            <a:avLst/>
          </a:prstGeom>
        </p:spPr>
      </p:pic>
      <p:pic>
        <p:nvPicPr>
          <p:cNvPr id="7" name="Picture 6">
            <a:extLst>
              <a:ext uri="{FF2B5EF4-FFF2-40B4-BE49-F238E27FC236}">
                <a16:creationId xmlns:a16="http://schemas.microsoft.com/office/drawing/2014/main" id="{61398DF7-BA40-4032-84B4-D3AD4C7BFF54}"/>
              </a:ext>
            </a:extLst>
          </p:cNvPr>
          <p:cNvPicPr>
            <a:picLocks noChangeAspect="1"/>
          </p:cNvPicPr>
          <p:nvPr/>
        </p:nvPicPr>
        <p:blipFill>
          <a:blip r:embed="rId5"/>
          <a:stretch>
            <a:fillRect/>
          </a:stretch>
        </p:blipFill>
        <p:spPr>
          <a:xfrm>
            <a:off x="358888" y="3643098"/>
            <a:ext cx="10088383" cy="1590897"/>
          </a:xfrm>
          <a:prstGeom prst="rect">
            <a:avLst/>
          </a:prstGeom>
        </p:spPr>
      </p:pic>
    </p:spTree>
    <p:extLst>
      <p:ext uri="{BB962C8B-B14F-4D97-AF65-F5344CB8AC3E}">
        <p14:creationId xmlns:p14="http://schemas.microsoft.com/office/powerpoint/2010/main" val="307165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6. TLS Version 1.0 Protocol Detection</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45799" y="6400800"/>
            <a:ext cx="44620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graphicFrame>
        <p:nvGraphicFramePr>
          <p:cNvPr id="6" name="Table 6">
            <a:extLst>
              <a:ext uri="{FF2B5EF4-FFF2-40B4-BE49-F238E27FC236}">
                <a16:creationId xmlns:a16="http://schemas.microsoft.com/office/drawing/2014/main" id="{33371966-3A86-4762-93DB-0EDA07112D79}"/>
              </a:ext>
            </a:extLst>
          </p:cNvPr>
          <p:cNvGraphicFramePr>
            <a:graphicFrameLocks noGrp="1"/>
          </p:cNvGraphicFramePr>
          <p:nvPr>
            <p:extLst>
              <p:ext uri="{D42A27DB-BD31-4B8C-83A1-F6EECF244321}">
                <p14:modId xmlns:p14="http://schemas.microsoft.com/office/powerpoint/2010/main" val="3097799004"/>
              </p:ext>
            </p:extLst>
          </p:nvPr>
        </p:nvGraphicFramePr>
        <p:xfrm>
          <a:off x="429443" y="1820702"/>
          <a:ext cx="9987176" cy="3719106"/>
        </p:xfrm>
        <a:graphic>
          <a:graphicData uri="http://schemas.openxmlformats.org/drawingml/2006/table">
            <a:tbl>
              <a:tblPr firstRow="1" bandRow="1">
                <a:tableStyleId>{5C22544A-7EE6-4342-B048-85BDC9FD1C3A}</a:tableStyleId>
              </a:tblPr>
              <a:tblGrid>
                <a:gridCol w="9987176">
                  <a:extLst>
                    <a:ext uri="{9D8B030D-6E8A-4147-A177-3AD203B41FA5}">
                      <a16:colId xmlns:a16="http://schemas.microsoft.com/office/drawing/2014/main" val="770841435"/>
                    </a:ext>
                  </a:extLst>
                </a:gridCol>
              </a:tblGrid>
              <a:tr h="432304">
                <a:tc>
                  <a:txBody>
                    <a:bodyPr/>
                    <a:lstStyle/>
                    <a:p>
                      <a:r>
                        <a:rPr lang="en-US" sz="2000" dirty="0">
                          <a:solidFill>
                            <a:schemeClr val="tx1"/>
                          </a:solidFill>
                        </a:rPr>
                        <a:t>Synopsis :-</a:t>
                      </a:r>
                      <a:endParaRPr lang="en-IN" sz="2000" dirty="0">
                        <a:solidFill>
                          <a:schemeClr val="tx1"/>
                        </a:solidFill>
                      </a:endParaRPr>
                    </a:p>
                  </a:txBody>
                  <a:tcPr>
                    <a:solidFill>
                      <a:schemeClr val="bg1">
                        <a:lumMod val="65000"/>
                      </a:schemeClr>
                    </a:solidFill>
                  </a:tcPr>
                </a:tc>
                <a:extLst>
                  <a:ext uri="{0D108BD9-81ED-4DB2-BD59-A6C34878D82A}">
                    <a16:rowId xmlns:a16="http://schemas.microsoft.com/office/drawing/2014/main" val="3033679424"/>
                  </a:ext>
                </a:extLst>
              </a:tr>
              <a:tr h="742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remote </a:t>
                      </a:r>
                      <a:r>
                        <a:rPr lang="en-US" sz="1800" b="0" i="0" kern="1200" dirty="0" err="1">
                          <a:solidFill>
                            <a:schemeClr val="dk1"/>
                          </a:solidFill>
                          <a:effectLst/>
                          <a:latin typeface="+mn-lt"/>
                          <a:ea typeface="+mn-ea"/>
                          <a:cs typeface="+mn-cs"/>
                        </a:rPr>
                        <a:t>servise</a:t>
                      </a:r>
                      <a:r>
                        <a:rPr lang="en-US" sz="1800" b="0" i="0" kern="1200" dirty="0">
                          <a:solidFill>
                            <a:schemeClr val="dk1"/>
                          </a:solidFill>
                          <a:effectLst/>
                          <a:latin typeface="+mn-lt"/>
                          <a:ea typeface="+mn-ea"/>
                          <a:cs typeface="+mn-cs"/>
                        </a:rPr>
                        <a:t> encrypts traffic using an older version of TLS.</a:t>
                      </a:r>
                      <a:endParaRPr lang="en-IN" dirty="0"/>
                    </a:p>
                  </a:txBody>
                  <a:tcPr/>
                </a:tc>
                <a:extLst>
                  <a:ext uri="{0D108BD9-81ED-4DB2-BD59-A6C34878D82A}">
                    <a16:rowId xmlns:a16="http://schemas.microsoft.com/office/drawing/2014/main" val="3295358672"/>
                  </a:ext>
                </a:extLst>
              </a:tr>
              <a:tr h="455579">
                <a:tc>
                  <a:txBody>
                    <a:bodyPr/>
                    <a:lstStyle/>
                    <a:p>
                      <a:r>
                        <a:rPr lang="en-US" sz="2000" b="1" u="none" dirty="0">
                          <a:solidFill>
                            <a:schemeClr val="tx1"/>
                          </a:solidFill>
                        </a:rPr>
                        <a:t>Description :-</a:t>
                      </a:r>
                      <a:endParaRPr lang="en-IN" sz="2000" b="1" u="none" dirty="0">
                        <a:solidFill>
                          <a:schemeClr val="tx1"/>
                        </a:solidFill>
                      </a:endParaRPr>
                    </a:p>
                  </a:txBody>
                  <a:tcPr>
                    <a:solidFill>
                      <a:schemeClr val="bg1">
                        <a:lumMod val="65000"/>
                      </a:schemeClr>
                    </a:solidFill>
                  </a:tcPr>
                </a:tc>
                <a:extLst>
                  <a:ext uri="{0D108BD9-81ED-4DB2-BD59-A6C34878D82A}">
                    <a16:rowId xmlns:a16="http://schemas.microsoft.com/office/drawing/2014/main" val="3336560103"/>
                  </a:ext>
                </a:extLst>
              </a:tr>
              <a:tr h="742507">
                <a:tc>
                  <a:txBody>
                    <a:bodyPr/>
                    <a:lstStyle/>
                    <a:p>
                      <a:r>
                        <a:rPr lang="en-US" sz="1800" b="0" i="0" kern="1200" dirty="0">
                          <a:solidFill>
                            <a:schemeClr val="dk1"/>
                          </a:solidFill>
                          <a:effectLst/>
                          <a:latin typeface="+mn-lt"/>
                          <a:ea typeface="+mn-ea"/>
                          <a:cs typeface="+mn-cs"/>
                        </a:rPr>
                        <a:t>The remote service accepts connections encrypted using TLS 1.0. TLS 1.0 has a number of cryptographic design flaws. Modern implementations of TLS 1.0 mitigate these problems, but newer versions of TLS like 1.2 and 1.3 are designed against these flaws and should be used whenever possible.</a:t>
                      </a:r>
                      <a:endParaRPr lang="en-IN" dirty="0"/>
                    </a:p>
                  </a:txBody>
                  <a:tcPr/>
                </a:tc>
                <a:extLst>
                  <a:ext uri="{0D108BD9-81ED-4DB2-BD59-A6C34878D82A}">
                    <a16:rowId xmlns:a16="http://schemas.microsoft.com/office/drawing/2014/main" val="2634980166"/>
                  </a:ext>
                </a:extLst>
              </a:tr>
              <a:tr h="431809">
                <a:tc>
                  <a:txBody>
                    <a:bodyPr/>
                    <a:lstStyle/>
                    <a:p>
                      <a:r>
                        <a:rPr lang="en-US" sz="2000" b="1" dirty="0">
                          <a:solidFill>
                            <a:schemeClr val="tx1"/>
                          </a:solidFill>
                        </a:rPr>
                        <a:t>Solutions :-</a:t>
                      </a:r>
                      <a:endParaRPr lang="en-IN" sz="2000" b="1" dirty="0">
                        <a:solidFill>
                          <a:schemeClr val="tx1"/>
                        </a:solidFill>
                      </a:endParaRPr>
                    </a:p>
                  </a:txBody>
                  <a:tcPr>
                    <a:solidFill>
                      <a:schemeClr val="bg1">
                        <a:lumMod val="65000"/>
                      </a:schemeClr>
                    </a:solidFill>
                  </a:tcPr>
                </a:tc>
                <a:extLst>
                  <a:ext uri="{0D108BD9-81ED-4DB2-BD59-A6C34878D82A}">
                    <a16:rowId xmlns:a16="http://schemas.microsoft.com/office/drawing/2014/main" val="2400288896"/>
                  </a:ext>
                </a:extLst>
              </a:tr>
              <a:tr h="742507">
                <a:tc>
                  <a:txBody>
                    <a:bodyPr/>
                    <a:lstStyle/>
                    <a:p>
                      <a:r>
                        <a:rPr lang="en-US" sz="1800" b="0" i="0" kern="1200" dirty="0">
                          <a:solidFill>
                            <a:schemeClr val="dk1"/>
                          </a:solidFill>
                          <a:effectLst/>
                          <a:latin typeface="+mn-lt"/>
                          <a:ea typeface="+mn-ea"/>
                          <a:cs typeface="+mn-cs"/>
                        </a:rPr>
                        <a:t>Enable support for TLS 1.2 and 1.3, and disable support for TLS 1.0.</a:t>
                      </a:r>
                      <a:endParaRPr lang="en-IN" dirty="0"/>
                    </a:p>
                  </a:txBody>
                  <a:tcPr/>
                </a:tc>
                <a:extLst>
                  <a:ext uri="{0D108BD9-81ED-4DB2-BD59-A6C34878D82A}">
                    <a16:rowId xmlns:a16="http://schemas.microsoft.com/office/drawing/2014/main" val="2348512783"/>
                  </a:ext>
                </a:extLst>
              </a:tr>
            </a:tbl>
          </a:graphicData>
        </a:graphic>
      </p:graphicFrame>
      <p:graphicFrame>
        <p:nvGraphicFramePr>
          <p:cNvPr id="7" name="Table 7">
            <a:extLst>
              <a:ext uri="{FF2B5EF4-FFF2-40B4-BE49-F238E27FC236}">
                <a16:creationId xmlns:a16="http://schemas.microsoft.com/office/drawing/2014/main" id="{BCB6E782-CBDB-47C5-ADE7-37B425BBD923}"/>
              </a:ext>
            </a:extLst>
          </p:cNvPr>
          <p:cNvGraphicFramePr>
            <a:graphicFrameLocks noGrp="1"/>
          </p:cNvGraphicFramePr>
          <p:nvPr>
            <p:extLst>
              <p:ext uri="{D42A27DB-BD31-4B8C-83A1-F6EECF244321}">
                <p14:modId xmlns:p14="http://schemas.microsoft.com/office/powerpoint/2010/main" val="1298307817"/>
              </p:ext>
            </p:extLst>
          </p:nvPr>
        </p:nvGraphicFramePr>
        <p:xfrm>
          <a:off x="10635399" y="4814562"/>
          <a:ext cx="1436800" cy="731520"/>
        </p:xfrm>
        <a:graphic>
          <a:graphicData uri="http://schemas.openxmlformats.org/drawingml/2006/table">
            <a:tbl>
              <a:tblPr firstRow="1" bandRow="1">
                <a:tableStyleId>{5C22544A-7EE6-4342-B048-85BDC9FD1C3A}</a:tableStyleId>
              </a:tblPr>
              <a:tblGrid>
                <a:gridCol w="1436800">
                  <a:extLst>
                    <a:ext uri="{9D8B030D-6E8A-4147-A177-3AD203B41FA5}">
                      <a16:colId xmlns:a16="http://schemas.microsoft.com/office/drawing/2014/main" val="1347226835"/>
                    </a:ext>
                  </a:extLst>
                </a:gridCol>
              </a:tblGrid>
              <a:tr h="0">
                <a:tc>
                  <a:txBody>
                    <a:bodyPr/>
                    <a:lstStyle/>
                    <a:p>
                      <a:r>
                        <a:rPr lang="en-US" dirty="0">
                          <a:solidFill>
                            <a:sysClr val="windowText" lastClr="000000"/>
                          </a:solidFill>
                        </a:rPr>
                        <a:t> CVSS SCORE</a:t>
                      </a:r>
                      <a:endParaRPr lang="en-IN" dirty="0">
                        <a:solidFill>
                          <a:sysClr val="windowText" lastClr="000000"/>
                        </a:solidFill>
                      </a:endParaRPr>
                    </a:p>
                  </a:txBody>
                  <a:tcPr>
                    <a:solidFill>
                      <a:schemeClr val="bg1"/>
                    </a:solidFill>
                  </a:tcPr>
                </a:tc>
                <a:extLst>
                  <a:ext uri="{0D108BD9-81ED-4DB2-BD59-A6C34878D82A}">
                    <a16:rowId xmlns:a16="http://schemas.microsoft.com/office/drawing/2014/main" val="1966000069"/>
                  </a:ext>
                </a:extLst>
              </a:tr>
              <a:tr h="283943">
                <a:tc>
                  <a:txBody>
                    <a:bodyPr/>
                    <a:lstStyle/>
                    <a:p>
                      <a:r>
                        <a:rPr lang="en-US" dirty="0"/>
                        <a:t>          </a:t>
                      </a:r>
                      <a:r>
                        <a:rPr lang="en-US" dirty="0">
                          <a:solidFill>
                            <a:schemeClr val="tx1"/>
                          </a:solidFill>
                        </a:rPr>
                        <a:t>6.5</a:t>
                      </a:r>
                      <a:endParaRPr lang="en-IN" dirty="0">
                        <a:solidFill>
                          <a:schemeClr val="tx1"/>
                        </a:solidFill>
                      </a:endParaRPr>
                    </a:p>
                  </a:txBody>
                  <a:tcPr>
                    <a:solidFill>
                      <a:srgbClr val="FFFF00"/>
                    </a:solidFill>
                  </a:tcPr>
                </a:tc>
                <a:extLst>
                  <a:ext uri="{0D108BD9-81ED-4DB2-BD59-A6C34878D82A}">
                    <a16:rowId xmlns:a16="http://schemas.microsoft.com/office/drawing/2014/main" val="782855152"/>
                  </a:ext>
                </a:extLst>
              </a:tr>
            </a:tbl>
          </a:graphicData>
        </a:graphic>
      </p:graphicFrame>
    </p:spTree>
    <p:extLst>
      <p:ext uri="{BB962C8B-B14F-4D97-AF65-F5344CB8AC3E}">
        <p14:creationId xmlns:p14="http://schemas.microsoft.com/office/powerpoint/2010/main" val="2090810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6. TLS Version 1.0 Protocol Detection</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34</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pic>
        <p:nvPicPr>
          <p:cNvPr id="8" name="Picture 7">
            <a:extLst>
              <a:ext uri="{FF2B5EF4-FFF2-40B4-BE49-F238E27FC236}">
                <a16:creationId xmlns:a16="http://schemas.microsoft.com/office/drawing/2014/main" id="{4205C277-29A7-4D58-96F2-A0AF58E1F5E1}"/>
              </a:ext>
            </a:extLst>
          </p:cNvPr>
          <p:cNvPicPr>
            <a:picLocks noChangeAspect="1"/>
          </p:cNvPicPr>
          <p:nvPr/>
        </p:nvPicPr>
        <p:blipFill>
          <a:blip r:embed="rId4"/>
          <a:stretch>
            <a:fillRect/>
          </a:stretch>
        </p:blipFill>
        <p:spPr>
          <a:xfrm>
            <a:off x="306692" y="2010301"/>
            <a:ext cx="10164594" cy="895475"/>
          </a:xfrm>
          <a:prstGeom prst="rect">
            <a:avLst/>
          </a:prstGeom>
        </p:spPr>
      </p:pic>
    </p:spTree>
    <p:extLst>
      <p:ext uri="{BB962C8B-B14F-4D97-AF65-F5344CB8AC3E}">
        <p14:creationId xmlns:p14="http://schemas.microsoft.com/office/powerpoint/2010/main" val="172025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7. DNS Server Cache Snooping Remote Information Disclosure</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45799" y="6400800"/>
            <a:ext cx="44620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35</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graphicFrame>
        <p:nvGraphicFramePr>
          <p:cNvPr id="6" name="Table 6">
            <a:extLst>
              <a:ext uri="{FF2B5EF4-FFF2-40B4-BE49-F238E27FC236}">
                <a16:creationId xmlns:a16="http://schemas.microsoft.com/office/drawing/2014/main" id="{33371966-3A86-4762-93DB-0EDA07112D79}"/>
              </a:ext>
            </a:extLst>
          </p:cNvPr>
          <p:cNvGraphicFramePr>
            <a:graphicFrameLocks noGrp="1"/>
          </p:cNvGraphicFramePr>
          <p:nvPr>
            <p:extLst>
              <p:ext uri="{D42A27DB-BD31-4B8C-83A1-F6EECF244321}">
                <p14:modId xmlns:p14="http://schemas.microsoft.com/office/powerpoint/2010/main" val="3404118190"/>
              </p:ext>
            </p:extLst>
          </p:nvPr>
        </p:nvGraphicFramePr>
        <p:xfrm>
          <a:off x="429443" y="1820702"/>
          <a:ext cx="9987176" cy="4267746"/>
        </p:xfrm>
        <a:graphic>
          <a:graphicData uri="http://schemas.openxmlformats.org/drawingml/2006/table">
            <a:tbl>
              <a:tblPr firstRow="1" bandRow="1">
                <a:tableStyleId>{5C22544A-7EE6-4342-B048-85BDC9FD1C3A}</a:tableStyleId>
              </a:tblPr>
              <a:tblGrid>
                <a:gridCol w="9987176">
                  <a:extLst>
                    <a:ext uri="{9D8B030D-6E8A-4147-A177-3AD203B41FA5}">
                      <a16:colId xmlns:a16="http://schemas.microsoft.com/office/drawing/2014/main" val="770841435"/>
                    </a:ext>
                  </a:extLst>
                </a:gridCol>
              </a:tblGrid>
              <a:tr h="432304">
                <a:tc>
                  <a:txBody>
                    <a:bodyPr/>
                    <a:lstStyle/>
                    <a:p>
                      <a:r>
                        <a:rPr lang="en-US" sz="2000" dirty="0">
                          <a:solidFill>
                            <a:schemeClr val="tx1"/>
                          </a:solidFill>
                        </a:rPr>
                        <a:t>Synopsis :-</a:t>
                      </a:r>
                      <a:endParaRPr lang="en-IN" sz="2000" dirty="0">
                        <a:solidFill>
                          <a:schemeClr val="tx1"/>
                        </a:solidFill>
                      </a:endParaRPr>
                    </a:p>
                  </a:txBody>
                  <a:tcPr>
                    <a:solidFill>
                      <a:schemeClr val="bg1">
                        <a:lumMod val="65000"/>
                      </a:schemeClr>
                    </a:solidFill>
                  </a:tcPr>
                </a:tc>
                <a:extLst>
                  <a:ext uri="{0D108BD9-81ED-4DB2-BD59-A6C34878D82A}">
                    <a16:rowId xmlns:a16="http://schemas.microsoft.com/office/drawing/2014/main" val="3033679424"/>
                  </a:ext>
                </a:extLst>
              </a:tr>
              <a:tr h="742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remote DNS server is vulnerable to cache snooping attacks.</a:t>
                      </a:r>
                      <a:endParaRPr lang="en-IN" dirty="0"/>
                    </a:p>
                  </a:txBody>
                  <a:tcPr/>
                </a:tc>
                <a:extLst>
                  <a:ext uri="{0D108BD9-81ED-4DB2-BD59-A6C34878D82A}">
                    <a16:rowId xmlns:a16="http://schemas.microsoft.com/office/drawing/2014/main" val="3295358672"/>
                  </a:ext>
                </a:extLst>
              </a:tr>
              <a:tr h="455579">
                <a:tc>
                  <a:txBody>
                    <a:bodyPr/>
                    <a:lstStyle/>
                    <a:p>
                      <a:r>
                        <a:rPr lang="en-US" sz="2000" b="1" u="none" dirty="0">
                          <a:solidFill>
                            <a:schemeClr val="tx1"/>
                          </a:solidFill>
                        </a:rPr>
                        <a:t>Description :-</a:t>
                      </a:r>
                      <a:endParaRPr lang="en-IN" sz="2000" b="1" u="none" dirty="0">
                        <a:solidFill>
                          <a:schemeClr val="tx1"/>
                        </a:solidFill>
                      </a:endParaRPr>
                    </a:p>
                  </a:txBody>
                  <a:tcPr>
                    <a:solidFill>
                      <a:schemeClr val="bg1">
                        <a:lumMod val="65000"/>
                      </a:schemeClr>
                    </a:solidFill>
                  </a:tcPr>
                </a:tc>
                <a:extLst>
                  <a:ext uri="{0D108BD9-81ED-4DB2-BD59-A6C34878D82A}">
                    <a16:rowId xmlns:a16="http://schemas.microsoft.com/office/drawing/2014/main" val="3336560103"/>
                  </a:ext>
                </a:extLst>
              </a:tr>
              <a:tr h="742507">
                <a:tc>
                  <a:txBody>
                    <a:bodyPr/>
                    <a:lstStyle/>
                    <a:p>
                      <a:r>
                        <a:rPr lang="en-US" sz="1800" b="0" i="0" kern="1200" dirty="0">
                          <a:solidFill>
                            <a:schemeClr val="dk1"/>
                          </a:solidFill>
                          <a:effectLst/>
                          <a:latin typeface="+mn-lt"/>
                          <a:ea typeface="+mn-ea"/>
                          <a:cs typeface="+mn-cs"/>
                        </a:rPr>
                        <a:t>The remote DNS server responds to queries for third-party domains that do not have the recursion bit set.</a:t>
                      </a:r>
                      <a:br>
                        <a:rPr lang="en-US" sz="1800" b="0" i="0" kern="1200" dirty="0">
                          <a:solidFill>
                            <a:schemeClr val="dk1"/>
                          </a:solidFill>
                          <a:effectLst/>
                          <a:latin typeface="+mn-lt"/>
                          <a:ea typeface="+mn-ea"/>
                          <a:cs typeface="+mn-cs"/>
                        </a:rPr>
                      </a:b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This may allow a remote attacker to determine which domains have recently been resolved via this name server, and therefore which hosts have been recently visited.</a:t>
                      </a:r>
                      <a:endParaRPr lang="en-IN" dirty="0"/>
                    </a:p>
                  </a:txBody>
                  <a:tcPr/>
                </a:tc>
                <a:extLst>
                  <a:ext uri="{0D108BD9-81ED-4DB2-BD59-A6C34878D82A}">
                    <a16:rowId xmlns:a16="http://schemas.microsoft.com/office/drawing/2014/main" val="2634980166"/>
                  </a:ext>
                </a:extLst>
              </a:tr>
              <a:tr h="431809">
                <a:tc>
                  <a:txBody>
                    <a:bodyPr/>
                    <a:lstStyle/>
                    <a:p>
                      <a:r>
                        <a:rPr lang="en-US" sz="2000" b="1" dirty="0">
                          <a:solidFill>
                            <a:schemeClr val="tx1"/>
                          </a:solidFill>
                        </a:rPr>
                        <a:t>Solutions :-</a:t>
                      </a:r>
                      <a:endParaRPr lang="en-IN" sz="2000" b="1" dirty="0">
                        <a:solidFill>
                          <a:schemeClr val="tx1"/>
                        </a:solidFill>
                      </a:endParaRPr>
                    </a:p>
                  </a:txBody>
                  <a:tcPr>
                    <a:solidFill>
                      <a:schemeClr val="bg1">
                        <a:lumMod val="65000"/>
                      </a:schemeClr>
                    </a:solidFill>
                  </a:tcPr>
                </a:tc>
                <a:extLst>
                  <a:ext uri="{0D108BD9-81ED-4DB2-BD59-A6C34878D82A}">
                    <a16:rowId xmlns:a16="http://schemas.microsoft.com/office/drawing/2014/main" val="2400288896"/>
                  </a:ext>
                </a:extLst>
              </a:tr>
              <a:tr h="742507">
                <a:tc>
                  <a:txBody>
                    <a:bodyPr/>
                    <a:lstStyle/>
                    <a:p>
                      <a:r>
                        <a:rPr lang="en-US" sz="1800" b="0" i="0" kern="1200" dirty="0">
                          <a:solidFill>
                            <a:schemeClr val="dk1"/>
                          </a:solidFill>
                          <a:effectLst/>
                          <a:latin typeface="+mn-lt"/>
                          <a:ea typeface="+mn-ea"/>
                          <a:cs typeface="+mn-cs"/>
                        </a:rPr>
                        <a:t>Contact the vendor of the DNS software for a fix.</a:t>
                      </a:r>
                      <a:endParaRPr lang="en-IN" dirty="0"/>
                    </a:p>
                  </a:txBody>
                  <a:tcPr/>
                </a:tc>
                <a:extLst>
                  <a:ext uri="{0D108BD9-81ED-4DB2-BD59-A6C34878D82A}">
                    <a16:rowId xmlns:a16="http://schemas.microsoft.com/office/drawing/2014/main" val="2348512783"/>
                  </a:ext>
                </a:extLst>
              </a:tr>
            </a:tbl>
          </a:graphicData>
        </a:graphic>
      </p:graphicFrame>
      <p:graphicFrame>
        <p:nvGraphicFramePr>
          <p:cNvPr id="7" name="Table 7">
            <a:extLst>
              <a:ext uri="{FF2B5EF4-FFF2-40B4-BE49-F238E27FC236}">
                <a16:creationId xmlns:a16="http://schemas.microsoft.com/office/drawing/2014/main" id="{BCB6E782-CBDB-47C5-ADE7-37B425BBD923}"/>
              </a:ext>
            </a:extLst>
          </p:cNvPr>
          <p:cNvGraphicFramePr>
            <a:graphicFrameLocks noGrp="1"/>
          </p:cNvGraphicFramePr>
          <p:nvPr>
            <p:extLst>
              <p:ext uri="{D42A27DB-BD31-4B8C-83A1-F6EECF244321}">
                <p14:modId xmlns:p14="http://schemas.microsoft.com/office/powerpoint/2010/main" val="1582431929"/>
              </p:ext>
            </p:extLst>
          </p:nvPr>
        </p:nvGraphicFramePr>
        <p:xfrm>
          <a:off x="10635399" y="5356928"/>
          <a:ext cx="1436800" cy="731520"/>
        </p:xfrm>
        <a:graphic>
          <a:graphicData uri="http://schemas.openxmlformats.org/drawingml/2006/table">
            <a:tbl>
              <a:tblPr firstRow="1" bandRow="1">
                <a:tableStyleId>{5C22544A-7EE6-4342-B048-85BDC9FD1C3A}</a:tableStyleId>
              </a:tblPr>
              <a:tblGrid>
                <a:gridCol w="1436800">
                  <a:extLst>
                    <a:ext uri="{9D8B030D-6E8A-4147-A177-3AD203B41FA5}">
                      <a16:colId xmlns:a16="http://schemas.microsoft.com/office/drawing/2014/main" val="1347226835"/>
                    </a:ext>
                  </a:extLst>
                </a:gridCol>
              </a:tblGrid>
              <a:tr h="0">
                <a:tc>
                  <a:txBody>
                    <a:bodyPr/>
                    <a:lstStyle/>
                    <a:p>
                      <a:r>
                        <a:rPr lang="en-US" dirty="0">
                          <a:solidFill>
                            <a:sysClr val="windowText" lastClr="000000"/>
                          </a:solidFill>
                        </a:rPr>
                        <a:t> CVSS SCORE</a:t>
                      </a:r>
                      <a:endParaRPr lang="en-IN" dirty="0">
                        <a:solidFill>
                          <a:sysClr val="windowText" lastClr="000000"/>
                        </a:solidFill>
                      </a:endParaRPr>
                    </a:p>
                  </a:txBody>
                  <a:tcPr>
                    <a:solidFill>
                      <a:schemeClr val="bg1"/>
                    </a:solidFill>
                  </a:tcPr>
                </a:tc>
                <a:extLst>
                  <a:ext uri="{0D108BD9-81ED-4DB2-BD59-A6C34878D82A}">
                    <a16:rowId xmlns:a16="http://schemas.microsoft.com/office/drawing/2014/main" val="1966000069"/>
                  </a:ext>
                </a:extLst>
              </a:tr>
              <a:tr h="283943">
                <a:tc>
                  <a:txBody>
                    <a:bodyPr/>
                    <a:lstStyle/>
                    <a:p>
                      <a:r>
                        <a:rPr lang="en-US" dirty="0"/>
                        <a:t>          </a:t>
                      </a:r>
                      <a:r>
                        <a:rPr lang="en-US" dirty="0">
                          <a:solidFill>
                            <a:schemeClr val="tx1"/>
                          </a:solidFill>
                        </a:rPr>
                        <a:t>5.3</a:t>
                      </a:r>
                      <a:endParaRPr lang="en-IN" dirty="0">
                        <a:solidFill>
                          <a:schemeClr val="tx1"/>
                        </a:solidFill>
                      </a:endParaRPr>
                    </a:p>
                  </a:txBody>
                  <a:tcPr>
                    <a:solidFill>
                      <a:srgbClr val="FFFF00"/>
                    </a:solidFill>
                  </a:tcPr>
                </a:tc>
                <a:extLst>
                  <a:ext uri="{0D108BD9-81ED-4DB2-BD59-A6C34878D82A}">
                    <a16:rowId xmlns:a16="http://schemas.microsoft.com/office/drawing/2014/main" val="782855152"/>
                  </a:ext>
                </a:extLst>
              </a:tr>
            </a:tbl>
          </a:graphicData>
        </a:graphic>
      </p:graphicFrame>
    </p:spTree>
    <p:extLst>
      <p:ext uri="{BB962C8B-B14F-4D97-AF65-F5344CB8AC3E}">
        <p14:creationId xmlns:p14="http://schemas.microsoft.com/office/powerpoint/2010/main" val="2021832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7. DNS Server Cache Snooping Remote Information Disclosure</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36</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pic>
        <p:nvPicPr>
          <p:cNvPr id="3" name="Picture 2">
            <a:extLst>
              <a:ext uri="{FF2B5EF4-FFF2-40B4-BE49-F238E27FC236}">
                <a16:creationId xmlns:a16="http://schemas.microsoft.com/office/drawing/2014/main" id="{94B7FDE2-5298-4CB8-B00F-366C7C86D435}"/>
              </a:ext>
            </a:extLst>
          </p:cNvPr>
          <p:cNvPicPr>
            <a:picLocks noChangeAspect="1"/>
          </p:cNvPicPr>
          <p:nvPr/>
        </p:nvPicPr>
        <p:blipFill>
          <a:blip r:embed="rId4"/>
          <a:stretch>
            <a:fillRect/>
          </a:stretch>
        </p:blipFill>
        <p:spPr>
          <a:xfrm>
            <a:off x="387566" y="1907816"/>
            <a:ext cx="10021699" cy="1295581"/>
          </a:xfrm>
          <a:prstGeom prst="rect">
            <a:avLst/>
          </a:prstGeom>
        </p:spPr>
      </p:pic>
    </p:spTree>
    <p:extLst>
      <p:ext uri="{BB962C8B-B14F-4D97-AF65-F5344CB8AC3E}">
        <p14:creationId xmlns:p14="http://schemas.microsoft.com/office/powerpoint/2010/main" val="376427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General instructions for VA reports</a:t>
            </a: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3" name="Content Placeholder 12">
            <a:extLst>
              <a:ext uri="{FF2B5EF4-FFF2-40B4-BE49-F238E27FC236}">
                <a16:creationId xmlns:a16="http://schemas.microsoft.com/office/drawing/2014/main" id="{60085F4D-5282-48DF-B9E1-04335831BA5E}"/>
              </a:ext>
            </a:extLst>
          </p:cNvPr>
          <p:cNvSpPr>
            <a:spLocks noGrp="1"/>
          </p:cNvSpPr>
          <p:nvPr>
            <p:ph idx="1"/>
          </p:nvPr>
        </p:nvSpPr>
        <p:spPr/>
        <p:txBody>
          <a:bodyPr>
            <a:normAutofit/>
          </a:bodyPr>
          <a:lstStyle/>
          <a:p>
            <a:pPr>
              <a:buFont typeface="Wingdings" panose="05000000000000000000" pitchFamily="2" charset="2"/>
              <a:buChar char="v"/>
            </a:pPr>
            <a:r>
              <a:rPr lang="en-US" sz="1800" u="sng" dirty="0"/>
              <a:t>What we performed</a:t>
            </a:r>
            <a:r>
              <a:rPr lang="en-US" sz="1800" dirty="0"/>
              <a:t> : -</a:t>
            </a:r>
          </a:p>
          <a:p>
            <a:pPr marL="342900" indent="-342900">
              <a:buFont typeface="+mj-lt"/>
              <a:buAutoNum type="arabicPeriod"/>
            </a:pPr>
            <a:r>
              <a:rPr lang="en-US" sz="1800" dirty="0"/>
              <a:t>A black box external vulnerability assessment was performed by us, using automatic scanners as well as manual methods.</a:t>
            </a:r>
          </a:p>
          <a:p>
            <a:pPr marL="342900" indent="-342900">
              <a:buFont typeface="+mj-lt"/>
              <a:buAutoNum type="arabicPeriod"/>
            </a:pPr>
            <a:r>
              <a:rPr lang="en-US" sz="1800" dirty="0"/>
              <a:t>We aimed to find all those </a:t>
            </a:r>
            <a:r>
              <a:rPr lang="en-US" sz="1800" dirty="0">
                <a:solidFill>
                  <a:srgbClr val="FF0000"/>
                </a:solidFill>
                <a:highlight>
                  <a:srgbClr val="000000"/>
                </a:highlight>
              </a:rPr>
              <a:t>Critical</a:t>
            </a:r>
            <a:r>
              <a:rPr lang="en-US" sz="1800" dirty="0">
                <a:highlight>
                  <a:srgbClr val="000000"/>
                </a:highlight>
              </a:rPr>
              <a:t>,  </a:t>
            </a:r>
            <a:r>
              <a:rPr lang="en-US" sz="1800" dirty="0">
                <a:solidFill>
                  <a:srgbClr val="FFFF00"/>
                </a:solidFill>
                <a:highlight>
                  <a:srgbClr val="000000"/>
                </a:highlight>
              </a:rPr>
              <a:t>Medium </a:t>
            </a:r>
            <a:r>
              <a:rPr lang="en-US" sz="1800" dirty="0">
                <a:solidFill>
                  <a:schemeClr val="bg1"/>
                </a:solidFill>
                <a:highlight>
                  <a:srgbClr val="000000"/>
                </a:highlight>
              </a:rPr>
              <a:t>and </a:t>
            </a:r>
            <a:r>
              <a:rPr lang="en-US" sz="1800" dirty="0">
                <a:solidFill>
                  <a:srgbClr val="00B050"/>
                </a:solidFill>
                <a:highlight>
                  <a:srgbClr val="000000"/>
                </a:highlight>
              </a:rPr>
              <a:t>Low</a:t>
            </a:r>
            <a:r>
              <a:rPr lang="en-US" sz="1800" dirty="0">
                <a:solidFill>
                  <a:srgbClr val="00B050"/>
                </a:solidFill>
              </a:rPr>
              <a:t> </a:t>
            </a:r>
            <a:r>
              <a:rPr lang="en-US" sz="1800" dirty="0"/>
              <a:t>vulnerabilities in your system which are a potential threats if exploited purposefully to cause harm.</a:t>
            </a:r>
          </a:p>
          <a:p>
            <a:pPr marL="0" indent="0">
              <a:buNone/>
            </a:pPr>
            <a:endParaRPr lang="en-IN" sz="1800" u="sng" dirty="0"/>
          </a:p>
          <a:p>
            <a:pPr marL="0" indent="0">
              <a:buNone/>
            </a:pPr>
            <a:endParaRPr lang="en-IN" sz="1800" u="sng" dirty="0"/>
          </a:p>
          <a:p>
            <a:pPr>
              <a:buFont typeface="Wingdings" panose="05000000000000000000" pitchFamily="2" charset="2"/>
              <a:buChar char="v"/>
            </a:pPr>
            <a:r>
              <a:rPr lang="en-IN" sz="1800" u="sng" dirty="0"/>
              <a:t>Results and solutions</a:t>
            </a:r>
            <a:r>
              <a:rPr lang="en-IN" sz="1800" dirty="0"/>
              <a:t> :-</a:t>
            </a:r>
          </a:p>
          <a:p>
            <a:pPr marL="342900" indent="-342900">
              <a:buFont typeface="+mj-lt"/>
              <a:buAutoNum type="arabicPeriod"/>
            </a:pPr>
            <a:r>
              <a:rPr lang="en-IN" sz="1800" dirty="0"/>
              <a:t>With the help our thorough assessment, we provided you a detailed report of every vulnerability regardless of its severity and even mentioned possible solutions.</a:t>
            </a:r>
          </a:p>
          <a:p>
            <a:pPr marL="0" indent="0">
              <a:buNone/>
            </a:pPr>
            <a:endParaRPr lang="en-IN" sz="1800" dirty="0"/>
          </a:p>
        </p:txBody>
      </p:sp>
      <p:sp>
        <p:nvSpPr>
          <p:cNvPr id="14" name="Rectangle 13">
            <a:extLst>
              <a:ext uri="{FF2B5EF4-FFF2-40B4-BE49-F238E27FC236}">
                <a16:creationId xmlns:a16="http://schemas.microsoft.com/office/drawing/2014/main" id="{0010A08E-8021-4099-96AE-20BA1C72BC4A}"/>
              </a:ext>
            </a:extLst>
          </p:cNvPr>
          <p:cNvSpPr/>
          <p:nvPr/>
        </p:nvSpPr>
        <p:spPr>
          <a:xfrm>
            <a:off x="11849493" y="6400800"/>
            <a:ext cx="34250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82279"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General instructions for VA reports</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178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8. IP Forwarding Enabled</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45799" y="6400800"/>
            <a:ext cx="44620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graphicFrame>
        <p:nvGraphicFramePr>
          <p:cNvPr id="6" name="Table 6">
            <a:extLst>
              <a:ext uri="{FF2B5EF4-FFF2-40B4-BE49-F238E27FC236}">
                <a16:creationId xmlns:a16="http://schemas.microsoft.com/office/drawing/2014/main" id="{33371966-3A86-4762-93DB-0EDA07112D79}"/>
              </a:ext>
            </a:extLst>
          </p:cNvPr>
          <p:cNvGraphicFramePr>
            <a:graphicFrameLocks noGrp="1"/>
          </p:cNvGraphicFramePr>
          <p:nvPr>
            <p:extLst>
              <p:ext uri="{D42A27DB-BD31-4B8C-83A1-F6EECF244321}">
                <p14:modId xmlns:p14="http://schemas.microsoft.com/office/powerpoint/2010/main" val="3039640619"/>
              </p:ext>
            </p:extLst>
          </p:nvPr>
        </p:nvGraphicFramePr>
        <p:xfrm>
          <a:off x="429443" y="1820702"/>
          <a:ext cx="9987176" cy="4165319"/>
        </p:xfrm>
        <a:graphic>
          <a:graphicData uri="http://schemas.openxmlformats.org/drawingml/2006/table">
            <a:tbl>
              <a:tblPr firstRow="1" bandRow="1">
                <a:tableStyleId>{5C22544A-7EE6-4342-B048-85BDC9FD1C3A}</a:tableStyleId>
              </a:tblPr>
              <a:tblGrid>
                <a:gridCol w="9987176">
                  <a:extLst>
                    <a:ext uri="{9D8B030D-6E8A-4147-A177-3AD203B41FA5}">
                      <a16:colId xmlns:a16="http://schemas.microsoft.com/office/drawing/2014/main" val="770841435"/>
                    </a:ext>
                  </a:extLst>
                </a:gridCol>
              </a:tblGrid>
              <a:tr h="432304">
                <a:tc>
                  <a:txBody>
                    <a:bodyPr/>
                    <a:lstStyle/>
                    <a:p>
                      <a:r>
                        <a:rPr lang="en-US" sz="2000" dirty="0">
                          <a:solidFill>
                            <a:schemeClr val="tx1"/>
                          </a:solidFill>
                        </a:rPr>
                        <a:t>Synopsis :-</a:t>
                      </a:r>
                      <a:endParaRPr lang="en-IN" sz="2000" dirty="0">
                        <a:solidFill>
                          <a:schemeClr val="tx1"/>
                        </a:solidFill>
                      </a:endParaRPr>
                    </a:p>
                  </a:txBody>
                  <a:tcPr>
                    <a:solidFill>
                      <a:schemeClr val="bg1">
                        <a:lumMod val="65000"/>
                      </a:schemeClr>
                    </a:solidFill>
                  </a:tcPr>
                </a:tc>
                <a:extLst>
                  <a:ext uri="{0D108BD9-81ED-4DB2-BD59-A6C34878D82A}">
                    <a16:rowId xmlns:a16="http://schemas.microsoft.com/office/drawing/2014/main" val="3033679424"/>
                  </a:ext>
                </a:extLst>
              </a:tr>
              <a:tr h="742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remote host has IP forwarding enabled.</a:t>
                      </a:r>
                      <a:endParaRPr lang="en-IN" dirty="0"/>
                    </a:p>
                  </a:txBody>
                  <a:tcPr/>
                </a:tc>
                <a:extLst>
                  <a:ext uri="{0D108BD9-81ED-4DB2-BD59-A6C34878D82A}">
                    <a16:rowId xmlns:a16="http://schemas.microsoft.com/office/drawing/2014/main" val="3295358672"/>
                  </a:ext>
                </a:extLst>
              </a:tr>
              <a:tr h="455579">
                <a:tc>
                  <a:txBody>
                    <a:bodyPr/>
                    <a:lstStyle/>
                    <a:p>
                      <a:r>
                        <a:rPr lang="en-US" sz="2000" b="1" u="none" dirty="0">
                          <a:solidFill>
                            <a:schemeClr val="tx1"/>
                          </a:solidFill>
                        </a:rPr>
                        <a:t>Description :-</a:t>
                      </a:r>
                      <a:endParaRPr lang="en-IN" sz="2000" b="1" u="none" dirty="0">
                        <a:solidFill>
                          <a:schemeClr val="tx1"/>
                        </a:solidFill>
                      </a:endParaRPr>
                    </a:p>
                  </a:txBody>
                  <a:tcPr>
                    <a:solidFill>
                      <a:schemeClr val="bg1">
                        <a:lumMod val="65000"/>
                      </a:schemeClr>
                    </a:solidFill>
                  </a:tcPr>
                </a:tc>
                <a:extLst>
                  <a:ext uri="{0D108BD9-81ED-4DB2-BD59-A6C34878D82A}">
                    <a16:rowId xmlns:a16="http://schemas.microsoft.com/office/drawing/2014/main" val="3336560103"/>
                  </a:ext>
                </a:extLst>
              </a:tr>
              <a:tr h="742507">
                <a:tc>
                  <a:txBody>
                    <a:bodyPr/>
                    <a:lstStyle/>
                    <a:p>
                      <a:r>
                        <a:rPr lang="en-US" sz="1800" b="0" i="0" kern="1200" dirty="0">
                          <a:solidFill>
                            <a:schemeClr val="dk1"/>
                          </a:solidFill>
                          <a:effectLst/>
                          <a:latin typeface="+mn-lt"/>
                          <a:ea typeface="+mn-ea"/>
                          <a:cs typeface="+mn-cs"/>
                        </a:rPr>
                        <a:t>The remote host has IP forwarding enabled. An attacker can exploit this to route packets through the host and potentially bypass some firewalls / routers / NAC filtering.</a:t>
                      </a:r>
                      <a:br>
                        <a:rPr lang="en-US" sz="1800" b="0" i="0" kern="1200" dirty="0">
                          <a:solidFill>
                            <a:schemeClr val="dk1"/>
                          </a:solidFill>
                          <a:effectLst/>
                          <a:latin typeface="+mn-lt"/>
                          <a:ea typeface="+mn-ea"/>
                          <a:cs typeface="+mn-cs"/>
                        </a:rPr>
                      </a:b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Unless the remote host is a router, it is recommended that you disable IP forwarding.</a:t>
                      </a:r>
                      <a:endParaRPr lang="en-IN" dirty="0"/>
                    </a:p>
                  </a:txBody>
                  <a:tcPr/>
                </a:tc>
                <a:extLst>
                  <a:ext uri="{0D108BD9-81ED-4DB2-BD59-A6C34878D82A}">
                    <a16:rowId xmlns:a16="http://schemas.microsoft.com/office/drawing/2014/main" val="2634980166"/>
                  </a:ext>
                </a:extLst>
              </a:tr>
              <a:tr h="431809">
                <a:tc>
                  <a:txBody>
                    <a:bodyPr/>
                    <a:lstStyle/>
                    <a:p>
                      <a:r>
                        <a:rPr lang="en-US" sz="2000" b="1" dirty="0">
                          <a:solidFill>
                            <a:schemeClr val="tx1"/>
                          </a:solidFill>
                        </a:rPr>
                        <a:t>Solutions :-</a:t>
                      </a:r>
                      <a:endParaRPr lang="en-IN" sz="2000" b="1" dirty="0">
                        <a:solidFill>
                          <a:schemeClr val="tx1"/>
                        </a:solidFill>
                      </a:endParaRPr>
                    </a:p>
                  </a:txBody>
                  <a:tcPr>
                    <a:solidFill>
                      <a:schemeClr val="bg1">
                        <a:lumMod val="65000"/>
                      </a:schemeClr>
                    </a:solidFill>
                  </a:tcPr>
                </a:tc>
                <a:extLst>
                  <a:ext uri="{0D108BD9-81ED-4DB2-BD59-A6C34878D82A}">
                    <a16:rowId xmlns:a16="http://schemas.microsoft.com/office/drawing/2014/main" val="2400288896"/>
                  </a:ext>
                </a:extLst>
              </a:tr>
              <a:tr h="742507">
                <a:tc>
                  <a:txBody>
                    <a:bodyPr/>
                    <a:lstStyle/>
                    <a:p>
                      <a:r>
                        <a:rPr lang="en-US" sz="1800" b="0" i="0" kern="1200" dirty="0">
                          <a:solidFill>
                            <a:schemeClr val="dk1"/>
                          </a:solidFill>
                          <a:effectLst/>
                          <a:latin typeface="+mn-lt"/>
                          <a:ea typeface="+mn-ea"/>
                          <a:cs typeface="+mn-cs"/>
                        </a:rPr>
                        <a:t>On Windows, set the key '</a:t>
                      </a:r>
                      <a:r>
                        <a:rPr lang="en-US" sz="1800" b="0" i="0" kern="1200" dirty="0" err="1">
                          <a:solidFill>
                            <a:schemeClr val="dk1"/>
                          </a:solidFill>
                          <a:effectLst/>
                          <a:latin typeface="+mn-lt"/>
                          <a:ea typeface="+mn-ea"/>
                          <a:cs typeface="+mn-cs"/>
                        </a:rPr>
                        <a:t>IPEnableRouter</a:t>
                      </a:r>
                      <a:r>
                        <a:rPr lang="en-US" sz="1800" b="0" i="0" kern="1200" dirty="0">
                          <a:solidFill>
                            <a:schemeClr val="dk1"/>
                          </a:solidFill>
                          <a:effectLst/>
                          <a:latin typeface="+mn-lt"/>
                          <a:ea typeface="+mn-ea"/>
                          <a:cs typeface="+mn-cs"/>
                        </a:rPr>
                        <a:t>' to 0 under</a:t>
                      </a:r>
                      <a:br>
                        <a:rPr lang="en-US" sz="1800" b="0" i="0" kern="1200" dirty="0">
                          <a:solidFill>
                            <a:schemeClr val="dk1"/>
                          </a:solidFill>
                          <a:effectLst/>
                          <a:latin typeface="+mn-lt"/>
                          <a:ea typeface="+mn-ea"/>
                          <a:cs typeface="+mn-cs"/>
                        </a:rPr>
                      </a:b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HKEY_LOCAL_MACHINE\System\</a:t>
                      </a:r>
                      <a:r>
                        <a:rPr lang="en-US" sz="1800" b="0" i="0" kern="1200" dirty="0" err="1">
                          <a:solidFill>
                            <a:schemeClr val="dk1"/>
                          </a:solidFill>
                          <a:effectLst/>
                          <a:latin typeface="+mn-lt"/>
                          <a:ea typeface="+mn-ea"/>
                          <a:cs typeface="+mn-cs"/>
                        </a:rPr>
                        <a:t>CurrentControlSet</a:t>
                      </a:r>
                      <a:r>
                        <a:rPr lang="en-US" sz="1800" b="0" i="0" kern="1200" dirty="0">
                          <a:solidFill>
                            <a:schemeClr val="dk1"/>
                          </a:solidFill>
                          <a:effectLst/>
                          <a:latin typeface="+mn-lt"/>
                          <a:ea typeface="+mn-ea"/>
                          <a:cs typeface="+mn-cs"/>
                        </a:rPr>
                        <a:t>\Services\</a:t>
                      </a:r>
                      <a:r>
                        <a:rPr lang="en-US" sz="1800" b="0" i="0" kern="1200" dirty="0" err="1">
                          <a:solidFill>
                            <a:schemeClr val="dk1"/>
                          </a:solidFill>
                          <a:effectLst/>
                          <a:latin typeface="+mn-lt"/>
                          <a:ea typeface="+mn-ea"/>
                          <a:cs typeface="+mn-cs"/>
                        </a:rPr>
                        <a:t>Tcpip</a:t>
                      </a:r>
                      <a:r>
                        <a:rPr lang="en-US" sz="1800" b="0" i="0" kern="1200" dirty="0">
                          <a:solidFill>
                            <a:schemeClr val="dk1"/>
                          </a:solidFill>
                          <a:effectLst/>
                          <a:latin typeface="+mn-lt"/>
                          <a:ea typeface="+mn-ea"/>
                          <a:cs typeface="+mn-cs"/>
                        </a:rPr>
                        <a:t>\Parameters</a:t>
                      </a:r>
                      <a:endParaRPr lang="en-IN" dirty="0"/>
                    </a:p>
                  </a:txBody>
                  <a:tcPr/>
                </a:tc>
                <a:extLst>
                  <a:ext uri="{0D108BD9-81ED-4DB2-BD59-A6C34878D82A}">
                    <a16:rowId xmlns:a16="http://schemas.microsoft.com/office/drawing/2014/main" val="2348512783"/>
                  </a:ext>
                </a:extLst>
              </a:tr>
            </a:tbl>
          </a:graphicData>
        </a:graphic>
      </p:graphicFrame>
      <p:graphicFrame>
        <p:nvGraphicFramePr>
          <p:cNvPr id="7" name="Table 7">
            <a:extLst>
              <a:ext uri="{FF2B5EF4-FFF2-40B4-BE49-F238E27FC236}">
                <a16:creationId xmlns:a16="http://schemas.microsoft.com/office/drawing/2014/main" id="{BCB6E782-CBDB-47C5-ADE7-37B425BBD923}"/>
              </a:ext>
            </a:extLst>
          </p:cNvPr>
          <p:cNvGraphicFramePr>
            <a:graphicFrameLocks noGrp="1"/>
          </p:cNvGraphicFramePr>
          <p:nvPr>
            <p:extLst>
              <p:ext uri="{D42A27DB-BD31-4B8C-83A1-F6EECF244321}">
                <p14:modId xmlns:p14="http://schemas.microsoft.com/office/powerpoint/2010/main" val="1127964992"/>
              </p:ext>
            </p:extLst>
          </p:nvPr>
        </p:nvGraphicFramePr>
        <p:xfrm>
          <a:off x="10635400" y="5254501"/>
          <a:ext cx="1436800" cy="731520"/>
        </p:xfrm>
        <a:graphic>
          <a:graphicData uri="http://schemas.openxmlformats.org/drawingml/2006/table">
            <a:tbl>
              <a:tblPr firstRow="1" bandRow="1">
                <a:tableStyleId>{5C22544A-7EE6-4342-B048-85BDC9FD1C3A}</a:tableStyleId>
              </a:tblPr>
              <a:tblGrid>
                <a:gridCol w="1436800">
                  <a:extLst>
                    <a:ext uri="{9D8B030D-6E8A-4147-A177-3AD203B41FA5}">
                      <a16:colId xmlns:a16="http://schemas.microsoft.com/office/drawing/2014/main" val="1347226835"/>
                    </a:ext>
                  </a:extLst>
                </a:gridCol>
              </a:tblGrid>
              <a:tr h="0">
                <a:tc>
                  <a:txBody>
                    <a:bodyPr/>
                    <a:lstStyle/>
                    <a:p>
                      <a:r>
                        <a:rPr lang="en-US" dirty="0">
                          <a:solidFill>
                            <a:sysClr val="windowText" lastClr="000000"/>
                          </a:solidFill>
                        </a:rPr>
                        <a:t> CVSS SCORE</a:t>
                      </a:r>
                      <a:endParaRPr lang="en-IN" dirty="0">
                        <a:solidFill>
                          <a:sysClr val="windowText" lastClr="000000"/>
                        </a:solidFill>
                      </a:endParaRPr>
                    </a:p>
                  </a:txBody>
                  <a:tcPr>
                    <a:solidFill>
                      <a:schemeClr val="bg1"/>
                    </a:solidFill>
                  </a:tcPr>
                </a:tc>
                <a:extLst>
                  <a:ext uri="{0D108BD9-81ED-4DB2-BD59-A6C34878D82A}">
                    <a16:rowId xmlns:a16="http://schemas.microsoft.com/office/drawing/2014/main" val="1966000069"/>
                  </a:ext>
                </a:extLst>
              </a:tr>
              <a:tr h="283943">
                <a:tc>
                  <a:txBody>
                    <a:bodyPr/>
                    <a:lstStyle/>
                    <a:p>
                      <a:r>
                        <a:rPr lang="en-US" dirty="0"/>
                        <a:t>          </a:t>
                      </a:r>
                      <a:r>
                        <a:rPr lang="en-US" dirty="0">
                          <a:solidFill>
                            <a:schemeClr val="tx1"/>
                          </a:solidFill>
                        </a:rPr>
                        <a:t>4.7</a:t>
                      </a:r>
                      <a:endParaRPr lang="en-IN" dirty="0">
                        <a:solidFill>
                          <a:schemeClr val="tx1"/>
                        </a:solidFill>
                      </a:endParaRPr>
                    </a:p>
                  </a:txBody>
                  <a:tcPr>
                    <a:solidFill>
                      <a:srgbClr val="FFFF00"/>
                    </a:solidFill>
                  </a:tcPr>
                </a:tc>
                <a:extLst>
                  <a:ext uri="{0D108BD9-81ED-4DB2-BD59-A6C34878D82A}">
                    <a16:rowId xmlns:a16="http://schemas.microsoft.com/office/drawing/2014/main" val="782855152"/>
                  </a:ext>
                </a:extLst>
              </a:tr>
            </a:tbl>
          </a:graphicData>
        </a:graphic>
      </p:graphicFrame>
    </p:spTree>
    <p:extLst>
      <p:ext uri="{BB962C8B-B14F-4D97-AF65-F5344CB8AC3E}">
        <p14:creationId xmlns:p14="http://schemas.microsoft.com/office/powerpoint/2010/main" val="434007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8. IP Forwarding Enabled</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38</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tx1"/>
                          </a:solidFill>
                        </a:rPr>
                        <a:t>MEDIUM</a:t>
                      </a:r>
                      <a:endParaRPr lang="en-IN" dirty="0">
                        <a:solidFill>
                          <a:schemeClr val="tx1"/>
                        </a:solidFill>
                      </a:endParaRPr>
                    </a:p>
                  </a:txBody>
                  <a:tcPr>
                    <a:solidFill>
                      <a:srgbClr val="FFFF00"/>
                    </a:solidFill>
                  </a:tcPr>
                </a:tc>
                <a:extLst>
                  <a:ext uri="{0D108BD9-81ED-4DB2-BD59-A6C34878D82A}">
                    <a16:rowId xmlns:a16="http://schemas.microsoft.com/office/drawing/2014/main" val="1526912978"/>
                  </a:ext>
                </a:extLst>
              </a:tr>
            </a:tbl>
          </a:graphicData>
        </a:graphic>
      </p:graphicFrame>
      <p:pic>
        <p:nvPicPr>
          <p:cNvPr id="3" name="Picture 2">
            <a:extLst>
              <a:ext uri="{FF2B5EF4-FFF2-40B4-BE49-F238E27FC236}">
                <a16:creationId xmlns:a16="http://schemas.microsoft.com/office/drawing/2014/main" id="{94B7FDE2-5298-4CB8-B00F-366C7C86D435}"/>
              </a:ext>
            </a:extLst>
          </p:cNvPr>
          <p:cNvPicPr>
            <a:picLocks noChangeAspect="1"/>
          </p:cNvPicPr>
          <p:nvPr/>
        </p:nvPicPr>
        <p:blipFill>
          <a:blip r:embed="rId4"/>
          <a:stretch>
            <a:fillRect/>
          </a:stretch>
        </p:blipFill>
        <p:spPr>
          <a:xfrm>
            <a:off x="387566" y="1907816"/>
            <a:ext cx="10021699" cy="1295581"/>
          </a:xfrm>
          <a:prstGeom prst="rect">
            <a:avLst/>
          </a:prstGeom>
        </p:spPr>
      </p:pic>
    </p:spTree>
    <p:extLst>
      <p:ext uri="{BB962C8B-B14F-4D97-AF65-F5344CB8AC3E}">
        <p14:creationId xmlns:p14="http://schemas.microsoft.com/office/powerpoint/2010/main" val="3841889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9. DHCP Server Detection</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45799" y="6400800"/>
            <a:ext cx="44620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extLst>
              <p:ext uri="{D42A27DB-BD31-4B8C-83A1-F6EECF244321}">
                <p14:modId xmlns:p14="http://schemas.microsoft.com/office/powerpoint/2010/main" val="3444519782"/>
              </p:ext>
            </p:extLst>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bg1"/>
                          </a:solidFill>
                        </a:rPr>
                        <a:t>LOW</a:t>
                      </a:r>
                      <a:endParaRPr lang="en-IN" dirty="0">
                        <a:solidFill>
                          <a:schemeClr val="bg1"/>
                        </a:solidFill>
                      </a:endParaRPr>
                    </a:p>
                  </a:txBody>
                  <a:tcPr>
                    <a:solidFill>
                      <a:srgbClr val="00B050"/>
                    </a:solidFill>
                  </a:tcPr>
                </a:tc>
                <a:extLst>
                  <a:ext uri="{0D108BD9-81ED-4DB2-BD59-A6C34878D82A}">
                    <a16:rowId xmlns:a16="http://schemas.microsoft.com/office/drawing/2014/main" val="1526912978"/>
                  </a:ext>
                </a:extLst>
              </a:tr>
            </a:tbl>
          </a:graphicData>
        </a:graphic>
      </p:graphicFrame>
      <p:graphicFrame>
        <p:nvGraphicFramePr>
          <p:cNvPr id="6" name="Table 6">
            <a:extLst>
              <a:ext uri="{FF2B5EF4-FFF2-40B4-BE49-F238E27FC236}">
                <a16:creationId xmlns:a16="http://schemas.microsoft.com/office/drawing/2014/main" id="{33371966-3A86-4762-93DB-0EDA07112D79}"/>
              </a:ext>
            </a:extLst>
          </p:cNvPr>
          <p:cNvGraphicFramePr>
            <a:graphicFrameLocks noGrp="1"/>
          </p:cNvGraphicFramePr>
          <p:nvPr>
            <p:extLst>
              <p:ext uri="{D42A27DB-BD31-4B8C-83A1-F6EECF244321}">
                <p14:modId xmlns:p14="http://schemas.microsoft.com/office/powerpoint/2010/main" val="4031571834"/>
              </p:ext>
            </p:extLst>
          </p:nvPr>
        </p:nvGraphicFramePr>
        <p:xfrm>
          <a:off x="429443" y="1820702"/>
          <a:ext cx="9987176" cy="4267746"/>
        </p:xfrm>
        <a:graphic>
          <a:graphicData uri="http://schemas.openxmlformats.org/drawingml/2006/table">
            <a:tbl>
              <a:tblPr firstRow="1" bandRow="1">
                <a:tableStyleId>{5C22544A-7EE6-4342-B048-85BDC9FD1C3A}</a:tableStyleId>
              </a:tblPr>
              <a:tblGrid>
                <a:gridCol w="9987176">
                  <a:extLst>
                    <a:ext uri="{9D8B030D-6E8A-4147-A177-3AD203B41FA5}">
                      <a16:colId xmlns:a16="http://schemas.microsoft.com/office/drawing/2014/main" val="770841435"/>
                    </a:ext>
                  </a:extLst>
                </a:gridCol>
              </a:tblGrid>
              <a:tr h="432304">
                <a:tc>
                  <a:txBody>
                    <a:bodyPr/>
                    <a:lstStyle/>
                    <a:p>
                      <a:r>
                        <a:rPr lang="en-US" sz="2000" dirty="0">
                          <a:solidFill>
                            <a:schemeClr val="tx1"/>
                          </a:solidFill>
                        </a:rPr>
                        <a:t>Synopsis :-</a:t>
                      </a:r>
                      <a:endParaRPr lang="en-IN" sz="2000" dirty="0">
                        <a:solidFill>
                          <a:schemeClr val="tx1"/>
                        </a:solidFill>
                      </a:endParaRPr>
                    </a:p>
                  </a:txBody>
                  <a:tcPr>
                    <a:solidFill>
                      <a:schemeClr val="bg1">
                        <a:lumMod val="65000"/>
                      </a:schemeClr>
                    </a:solidFill>
                  </a:tcPr>
                </a:tc>
                <a:extLst>
                  <a:ext uri="{0D108BD9-81ED-4DB2-BD59-A6C34878D82A}">
                    <a16:rowId xmlns:a16="http://schemas.microsoft.com/office/drawing/2014/main" val="3033679424"/>
                  </a:ext>
                </a:extLst>
              </a:tr>
              <a:tr h="742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remote DHCP server may expose information about the associated network.</a:t>
                      </a:r>
                      <a:endParaRPr lang="en-IN" dirty="0"/>
                    </a:p>
                  </a:txBody>
                  <a:tcPr/>
                </a:tc>
                <a:extLst>
                  <a:ext uri="{0D108BD9-81ED-4DB2-BD59-A6C34878D82A}">
                    <a16:rowId xmlns:a16="http://schemas.microsoft.com/office/drawing/2014/main" val="3295358672"/>
                  </a:ext>
                </a:extLst>
              </a:tr>
              <a:tr h="455579">
                <a:tc>
                  <a:txBody>
                    <a:bodyPr/>
                    <a:lstStyle/>
                    <a:p>
                      <a:r>
                        <a:rPr lang="en-US" sz="2000" b="1" u="none" dirty="0">
                          <a:solidFill>
                            <a:schemeClr val="tx1"/>
                          </a:solidFill>
                        </a:rPr>
                        <a:t>Description :-</a:t>
                      </a:r>
                      <a:endParaRPr lang="en-IN" sz="2000" b="1" u="none" dirty="0">
                        <a:solidFill>
                          <a:schemeClr val="tx1"/>
                        </a:solidFill>
                      </a:endParaRPr>
                    </a:p>
                  </a:txBody>
                  <a:tcPr>
                    <a:solidFill>
                      <a:schemeClr val="bg1">
                        <a:lumMod val="65000"/>
                      </a:schemeClr>
                    </a:solidFill>
                  </a:tcPr>
                </a:tc>
                <a:extLst>
                  <a:ext uri="{0D108BD9-81ED-4DB2-BD59-A6C34878D82A}">
                    <a16:rowId xmlns:a16="http://schemas.microsoft.com/office/drawing/2014/main" val="3336560103"/>
                  </a:ext>
                </a:extLst>
              </a:tr>
              <a:tr h="742507">
                <a:tc>
                  <a:txBody>
                    <a:bodyPr/>
                    <a:lstStyle/>
                    <a:p>
                      <a:r>
                        <a:rPr lang="en-US" sz="1800" b="0" i="0" kern="1200" dirty="0">
                          <a:solidFill>
                            <a:schemeClr val="dk1"/>
                          </a:solidFill>
                          <a:effectLst/>
                          <a:latin typeface="+mn-lt"/>
                          <a:ea typeface="+mn-ea"/>
                          <a:cs typeface="+mn-cs"/>
                        </a:rPr>
                        <a:t>This script contacts the remote DHCP server (if any) and attempts to retrieve information about the network layout.</a:t>
                      </a:r>
                      <a:br>
                        <a:rPr lang="en-US" sz="1800" b="0" i="0" kern="1200" dirty="0">
                          <a:solidFill>
                            <a:schemeClr val="dk1"/>
                          </a:solidFill>
                          <a:effectLst/>
                          <a:latin typeface="+mn-lt"/>
                          <a:ea typeface="+mn-ea"/>
                          <a:cs typeface="+mn-cs"/>
                        </a:rPr>
                      </a:b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Some DHCP servers provide sensitive information such as the NIS domain name, or network layout information such as the list of the network web servers, and so on.</a:t>
                      </a:r>
                      <a:endParaRPr lang="en-IN" dirty="0"/>
                    </a:p>
                  </a:txBody>
                  <a:tcPr/>
                </a:tc>
                <a:extLst>
                  <a:ext uri="{0D108BD9-81ED-4DB2-BD59-A6C34878D82A}">
                    <a16:rowId xmlns:a16="http://schemas.microsoft.com/office/drawing/2014/main" val="2634980166"/>
                  </a:ext>
                </a:extLst>
              </a:tr>
              <a:tr h="431809">
                <a:tc>
                  <a:txBody>
                    <a:bodyPr/>
                    <a:lstStyle/>
                    <a:p>
                      <a:r>
                        <a:rPr lang="en-US" sz="2000" b="1" dirty="0">
                          <a:solidFill>
                            <a:schemeClr val="tx1"/>
                          </a:solidFill>
                        </a:rPr>
                        <a:t>Solutions :-</a:t>
                      </a:r>
                      <a:endParaRPr lang="en-IN" sz="2000" b="1" dirty="0">
                        <a:solidFill>
                          <a:schemeClr val="tx1"/>
                        </a:solidFill>
                      </a:endParaRPr>
                    </a:p>
                  </a:txBody>
                  <a:tcPr>
                    <a:solidFill>
                      <a:schemeClr val="bg1">
                        <a:lumMod val="65000"/>
                      </a:schemeClr>
                    </a:solidFill>
                  </a:tcPr>
                </a:tc>
                <a:extLst>
                  <a:ext uri="{0D108BD9-81ED-4DB2-BD59-A6C34878D82A}">
                    <a16:rowId xmlns:a16="http://schemas.microsoft.com/office/drawing/2014/main" val="2400288896"/>
                  </a:ext>
                </a:extLst>
              </a:tr>
              <a:tr h="742507">
                <a:tc>
                  <a:txBody>
                    <a:bodyPr/>
                    <a:lstStyle/>
                    <a:p>
                      <a:r>
                        <a:rPr lang="en-US" sz="1800" b="0" i="0" kern="1200" dirty="0">
                          <a:solidFill>
                            <a:schemeClr val="dk1"/>
                          </a:solidFill>
                          <a:effectLst/>
                          <a:latin typeface="+mn-lt"/>
                          <a:ea typeface="+mn-ea"/>
                          <a:cs typeface="+mn-cs"/>
                        </a:rPr>
                        <a:t>Apply filtering to keep this information off the network and remove any options that are not in use.</a:t>
                      </a:r>
                      <a:endParaRPr lang="en-IN" dirty="0"/>
                    </a:p>
                  </a:txBody>
                  <a:tcPr/>
                </a:tc>
                <a:extLst>
                  <a:ext uri="{0D108BD9-81ED-4DB2-BD59-A6C34878D82A}">
                    <a16:rowId xmlns:a16="http://schemas.microsoft.com/office/drawing/2014/main" val="2348512783"/>
                  </a:ext>
                </a:extLst>
              </a:tr>
            </a:tbl>
          </a:graphicData>
        </a:graphic>
      </p:graphicFrame>
      <p:graphicFrame>
        <p:nvGraphicFramePr>
          <p:cNvPr id="7" name="Table 7">
            <a:extLst>
              <a:ext uri="{FF2B5EF4-FFF2-40B4-BE49-F238E27FC236}">
                <a16:creationId xmlns:a16="http://schemas.microsoft.com/office/drawing/2014/main" id="{BCB6E782-CBDB-47C5-ADE7-37B425BBD923}"/>
              </a:ext>
            </a:extLst>
          </p:cNvPr>
          <p:cNvGraphicFramePr>
            <a:graphicFrameLocks noGrp="1"/>
          </p:cNvGraphicFramePr>
          <p:nvPr>
            <p:extLst>
              <p:ext uri="{D42A27DB-BD31-4B8C-83A1-F6EECF244321}">
                <p14:modId xmlns:p14="http://schemas.microsoft.com/office/powerpoint/2010/main" val="2237376043"/>
              </p:ext>
            </p:extLst>
          </p:nvPr>
        </p:nvGraphicFramePr>
        <p:xfrm>
          <a:off x="10635400" y="5356928"/>
          <a:ext cx="1436800" cy="731520"/>
        </p:xfrm>
        <a:graphic>
          <a:graphicData uri="http://schemas.openxmlformats.org/drawingml/2006/table">
            <a:tbl>
              <a:tblPr firstRow="1" bandRow="1">
                <a:tableStyleId>{5C22544A-7EE6-4342-B048-85BDC9FD1C3A}</a:tableStyleId>
              </a:tblPr>
              <a:tblGrid>
                <a:gridCol w="1436800">
                  <a:extLst>
                    <a:ext uri="{9D8B030D-6E8A-4147-A177-3AD203B41FA5}">
                      <a16:colId xmlns:a16="http://schemas.microsoft.com/office/drawing/2014/main" val="1347226835"/>
                    </a:ext>
                  </a:extLst>
                </a:gridCol>
              </a:tblGrid>
              <a:tr h="0">
                <a:tc>
                  <a:txBody>
                    <a:bodyPr/>
                    <a:lstStyle/>
                    <a:p>
                      <a:r>
                        <a:rPr lang="en-US" dirty="0">
                          <a:solidFill>
                            <a:sysClr val="windowText" lastClr="000000"/>
                          </a:solidFill>
                        </a:rPr>
                        <a:t> CVSS SCORE</a:t>
                      </a:r>
                      <a:endParaRPr lang="en-IN" dirty="0">
                        <a:solidFill>
                          <a:sysClr val="windowText" lastClr="000000"/>
                        </a:solidFill>
                      </a:endParaRPr>
                    </a:p>
                  </a:txBody>
                  <a:tcPr>
                    <a:solidFill>
                      <a:schemeClr val="bg1"/>
                    </a:solidFill>
                  </a:tcPr>
                </a:tc>
                <a:extLst>
                  <a:ext uri="{0D108BD9-81ED-4DB2-BD59-A6C34878D82A}">
                    <a16:rowId xmlns:a16="http://schemas.microsoft.com/office/drawing/2014/main" val="1966000069"/>
                  </a:ext>
                </a:extLst>
              </a:tr>
              <a:tr h="283943">
                <a:tc>
                  <a:txBody>
                    <a:bodyPr/>
                    <a:lstStyle/>
                    <a:p>
                      <a:r>
                        <a:rPr lang="en-US" dirty="0"/>
                        <a:t>          </a:t>
                      </a:r>
                      <a:r>
                        <a:rPr lang="en-US" dirty="0">
                          <a:solidFill>
                            <a:schemeClr val="bg1"/>
                          </a:solidFill>
                        </a:rPr>
                        <a:t>3.3</a:t>
                      </a:r>
                      <a:endParaRPr lang="en-IN" dirty="0">
                        <a:solidFill>
                          <a:schemeClr val="bg1"/>
                        </a:solidFill>
                      </a:endParaRPr>
                    </a:p>
                  </a:txBody>
                  <a:tcPr>
                    <a:solidFill>
                      <a:srgbClr val="00B050"/>
                    </a:solidFill>
                  </a:tcPr>
                </a:tc>
                <a:extLst>
                  <a:ext uri="{0D108BD9-81ED-4DB2-BD59-A6C34878D82A}">
                    <a16:rowId xmlns:a16="http://schemas.microsoft.com/office/drawing/2014/main" val="782855152"/>
                  </a:ext>
                </a:extLst>
              </a:tr>
            </a:tbl>
          </a:graphicData>
        </a:graphic>
      </p:graphicFrame>
    </p:spTree>
    <p:extLst>
      <p:ext uri="{BB962C8B-B14F-4D97-AF65-F5344CB8AC3E}">
        <p14:creationId xmlns:p14="http://schemas.microsoft.com/office/powerpoint/2010/main" val="3410144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9. DHCP Server Detection</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774079" y="6400800"/>
            <a:ext cx="4179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Win 7 ultimate</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extLst>
              <p:ext uri="{D42A27DB-BD31-4B8C-83A1-F6EECF244321}">
                <p14:modId xmlns:p14="http://schemas.microsoft.com/office/powerpoint/2010/main" val="4032146363"/>
              </p:ext>
            </p:extLst>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solidFill>
                            <a:schemeClr val="bg1"/>
                          </a:solidFill>
                        </a:rPr>
                        <a:t>LOW</a:t>
                      </a:r>
                      <a:endParaRPr lang="en-IN" dirty="0">
                        <a:solidFill>
                          <a:schemeClr val="bg1"/>
                        </a:solidFill>
                      </a:endParaRPr>
                    </a:p>
                  </a:txBody>
                  <a:tcPr>
                    <a:solidFill>
                      <a:srgbClr val="00B050"/>
                    </a:solidFill>
                  </a:tcPr>
                </a:tc>
                <a:extLst>
                  <a:ext uri="{0D108BD9-81ED-4DB2-BD59-A6C34878D82A}">
                    <a16:rowId xmlns:a16="http://schemas.microsoft.com/office/drawing/2014/main" val="1526912978"/>
                  </a:ext>
                </a:extLst>
              </a:tr>
            </a:tbl>
          </a:graphicData>
        </a:graphic>
      </p:graphicFrame>
      <p:pic>
        <p:nvPicPr>
          <p:cNvPr id="6" name="Picture 5">
            <a:extLst>
              <a:ext uri="{FF2B5EF4-FFF2-40B4-BE49-F238E27FC236}">
                <a16:creationId xmlns:a16="http://schemas.microsoft.com/office/drawing/2014/main" id="{C4667AEA-B1BF-4D78-A7C0-7E5AB9085A75}"/>
              </a:ext>
            </a:extLst>
          </p:cNvPr>
          <p:cNvPicPr>
            <a:picLocks noChangeAspect="1"/>
          </p:cNvPicPr>
          <p:nvPr/>
        </p:nvPicPr>
        <p:blipFill>
          <a:blip r:embed="rId4"/>
          <a:stretch>
            <a:fillRect/>
          </a:stretch>
        </p:blipFill>
        <p:spPr>
          <a:xfrm>
            <a:off x="288138" y="1907816"/>
            <a:ext cx="10107436" cy="1876687"/>
          </a:xfrm>
          <a:prstGeom prst="rect">
            <a:avLst/>
          </a:prstGeom>
        </p:spPr>
      </p:pic>
    </p:spTree>
    <p:extLst>
      <p:ext uri="{BB962C8B-B14F-4D97-AF65-F5344CB8AC3E}">
        <p14:creationId xmlns:p14="http://schemas.microsoft.com/office/powerpoint/2010/main" val="1653034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Decrypting password of user ‘</a:t>
            </a:r>
            <a:r>
              <a:rPr lang="en-US" sz="3200" dirty="0" err="1"/>
              <a:t>varun</a:t>
            </a:r>
            <a:r>
              <a:rPr lang="en-US" sz="3200" dirty="0"/>
              <a:t>’ from a shadow file </a:t>
            </a:r>
            <a:endParaRPr lang="en-IN" sz="3200" dirty="0"/>
          </a:p>
        </p:txBody>
      </p:sp>
      <p:sp>
        <p:nvSpPr>
          <p:cNvPr id="14" name="Rectangle 13">
            <a:extLst>
              <a:ext uri="{FF2B5EF4-FFF2-40B4-BE49-F238E27FC236}">
                <a16:creationId xmlns:a16="http://schemas.microsoft.com/office/drawing/2014/main" id="{0010A08E-8021-4099-96AE-20BA1C72BC4A}"/>
              </a:ext>
            </a:extLst>
          </p:cNvPr>
          <p:cNvSpPr/>
          <p:nvPr/>
        </p:nvSpPr>
        <p:spPr>
          <a:xfrm>
            <a:off x="11755225" y="6400800"/>
            <a:ext cx="4367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Decrypting password of user ‘</a:t>
            </a:r>
            <a:r>
              <a:rPr lang="en-US" sz="2400" dirty="0" err="1"/>
              <a:t>varun</a:t>
            </a:r>
            <a:r>
              <a:rPr lang="en-US" sz="2400" dirty="0"/>
              <a:t>’</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Graphic 2" descr="Target Audience">
            <a:extLst>
              <a:ext uri="{FF2B5EF4-FFF2-40B4-BE49-F238E27FC236}">
                <a16:creationId xmlns:a16="http://schemas.microsoft.com/office/drawing/2014/main" id="{ECDF00AD-D6A0-4789-85DE-CDA4FE1FF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45365" y="540373"/>
            <a:ext cx="1108435" cy="1150315"/>
          </a:xfrm>
          <a:prstGeom prst="rect">
            <a:avLst/>
          </a:prstGeom>
        </p:spPr>
      </p:pic>
      <p:pic>
        <p:nvPicPr>
          <p:cNvPr id="16" name="Content Placeholder 15">
            <a:extLst>
              <a:ext uri="{FF2B5EF4-FFF2-40B4-BE49-F238E27FC236}">
                <a16:creationId xmlns:a16="http://schemas.microsoft.com/office/drawing/2014/main" id="{C58278C2-E146-4032-840A-7A421BD14129}"/>
              </a:ext>
            </a:extLst>
          </p:cNvPr>
          <p:cNvPicPr>
            <a:picLocks noGrp="1" noChangeAspect="1"/>
          </p:cNvPicPr>
          <p:nvPr>
            <p:ph idx="1"/>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102177" y="1825625"/>
            <a:ext cx="7764677" cy="4351338"/>
          </a:xfrm>
        </p:spPr>
      </p:pic>
      <p:sp>
        <p:nvSpPr>
          <p:cNvPr id="18" name="TextBox 17">
            <a:extLst>
              <a:ext uri="{FF2B5EF4-FFF2-40B4-BE49-F238E27FC236}">
                <a16:creationId xmlns:a16="http://schemas.microsoft.com/office/drawing/2014/main" id="{AC130A61-C8C6-4424-B734-48C54D0CAE48}"/>
              </a:ext>
            </a:extLst>
          </p:cNvPr>
          <p:cNvSpPr txBox="1"/>
          <p:nvPr/>
        </p:nvSpPr>
        <p:spPr>
          <a:xfrm>
            <a:off x="2102177" y="6176963"/>
            <a:ext cx="7764677" cy="230832"/>
          </a:xfrm>
          <a:prstGeom prst="rect">
            <a:avLst/>
          </a:prstGeom>
          <a:noFill/>
        </p:spPr>
        <p:txBody>
          <a:bodyPr wrap="square" rtlCol="0">
            <a:spAutoFit/>
          </a:bodyPr>
          <a:lstStyle/>
          <a:p>
            <a:r>
              <a:rPr lang="en-IN" sz="900">
                <a:hlinkClick r:id="rId5" tooltip="https://www.noonpost.com/content/28267"/>
              </a:rPr>
              <a:t>This Photo</a:t>
            </a:r>
            <a:r>
              <a:rPr lang="en-IN" sz="900"/>
              <a:t> by Unknown Author is licensed under </a:t>
            </a:r>
            <a:r>
              <a:rPr lang="en-IN" sz="900">
                <a:hlinkClick r:id="rId6" tooltip="https://creativecommons.org/licenses/by-nc-nd/3.0/"/>
              </a:rPr>
              <a:t>CC BY-NC-ND</a:t>
            </a:r>
            <a:endParaRPr lang="en-IN" sz="900"/>
          </a:p>
        </p:txBody>
      </p:sp>
    </p:spTree>
    <p:extLst>
      <p:ext uri="{BB962C8B-B14F-4D97-AF65-F5344CB8AC3E}">
        <p14:creationId xmlns:p14="http://schemas.microsoft.com/office/powerpoint/2010/main" val="4104398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br>
              <a:rPr lang="en-US" sz="3200" dirty="0"/>
            </a:br>
            <a:r>
              <a:rPr lang="en-IN" sz="3200" dirty="0"/>
              <a:t>Steps performed to decrypt the password :-</a:t>
            </a:r>
          </a:p>
        </p:txBody>
      </p:sp>
      <p:sp>
        <p:nvSpPr>
          <p:cNvPr id="14" name="Rectangle 13">
            <a:extLst>
              <a:ext uri="{FF2B5EF4-FFF2-40B4-BE49-F238E27FC236}">
                <a16:creationId xmlns:a16="http://schemas.microsoft.com/office/drawing/2014/main" id="{0010A08E-8021-4099-96AE-20BA1C72BC4A}"/>
              </a:ext>
            </a:extLst>
          </p:cNvPr>
          <p:cNvSpPr/>
          <p:nvPr/>
        </p:nvSpPr>
        <p:spPr>
          <a:xfrm>
            <a:off x="11755225" y="6400800"/>
            <a:ext cx="4367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42</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Decrypting password of user ‘</a:t>
            </a:r>
            <a:r>
              <a:rPr lang="en-US" sz="2400" dirty="0" err="1"/>
              <a:t>varun</a:t>
            </a:r>
            <a:r>
              <a:rPr lang="en-US" sz="2400" dirty="0"/>
              <a:t>’</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Graphic 2" descr="Target Audience">
            <a:extLst>
              <a:ext uri="{FF2B5EF4-FFF2-40B4-BE49-F238E27FC236}">
                <a16:creationId xmlns:a16="http://schemas.microsoft.com/office/drawing/2014/main" id="{ECDF00AD-D6A0-4789-85DE-CDA4FE1FF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45365" y="540373"/>
            <a:ext cx="1108435" cy="1150315"/>
          </a:xfrm>
          <a:prstGeom prst="rect">
            <a:avLst/>
          </a:prstGeom>
        </p:spPr>
      </p:pic>
      <p:sp>
        <p:nvSpPr>
          <p:cNvPr id="5" name="Content Placeholder 4">
            <a:extLst>
              <a:ext uri="{FF2B5EF4-FFF2-40B4-BE49-F238E27FC236}">
                <a16:creationId xmlns:a16="http://schemas.microsoft.com/office/drawing/2014/main" id="{3822E6D7-DFCF-4AFD-9A93-B22EDC2C6D5A}"/>
              </a:ext>
            </a:extLst>
          </p:cNvPr>
          <p:cNvSpPr>
            <a:spLocks noGrp="1"/>
          </p:cNvSpPr>
          <p:nvPr>
            <p:ph idx="1"/>
          </p:nvPr>
        </p:nvSpPr>
        <p:spPr/>
        <p:txBody>
          <a:bodyPr/>
          <a:lstStyle/>
          <a:p>
            <a:pPr>
              <a:buFont typeface="Wingdings" panose="05000000000000000000" pitchFamily="2" charset="2"/>
              <a:buChar char="Ø"/>
            </a:pPr>
            <a:r>
              <a:rPr lang="en-US" dirty="0"/>
              <a:t>Downloaded the zip file from </a:t>
            </a:r>
            <a:r>
              <a:rPr lang="en-US" dirty="0">
                <a:hlinkClick r:id="rId4"/>
              </a:rPr>
              <a:t>www.varunpathak.in/m1ss10n.zip </a:t>
            </a:r>
            <a:r>
              <a:rPr lang="en-US" dirty="0"/>
              <a:t>which contained the shadowed to be decrypted.</a:t>
            </a:r>
          </a:p>
          <a:p>
            <a:pPr>
              <a:buFont typeface="Wingdings" panose="05000000000000000000" pitchFamily="2" charset="2"/>
              <a:buChar char="Ø"/>
            </a:pPr>
            <a:r>
              <a:rPr lang="en-US" dirty="0"/>
              <a:t>The zip file was password protected, I used dictionary attack using ‘rockyou.txt’.</a:t>
            </a:r>
          </a:p>
          <a:p>
            <a:pPr>
              <a:buFont typeface="Wingdings" panose="05000000000000000000" pitchFamily="2" charset="2"/>
              <a:buChar char="Ø"/>
            </a:pPr>
            <a:r>
              <a:rPr lang="en-US" dirty="0"/>
              <a:t>Zip file contained a .txt which had username and password in hash format, so I used john the ripper and decrypted all the hashes.</a:t>
            </a:r>
            <a:endParaRPr lang="en-IN" dirty="0"/>
          </a:p>
        </p:txBody>
      </p:sp>
    </p:spTree>
    <p:extLst>
      <p:ext uri="{BB962C8B-B14F-4D97-AF65-F5344CB8AC3E}">
        <p14:creationId xmlns:p14="http://schemas.microsoft.com/office/powerpoint/2010/main" val="1246271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Step 1:- Cracking the Zip password</a:t>
            </a:r>
            <a:endParaRPr lang="en-IN" sz="3200" dirty="0"/>
          </a:p>
        </p:txBody>
      </p:sp>
      <p:sp>
        <p:nvSpPr>
          <p:cNvPr id="14" name="Rectangle 13">
            <a:extLst>
              <a:ext uri="{FF2B5EF4-FFF2-40B4-BE49-F238E27FC236}">
                <a16:creationId xmlns:a16="http://schemas.microsoft.com/office/drawing/2014/main" id="{0010A08E-8021-4099-96AE-20BA1C72BC4A}"/>
              </a:ext>
            </a:extLst>
          </p:cNvPr>
          <p:cNvSpPr/>
          <p:nvPr/>
        </p:nvSpPr>
        <p:spPr>
          <a:xfrm>
            <a:off x="11755225" y="6400800"/>
            <a:ext cx="4367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Decrypting password of user ‘</a:t>
            </a:r>
            <a:r>
              <a:rPr lang="en-US" sz="2400" dirty="0" err="1"/>
              <a:t>varun</a:t>
            </a:r>
            <a:r>
              <a:rPr lang="en-US" sz="2400" dirty="0"/>
              <a:t>’</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Graphic 2" descr="Target Audience">
            <a:extLst>
              <a:ext uri="{FF2B5EF4-FFF2-40B4-BE49-F238E27FC236}">
                <a16:creationId xmlns:a16="http://schemas.microsoft.com/office/drawing/2014/main" id="{ECDF00AD-D6A0-4789-85DE-CDA4FE1FF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45365" y="540373"/>
            <a:ext cx="1108435" cy="1150315"/>
          </a:xfrm>
          <a:prstGeom prst="rect">
            <a:avLst/>
          </a:prstGeom>
        </p:spPr>
      </p:pic>
      <p:sp>
        <p:nvSpPr>
          <p:cNvPr id="5" name="Content Placeholder 4">
            <a:extLst>
              <a:ext uri="{FF2B5EF4-FFF2-40B4-BE49-F238E27FC236}">
                <a16:creationId xmlns:a16="http://schemas.microsoft.com/office/drawing/2014/main" id="{3822E6D7-DFCF-4AFD-9A93-B22EDC2C6D5A}"/>
              </a:ext>
            </a:extLst>
          </p:cNvPr>
          <p:cNvSpPr>
            <a:spLocks noGrp="1"/>
          </p:cNvSpPr>
          <p:nvPr>
            <p:ph idx="1"/>
          </p:nvPr>
        </p:nvSpPr>
        <p:spPr>
          <a:xfrm>
            <a:off x="838200" y="1865936"/>
            <a:ext cx="10515600" cy="4351338"/>
          </a:xfrm>
        </p:spPr>
        <p:txBody>
          <a:bodyPr>
            <a:normAutofit lnSpcReduction="10000"/>
          </a:bodyPr>
          <a:lstStyle/>
          <a:p>
            <a:pPr>
              <a:buFont typeface="Wingdings" panose="05000000000000000000" pitchFamily="2" charset="2"/>
              <a:buChar char="Ø"/>
            </a:pPr>
            <a:r>
              <a:rPr lang="en-US" dirty="0"/>
              <a:t>I used the below command to perform dictionary attack :-</a:t>
            </a:r>
          </a:p>
          <a:p>
            <a:pPr marL="0" indent="0">
              <a:buNone/>
            </a:pPr>
            <a:r>
              <a:rPr lang="en-US" dirty="0"/>
              <a:t>                  1.            2.      3.            4.               5.            6.</a:t>
            </a:r>
          </a:p>
          <a:p>
            <a:pPr marL="0" indent="0">
              <a:buNone/>
            </a:pPr>
            <a:r>
              <a:rPr lang="en-US" dirty="0"/>
              <a:t>              </a:t>
            </a:r>
            <a:r>
              <a:rPr lang="en-US" dirty="0" err="1"/>
              <a:t>fcrackzip</a:t>
            </a:r>
            <a:r>
              <a:rPr lang="en-US" dirty="0"/>
              <a:t>    -D     -p     rockyou.txt     -u       m1ss10n.zip</a:t>
            </a:r>
          </a:p>
          <a:p>
            <a:pPr>
              <a:buFont typeface="Wingdings" panose="05000000000000000000" pitchFamily="2" charset="2"/>
              <a:buChar char="v"/>
            </a:pPr>
            <a:endParaRPr lang="en-US" dirty="0"/>
          </a:p>
          <a:p>
            <a:pPr>
              <a:buFont typeface="Wingdings" panose="05000000000000000000" pitchFamily="2" charset="2"/>
              <a:buChar char="v"/>
            </a:pPr>
            <a:r>
              <a:rPr lang="en-US" dirty="0"/>
              <a:t>Let’s discuss each element of the above command:-</a:t>
            </a:r>
          </a:p>
          <a:p>
            <a:pPr marL="514350" indent="-514350">
              <a:buFont typeface="+mj-lt"/>
              <a:buAutoNum type="arabicPeriod"/>
            </a:pPr>
            <a:r>
              <a:rPr lang="en-US" dirty="0"/>
              <a:t>“</a:t>
            </a:r>
            <a:r>
              <a:rPr lang="en-US" dirty="0" err="1"/>
              <a:t>fcrackzip</a:t>
            </a:r>
            <a:r>
              <a:rPr lang="en-US" dirty="0"/>
              <a:t>” – name of tool used</a:t>
            </a:r>
          </a:p>
          <a:p>
            <a:pPr marL="514350" indent="-514350">
              <a:buFont typeface="+mj-lt"/>
              <a:buAutoNum type="arabicPeriod"/>
            </a:pPr>
            <a:r>
              <a:rPr lang="en-US" dirty="0"/>
              <a:t>“-D” – states for dictionary attack</a:t>
            </a:r>
          </a:p>
          <a:p>
            <a:pPr marL="514350" indent="-514350">
              <a:buAutoNum type="arabicPeriod" startAt="3"/>
            </a:pPr>
            <a:r>
              <a:rPr lang="en-US" dirty="0"/>
              <a:t>“-p” – it states that everything after it and before next space should</a:t>
            </a:r>
          </a:p>
          <a:p>
            <a:pPr marL="0" indent="0">
              <a:buNone/>
            </a:pPr>
            <a:r>
              <a:rPr lang="en-US" dirty="0"/>
              <a:t>                  define the password file for dictionary attack (address/name)                 </a:t>
            </a:r>
            <a:endParaRPr lang="en-IN" dirty="0"/>
          </a:p>
        </p:txBody>
      </p:sp>
      <p:sp>
        <p:nvSpPr>
          <p:cNvPr id="7" name="Rectangle 6">
            <a:extLst>
              <a:ext uri="{FF2B5EF4-FFF2-40B4-BE49-F238E27FC236}">
                <a16:creationId xmlns:a16="http://schemas.microsoft.com/office/drawing/2014/main" id="{BDB08ED6-4082-454B-89C0-D9CE4DA99A4B}"/>
              </a:ext>
            </a:extLst>
          </p:cNvPr>
          <p:cNvSpPr/>
          <p:nvPr/>
        </p:nvSpPr>
        <p:spPr>
          <a:xfrm>
            <a:off x="1885361" y="2841003"/>
            <a:ext cx="1489435" cy="467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2570C67-CCA0-44AA-B421-873CABE81474}"/>
              </a:ext>
            </a:extLst>
          </p:cNvPr>
          <p:cNvSpPr/>
          <p:nvPr/>
        </p:nvSpPr>
        <p:spPr>
          <a:xfrm>
            <a:off x="3487918" y="2841003"/>
            <a:ext cx="641022" cy="467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B54D3984-6060-48B8-9D21-22BA5EF9BC62}"/>
              </a:ext>
            </a:extLst>
          </p:cNvPr>
          <p:cNvSpPr/>
          <p:nvPr/>
        </p:nvSpPr>
        <p:spPr>
          <a:xfrm>
            <a:off x="4242062" y="2841003"/>
            <a:ext cx="537328" cy="467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0F0413C-AE6A-46BD-8A4F-A0A2F7A524EF}"/>
              </a:ext>
            </a:extLst>
          </p:cNvPr>
          <p:cNvSpPr/>
          <p:nvPr/>
        </p:nvSpPr>
        <p:spPr>
          <a:xfrm>
            <a:off x="5005633" y="2841003"/>
            <a:ext cx="1753386" cy="467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A2AAB33D-7AB6-45DB-9EBB-0495C22F7C43}"/>
              </a:ext>
            </a:extLst>
          </p:cNvPr>
          <p:cNvSpPr/>
          <p:nvPr/>
        </p:nvSpPr>
        <p:spPr>
          <a:xfrm>
            <a:off x="6985262" y="2841003"/>
            <a:ext cx="499620" cy="467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64875C7-4CCC-4733-BAB1-2165783900BF}"/>
              </a:ext>
            </a:extLst>
          </p:cNvPr>
          <p:cNvSpPr/>
          <p:nvPr/>
        </p:nvSpPr>
        <p:spPr>
          <a:xfrm>
            <a:off x="7824247" y="2841003"/>
            <a:ext cx="2187019" cy="467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6864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Step 1:- Cracking the Zip password</a:t>
            </a:r>
            <a:endParaRPr lang="en-IN" sz="3200" dirty="0"/>
          </a:p>
        </p:txBody>
      </p:sp>
      <p:sp>
        <p:nvSpPr>
          <p:cNvPr id="14" name="Rectangle 13">
            <a:extLst>
              <a:ext uri="{FF2B5EF4-FFF2-40B4-BE49-F238E27FC236}">
                <a16:creationId xmlns:a16="http://schemas.microsoft.com/office/drawing/2014/main" id="{0010A08E-8021-4099-96AE-20BA1C72BC4A}"/>
              </a:ext>
            </a:extLst>
          </p:cNvPr>
          <p:cNvSpPr/>
          <p:nvPr/>
        </p:nvSpPr>
        <p:spPr>
          <a:xfrm>
            <a:off x="11755225" y="6400800"/>
            <a:ext cx="4367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44</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Decrypting password of user ‘</a:t>
            </a:r>
            <a:r>
              <a:rPr lang="en-US" sz="2400" dirty="0" err="1"/>
              <a:t>varun</a:t>
            </a:r>
            <a:r>
              <a:rPr lang="en-US" sz="2400" dirty="0"/>
              <a:t>’</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Graphic 2" descr="Target Audience">
            <a:extLst>
              <a:ext uri="{FF2B5EF4-FFF2-40B4-BE49-F238E27FC236}">
                <a16:creationId xmlns:a16="http://schemas.microsoft.com/office/drawing/2014/main" id="{ECDF00AD-D6A0-4789-85DE-CDA4FE1FF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45365" y="540373"/>
            <a:ext cx="1108435" cy="1150315"/>
          </a:xfrm>
          <a:prstGeom prst="rect">
            <a:avLst/>
          </a:prstGeom>
        </p:spPr>
      </p:pic>
      <p:sp>
        <p:nvSpPr>
          <p:cNvPr id="5" name="Content Placeholder 4">
            <a:extLst>
              <a:ext uri="{FF2B5EF4-FFF2-40B4-BE49-F238E27FC236}">
                <a16:creationId xmlns:a16="http://schemas.microsoft.com/office/drawing/2014/main" id="{3822E6D7-DFCF-4AFD-9A93-B22EDC2C6D5A}"/>
              </a:ext>
            </a:extLst>
          </p:cNvPr>
          <p:cNvSpPr>
            <a:spLocks noGrp="1"/>
          </p:cNvSpPr>
          <p:nvPr>
            <p:ph idx="1"/>
          </p:nvPr>
        </p:nvSpPr>
        <p:spPr>
          <a:xfrm>
            <a:off x="838200" y="1865936"/>
            <a:ext cx="10515600" cy="4351338"/>
          </a:xfrm>
        </p:spPr>
        <p:txBody>
          <a:bodyPr>
            <a:normAutofit/>
          </a:bodyPr>
          <a:lstStyle/>
          <a:p>
            <a:pPr marL="514350" indent="-514350">
              <a:buAutoNum type="arabicPeriod" startAt="4"/>
            </a:pPr>
            <a:r>
              <a:rPr lang="en-US" dirty="0"/>
              <a:t>“rockyou.txt” – it is the name of password file for dictionary attack</a:t>
            </a:r>
          </a:p>
          <a:p>
            <a:pPr marL="514350" indent="-514350">
              <a:buAutoNum type="arabicPeriod" startAt="4"/>
            </a:pPr>
            <a:r>
              <a:rPr lang="en-US" dirty="0"/>
              <a:t>“-u” – it states that not only try different password but even stat </a:t>
            </a:r>
          </a:p>
          <a:p>
            <a:pPr marL="0" indent="0">
              <a:buNone/>
            </a:pPr>
            <a:r>
              <a:rPr lang="en-US" dirty="0"/>
              <a:t>                  which password is correct</a:t>
            </a:r>
          </a:p>
          <a:p>
            <a:pPr marL="0" indent="0">
              <a:buNone/>
            </a:pPr>
            <a:r>
              <a:rPr lang="en-US" dirty="0"/>
              <a:t>6.    “m1ss10n.zip” – name of target file</a:t>
            </a:r>
          </a:p>
          <a:p>
            <a:pPr marL="514350" indent="-514350">
              <a:buAutoNum type="arabicPeriod" startAt="4"/>
            </a:pPr>
            <a:endParaRPr lang="en-IN" dirty="0"/>
          </a:p>
        </p:txBody>
      </p:sp>
    </p:spTree>
    <p:extLst>
      <p:ext uri="{BB962C8B-B14F-4D97-AF65-F5344CB8AC3E}">
        <p14:creationId xmlns:p14="http://schemas.microsoft.com/office/powerpoint/2010/main" val="2909289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Step 1:- Cracking the Zip password</a:t>
            </a:r>
            <a:endParaRPr lang="en-IN" sz="3200" dirty="0"/>
          </a:p>
        </p:txBody>
      </p:sp>
      <p:sp>
        <p:nvSpPr>
          <p:cNvPr id="14" name="Rectangle 13">
            <a:extLst>
              <a:ext uri="{FF2B5EF4-FFF2-40B4-BE49-F238E27FC236}">
                <a16:creationId xmlns:a16="http://schemas.microsoft.com/office/drawing/2014/main" id="{0010A08E-8021-4099-96AE-20BA1C72BC4A}"/>
              </a:ext>
            </a:extLst>
          </p:cNvPr>
          <p:cNvSpPr/>
          <p:nvPr/>
        </p:nvSpPr>
        <p:spPr>
          <a:xfrm>
            <a:off x="11755225" y="6400800"/>
            <a:ext cx="4367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45</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Decrypting password of user ‘</a:t>
            </a:r>
            <a:r>
              <a:rPr lang="en-US" sz="2400" dirty="0" err="1"/>
              <a:t>varun</a:t>
            </a:r>
            <a:r>
              <a:rPr lang="en-US" sz="2400" dirty="0"/>
              <a:t>’</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Graphic 2" descr="Target Audience">
            <a:extLst>
              <a:ext uri="{FF2B5EF4-FFF2-40B4-BE49-F238E27FC236}">
                <a16:creationId xmlns:a16="http://schemas.microsoft.com/office/drawing/2014/main" id="{ECDF00AD-D6A0-4789-85DE-CDA4FE1FF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45365" y="540373"/>
            <a:ext cx="1108435" cy="1150315"/>
          </a:xfrm>
          <a:prstGeom prst="rect">
            <a:avLst/>
          </a:prstGeom>
        </p:spPr>
      </p:pic>
      <p:pic>
        <p:nvPicPr>
          <p:cNvPr id="6" name="Content Placeholder 5">
            <a:extLst>
              <a:ext uri="{FF2B5EF4-FFF2-40B4-BE49-F238E27FC236}">
                <a16:creationId xmlns:a16="http://schemas.microsoft.com/office/drawing/2014/main" id="{AB94A0AA-D52D-483C-9C6C-224E430EE5A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61416" y="1823876"/>
            <a:ext cx="9738166" cy="4627556"/>
          </a:xfrm>
        </p:spPr>
      </p:pic>
    </p:spTree>
    <p:extLst>
      <p:ext uri="{BB962C8B-B14F-4D97-AF65-F5344CB8AC3E}">
        <p14:creationId xmlns:p14="http://schemas.microsoft.com/office/powerpoint/2010/main" val="27511367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Inside the .zip file</a:t>
            </a:r>
            <a:endParaRPr lang="en-IN" sz="3200" dirty="0"/>
          </a:p>
        </p:txBody>
      </p:sp>
      <p:sp>
        <p:nvSpPr>
          <p:cNvPr id="14" name="Rectangle 13">
            <a:extLst>
              <a:ext uri="{FF2B5EF4-FFF2-40B4-BE49-F238E27FC236}">
                <a16:creationId xmlns:a16="http://schemas.microsoft.com/office/drawing/2014/main" id="{0010A08E-8021-4099-96AE-20BA1C72BC4A}"/>
              </a:ext>
            </a:extLst>
          </p:cNvPr>
          <p:cNvSpPr/>
          <p:nvPr/>
        </p:nvSpPr>
        <p:spPr>
          <a:xfrm>
            <a:off x="11755225" y="6400800"/>
            <a:ext cx="4367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Decrypting password of user ‘</a:t>
            </a:r>
            <a:r>
              <a:rPr lang="en-US" sz="2400" dirty="0" err="1"/>
              <a:t>varun</a:t>
            </a:r>
            <a:r>
              <a:rPr lang="en-US" sz="2400" dirty="0"/>
              <a:t>’</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Graphic 2" descr="Target Audience">
            <a:extLst>
              <a:ext uri="{FF2B5EF4-FFF2-40B4-BE49-F238E27FC236}">
                <a16:creationId xmlns:a16="http://schemas.microsoft.com/office/drawing/2014/main" id="{ECDF00AD-D6A0-4789-85DE-CDA4FE1FF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45365" y="540373"/>
            <a:ext cx="1108435" cy="1150315"/>
          </a:xfrm>
          <a:prstGeom prst="rect">
            <a:avLst/>
          </a:prstGeom>
        </p:spPr>
      </p:pic>
      <p:sp>
        <p:nvSpPr>
          <p:cNvPr id="5" name="Content Placeholder 4">
            <a:extLst>
              <a:ext uri="{FF2B5EF4-FFF2-40B4-BE49-F238E27FC236}">
                <a16:creationId xmlns:a16="http://schemas.microsoft.com/office/drawing/2014/main" id="{B39AF03C-B1CE-4758-92BF-A41ED6A431F2}"/>
              </a:ext>
            </a:extLst>
          </p:cNvPr>
          <p:cNvSpPr>
            <a:spLocks noGrp="1"/>
          </p:cNvSpPr>
          <p:nvPr>
            <p:ph idx="1"/>
          </p:nvPr>
        </p:nvSpPr>
        <p:spPr/>
        <p:txBody>
          <a:bodyPr/>
          <a:lstStyle/>
          <a:p>
            <a:pPr>
              <a:buFont typeface="Wingdings" panose="05000000000000000000" pitchFamily="2" charset="2"/>
              <a:buChar char="Ø"/>
            </a:pPr>
            <a:r>
              <a:rPr lang="en-US" dirty="0"/>
              <a:t>Zip file contained a .txt file named “pass.txt” which contained some random hashes which was impossible to decode by a human being.</a:t>
            </a:r>
          </a:p>
          <a:p>
            <a:pPr>
              <a:buFont typeface="Wingdings" panose="05000000000000000000" pitchFamily="2" charset="2"/>
              <a:buChar char="Ø"/>
            </a:pPr>
            <a:r>
              <a:rPr lang="en-US" dirty="0"/>
              <a:t>Here is some part of that .txt file</a:t>
            </a:r>
          </a:p>
          <a:p>
            <a:pPr marL="0" indent="0">
              <a:buNone/>
            </a:pPr>
            <a:endParaRPr lang="en-IN" dirty="0"/>
          </a:p>
        </p:txBody>
      </p:sp>
      <p:pic>
        <p:nvPicPr>
          <p:cNvPr id="8" name="Picture 7">
            <a:extLst>
              <a:ext uri="{FF2B5EF4-FFF2-40B4-BE49-F238E27FC236}">
                <a16:creationId xmlns:a16="http://schemas.microsoft.com/office/drawing/2014/main" id="{FDC1476E-E876-43E5-B4FE-11E146B26DFA}"/>
              </a:ext>
            </a:extLst>
          </p:cNvPr>
          <p:cNvPicPr>
            <a:picLocks noChangeAspect="1"/>
          </p:cNvPicPr>
          <p:nvPr/>
        </p:nvPicPr>
        <p:blipFill>
          <a:blip r:embed="rId4"/>
          <a:stretch>
            <a:fillRect/>
          </a:stretch>
        </p:blipFill>
        <p:spPr>
          <a:xfrm>
            <a:off x="927917" y="3326513"/>
            <a:ext cx="10097909" cy="1349561"/>
          </a:xfrm>
          <a:prstGeom prst="rect">
            <a:avLst/>
          </a:prstGeom>
        </p:spPr>
      </p:pic>
    </p:spTree>
    <p:extLst>
      <p:ext uri="{BB962C8B-B14F-4D97-AF65-F5344CB8AC3E}">
        <p14:creationId xmlns:p14="http://schemas.microsoft.com/office/powerpoint/2010/main" val="1974789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General instructions for VA reports</a:t>
            </a: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3" name="Content Placeholder 12">
            <a:extLst>
              <a:ext uri="{FF2B5EF4-FFF2-40B4-BE49-F238E27FC236}">
                <a16:creationId xmlns:a16="http://schemas.microsoft.com/office/drawing/2014/main" id="{60085F4D-5282-48DF-B9E1-04335831BA5E}"/>
              </a:ext>
            </a:extLst>
          </p:cNvPr>
          <p:cNvSpPr>
            <a:spLocks noGrp="1"/>
          </p:cNvSpPr>
          <p:nvPr>
            <p:ph idx="1"/>
          </p:nvPr>
        </p:nvSpPr>
        <p:spPr/>
        <p:txBody>
          <a:bodyPr>
            <a:normAutofit/>
          </a:bodyPr>
          <a:lstStyle/>
          <a:p>
            <a:pPr>
              <a:buFont typeface="Wingdings" panose="05000000000000000000" pitchFamily="2" charset="2"/>
              <a:buChar char="v"/>
            </a:pPr>
            <a:r>
              <a:rPr lang="en-US" sz="1800" u="sng" dirty="0"/>
              <a:t>Sequence of steps performed</a:t>
            </a:r>
            <a:r>
              <a:rPr lang="en-US" sz="1800" dirty="0"/>
              <a:t> :-</a:t>
            </a:r>
          </a:p>
          <a:p>
            <a:pPr marL="342900" indent="-342900">
              <a:buFont typeface="+mj-lt"/>
              <a:buAutoNum type="arabicPeriod"/>
            </a:pPr>
            <a:r>
              <a:rPr lang="en-US" sz="1800" dirty="0"/>
              <a:t>Extensive scans on all the open ports and available ports, services, servers and applications (using automatic scanner).</a:t>
            </a:r>
          </a:p>
          <a:p>
            <a:pPr marL="342900" indent="-342900">
              <a:buFont typeface="+mj-lt"/>
              <a:buAutoNum type="arabicPeriod"/>
            </a:pPr>
            <a:r>
              <a:rPr lang="en-US" sz="1800" dirty="0"/>
              <a:t>We performed scan on all those services where human intervention was necessary (manual scan).</a:t>
            </a:r>
          </a:p>
          <a:p>
            <a:pPr marL="342900" indent="-342900">
              <a:buFont typeface="+mj-lt"/>
              <a:buAutoNum type="arabicPeriod"/>
            </a:pPr>
            <a:r>
              <a:rPr lang="en-US" sz="1800" dirty="0"/>
              <a:t>We tried to find proof and solutions of all vulnerabilities along with classifying them according to their impact level.</a:t>
            </a:r>
          </a:p>
          <a:p>
            <a:pPr marL="342900" indent="-342900">
              <a:buFont typeface="+mj-lt"/>
              <a:buAutoNum type="arabicPeriod"/>
            </a:pPr>
            <a:r>
              <a:rPr lang="en-US" sz="1800" dirty="0"/>
              <a:t>We made this report to make sure all those vulnerabilities are taken care of from your side.</a:t>
            </a:r>
          </a:p>
          <a:p>
            <a:pPr marL="342900" indent="-342900">
              <a:buFont typeface="+mj-lt"/>
              <a:buAutoNum type="arabicPeriod"/>
            </a:pPr>
            <a:endParaRPr lang="en-US" sz="1800" dirty="0"/>
          </a:p>
          <a:p>
            <a:pPr marL="0" indent="0">
              <a:buNone/>
            </a:pPr>
            <a:endParaRPr lang="en-US" sz="1800" dirty="0"/>
          </a:p>
          <a:p>
            <a:pPr marL="0" indent="0" algn="ctr">
              <a:buNone/>
            </a:pPr>
            <a:r>
              <a:rPr lang="en-US" sz="1800" dirty="0"/>
              <a:t>We do not ensure you that we found all the vulnerabilities in your system (perfection is just a myth). So we recommend you to keep updating your system to the latest version available and at regular interval of time, get your system assessed by a cyber professional.</a:t>
            </a:r>
          </a:p>
          <a:p>
            <a:pPr marL="342900" indent="-342900">
              <a:buFont typeface="+mj-lt"/>
              <a:buAutoNum type="arabicPeriod"/>
            </a:pPr>
            <a:endParaRPr lang="en-IN" sz="1800" u="sng" dirty="0"/>
          </a:p>
        </p:txBody>
      </p:sp>
      <p:sp>
        <p:nvSpPr>
          <p:cNvPr id="14" name="Rectangle 13">
            <a:extLst>
              <a:ext uri="{FF2B5EF4-FFF2-40B4-BE49-F238E27FC236}">
                <a16:creationId xmlns:a16="http://schemas.microsoft.com/office/drawing/2014/main" id="{0010A08E-8021-4099-96AE-20BA1C72BC4A}"/>
              </a:ext>
            </a:extLst>
          </p:cNvPr>
          <p:cNvSpPr/>
          <p:nvPr/>
        </p:nvSpPr>
        <p:spPr>
          <a:xfrm>
            <a:off x="11849493" y="6400800"/>
            <a:ext cx="34250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General instructions for VA reports</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2B7ED7C-2144-4826-B252-D8CE11BE2C3A}"/>
              </a:ext>
            </a:extLst>
          </p:cNvPr>
          <p:cNvSpPr/>
          <p:nvPr/>
        </p:nvSpPr>
        <p:spPr>
          <a:xfrm>
            <a:off x="4157221" y="4543720"/>
            <a:ext cx="2262433" cy="358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***DISCLAIMER***</a:t>
            </a:r>
            <a:endParaRPr lang="en-IN" dirty="0"/>
          </a:p>
        </p:txBody>
      </p:sp>
    </p:spTree>
    <p:extLst>
      <p:ext uri="{BB962C8B-B14F-4D97-AF65-F5344CB8AC3E}">
        <p14:creationId xmlns:p14="http://schemas.microsoft.com/office/powerpoint/2010/main" val="357780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Step 2:- Decrypting the hashes using john the ripper</a:t>
            </a:r>
            <a:endParaRPr lang="en-IN" sz="3200" dirty="0"/>
          </a:p>
        </p:txBody>
      </p:sp>
      <p:sp>
        <p:nvSpPr>
          <p:cNvPr id="14" name="Rectangle 13">
            <a:extLst>
              <a:ext uri="{FF2B5EF4-FFF2-40B4-BE49-F238E27FC236}">
                <a16:creationId xmlns:a16="http://schemas.microsoft.com/office/drawing/2014/main" id="{0010A08E-8021-4099-96AE-20BA1C72BC4A}"/>
              </a:ext>
            </a:extLst>
          </p:cNvPr>
          <p:cNvSpPr/>
          <p:nvPr/>
        </p:nvSpPr>
        <p:spPr>
          <a:xfrm>
            <a:off x="11755225" y="6400800"/>
            <a:ext cx="4367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47</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Decrypting password of user ‘</a:t>
            </a:r>
            <a:r>
              <a:rPr lang="en-US" sz="2400" dirty="0" err="1"/>
              <a:t>varun</a:t>
            </a:r>
            <a:r>
              <a:rPr lang="en-US" sz="2400" dirty="0"/>
              <a:t>’</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Graphic 2" descr="Target Audience">
            <a:extLst>
              <a:ext uri="{FF2B5EF4-FFF2-40B4-BE49-F238E27FC236}">
                <a16:creationId xmlns:a16="http://schemas.microsoft.com/office/drawing/2014/main" id="{ECDF00AD-D6A0-4789-85DE-CDA4FE1FF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45365" y="540373"/>
            <a:ext cx="1108435" cy="1150315"/>
          </a:xfrm>
          <a:prstGeom prst="rect">
            <a:avLst/>
          </a:prstGeom>
        </p:spPr>
      </p:pic>
      <p:sp>
        <p:nvSpPr>
          <p:cNvPr id="5" name="Content Placeholder 4">
            <a:extLst>
              <a:ext uri="{FF2B5EF4-FFF2-40B4-BE49-F238E27FC236}">
                <a16:creationId xmlns:a16="http://schemas.microsoft.com/office/drawing/2014/main" id="{B39AF03C-B1CE-4758-92BF-A41ED6A431F2}"/>
              </a:ext>
            </a:extLst>
          </p:cNvPr>
          <p:cNvSpPr>
            <a:spLocks noGrp="1"/>
          </p:cNvSpPr>
          <p:nvPr>
            <p:ph idx="1"/>
          </p:nvPr>
        </p:nvSpPr>
        <p:spPr>
          <a:xfrm>
            <a:off x="838200" y="1825624"/>
            <a:ext cx="10515600" cy="4575171"/>
          </a:xfrm>
        </p:spPr>
        <p:txBody>
          <a:bodyPr/>
          <a:lstStyle/>
          <a:p>
            <a:pPr>
              <a:buFont typeface="Wingdings" panose="05000000000000000000" pitchFamily="2" charset="2"/>
              <a:buChar char="Ø"/>
            </a:pPr>
            <a:r>
              <a:rPr lang="en-US" dirty="0"/>
              <a:t>Hashes used the SHA512 algorithm.</a:t>
            </a:r>
          </a:p>
          <a:p>
            <a:pPr>
              <a:buFont typeface="Wingdings" panose="05000000000000000000" pitchFamily="2" charset="2"/>
              <a:buChar char="Ø"/>
            </a:pPr>
            <a:r>
              <a:rPr lang="en-US" dirty="0"/>
              <a:t>So I used the below command to decrypt the file :-</a:t>
            </a:r>
          </a:p>
          <a:p>
            <a:pPr marL="0" indent="0">
              <a:buNone/>
            </a:pPr>
            <a:r>
              <a:rPr lang="en-US" dirty="0"/>
              <a:t>              1.               2.                  3.</a:t>
            </a:r>
          </a:p>
          <a:p>
            <a:pPr marL="0" indent="0">
              <a:buNone/>
            </a:pPr>
            <a:r>
              <a:rPr lang="en-US" dirty="0"/>
              <a:t>            john        pass.txt         --show </a:t>
            </a:r>
          </a:p>
          <a:p>
            <a:pPr marL="0" indent="0">
              <a:buNone/>
            </a:pPr>
            <a:endParaRPr lang="en-US" dirty="0"/>
          </a:p>
          <a:p>
            <a:pPr>
              <a:buFont typeface="Wingdings" panose="05000000000000000000" pitchFamily="2" charset="2"/>
              <a:buChar char="v"/>
            </a:pPr>
            <a:r>
              <a:rPr lang="en-US" dirty="0"/>
              <a:t>Let’s discuss each element of the above command:-</a:t>
            </a:r>
          </a:p>
          <a:p>
            <a:pPr marL="514350" indent="-514350">
              <a:buFont typeface="+mj-lt"/>
              <a:buAutoNum type="arabicPeriod"/>
            </a:pPr>
            <a:r>
              <a:rPr lang="en-US" dirty="0"/>
              <a:t>“john” – name of tool used (john the ripper)</a:t>
            </a:r>
          </a:p>
          <a:p>
            <a:pPr marL="514350" indent="-514350">
              <a:buFont typeface="+mj-lt"/>
              <a:buAutoNum type="arabicPeriod"/>
            </a:pPr>
            <a:r>
              <a:rPr lang="en-US" dirty="0"/>
              <a:t>“pass.txt” – name of target file</a:t>
            </a:r>
          </a:p>
          <a:p>
            <a:pPr marL="514350" indent="-514350">
              <a:buFont typeface="+mj-lt"/>
              <a:buAutoNum type="arabicPeriod"/>
            </a:pPr>
            <a:r>
              <a:rPr lang="en-US" dirty="0"/>
              <a:t>“--show” – shows password and username pair uniquely.</a:t>
            </a:r>
          </a:p>
          <a:p>
            <a:pPr marL="514350" indent="-514350">
              <a:buFont typeface="+mj-lt"/>
              <a:buAutoNum type="arabicPeriod"/>
            </a:pPr>
            <a:endParaRPr lang="en-US" dirty="0"/>
          </a:p>
        </p:txBody>
      </p:sp>
      <p:sp>
        <p:nvSpPr>
          <p:cNvPr id="2" name="Rectangle 1">
            <a:extLst>
              <a:ext uri="{FF2B5EF4-FFF2-40B4-BE49-F238E27FC236}">
                <a16:creationId xmlns:a16="http://schemas.microsoft.com/office/drawing/2014/main" id="{EBDE4620-9C63-4F2D-8460-E9F5166266E6}"/>
              </a:ext>
            </a:extLst>
          </p:cNvPr>
          <p:cNvSpPr/>
          <p:nvPr/>
        </p:nvSpPr>
        <p:spPr>
          <a:xfrm>
            <a:off x="1640264" y="3299381"/>
            <a:ext cx="1112363" cy="603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20CFB5C-95B1-4D1A-AAD4-7A45EDDC2395}"/>
              </a:ext>
            </a:extLst>
          </p:cNvPr>
          <p:cNvSpPr/>
          <p:nvPr/>
        </p:nvSpPr>
        <p:spPr>
          <a:xfrm>
            <a:off x="3007151" y="3299381"/>
            <a:ext cx="1489435" cy="603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6B9886E-710F-44CD-9934-A62ADA2D2CC9}"/>
              </a:ext>
            </a:extLst>
          </p:cNvPr>
          <p:cNvSpPr/>
          <p:nvPr/>
        </p:nvSpPr>
        <p:spPr>
          <a:xfrm>
            <a:off x="4751110" y="3299381"/>
            <a:ext cx="1489435" cy="603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501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Step 2:- Decrypting the hashes using john the ripper</a:t>
            </a:r>
            <a:endParaRPr lang="en-IN" sz="3200" dirty="0"/>
          </a:p>
        </p:txBody>
      </p:sp>
      <p:sp>
        <p:nvSpPr>
          <p:cNvPr id="14" name="Rectangle 13">
            <a:extLst>
              <a:ext uri="{FF2B5EF4-FFF2-40B4-BE49-F238E27FC236}">
                <a16:creationId xmlns:a16="http://schemas.microsoft.com/office/drawing/2014/main" id="{0010A08E-8021-4099-96AE-20BA1C72BC4A}"/>
              </a:ext>
            </a:extLst>
          </p:cNvPr>
          <p:cNvSpPr/>
          <p:nvPr/>
        </p:nvSpPr>
        <p:spPr>
          <a:xfrm>
            <a:off x="11755225" y="6400800"/>
            <a:ext cx="4367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Decrypting password of user ‘</a:t>
            </a:r>
            <a:r>
              <a:rPr lang="en-US" sz="2400" dirty="0" err="1"/>
              <a:t>varun</a:t>
            </a:r>
            <a:r>
              <a:rPr lang="en-US" sz="2400" dirty="0"/>
              <a:t>’</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Graphic 2" descr="Target Audience">
            <a:extLst>
              <a:ext uri="{FF2B5EF4-FFF2-40B4-BE49-F238E27FC236}">
                <a16:creationId xmlns:a16="http://schemas.microsoft.com/office/drawing/2014/main" id="{ECDF00AD-D6A0-4789-85DE-CDA4FE1FF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45365" y="540373"/>
            <a:ext cx="1108435" cy="1150315"/>
          </a:xfrm>
          <a:prstGeom prst="rect">
            <a:avLst/>
          </a:prstGeom>
        </p:spPr>
      </p:pic>
      <p:pic>
        <p:nvPicPr>
          <p:cNvPr id="9" name="Content Placeholder 8">
            <a:extLst>
              <a:ext uri="{FF2B5EF4-FFF2-40B4-BE49-F238E27FC236}">
                <a16:creationId xmlns:a16="http://schemas.microsoft.com/office/drawing/2014/main" id="{9662E787-1DCB-4C6A-AD1F-A0C5F7B5E02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60224" y="1825625"/>
            <a:ext cx="8153458" cy="4575175"/>
          </a:xfrm>
        </p:spPr>
      </p:pic>
      <p:sp>
        <p:nvSpPr>
          <p:cNvPr id="10" name="Rectangle 9">
            <a:extLst>
              <a:ext uri="{FF2B5EF4-FFF2-40B4-BE49-F238E27FC236}">
                <a16:creationId xmlns:a16="http://schemas.microsoft.com/office/drawing/2014/main" id="{B90C76BE-6442-41BF-809E-750B2B254C59}"/>
              </a:ext>
            </a:extLst>
          </p:cNvPr>
          <p:cNvSpPr/>
          <p:nvPr/>
        </p:nvSpPr>
        <p:spPr>
          <a:xfrm>
            <a:off x="1172852" y="3429000"/>
            <a:ext cx="3116344" cy="2732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DDCE19C5-0ACA-4D20-8072-372CD16283F8}"/>
              </a:ext>
            </a:extLst>
          </p:cNvPr>
          <p:cNvCxnSpPr/>
          <p:nvPr/>
        </p:nvCxnSpPr>
        <p:spPr>
          <a:xfrm>
            <a:off x="4289196" y="3544478"/>
            <a:ext cx="131032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701A61-B4BF-4CF8-B5D3-504EFE96C20A}"/>
              </a:ext>
            </a:extLst>
          </p:cNvPr>
          <p:cNvSpPr/>
          <p:nvPr/>
        </p:nvSpPr>
        <p:spPr>
          <a:xfrm>
            <a:off x="5599522" y="3176833"/>
            <a:ext cx="2303284" cy="14894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Clearly our target user ‘</a:t>
            </a:r>
            <a:r>
              <a:rPr lang="en-US" dirty="0" err="1"/>
              <a:t>varun</a:t>
            </a:r>
            <a:r>
              <a:rPr lang="en-US" dirty="0"/>
              <a:t>’ has password string as “!@#$%^&amp;”</a:t>
            </a:r>
            <a:endParaRPr lang="en-IN" dirty="0"/>
          </a:p>
        </p:txBody>
      </p:sp>
    </p:spTree>
    <p:extLst>
      <p:ext uri="{BB962C8B-B14F-4D97-AF65-F5344CB8AC3E}">
        <p14:creationId xmlns:p14="http://schemas.microsoft.com/office/powerpoint/2010/main" val="1190394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Hiding a video in a image and retrieving it back</a:t>
            </a:r>
            <a:endParaRPr lang="en-IN" sz="3200" dirty="0"/>
          </a:p>
        </p:txBody>
      </p:sp>
      <p:sp>
        <p:nvSpPr>
          <p:cNvPr id="14" name="Rectangle 13">
            <a:extLst>
              <a:ext uri="{FF2B5EF4-FFF2-40B4-BE49-F238E27FC236}">
                <a16:creationId xmlns:a16="http://schemas.microsoft.com/office/drawing/2014/main" id="{0010A08E-8021-4099-96AE-20BA1C72BC4A}"/>
              </a:ext>
            </a:extLst>
          </p:cNvPr>
          <p:cNvSpPr/>
          <p:nvPr/>
        </p:nvSpPr>
        <p:spPr>
          <a:xfrm>
            <a:off x="11755225" y="6400800"/>
            <a:ext cx="4367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49</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t>Stegnatography</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Graphic 4" descr="Clapper board">
            <a:extLst>
              <a:ext uri="{FF2B5EF4-FFF2-40B4-BE49-F238E27FC236}">
                <a16:creationId xmlns:a16="http://schemas.microsoft.com/office/drawing/2014/main" id="{24F2C18A-07BE-48C3-8013-0C2D7E823C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3496" y="697583"/>
            <a:ext cx="949581" cy="904691"/>
          </a:xfrm>
          <a:prstGeom prst="rect">
            <a:avLst/>
          </a:prstGeom>
        </p:spPr>
      </p:pic>
      <p:pic>
        <p:nvPicPr>
          <p:cNvPr id="12" name="Content Placeholder 11">
            <a:extLst>
              <a:ext uri="{FF2B5EF4-FFF2-40B4-BE49-F238E27FC236}">
                <a16:creationId xmlns:a16="http://schemas.microsoft.com/office/drawing/2014/main" id="{31FC0DA9-B645-4408-AA16-C99155C9165B}"/>
              </a:ext>
            </a:extLst>
          </p:cNvPr>
          <p:cNvPicPr>
            <a:picLocks noGrp="1" noChangeAspect="1"/>
          </p:cNvPicPr>
          <p:nvPr>
            <p:ph idx="1"/>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454573" y="1825625"/>
            <a:ext cx="9282854" cy="4351338"/>
          </a:xfrm>
        </p:spPr>
      </p:pic>
      <p:sp>
        <p:nvSpPr>
          <p:cNvPr id="13" name="TextBox 12">
            <a:extLst>
              <a:ext uri="{FF2B5EF4-FFF2-40B4-BE49-F238E27FC236}">
                <a16:creationId xmlns:a16="http://schemas.microsoft.com/office/drawing/2014/main" id="{9B80DFEA-D3C1-4CE2-A9AE-66EDCA690680}"/>
              </a:ext>
            </a:extLst>
          </p:cNvPr>
          <p:cNvSpPr txBox="1"/>
          <p:nvPr/>
        </p:nvSpPr>
        <p:spPr>
          <a:xfrm>
            <a:off x="1454573" y="6176963"/>
            <a:ext cx="9282854" cy="230832"/>
          </a:xfrm>
          <a:prstGeom prst="rect">
            <a:avLst/>
          </a:prstGeom>
          <a:noFill/>
        </p:spPr>
        <p:txBody>
          <a:bodyPr wrap="square" rtlCol="0">
            <a:spAutoFit/>
          </a:bodyPr>
          <a:lstStyle/>
          <a:p>
            <a:r>
              <a:rPr lang="en-IN" sz="900">
                <a:hlinkClick r:id="rId5" tooltip="http://www.securitybydefault.com/2017/01/utilizando-la-esteganografia-para-salir.html"/>
              </a:rPr>
              <a:t>This Photo</a:t>
            </a:r>
            <a:r>
              <a:rPr lang="en-IN" sz="900"/>
              <a:t> by Unknown Author is licensed under </a:t>
            </a:r>
            <a:r>
              <a:rPr lang="en-IN" sz="900">
                <a:hlinkClick r:id="rId6" tooltip="https://creativecommons.org/licenses/by-nc/3.0/"/>
              </a:rPr>
              <a:t>CC BY-NC</a:t>
            </a:r>
            <a:endParaRPr lang="en-IN" sz="900"/>
          </a:p>
        </p:txBody>
      </p:sp>
    </p:spTree>
    <p:extLst>
      <p:ext uri="{BB962C8B-B14F-4D97-AF65-F5344CB8AC3E}">
        <p14:creationId xmlns:p14="http://schemas.microsoft.com/office/powerpoint/2010/main" val="39632797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Steps performed to do this trick</a:t>
            </a:r>
            <a:endParaRPr lang="en-IN" sz="3200" dirty="0"/>
          </a:p>
        </p:txBody>
      </p:sp>
      <p:sp>
        <p:nvSpPr>
          <p:cNvPr id="14" name="Rectangle 13">
            <a:extLst>
              <a:ext uri="{FF2B5EF4-FFF2-40B4-BE49-F238E27FC236}">
                <a16:creationId xmlns:a16="http://schemas.microsoft.com/office/drawing/2014/main" id="{0010A08E-8021-4099-96AE-20BA1C72BC4A}"/>
              </a:ext>
            </a:extLst>
          </p:cNvPr>
          <p:cNvSpPr/>
          <p:nvPr/>
        </p:nvSpPr>
        <p:spPr>
          <a:xfrm>
            <a:off x="11755225" y="6400800"/>
            <a:ext cx="4367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t>Stegnatography</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Graphic 4" descr="Clapper board">
            <a:extLst>
              <a:ext uri="{FF2B5EF4-FFF2-40B4-BE49-F238E27FC236}">
                <a16:creationId xmlns:a16="http://schemas.microsoft.com/office/drawing/2014/main" id="{24F2C18A-07BE-48C3-8013-0C2D7E823C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3496" y="697583"/>
            <a:ext cx="949581" cy="904691"/>
          </a:xfrm>
          <a:prstGeom prst="rect">
            <a:avLst/>
          </a:prstGeom>
        </p:spPr>
      </p:pic>
      <p:sp>
        <p:nvSpPr>
          <p:cNvPr id="3" name="Content Placeholder 2">
            <a:extLst>
              <a:ext uri="{FF2B5EF4-FFF2-40B4-BE49-F238E27FC236}">
                <a16:creationId xmlns:a16="http://schemas.microsoft.com/office/drawing/2014/main" id="{334C8D7E-9CC9-4721-8561-9E05F53116A0}"/>
              </a:ext>
            </a:extLst>
          </p:cNvPr>
          <p:cNvSpPr>
            <a:spLocks noGrp="1"/>
          </p:cNvSpPr>
          <p:nvPr>
            <p:ph idx="1"/>
          </p:nvPr>
        </p:nvSpPr>
        <p:spPr/>
        <p:txBody>
          <a:bodyPr/>
          <a:lstStyle/>
          <a:p>
            <a:pPr>
              <a:buFont typeface="Wingdings" panose="05000000000000000000" pitchFamily="2" charset="2"/>
              <a:buChar char="Ø"/>
            </a:pPr>
            <a:r>
              <a:rPr lang="en-US" dirty="0"/>
              <a:t>Gather the subject photo and target video in a folder, let’s say in ‘project’ folder on desktop</a:t>
            </a:r>
          </a:p>
          <a:p>
            <a:pPr>
              <a:buFont typeface="Wingdings" panose="05000000000000000000" pitchFamily="2" charset="2"/>
              <a:buChar char="Ø"/>
            </a:pPr>
            <a:r>
              <a:rPr lang="en-US" dirty="0"/>
              <a:t>Zip the video file and name it accordingly</a:t>
            </a:r>
          </a:p>
          <a:p>
            <a:pPr>
              <a:buFont typeface="Wingdings" panose="05000000000000000000" pitchFamily="2" charset="2"/>
              <a:buChar char="Ø"/>
            </a:pPr>
            <a:r>
              <a:rPr lang="en-US" dirty="0"/>
              <a:t>Used command prompt to merge the files</a:t>
            </a:r>
          </a:p>
          <a:p>
            <a:pPr>
              <a:buFont typeface="Wingdings" panose="05000000000000000000" pitchFamily="2" charset="2"/>
              <a:buChar char="Ø"/>
            </a:pPr>
            <a:r>
              <a:rPr lang="en-US" dirty="0"/>
              <a:t>Retrieved the required video using </a:t>
            </a:r>
            <a:r>
              <a:rPr lang="en-US" dirty="0" err="1"/>
              <a:t>winrar</a:t>
            </a:r>
            <a:endParaRPr lang="en-IN" dirty="0"/>
          </a:p>
        </p:txBody>
      </p:sp>
    </p:spTree>
    <p:extLst>
      <p:ext uri="{BB962C8B-B14F-4D97-AF65-F5344CB8AC3E}">
        <p14:creationId xmlns:p14="http://schemas.microsoft.com/office/powerpoint/2010/main" val="2946667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Step 1:- Zipping the video</a:t>
            </a:r>
            <a:endParaRPr lang="en-IN" sz="3200" dirty="0"/>
          </a:p>
        </p:txBody>
      </p:sp>
      <p:sp>
        <p:nvSpPr>
          <p:cNvPr id="14" name="Rectangle 13">
            <a:extLst>
              <a:ext uri="{FF2B5EF4-FFF2-40B4-BE49-F238E27FC236}">
                <a16:creationId xmlns:a16="http://schemas.microsoft.com/office/drawing/2014/main" id="{0010A08E-8021-4099-96AE-20BA1C72BC4A}"/>
              </a:ext>
            </a:extLst>
          </p:cNvPr>
          <p:cNvSpPr/>
          <p:nvPr/>
        </p:nvSpPr>
        <p:spPr>
          <a:xfrm>
            <a:off x="11755225" y="6400800"/>
            <a:ext cx="4367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t>Stegnatography</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Graphic 4" descr="Clapper board">
            <a:extLst>
              <a:ext uri="{FF2B5EF4-FFF2-40B4-BE49-F238E27FC236}">
                <a16:creationId xmlns:a16="http://schemas.microsoft.com/office/drawing/2014/main" id="{24F2C18A-07BE-48C3-8013-0C2D7E823C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3496" y="697583"/>
            <a:ext cx="949581" cy="904691"/>
          </a:xfrm>
          <a:prstGeom prst="rect">
            <a:avLst/>
          </a:prstGeom>
        </p:spPr>
      </p:pic>
      <p:sp>
        <p:nvSpPr>
          <p:cNvPr id="3" name="Content Placeholder 2">
            <a:extLst>
              <a:ext uri="{FF2B5EF4-FFF2-40B4-BE49-F238E27FC236}">
                <a16:creationId xmlns:a16="http://schemas.microsoft.com/office/drawing/2014/main" id="{334C8D7E-9CC9-4721-8561-9E05F53116A0}"/>
              </a:ext>
            </a:extLst>
          </p:cNvPr>
          <p:cNvSpPr>
            <a:spLocks noGrp="1"/>
          </p:cNvSpPr>
          <p:nvPr>
            <p:ph idx="1"/>
          </p:nvPr>
        </p:nvSpPr>
        <p:spPr/>
        <p:txBody>
          <a:bodyPr/>
          <a:lstStyle/>
          <a:p>
            <a:pPr>
              <a:buFont typeface="Wingdings" panose="05000000000000000000" pitchFamily="2" charset="2"/>
              <a:buChar char="Ø"/>
            </a:pPr>
            <a:r>
              <a:rPr lang="en-US" dirty="0"/>
              <a:t>Right click on the video </a:t>
            </a:r>
            <a:r>
              <a:rPr lang="en-US" dirty="0">
                <a:sym typeface="Wingdings" panose="05000000000000000000" pitchFamily="2" charset="2"/>
              </a:rPr>
              <a:t> send to  compressed zipped folder</a:t>
            </a:r>
          </a:p>
          <a:p>
            <a:pPr marL="0" indent="0">
              <a:buNone/>
            </a:pPr>
            <a:endParaRPr lang="en-IN" dirty="0"/>
          </a:p>
        </p:txBody>
      </p:sp>
      <p:pic>
        <p:nvPicPr>
          <p:cNvPr id="6" name="Picture 5">
            <a:extLst>
              <a:ext uri="{FF2B5EF4-FFF2-40B4-BE49-F238E27FC236}">
                <a16:creationId xmlns:a16="http://schemas.microsoft.com/office/drawing/2014/main" id="{924598A6-2EC0-45E9-92FB-3E876CC77839}"/>
              </a:ext>
            </a:extLst>
          </p:cNvPr>
          <p:cNvPicPr>
            <a:picLocks noChangeAspect="1"/>
          </p:cNvPicPr>
          <p:nvPr/>
        </p:nvPicPr>
        <p:blipFill>
          <a:blip r:embed="rId4"/>
          <a:stretch>
            <a:fillRect/>
          </a:stretch>
        </p:blipFill>
        <p:spPr>
          <a:xfrm>
            <a:off x="1520000" y="2335655"/>
            <a:ext cx="8082505" cy="4157220"/>
          </a:xfrm>
          <a:prstGeom prst="rect">
            <a:avLst/>
          </a:prstGeom>
        </p:spPr>
      </p:pic>
    </p:spTree>
    <p:extLst>
      <p:ext uri="{BB962C8B-B14F-4D97-AF65-F5344CB8AC3E}">
        <p14:creationId xmlns:p14="http://schemas.microsoft.com/office/powerpoint/2010/main" val="40077304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Step 2:- Merging both files using command prompt</a:t>
            </a:r>
            <a:endParaRPr lang="en-IN" sz="3200" dirty="0"/>
          </a:p>
        </p:txBody>
      </p:sp>
      <p:sp>
        <p:nvSpPr>
          <p:cNvPr id="14" name="Rectangle 13">
            <a:extLst>
              <a:ext uri="{FF2B5EF4-FFF2-40B4-BE49-F238E27FC236}">
                <a16:creationId xmlns:a16="http://schemas.microsoft.com/office/drawing/2014/main" id="{0010A08E-8021-4099-96AE-20BA1C72BC4A}"/>
              </a:ext>
            </a:extLst>
          </p:cNvPr>
          <p:cNvSpPr/>
          <p:nvPr/>
        </p:nvSpPr>
        <p:spPr>
          <a:xfrm>
            <a:off x="11755225" y="6400800"/>
            <a:ext cx="4367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52</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t>Stegnatography</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Graphic 4" descr="Clapper board">
            <a:extLst>
              <a:ext uri="{FF2B5EF4-FFF2-40B4-BE49-F238E27FC236}">
                <a16:creationId xmlns:a16="http://schemas.microsoft.com/office/drawing/2014/main" id="{24F2C18A-07BE-48C3-8013-0C2D7E823C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3496" y="697583"/>
            <a:ext cx="949581" cy="904691"/>
          </a:xfrm>
          <a:prstGeom prst="rect">
            <a:avLst/>
          </a:prstGeom>
        </p:spPr>
      </p:pic>
      <p:sp>
        <p:nvSpPr>
          <p:cNvPr id="3" name="Content Placeholder 2">
            <a:extLst>
              <a:ext uri="{FF2B5EF4-FFF2-40B4-BE49-F238E27FC236}">
                <a16:creationId xmlns:a16="http://schemas.microsoft.com/office/drawing/2014/main" id="{334C8D7E-9CC9-4721-8561-9E05F53116A0}"/>
              </a:ext>
            </a:extLst>
          </p:cNvPr>
          <p:cNvSpPr>
            <a:spLocks noGrp="1"/>
          </p:cNvSpPr>
          <p:nvPr>
            <p:ph idx="1"/>
          </p:nvPr>
        </p:nvSpPr>
        <p:spPr/>
        <p:txBody>
          <a:bodyPr/>
          <a:lstStyle/>
          <a:p>
            <a:pPr>
              <a:buFont typeface="Wingdings" panose="05000000000000000000" pitchFamily="2" charset="2"/>
              <a:buChar char="Ø"/>
            </a:pPr>
            <a:r>
              <a:rPr lang="en-US" dirty="0">
                <a:sym typeface="Wingdings" panose="05000000000000000000" pitchFamily="2" charset="2"/>
              </a:rPr>
              <a:t>Navigate to your destined folder from command prompt then the following command :-</a:t>
            </a:r>
          </a:p>
          <a:p>
            <a:pPr marL="0" indent="0">
              <a:buNone/>
            </a:pPr>
            <a:r>
              <a:rPr lang="en-US" dirty="0"/>
              <a:t>                         copy /b </a:t>
            </a:r>
            <a:r>
              <a:rPr lang="en-US" dirty="0" err="1"/>
              <a:t>imagename</a:t>
            </a:r>
            <a:r>
              <a:rPr lang="en-US" dirty="0"/>
              <a:t> + </a:t>
            </a:r>
            <a:r>
              <a:rPr lang="en-US" dirty="0" err="1"/>
              <a:t>zipname</a:t>
            </a:r>
            <a:r>
              <a:rPr lang="en-US" dirty="0"/>
              <a:t> </a:t>
            </a:r>
            <a:r>
              <a:rPr lang="en-US" dirty="0" err="1"/>
              <a:t>finalimagename</a:t>
            </a:r>
            <a:endParaRPr lang="en-US" dirty="0"/>
          </a:p>
          <a:p>
            <a:pPr marL="0" indent="0">
              <a:buNone/>
            </a:pPr>
            <a:endParaRPr lang="en-IN" dirty="0"/>
          </a:p>
        </p:txBody>
      </p:sp>
      <p:pic>
        <p:nvPicPr>
          <p:cNvPr id="7" name="Picture 6">
            <a:extLst>
              <a:ext uri="{FF2B5EF4-FFF2-40B4-BE49-F238E27FC236}">
                <a16:creationId xmlns:a16="http://schemas.microsoft.com/office/drawing/2014/main" id="{5A9F7937-B677-41F3-BEE2-13508E09A5C4}"/>
              </a:ext>
            </a:extLst>
          </p:cNvPr>
          <p:cNvPicPr>
            <a:picLocks noChangeAspect="1"/>
          </p:cNvPicPr>
          <p:nvPr/>
        </p:nvPicPr>
        <p:blipFill>
          <a:blip r:embed="rId4"/>
          <a:stretch>
            <a:fillRect/>
          </a:stretch>
        </p:blipFill>
        <p:spPr>
          <a:xfrm>
            <a:off x="1361388" y="3257075"/>
            <a:ext cx="8354591" cy="3235800"/>
          </a:xfrm>
          <a:prstGeom prst="rect">
            <a:avLst/>
          </a:prstGeom>
        </p:spPr>
      </p:pic>
    </p:spTree>
    <p:extLst>
      <p:ext uri="{BB962C8B-B14F-4D97-AF65-F5344CB8AC3E}">
        <p14:creationId xmlns:p14="http://schemas.microsoft.com/office/powerpoint/2010/main" val="3759633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Step 3:- Retrieving your video back</a:t>
            </a:r>
            <a:endParaRPr lang="en-IN" sz="3200" dirty="0"/>
          </a:p>
        </p:txBody>
      </p:sp>
      <p:sp>
        <p:nvSpPr>
          <p:cNvPr id="14" name="Rectangle 13">
            <a:extLst>
              <a:ext uri="{FF2B5EF4-FFF2-40B4-BE49-F238E27FC236}">
                <a16:creationId xmlns:a16="http://schemas.microsoft.com/office/drawing/2014/main" id="{0010A08E-8021-4099-96AE-20BA1C72BC4A}"/>
              </a:ext>
            </a:extLst>
          </p:cNvPr>
          <p:cNvSpPr/>
          <p:nvPr/>
        </p:nvSpPr>
        <p:spPr>
          <a:xfrm>
            <a:off x="11755225" y="6400800"/>
            <a:ext cx="4367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53</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t>Stegnatography</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Graphic 4" descr="Clapper board">
            <a:extLst>
              <a:ext uri="{FF2B5EF4-FFF2-40B4-BE49-F238E27FC236}">
                <a16:creationId xmlns:a16="http://schemas.microsoft.com/office/drawing/2014/main" id="{24F2C18A-07BE-48C3-8013-0C2D7E823C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3496" y="697583"/>
            <a:ext cx="949581" cy="904691"/>
          </a:xfrm>
          <a:prstGeom prst="rect">
            <a:avLst/>
          </a:prstGeom>
        </p:spPr>
      </p:pic>
      <p:sp>
        <p:nvSpPr>
          <p:cNvPr id="3" name="Content Placeholder 2">
            <a:extLst>
              <a:ext uri="{FF2B5EF4-FFF2-40B4-BE49-F238E27FC236}">
                <a16:creationId xmlns:a16="http://schemas.microsoft.com/office/drawing/2014/main" id="{334C8D7E-9CC9-4721-8561-9E05F53116A0}"/>
              </a:ext>
            </a:extLst>
          </p:cNvPr>
          <p:cNvSpPr>
            <a:spLocks noGrp="1"/>
          </p:cNvSpPr>
          <p:nvPr>
            <p:ph idx="1"/>
          </p:nvPr>
        </p:nvSpPr>
        <p:spPr/>
        <p:txBody>
          <a:bodyPr/>
          <a:lstStyle/>
          <a:p>
            <a:pPr>
              <a:buFont typeface="Wingdings" panose="05000000000000000000" pitchFamily="2" charset="2"/>
              <a:buChar char="Ø"/>
            </a:pPr>
            <a:r>
              <a:rPr lang="en-US" dirty="0"/>
              <a:t>To retrieve your video back, follow the given steps:-</a:t>
            </a:r>
          </a:p>
          <a:p>
            <a:pPr>
              <a:buFont typeface="Wingdings" panose="05000000000000000000" pitchFamily="2" charset="2"/>
              <a:buChar char="Ø"/>
            </a:pPr>
            <a:r>
              <a:rPr lang="en-US" dirty="0"/>
              <a:t>Open </a:t>
            </a:r>
            <a:r>
              <a:rPr lang="en-US" dirty="0" err="1"/>
              <a:t>winrar</a:t>
            </a:r>
            <a:r>
              <a:rPr lang="en-US" dirty="0" err="1">
                <a:sym typeface="Wingdings" panose="05000000000000000000" pitchFamily="2" charset="2"/>
              </a:rPr>
              <a:t>Files</a:t>
            </a:r>
            <a:r>
              <a:rPr lang="en-US" dirty="0">
                <a:sym typeface="Wingdings" panose="05000000000000000000" pitchFamily="2" charset="2"/>
              </a:rPr>
              <a:t>(top left)Open Archive set file type as “All Files” select your final </a:t>
            </a:r>
            <a:r>
              <a:rPr lang="en-US" dirty="0" err="1">
                <a:sym typeface="Wingdings" panose="05000000000000000000" pitchFamily="2" charset="2"/>
              </a:rPr>
              <a:t>imageselect</a:t>
            </a:r>
            <a:r>
              <a:rPr lang="en-US" dirty="0">
                <a:sym typeface="Wingdings" panose="05000000000000000000" pitchFamily="2" charset="2"/>
              </a:rPr>
              <a:t> the video you want to retrieve</a:t>
            </a:r>
            <a:endParaRPr lang="en-IN" dirty="0"/>
          </a:p>
          <a:p>
            <a:pPr marL="0" indent="0">
              <a:buNone/>
            </a:pPr>
            <a:endParaRPr lang="en-US" dirty="0"/>
          </a:p>
          <a:p>
            <a:pPr marL="0" indent="0">
              <a:buNone/>
            </a:pPr>
            <a:endParaRPr lang="en-IN" dirty="0"/>
          </a:p>
        </p:txBody>
      </p:sp>
      <p:pic>
        <p:nvPicPr>
          <p:cNvPr id="6" name="Picture 5">
            <a:extLst>
              <a:ext uri="{FF2B5EF4-FFF2-40B4-BE49-F238E27FC236}">
                <a16:creationId xmlns:a16="http://schemas.microsoft.com/office/drawing/2014/main" id="{A94EC167-5CF1-4170-BB48-26A05C2FADE3}"/>
              </a:ext>
            </a:extLst>
          </p:cNvPr>
          <p:cNvPicPr>
            <a:picLocks noChangeAspect="1"/>
          </p:cNvPicPr>
          <p:nvPr/>
        </p:nvPicPr>
        <p:blipFill>
          <a:blip r:embed="rId4"/>
          <a:stretch>
            <a:fillRect/>
          </a:stretch>
        </p:blipFill>
        <p:spPr>
          <a:xfrm>
            <a:off x="183233" y="3165657"/>
            <a:ext cx="4925112" cy="2143424"/>
          </a:xfrm>
          <a:prstGeom prst="rect">
            <a:avLst/>
          </a:prstGeom>
        </p:spPr>
      </p:pic>
      <p:pic>
        <p:nvPicPr>
          <p:cNvPr id="9" name="Picture 8">
            <a:extLst>
              <a:ext uri="{FF2B5EF4-FFF2-40B4-BE49-F238E27FC236}">
                <a16:creationId xmlns:a16="http://schemas.microsoft.com/office/drawing/2014/main" id="{B42F3EF8-BE5C-44EC-B31E-41A93FB57824}"/>
              </a:ext>
            </a:extLst>
          </p:cNvPr>
          <p:cNvPicPr>
            <a:picLocks noChangeAspect="1"/>
          </p:cNvPicPr>
          <p:nvPr/>
        </p:nvPicPr>
        <p:blipFill>
          <a:blip r:embed="rId5"/>
          <a:stretch>
            <a:fillRect/>
          </a:stretch>
        </p:blipFill>
        <p:spPr>
          <a:xfrm>
            <a:off x="6688120" y="3113483"/>
            <a:ext cx="5157434" cy="3568371"/>
          </a:xfrm>
          <a:prstGeom prst="rect">
            <a:avLst/>
          </a:prstGeom>
        </p:spPr>
      </p:pic>
      <p:sp>
        <p:nvSpPr>
          <p:cNvPr id="12" name="Arrow: Right 11">
            <a:extLst>
              <a:ext uri="{FF2B5EF4-FFF2-40B4-BE49-F238E27FC236}">
                <a16:creationId xmlns:a16="http://schemas.microsoft.com/office/drawing/2014/main" id="{88F01D7F-25D7-45F1-89CE-4DA5E003CF24}"/>
              </a:ext>
            </a:extLst>
          </p:cNvPr>
          <p:cNvSpPr/>
          <p:nvPr/>
        </p:nvSpPr>
        <p:spPr>
          <a:xfrm>
            <a:off x="5344160" y="4237369"/>
            <a:ext cx="1219200" cy="283831"/>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982748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Step 3:- Retrieving your video back</a:t>
            </a:r>
            <a:endParaRPr lang="en-IN" sz="3200" dirty="0"/>
          </a:p>
        </p:txBody>
      </p:sp>
      <p:sp>
        <p:nvSpPr>
          <p:cNvPr id="14" name="Rectangle 13">
            <a:extLst>
              <a:ext uri="{FF2B5EF4-FFF2-40B4-BE49-F238E27FC236}">
                <a16:creationId xmlns:a16="http://schemas.microsoft.com/office/drawing/2014/main" id="{0010A08E-8021-4099-96AE-20BA1C72BC4A}"/>
              </a:ext>
            </a:extLst>
          </p:cNvPr>
          <p:cNvSpPr/>
          <p:nvPr/>
        </p:nvSpPr>
        <p:spPr>
          <a:xfrm>
            <a:off x="11755225" y="6400800"/>
            <a:ext cx="4367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t>Stegnatography</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Graphic 4" descr="Clapper board">
            <a:extLst>
              <a:ext uri="{FF2B5EF4-FFF2-40B4-BE49-F238E27FC236}">
                <a16:creationId xmlns:a16="http://schemas.microsoft.com/office/drawing/2014/main" id="{24F2C18A-07BE-48C3-8013-0C2D7E823C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3496" y="697583"/>
            <a:ext cx="949581" cy="904691"/>
          </a:xfrm>
          <a:prstGeom prst="rect">
            <a:avLst/>
          </a:prstGeom>
        </p:spPr>
      </p:pic>
      <p:sp>
        <p:nvSpPr>
          <p:cNvPr id="3" name="Content Placeholder 2">
            <a:extLst>
              <a:ext uri="{FF2B5EF4-FFF2-40B4-BE49-F238E27FC236}">
                <a16:creationId xmlns:a16="http://schemas.microsoft.com/office/drawing/2014/main" id="{334C8D7E-9CC9-4721-8561-9E05F53116A0}"/>
              </a:ext>
            </a:extLst>
          </p:cNvPr>
          <p:cNvSpPr>
            <a:spLocks noGrp="1"/>
          </p:cNvSpPr>
          <p:nvPr>
            <p:ph idx="1"/>
          </p:nvPr>
        </p:nvSpPr>
        <p:spPr/>
        <p:txBody>
          <a:bodyPr/>
          <a:lstStyle/>
          <a:p>
            <a:pPr>
              <a:buFont typeface="Wingdings" panose="05000000000000000000" pitchFamily="2" charset="2"/>
              <a:buChar char="Ø"/>
            </a:pPr>
            <a:r>
              <a:rPr lang="en-US" dirty="0"/>
              <a:t>Select the final image and retrieve required video.</a:t>
            </a:r>
          </a:p>
          <a:p>
            <a:pPr marL="0" indent="0">
              <a:buNone/>
            </a:pPr>
            <a:endParaRPr lang="en-US" dirty="0"/>
          </a:p>
          <a:p>
            <a:pPr marL="0" indent="0">
              <a:buNone/>
            </a:pPr>
            <a:endParaRPr lang="en-IN" dirty="0"/>
          </a:p>
        </p:txBody>
      </p:sp>
      <p:pic>
        <p:nvPicPr>
          <p:cNvPr id="7" name="Picture 6">
            <a:extLst>
              <a:ext uri="{FF2B5EF4-FFF2-40B4-BE49-F238E27FC236}">
                <a16:creationId xmlns:a16="http://schemas.microsoft.com/office/drawing/2014/main" id="{1BE0B50E-0C88-4F0A-9234-B4CEE543A4AC}"/>
              </a:ext>
            </a:extLst>
          </p:cNvPr>
          <p:cNvPicPr>
            <a:picLocks noChangeAspect="1"/>
          </p:cNvPicPr>
          <p:nvPr/>
        </p:nvPicPr>
        <p:blipFill>
          <a:blip r:embed="rId4"/>
          <a:stretch>
            <a:fillRect/>
          </a:stretch>
        </p:blipFill>
        <p:spPr>
          <a:xfrm>
            <a:off x="520453" y="2413181"/>
            <a:ext cx="4711424" cy="3572454"/>
          </a:xfrm>
          <a:prstGeom prst="rect">
            <a:avLst/>
          </a:prstGeom>
        </p:spPr>
      </p:pic>
      <p:pic>
        <p:nvPicPr>
          <p:cNvPr id="10" name="Picture 9">
            <a:extLst>
              <a:ext uri="{FF2B5EF4-FFF2-40B4-BE49-F238E27FC236}">
                <a16:creationId xmlns:a16="http://schemas.microsoft.com/office/drawing/2014/main" id="{E67E56A8-9EBA-4AC6-A1F1-F9DA069B6BEB}"/>
              </a:ext>
            </a:extLst>
          </p:cNvPr>
          <p:cNvPicPr>
            <a:picLocks noChangeAspect="1"/>
          </p:cNvPicPr>
          <p:nvPr/>
        </p:nvPicPr>
        <p:blipFill>
          <a:blip r:embed="rId5"/>
          <a:stretch>
            <a:fillRect/>
          </a:stretch>
        </p:blipFill>
        <p:spPr>
          <a:xfrm>
            <a:off x="6176272" y="2413181"/>
            <a:ext cx="5797341" cy="3572442"/>
          </a:xfrm>
          <a:prstGeom prst="rect">
            <a:avLst/>
          </a:prstGeom>
        </p:spPr>
      </p:pic>
      <p:sp>
        <p:nvSpPr>
          <p:cNvPr id="11" name="Arrow: Right 10">
            <a:extLst>
              <a:ext uri="{FF2B5EF4-FFF2-40B4-BE49-F238E27FC236}">
                <a16:creationId xmlns:a16="http://schemas.microsoft.com/office/drawing/2014/main" id="{9069267E-1ADD-438C-B34D-846B8379B7F6}"/>
              </a:ext>
            </a:extLst>
          </p:cNvPr>
          <p:cNvSpPr/>
          <p:nvPr/>
        </p:nvSpPr>
        <p:spPr>
          <a:xfrm>
            <a:off x="5394168" y="3864990"/>
            <a:ext cx="610706" cy="23567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5160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General instructions for VA reports</a:t>
            </a: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3" name="Content Placeholder 12">
            <a:extLst>
              <a:ext uri="{FF2B5EF4-FFF2-40B4-BE49-F238E27FC236}">
                <a16:creationId xmlns:a16="http://schemas.microsoft.com/office/drawing/2014/main" id="{60085F4D-5282-48DF-B9E1-04335831BA5E}"/>
              </a:ext>
            </a:extLst>
          </p:cNvPr>
          <p:cNvSpPr>
            <a:spLocks noGrp="1"/>
          </p:cNvSpPr>
          <p:nvPr>
            <p:ph idx="1"/>
          </p:nvPr>
        </p:nvSpPr>
        <p:spPr/>
        <p:txBody>
          <a:bodyPr>
            <a:normAutofit/>
          </a:bodyPr>
          <a:lstStyle/>
          <a:p>
            <a:pPr>
              <a:buFont typeface="Wingdings" panose="05000000000000000000" pitchFamily="2" charset="2"/>
              <a:buChar char="v"/>
            </a:pPr>
            <a:r>
              <a:rPr lang="en-US" sz="1800" u="sng" dirty="0"/>
              <a:t>Risk Definition</a:t>
            </a:r>
            <a:r>
              <a:rPr lang="en-US" sz="1800" dirty="0"/>
              <a:t> :-</a:t>
            </a:r>
          </a:p>
          <a:p>
            <a:pPr marL="0" indent="0">
              <a:buNone/>
            </a:pPr>
            <a:endParaRPr lang="en-IN" sz="1800" u="sng" dirty="0"/>
          </a:p>
          <a:p>
            <a:pPr marL="0" indent="0">
              <a:buNone/>
            </a:pPr>
            <a:endParaRPr lang="en-IN" sz="1800" u="sng" dirty="0"/>
          </a:p>
          <a:p>
            <a:pPr marL="0" indent="0">
              <a:buNone/>
            </a:pPr>
            <a:endParaRPr lang="en-IN" sz="1800" u="sng" dirty="0"/>
          </a:p>
          <a:p>
            <a:pPr marL="0" indent="0">
              <a:buNone/>
            </a:pPr>
            <a:endParaRPr lang="en-IN" sz="1800" u="sng" dirty="0"/>
          </a:p>
          <a:p>
            <a:pPr marL="0" indent="0">
              <a:buNone/>
            </a:pPr>
            <a:endParaRPr lang="en-IN" sz="1800" u="sng" dirty="0"/>
          </a:p>
          <a:p>
            <a:pPr marL="0" indent="0">
              <a:buNone/>
            </a:pPr>
            <a:endParaRPr lang="en-IN" sz="1800" u="sng" dirty="0"/>
          </a:p>
          <a:p>
            <a:pPr marL="0" indent="0">
              <a:buNone/>
            </a:pPr>
            <a:endParaRPr lang="en-IN" sz="1800" u="sng" dirty="0"/>
          </a:p>
        </p:txBody>
      </p:sp>
      <p:sp>
        <p:nvSpPr>
          <p:cNvPr id="14" name="Rectangle 13">
            <a:extLst>
              <a:ext uri="{FF2B5EF4-FFF2-40B4-BE49-F238E27FC236}">
                <a16:creationId xmlns:a16="http://schemas.microsoft.com/office/drawing/2014/main" id="{0010A08E-8021-4099-96AE-20BA1C72BC4A}"/>
              </a:ext>
            </a:extLst>
          </p:cNvPr>
          <p:cNvSpPr/>
          <p:nvPr/>
        </p:nvSpPr>
        <p:spPr>
          <a:xfrm>
            <a:off x="11849493" y="6400800"/>
            <a:ext cx="34250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General instructions for VA reports</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505C390-89FC-4204-961D-BE7EB0299753}"/>
              </a:ext>
            </a:extLst>
          </p:cNvPr>
          <p:cNvSpPr/>
          <p:nvPr/>
        </p:nvSpPr>
        <p:spPr>
          <a:xfrm>
            <a:off x="2849395" y="2239736"/>
            <a:ext cx="8335310" cy="108171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Weakness in controls that represent exposure to the organization or risks that could seriously compromise the control framework, data integrity and/ or operational efficiency. These risks need to be addressed with utmost priority.</a:t>
            </a:r>
            <a:endParaRPr lang="en-IN" dirty="0">
              <a:solidFill>
                <a:schemeClr val="tx1"/>
              </a:solidFill>
            </a:endParaRPr>
          </a:p>
        </p:txBody>
      </p:sp>
      <p:sp>
        <p:nvSpPr>
          <p:cNvPr id="10" name="Rectangle 9">
            <a:extLst>
              <a:ext uri="{FF2B5EF4-FFF2-40B4-BE49-F238E27FC236}">
                <a16:creationId xmlns:a16="http://schemas.microsoft.com/office/drawing/2014/main" id="{CC7A4062-AF40-4F07-9009-747514CF6591}"/>
              </a:ext>
            </a:extLst>
          </p:cNvPr>
          <p:cNvSpPr/>
          <p:nvPr/>
        </p:nvSpPr>
        <p:spPr>
          <a:xfrm>
            <a:off x="2832996" y="3294056"/>
            <a:ext cx="8335310" cy="108171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Potential weakness in controls, which could develop into a exposure. Or issues that represent areas of concern and </a:t>
            </a:r>
            <a:r>
              <a:rPr lang="en-US" dirty="0" err="1">
                <a:solidFill>
                  <a:schemeClr val="tx1"/>
                </a:solidFill>
              </a:rPr>
              <a:t>mayimpact</a:t>
            </a:r>
            <a:r>
              <a:rPr lang="en-US" dirty="0">
                <a:solidFill>
                  <a:schemeClr val="tx1"/>
                </a:solidFill>
              </a:rPr>
              <a:t> controls. They should be addressed reasonable promptly.</a:t>
            </a:r>
            <a:endParaRPr lang="en-IN" dirty="0">
              <a:solidFill>
                <a:schemeClr val="tx1"/>
              </a:solidFill>
            </a:endParaRPr>
          </a:p>
        </p:txBody>
      </p:sp>
      <p:sp>
        <p:nvSpPr>
          <p:cNvPr id="11" name="Rectangle 10">
            <a:extLst>
              <a:ext uri="{FF2B5EF4-FFF2-40B4-BE49-F238E27FC236}">
                <a16:creationId xmlns:a16="http://schemas.microsoft.com/office/drawing/2014/main" id="{DAAED34E-47C8-4040-B9C4-84D5E25B8C0F}"/>
              </a:ext>
            </a:extLst>
          </p:cNvPr>
          <p:cNvSpPr/>
          <p:nvPr/>
        </p:nvSpPr>
        <p:spPr>
          <a:xfrm>
            <a:off x="2849394" y="4404515"/>
            <a:ext cx="8302511" cy="108171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Potential weakness in controls, which in combination with other weaknesses can develop into exposure. Suggested improvements not immediately/ directly affecting controls.</a:t>
            </a:r>
            <a:endParaRPr lang="en-IN" dirty="0">
              <a:solidFill>
                <a:schemeClr val="tx1"/>
              </a:solidFill>
            </a:endParaRPr>
          </a:p>
        </p:txBody>
      </p:sp>
      <p:sp>
        <p:nvSpPr>
          <p:cNvPr id="3" name="Rectangle 2">
            <a:extLst>
              <a:ext uri="{FF2B5EF4-FFF2-40B4-BE49-F238E27FC236}">
                <a16:creationId xmlns:a16="http://schemas.microsoft.com/office/drawing/2014/main" id="{3D3F8FA4-DDA6-4806-9DE3-6A21332ECA05}"/>
              </a:ext>
            </a:extLst>
          </p:cNvPr>
          <p:cNvSpPr/>
          <p:nvPr/>
        </p:nvSpPr>
        <p:spPr>
          <a:xfrm>
            <a:off x="1189249" y="2231517"/>
            <a:ext cx="1648218" cy="1081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CRITICAL</a:t>
            </a:r>
            <a:endParaRPr lang="en-IN" dirty="0">
              <a:solidFill>
                <a:schemeClr val="tx1"/>
              </a:solidFill>
            </a:endParaRPr>
          </a:p>
        </p:txBody>
      </p:sp>
      <p:pic>
        <p:nvPicPr>
          <p:cNvPr id="5" name="Picture 4">
            <a:extLst>
              <a:ext uri="{FF2B5EF4-FFF2-40B4-BE49-F238E27FC236}">
                <a16:creationId xmlns:a16="http://schemas.microsoft.com/office/drawing/2014/main" id="{55FA35BE-B860-447F-A62B-1C3969F97F32}"/>
              </a:ext>
            </a:extLst>
          </p:cNvPr>
          <p:cNvPicPr>
            <a:picLocks noChangeAspect="1"/>
          </p:cNvPicPr>
          <p:nvPr/>
        </p:nvPicPr>
        <p:blipFill>
          <a:blip r:embed="rId4"/>
          <a:stretch>
            <a:fillRect/>
          </a:stretch>
        </p:blipFill>
        <p:spPr>
          <a:xfrm>
            <a:off x="1172849" y="3331411"/>
            <a:ext cx="1676545" cy="1091279"/>
          </a:xfrm>
          <a:prstGeom prst="rect">
            <a:avLst/>
          </a:prstGeom>
          <a:solidFill>
            <a:schemeClr val="accent6"/>
          </a:solidFill>
        </p:spPr>
      </p:pic>
      <p:pic>
        <p:nvPicPr>
          <p:cNvPr id="6" name="Picture 5">
            <a:extLst>
              <a:ext uri="{FF2B5EF4-FFF2-40B4-BE49-F238E27FC236}">
                <a16:creationId xmlns:a16="http://schemas.microsoft.com/office/drawing/2014/main" id="{B4A52504-C9C6-479C-BAA8-FB739DF990D8}"/>
              </a:ext>
            </a:extLst>
          </p:cNvPr>
          <p:cNvPicPr>
            <a:picLocks noChangeAspect="1"/>
          </p:cNvPicPr>
          <p:nvPr/>
        </p:nvPicPr>
        <p:blipFill>
          <a:blip r:embed="rId4"/>
          <a:stretch>
            <a:fillRect/>
          </a:stretch>
        </p:blipFill>
        <p:spPr>
          <a:xfrm>
            <a:off x="1172849" y="4369306"/>
            <a:ext cx="1676545" cy="1091279"/>
          </a:xfrm>
          <a:prstGeom prst="rect">
            <a:avLst/>
          </a:prstGeom>
        </p:spPr>
      </p:pic>
      <p:sp>
        <p:nvSpPr>
          <p:cNvPr id="7" name="Rectangle 6">
            <a:extLst>
              <a:ext uri="{FF2B5EF4-FFF2-40B4-BE49-F238E27FC236}">
                <a16:creationId xmlns:a16="http://schemas.microsoft.com/office/drawing/2014/main" id="{2270BCEE-4486-4D11-AD0A-508BAD4DB3A5}"/>
              </a:ext>
            </a:extLst>
          </p:cNvPr>
          <p:cNvSpPr/>
          <p:nvPr/>
        </p:nvSpPr>
        <p:spPr>
          <a:xfrm>
            <a:off x="1172849" y="3306767"/>
            <a:ext cx="1676545" cy="10881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MEDIUM</a:t>
            </a:r>
            <a:endParaRPr lang="en-IN" dirty="0">
              <a:solidFill>
                <a:schemeClr val="tx1"/>
              </a:solidFill>
            </a:endParaRPr>
          </a:p>
        </p:txBody>
      </p:sp>
      <p:sp>
        <p:nvSpPr>
          <p:cNvPr id="8" name="Rectangle 7">
            <a:extLst>
              <a:ext uri="{FF2B5EF4-FFF2-40B4-BE49-F238E27FC236}">
                <a16:creationId xmlns:a16="http://schemas.microsoft.com/office/drawing/2014/main" id="{FA65D0AF-1398-4399-9224-913963BA1BED}"/>
              </a:ext>
            </a:extLst>
          </p:cNvPr>
          <p:cNvSpPr/>
          <p:nvPr/>
        </p:nvSpPr>
        <p:spPr>
          <a:xfrm>
            <a:off x="1172849" y="4394955"/>
            <a:ext cx="1664618" cy="10752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LOW</a:t>
            </a:r>
            <a:endParaRPr lang="en-IN" dirty="0">
              <a:solidFill>
                <a:schemeClr val="tx1"/>
              </a:solidFill>
            </a:endParaRPr>
          </a:p>
        </p:txBody>
      </p:sp>
    </p:spTree>
    <p:extLst>
      <p:ext uri="{BB962C8B-B14F-4D97-AF65-F5344CB8AC3E}">
        <p14:creationId xmlns:p14="http://schemas.microsoft.com/office/powerpoint/2010/main" val="84332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Vulnerability Assessment Report of</a:t>
            </a:r>
            <a:br>
              <a:rPr lang="en-US" sz="3200" dirty="0"/>
            </a:br>
            <a:r>
              <a:rPr lang="en-US" sz="3200" dirty="0">
                <a:hlinkClick r:id="rId2"/>
              </a:rPr>
              <a:t>testphp.vulnweb.com</a:t>
            </a: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849493" y="6400800"/>
            <a:ext cx="34250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2"/>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7" name="Content Placeholder 26">
            <a:extLst>
              <a:ext uri="{FF2B5EF4-FFF2-40B4-BE49-F238E27FC236}">
                <a16:creationId xmlns:a16="http://schemas.microsoft.com/office/drawing/2014/main" id="{A2A7C024-0D78-4061-A52B-BD99F628998F}"/>
              </a:ext>
            </a:extLst>
          </p:cNvPr>
          <p:cNvPicPr>
            <a:picLocks noGrp="1" noChangeAspect="1"/>
          </p:cNvPicPr>
          <p:nvPr>
            <p:ph idx="1"/>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35669" y="1825625"/>
            <a:ext cx="11736371" cy="4351338"/>
          </a:xfrm>
        </p:spPr>
      </p:pic>
      <p:sp>
        <p:nvSpPr>
          <p:cNvPr id="28" name="TextBox 27">
            <a:extLst>
              <a:ext uri="{FF2B5EF4-FFF2-40B4-BE49-F238E27FC236}">
                <a16:creationId xmlns:a16="http://schemas.microsoft.com/office/drawing/2014/main" id="{001A9E84-7788-4FB4-BBB7-FFBE8617EC4E}"/>
              </a:ext>
            </a:extLst>
          </p:cNvPr>
          <p:cNvSpPr txBox="1"/>
          <p:nvPr/>
        </p:nvSpPr>
        <p:spPr>
          <a:xfrm>
            <a:off x="235669" y="6176963"/>
            <a:ext cx="11736371" cy="230832"/>
          </a:xfrm>
          <a:prstGeom prst="rect">
            <a:avLst/>
          </a:prstGeom>
          <a:noFill/>
        </p:spPr>
        <p:txBody>
          <a:bodyPr wrap="square" rtlCol="0">
            <a:spAutoFit/>
          </a:bodyPr>
          <a:lstStyle/>
          <a:p>
            <a:r>
              <a:rPr lang="en-IN" sz="900">
                <a:hlinkClick r:id="rId6" tooltip="https://technofaq.org/posts/2019/05/pros-and-cons-of-creating-a-website-by-wix-in-asia-market-singapore-malaysia-and-hong-kong/"/>
              </a:rPr>
              <a:t>This Photo</a:t>
            </a:r>
            <a:r>
              <a:rPr lang="en-IN" sz="900"/>
              <a:t> by Unknown Author is licensed under </a:t>
            </a:r>
            <a:r>
              <a:rPr lang="en-IN" sz="900">
                <a:hlinkClick r:id="rId7" tooltip="https://creativecommons.org/licenses/by-nc-sa/3.0/"/>
              </a:rPr>
              <a:t>CC BY-SA-NC</a:t>
            </a:r>
            <a:endParaRPr lang="en-IN" sz="900"/>
          </a:p>
        </p:txBody>
      </p:sp>
      <p:sp>
        <p:nvSpPr>
          <p:cNvPr id="29" name="Oval 28">
            <a:extLst>
              <a:ext uri="{FF2B5EF4-FFF2-40B4-BE49-F238E27FC236}">
                <a16:creationId xmlns:a16="http://schemas.microsoft.com/office/drawing/2014/main" id="{15762A43-E6E1-4E3D-8A87-D857198C9B3A}"/>
              </a:ext>
            </a:extLst>
          </p:cNvPr>
          <p:cNvSpPr/>
          <p:nvPr/>
        </p:nvSpPr>
        <p:spPr>
          <a:xfrm>
            <a:off x="4548432" y="3236671"/>
            <a:ext cx="3110844" cy="20800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highlight>
                  <a:srgbClr val="00FF00"/>
                </a:highlight>
                <a:hlinkClick r:id="rId2">
                  <a:extLst>
                    <a:ext uri="{A12FA001-AC4F-418D-AE19-62706E023703}">
                      <ahyp:hlinkClr xmlns:ahyp="http://schemas.microsoft.com/office/drawing/2018/hyperlinkcolor" val="tx"/>
                    </a:ext>
                  </a:extLst>
                </a:hlinkClick>
              </a:rPr>
              <a:t>testphp.vulnweb.com</a:t>
            </a:r>
            <a:endParaRPr lang="en-IN" dirty="0">
              <a:solidFill>
                <a:schemeClr val="tx1"/>
              </a:solidFill>
              <a:highlight>
                <a:srgbClr val="00FF00"/>
              </a:highlight>
            </a:endParaRPr>
          </a:p>
        </p:txBody>
      </p:sp>
    </p:spTree>
    <p:extLst>
      <p:ext uri="{BB962C8B-B14F-4D97-AF65-F5344CB8AC3E}">
        <p14:creationId xmlns:p14="http://schemas.microsoft.com/office/powerpoint/2010/main" val="83731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a:bodyPr>
          <a:lstStyle/>
          <a:p>
            <a:r>
              <a:rPr lang="en-US" sz="3200" dirty="0"/>
              <a:t>Vulnerability Statistics</a:t>
            </a: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849493" y="6400800"/>
            <a:ext cx="34250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4"/>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21" name="Table 21">
            <a:extLst>
              <a:ext uri="{FF2B5EF4-FFF2-40B4-BE49-F238E27FC236}">
                <a16:creationId xmlns:a16="http://schemas.microsoft.com/office/drawing/2014/main" id="{A4A599CA-A28E-499F-A23F-04369188A1F3}"/>
              </a:ext>
            </a:extLst>
          </p:cNvPr>
          <p:cNvGraphicFramePr>
            <a:graphicFrameLocks noGrp="1"/>
          </p:cNvGraphicFramePr>
          <p:nvPr>
            <p:ph idx="1"/>
            <p:extLst>
              <p:ext uri="{D42A27DB-BD31-4B8C-83A1-F6EECF244321}">
                <p14:modId xmlns:p14="http://schemas.microsoft.com/office/powerpoint/2010/main" val="729178032"/>
              </p:ext>
            </p:extLst>
          </p:nvPr>
        </p:nvGraphicFramePr>
        <p:xfrm>
          <a:off x="838200" y="1825624"/>
          <a:ext cx="4817882" cy="2209044"/>
        </p:xfrm>
        <a:graphic>
          <a:graphicData uri="http://schemas.openxmlformats.org/drawingml/2006/table">
            <a:tbl>
              <a:tblPr firstRow="1" bandRow="1">
                <a:tableStyleId>{5C22544A-7EE6-4342-B048-85BDC9FD1C3A}</a:tableStyleId>
              </a:tblPr>
              <a:tblGrid>
                <a:gridCol w="2408941">
                  <a:extLst>
                    <a:ext uri="{9D8B030D-6E8A-4147-A177-3AD203B41FA5}">
                      <a16:colId xmlns:a16="http://schemas.microsoft.com/office/drawing/2014/main" val="3042988210"/>
                    </a:ext>
                  </a:extLst>
                </a:gridCol>
                <a:gridCol w="2408941">
                  <a:extLst>
                    <a:ext uri="{9D8B030D-6E8A-4147-A177-3AD203B41FA5}">
                      <a16:colId xmlns:a16="http://schemas.microsoft.com/office/drawing/2014/main" val="4178225522"/>
                    </a:ext>
                  </a:extLst>
                </a:gridCol>
              </a:tblGrid>
              <a:tr h="552261">
                <a:tc>
                  <a:txBody>
                    <a:bodyPr/>
                    <a:lstStyle/>
                    <a:p>
                      <a:pPr algn="ctr"/>
                      <a:r>
                        <a:rPr lang="en-US" dirty="0"/>
                        <a:t>Severity</a:t>
                      </a:r>
                      <a:endParaRPr lang="en-IN" dirty="0"/>
                    </a:p>
                  </a:txBody>
                  <a:tcPr/>
                </a:tc>
                <a:tc>
                  <a:txBody>
                    <a:bodyPr/>
                    <a:lstStyle/>
                    <a:p>
                      <a:pPr algn="ctr"/>
                      <a:r>
                        <a:rPr lang="en-US" dirty="0"/>
                        <a:t>Count</a:t>
                      </a:r>
                      <a:endParaRPr lang="en-IN" dirty="0"/>
                    </a:p>
                  </a:txBody>
                  <a:tcPr/>
                </a:tc>
                <a:extLst>
                  <a:ext uri="{0D108BD9-81ED-4DB2-BD59-A6C34878D82A}">
                    <a16:rowId xmlns:a16="http://schemas.microsoft.com/office/drawing/2014/main" val="565617959"/>
                  </a:ext>
                </a:extLst>
              </a:tr>
              <a:tr h="552261">
                <a:tc>
                  <a:txBody>
                    <a:bodyPr/>
                    <a:lstStyle/>
                    <a:p>
                      <a:pPr algn="ctr"/>
                      <a:r>
                        <a:rPr lang="en-US" dirty="0"/>
                        <a:t>CRITICAL</a:t>
                      </a:r>
                      <a:endParaRPr lang="en-IN" dirty="0"/>
                    </a:p>
                  </a:txBody>
                  <a:tcPr>
                    <a:solidFill>
                      <a:srgbClr val="FF0000"/>
                    </a:solidFill>
                  </a:tcPr>
                </a:tc>
                <a:tc>
                  <a:txBody>
                    <a:bodyPr/>
                    <a:lstStyle/>
                    <a:p>
                      <a:r>
                        <a:rPr lang="en-US" dirty="0"/>
                        <a:t>2</a:t>
                      </a:r>
                      <a:endParaRPr lang="en-IN" dirty="0"/>
                    </a:p>
                  </a:txBody>
                  <a:tcPr/>
                </a:tc>
                <a:extLst>
                  <a:ext uri="{0D108BD9-81ED-4DB2-BD59-A6C34878D82A}">
                    <a16:rowId xmlns:a16="http://schemas.microsoft.com/office/drawing/2014/main" val="742324624"/>
                  </a:ext>
                </a:extLst>
              </a:tr>
              <a:tr h="552261">
                <a:tc>
                  <a:txBody>
                    <a:bodyPr/>
                    <a:lstStyle/>
                    <a:p>
                      <a:pPr algn="ctr"/>
                      <a:r>
                        <a:rPr lang="en-US" dirty="0"/>
                        <a:t>MEDIUM</a:t>
                      </a:r>
                      <a:endParaRPr lang="en-IN" dirty="0"/>
                    </a:p>
                  </a:txBody>
                  <a:tcPr>
                    <a:solidFill>
                      <a:srgbClr val="FFFF00"/>
                    </a:solidFill>
                  </a:tcPr>
                </a:tc>
                <a:tc>
                  <a:txBody>
                    <a:bodyPr/>
                    <a:lstStyle/>
                    <a:p>
                      <a:r>
                        <a:rPr lang="en-US" dirty="0"/>
                        <a:t>4</a:t>
                      </a:r>
                      <a:endParaRPr lang="en-IN" dirty="0"/>
                    </a:p>
                  </a:txBody>
                  <a:tcPr/>
                </a:tc>
                <a:extLst>
                  <a:ext uri="{0D108BD9-81ED-4DB2-BD59-A6C34878D82A}">
                    <a16:rowId xmlns:a16="http://schemas.microsoft.com/office/drawing/2014/main" val="1970557692"/>
                  </a:ext>
                </a:extLst>
              </a:tr>
              <a:tr h="552261">
                <a:tc>
                  <a:txBody>
                    <a:bodyPr/>
                    <a:lstStyle/>
                    <a:p>
                      <a:pPr algn="ctr"/>
                      <a:r>
                        <a:rPr lang="en-US" dirty="0"/>
                        <a:t>LOW</a:t>
                      </a:r>
                      <a:endParaRPr lang="en-IN" dirty="0"/>
                    </a:p>
                  </a:txBody>
                  <a:tcPr>
                    <a:solidFill>
                      <a:srgbClr val="00B050"/>
                    </a:solidFill>
                  </a:tcPr>
                </a:tc>
                <a:tc>
                  <a:txBody>
                    <a:bodyPr/>
                    <a:lstStyle/>
                    <a:p>
                      <a:r>
                        <a:rPr lang="en-US" dirty="0"/>
                        <a:t>1</a:t>
                      </a:r>
                      <a:endParaRPr lang="en-IN" dirty="0"/>
                    </a:p>
                  </a:txBody>
                  <a:tcPr/>
                </a:tc>
                <a:extLst>
                  <a:ext uri="{0D108BD9-81ED-4DB2-BD59-A6C34878D82A}">
                    <a16:rowId xmlns:a16="http://schemas.microsoft.com/office/drawing/2014/main" val="2610449938"/>
                  </a:ext>
                </a:extLst>
              </a:tr>
            </a:tbl>
          </a:graphicData>
        </a:graphic>
      </p:graphicFrame>
      <p:graphicFrame>
        <p:nvGraphicFramePr>
          <p:cNvPr id="18" name="Chart 17">
            <a:extLst>
              <a:ext uri="{FF2B5EF4-FFF2-40B4-BE49-F238E27FC236}">
                <a16:creationId xmlns:a16="http://schemas.microsoft.com/office/drawing/2014/main" id="{FCF919DA-8B6B-4D8F-9C4F-F81D0B34B58A}"/>
              </a:ext>
            </a:extLst>
          </p:cNvPr>
          <p:cNvGraphicFramePr>
            <a:graphicFrameLocks/>
          </p:cNvGraphicFramePr>
          <p:nvPr>
            <p:extLst>
              <p:ext uri="{D42A27DB-BD31-4B8C-83A1-F6EECF244321}">
                <p14:modId xmlns:p14="http://schemas.microsoft.com/office/powerpoint/2010/main" val="3714254285"/>
              </p:ext>
            </p:extLst>
          </p:nvPr>
        </p:nvGraphicFramePr>
        <p:xfrm>
          <a:off x="5882325" y="1825624"/>
          <a:ext cx="5697718" cy="423120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00131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1F7C5-13A7-45F8-90A6-F1C68F9BE97C}"/>
              </a:ext>
            </a:extLst>
          </p:cNvPr>
          <p:cNvSpPr>
            <a:spLocks noGrp="1"/>
          </p:cNvSpPr>
          <p:nvPr>
            <p:ph type="title"/>
          </p:nvPr>
        </p:nvSpPr>
        <p:spPr/>
        <p:txBody>
          <a:bodyPr>
            <a:normAutofit fontScale="90000"/>
          </a:bodyPr>
          <a:lstStyle/>
          <a:p>
            <a:br>
              <a:rPr lang="en-US" sz="3200" dirty="0"/>
            </a:br>
            <a:br>
              <a:rPr lang="en-US" sz="3200" dirty="0"/>
            </a:br>
            <a:br>
              <a:rPr lang="en-US" sz="3200" dirty="0"/>
            </a:br>
            <a:r>
              <a:rPr lang="en-US" sz="3200" dirty="0"/>
              <a:t>1. </a:t>
            </a:r>
            <a:r>
              <a:rPr lang="en-IN" sz="2800" i="0" dirty="0">
                <a:solidFill>
                  <a:srgbClr val="333333"/>
                </a:solidFill>
                <a:effectLst/>
                <a:latin typeface="Helvetica Neue"/>
              </a:rPr>
              <a:t>PHP Unsupported Version Detection</a:t>
            </a:r>
            <a:br>
              <a:rPr lang="en-IN" sz="1200" i="0" dirty="0">
                <a:solidFill>
                  <a:srgbClr val="333333"/>
                </a:solidFill>
                <a:effectLst/>
                <a:latin typeface="Helvetica Neue"/>
              </a:rPr>
            </a:br>
            <a:endParaRPr lang="en-IN" sz="3200" dirty="0"/>
          </a:p>
        </p:txBody>
      </p:sp>
      <p:pic>
        <p:nvPicPr>
          <p:cNvPr id="9" name="Graphic 8" descr="Computer">
            <a:extLst>
              <a:ext uri="{FF2B5EF4-FFF2-40B4-BE49-F238E27FC236}">
                <a16:creationId xmlns:a16="http://schemas.microsoft.com/office/drawing/2014/main" id="{64FF58F8-1F5D-40EE-8D33-C5F088D764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5450" y="582253"/>
            <a:ext cx="1108435" cy="1108435"/>
          </a:xfrm>
          <a:prstGeom prst="rect">
            <a:avLst/>
          </a:prstGeom>
        </p:spPr>
      </p:pic>
      <p:sp>
        <p:nvSpPr>
          <p:cNvPr id="14" name="Rectangle 13">
            <a:extLst>
              <a:ext uri="{FF2B5EF4-FFF2-40B4-BE49-F238E27FC236}">
                <a16:creationId xmlns:a16="http://schemas.microsoft.com/office/drawing/2014/main" id="{0010A08E-8021-4099-96AE-20BA1C72BC4A}"/>
              </a:ext>
            </a:extLst>
          </p:cNvPr>
          <p:cNvSpPr/>
          <p:nvPr/>
        </p:nvSpPr>
        <p:spPr>
          <a:xfrm>
            <a:off x="11849493" y="6400800"/>
            <a:ext cx="34250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IN" dirty="0"/>
          </a:p>
        </p:txBody>
      </p:sp>
      <p:sp>
        <p:nvSpPr>
          <p:cNvPr id="15" name="Rectangle 14">
            <a:extLst>
              <a:ext uri="{FF2B5EF4-FFF2-40B4-BE49-F238E27FC236}">
                <a16:creationId xmlns:a16="http://schemas.microsoft.com/office/drawing/2014/main" id="{DA3DC965-E0B9-4FF0-BFFF-23BAB044AC44}"/>
              </a:ext>
            </a:extLst>
          </p:cNvPr>
          <p:cNvSpPr/>
          <p:nvPr/>
        </p:nvSpPr>
        <p:spPr>
          <a:xfrm>
            <a:off x="1172852" y="6584622"/>
            <a:ext cx="9002598" cy="2733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VA report of </a:t>
            </a:r>
            <a:r>
              <a:rPr lang="en-US" sz="2400" dirty="0">
                <a:hlinkClick r:id="rId4"/>
              </a:rPr>
              <a:t>testphp.vulnweb.com</a:t>
            </a:r>
            <a:endParaRPr lang="en-IN" sz="2400" dirty="0"/>
          </a:p>
        </p:txBody>
      </p:sp>
      <p:cxnSp>
        <p:nvCxnSpPr>
          <p:cNvPr id="17" name="Straight Connector 16">
            <a:extLst>
              <a:ext uri="{FF2B5EF4-FFF2-40B4-BE49-F238E27FC236}">
                <a16:creationId xmlns:a16="http://schemas.microsoft.com/office/drawing/2014/main" id="{2B4C2E4A-3AF2-4B43-8E63-56FC2FBFCCC8}"/>
              </a:ext>
            </a:extLst>
          </p:cNvPr>
          <p:cNvCxnSpPr/>
          <p:nvPr/>
        </p:nvCxnSpPr>
        <p:spPr>
          <a:xfrm>
            <a:off x="0" y="1690688"/>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A51BC235-9192-45F7-8374-BBEFCD4AB1DD}"/>
              </a:ext>
            </a:extLst>
          </p:cNvPr>
          <p:cNvGraphicFramePr>
            <a:graphicFrameLocks noGrp="1"/>
          </p:cNvGraphicFramePr>
          <p:nvPr>
            <p:ph idx="1"/>
            <p:extLst>
              <p:ext uri="{D42A27DB-BD31-4B8C-83A1-F6EECF244321}">
                <p14:modId xmlns:p14="http://schemas.microsoft.com/office/powerpoint/2010/main" val="1323366607"/>
              </p:ext>
            </p:extLst>
          </p:nvPr>
        </p:nvGraphicFramePr>
        <p:xfrm>
          <a:off x="10635399" y="1920456"/>
          <a:ext cx="1436801" cy="370840"/>
        </p:xfrm>
        <a:graphic>
          <a:graphicData uri="http://schemas.openxmlformats.org/drawingml/2006/table">
            <a:tbl>
              <a:tblPr firstRow="1" bandRow="1">
                <a:tableStyleId>{5C22544A-7EE6-4342-B048-85BDC9FD1C3A}</a:tableStyleId>
              </a:tblPr>
              <a:tblGrid>
                <a:gridCol w="1436801">
                  <a:extLst>
                    <a:ext uri="{9D8B030D-6E8A-4147-A177-3AD203B41FA5}">
                      <a16:colId xmlns:a16="http://schemas.microsoft.com/office/drawing/2014/main" val="2759081123"/>
                    </a:ext>
                  </a:extLst>
                </a:gridCol>
              </a:tblGrid>
              <a:tr h="370840">
                <a:tc>
                  <a:txBody>
                    <a:bodyPr/>
                    <a:lstStyle/>
                    <a:p>
                      <a:pPr algn="ctr"/>
                      <a:r>
                        <a:rPr lang="en-US" dirty="0"/>
                        <a:t>CRITICAL</a:t>
                      </a:r>
                      <a:endParaRPr lang="en-IN" dirty="0"/>
                    </a:p>
                  </a:txBody>
                  <a:tcPr>
                    <a:solidFill>
                      <a:srgbClr val="FF0000"/>
                    </a:solidFill>
                  </a:tcPr>
                </a:tc>
                <a:extLst>
                  <a:ext uri="{0D108BD9-81ED-4DB2-BD59-A6C34878D82A}">
                    <a16:rowId xmlns:a16="http://schemas.microsoft.com/office/drawing/2014/main" val="1526912978"/>
                  </a:ext>
                </a:extLst>
              </a:tr>
            </a:tbl>
          </a:graphicData>
        </a:graphic>
      </p:graphicFrame>
      <p:graphicFrame>
        <p:nvGraphicFramePr>
          <p:cNvPr id="6" name="Table 6">
            <a:extLst>
              <a:ext uri="{FF2B5EF4-FFF2-40B4-BE49-F238E27FC236}">
                <a16:creationId xmlns:a16="http://schemas.microsoft.com/office/drawing/2014/main" id="{33371966-3A86-4762-93DB-0EDA07112D79}"/>
              </a:ext>
            </a:extLst>
          </p:cNvPr>
          <p:cNvGraphicFramePr>
            <a:graphicFrameLocks noGrp="1"/>
          </p:cNvGraphicFramePr>
          <p:nvPr>
            <p:extLst>
              <p:ext uri="{D42A27DB-BD31-4B8C-83A1-F6EECF244321}">
                <p14:modId xmlns:p14="http://schemas.microsoft.com/office/powerpoint/2010/main" val="448820446"/>
              </p:ext>
            </p:extLst>
          </p:nvPr>
        </p:nvGraphicFramePr>
        <p:xfrm>
          <a:off x="429443" y="1820702"/>
          <a:ext cx="9987176" cy="3993426"/>
        </p:xfrm>
        <a:graphic>
          <a:graphicData uri="http://schemas.openxmlformats.org/drawingml/2006/table">
            <a:tbl>
              <a:tblPr firstRow="1" bandRow="1">
                <a:tableStyleId>{5C22544A-7EE6-4342-B048-85BDC9FD1C3A}</a:tableStyleId>
              </a:tblPr>
              <a:tblGrid>
                <a:gridCol w="9987176">
                  <a:extLst>
                    <a:ext uri="{9D8B030D-6E8A-4147-A177-3AD203B41FA5}">
                      <a16:colId xmlns:a16="http://schemas.microsoft.com/office/drawing/2014/main" val="770841435"/>
                    </a:ext>
                  </a:extLst>
                </a:gridCol>
              </a:tblGrid>
              <a:tr h="432304">
                <a:tc>
                  <a:txBody>
                    <a:bodyPr/>
                    <a:lstStyle/>
                    <a:p>
                      <a:r>
                        <a:rPr lang="en-US" sz="2000" dirty="0">
                          <a:solidFill>
                            <a:schemeClr val="tx1"/>
                          </a:solidFill>
                        </a:rPr>
                        <a:t>Synopsis :-</a:t>
                      </a:r>
                      <a:endParaRPr lang="en-IN" sz="2000" dirty="0">
                        <a:solidFill>
                          <a:schemeClr val="tx1"/>
                        </a:solidFill>
                      </a:endParaRPr>
                    </a:p>
                  </a:txBody>
                  <a:tcPr>
                    <a:solidFill>
                      <a:schemeClr val="bg1">
                        <a:lumMod val="65000"/>
                      </a:schemeClr>
                    </a:solidFill>
                  </a:tcPr>
                </a:tc>
                <a:extLst>
                  <a:ext uri="{0D108BD9-81ED-4DB2-BD59-A6C34878D82A}">
                    <a16:rowId xmlns:a16="http://schemas.microsoft.com/office/drawing/2014/main" val="3033679424"/>
                  </a:ext>
                </a:extLst>
              </a:tr>
              <a:tr h="7425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remote host contains an unsupported version of a web application scripting language.</a:t>
                      </a:r>
                      <a:endParaRPr lang="en-IN" dirty="0"/>
                    </a:p>
                  </a:txBody>
                  <a:tcPr/>
                </a:tc>
                <a:extLst>
                  <a:ext uri="{0D108BD9-81ED-4DB2-BD59-A6C34878D82A}">
                    <a16:rowId xmlns:a16="http://schemas.microsoft.com/office/drawing/2014/main" val="3295358672"/>
                  </a:ext>
                </a:extLst>
              </a:tr>
              <a:tr h="455579">
                <a:tc>
                  <a:txBody>
                    <a:bodyPr/>
                    <a:lstStyle/>
                    <a:p>
                      <a:r>
                        <a:rPr lang="en-US" sz="2000" b="1" u="none" dirty="0">
                          <a:solidFill>
                            <a:schemeClr val="tx1"/>
                          </a:solidFill>
                        </a:rPr>
                        <a:t>Description :-</a:t>
                      </a:r>
                      <a:endParaRPr lang="en-IN" sz="2000" b="1" u="none" dirty="0">
                        <a:solidFill>
                          <a:schemeClr val="tx1"/>
                        </a:solidFill>
                      </a:endParaRPr>
                    </a:p>
                  </a:txBody>
                  <a:tcPr>
                    <a:solidFill>
                      <a:schemeClr val="bg1">
                        <a:lumMod val="65000"/>
                      </a:schemeClr>
                    </a:solidFill>
                  </a:tcPr>
                </a:tc>
                <a:extLst>
                  <a:ext uri="{0D108BD9-81ED-4DB2-BD59-A6C34878D82A}">
                    <a16:rowId xmlns:a16="http://schemas.microsoft.com/office/drawing/2014/main" val="3336560103"/>
                  </a:ext>
                </a:extLst>
              </a:tr>
              <a:tr h="742507">
                <a:tc>
                  <a:txBody>
                    <a:bodyPr/>
                    <a:lstStyle/>
                    <a:p>
                      <a:r>
                        <a:rPr lang="en-US" sz="1800" b="0" i="0" kern="1200" dirty="0">
                          <a:solidFill>
                            <a:schemeClr val="dk1"/>
                          </a:solidFill>
                          <a:effectLst/>
                          <a:latin typeface="+mn-lt"/>
                          <a:ea typeface="+mn-ea"/>
                          <a:cs typeface="+mn-cs"/>
                        </a:rPr>
                        <a:t>According to its version, the installation of PHP on the remote host is no longer supported.</a:t>
                      </a:r>
                      <a:br>
                        <a:rPr lang="en-US" dirty="0"/>
                      </a:br>
                      <a:br>
                        <a:rPr lang="en-US" dirty="0"/>
                      </a:br>
                      <a:r>
                        <a:rPr lang="en-US" sz="1800" b="0" i="0" kern="1200" dirty="0">
                          <a:solidFill>
                            <a:schemeClr val="dk1"/>
                          </a:solidFill>
                          <a:effectLst/>
                          <a:latin typeface="+mn-lt"/>
                          <a:ea typeface="+mn-ea"/>
                          <a:cs typeface="+mn-cs"/>
                        </a:rPr>
                        <a:t>Lack of support implies that no new security patches for the product will be released by the vendor. As a result, it is likely to contain security vulnerabilities.</a:t>
                      </a:r>
                      <a:endParaRPr lang="en-IN" dirty="0"/>
                    </a:p>
                  </a:txBody>
                  <a:tcPr/>
                </a:tc>
                <a:extLst>
                  <a:ext uri="{0D108BD9-81ED-4DB2-BD59-A6C34878D82A}">
                    <a16:rowId xmlns:a16="http://schemas.microsoft.com/office/drawing/2014/main" val="2634980166"/>
                  </a:ext>
                </a:extLst>
              </a:tr>
              <a:tr h="431809">
                <a:tc>
                  <a:txBody>
                    <a:bodyPr/>
                    <a:lstStyle/>
                    <a:p>
                      <a:r>
                        <a:rPr lang="en-US" sz="2000" b="1" dirty="0">
                          <a:solidFill>
                            <a:schemeClr val="tx1"/>
                          </a:solidFill>
                        </a:rPr>
                        <a:t>Solutions :-</a:t>
                      </a:r>
                      <a:endParaRPr lang="en-IN" sz="2000" b="1" dirty="0">
                        <a:solidFill>
                          <a:schemeClr val="tx1"/>
                        </a:solidFill>
                      </a:endParaRPr>
                    </a:p>
                  </a:txBody>
                  <a:tcPr>
                    <a:solidFill>
                      <a:schemeClr val="bg1">
                        <a:lumMod val="65000"/>
                      </a:schemeClr>
                    </a:solidFill>
                  </a:tcPr>
                </a:tc>
                <a:extLst>
                  <a:ext uri="{0D108BD9-81ED-4DB2-BD59-A6C34878D82A}">
                    <a16:rowId xmlns:a16="http://schemas.microsoft.com/office/drawing/2014/main" val="2400288896"/>
                  </a:ext>
                </a:extLst>
              </a:tr>
              <a:tr h="742507">
                <a:tc>
                  <a:txBody>
                    <a:bodyPr/>
                    <a:lstStyle/>
                    <a:p>
                      <a:r>
                        <a:rPr lang="en-US" sz="1800" b="0" i="0" kern="1200" dirty="0">
                          <a:solidFill>
                            <a:schemeClr val="dk1"/>
                          </a:solidFill>
                          <a:effectLst/>
                          <a:latin typeface="+mn-lt"/>
                          <a:ea typeface="+mn-ea"/>
                          <a:cs typeface="+mn-cs"/>
                        </a:rPr>
                        <a:t>Upgrade to a version of PHP that is currently supported.</a:t>
                      </a:r>
                      <a:endParaRPr lang="en-IN" dirty="0"/>
                    </a:p>
                  </a:txBody>
                  <a:tcPr/>
                </a:tc>
                <a:extLst>
                  <a:ext uri="{0D108BD9-81ED-4DB2-BD59-A6C34878D82A}">
                    <a16:rowId xmlns:a16="http://schemas.microsoft.com/office/drawing/2014/main" val="2348512783"/>
                  </a:ext>
                </a:extLst>
              </a:tr>
            </a:tbl>
          </a:graphicData>
        </a:graphic>
      </p:graphicFrame>
      <p:graphicFrame>
        <p:nvGraphicFramePr>
          <p:cNvPr id="7" name="Table 7">
            <a:extLst>
              <a:ext uri="{FF2B5EF4-FFF2-40B4-BE49-F238E27FC236}">
                <a16:creationId xmlns:a16="http://schemas.microsoft.com/office/drawing/2014/main" id="{BCB6E782-CBDB-47C5-ADE7-37B425BBD923}"/>
              </a:ext>
            </a:extLst>
          </p:cNvPr>
          <p:cNvGraphicFramePr>
            <a:graphicFrameLocks noGrp="1"/>
          </p:cNvGraphicFramePr>
          <p:nvPr>
            <p:extLst>
              <p:ext uri="{D42A27DB-BD31-4B8C-83A1-F6EECF244321}">
                <p14:modId xmlns:p14="http://schemas.microsoft.com/office/powerpoint/2010/main" val="1264097742"/>
              </p:ext>
            </p:extLst>
          </p:nvPr>
        </p:nvGraphicFramePr>
        <p:xfrm>
          <a:off x="10635400" y="5082608"/>
          <a:ext cx="1436800" cy="731520"/>
        </p:xfrm>
        <a:graphic>
          <a:graphicData uri="http://schemas.openxmlformats.org/drawingml/2006/table">
            <a:tbl>
              <a:tblPr firstRow="1" bandRow="1">
                <a:tableStyleId>{5C22544A-7EE6-4342-B048-85BDC9FD1C3A}</a:tableStyleId>
              </a:tblPr>
              <a:tblGrid>
                <a:gridCol w="1436800">
                  <a:extLst>
                    <a:ext uri="{9D8B030D-6E8A-4147-A177-3AD203B41FA5}">
                      <a16:colId xmlns:a16="http://schemas.microsoft.com/office/drawing/2014/main" val="1347226835"/>
                    </a:ext>
                  </a:extLst>
                </a:gridCol>
              </a:tblGrid>
              <a:tr h="0">
                <a:tc>
                  <a:txBody>
                    <a:bodyPr/>
                    <a:lstStyle/>
                    <a:p>
                      <a:r>
                        <a:rPr lang="en-US" dirty="0">
                          <a:solidFill>
                            <a:sysClr val="windowText" lastClr="000000"/>
                          </a:solidFill>
                        </a:rPr>
                        <a:t> CVSS SCORE</a:t>
                      </a:r>
                      <a:endParaRPr lang="en-IN" dirty="0">
                        <a:solidFill>
                          <a:sysClr val="windowText" lastClr="000000"/>
                        </a:solidFill>
                      </a:endParaRPr>
                    </a:p>
                  </a:txBody>
                  <a:tcPr>
                    <a:solidFill>
                      <a:schemeClr val="bg1"/>
                    </a:solidFill>
                  </a:tcPr>
                </a:tc>
                <a:extLst>
                  <a:ext uri="{0D108BD9-81ED-4DB2-BD59-A6C34878D82A}">
                    <a16:rowId xmlns:a16="http://schemas.microsoft.com/office/drawing/2014/main" val="1966000069"/>
                  </a:ext>
                </a:extLst>
              </a:tr>
              <a:tr h="283943">
                <a:tc>
                  <a:txBody>
                    <a:bodyPr/>
                    <a:lstStyle/>
                    <a:p>
                      <a:r>
                        <a:rPr lang="en-US" dirty="0"/>
                        <a:t>          </a:t>
                      </a:r>
                      <a:r>
                        <a:rPr lang="en-US" dirty="0">
                          <a:solidFill>
                            <a:schemeClr val="bg1"/>
                          </a:solidFill>
                        </a:rPr>
                        <a:t>10</a:t>
                      </a:r>
                      <a:endParaRPr lang="en-IN" dirty="0">
                        <a:solidFill>
                          <a:schemeClr val="bg1"/>
                        </a:solidFill>
                      </a:endParaRPr>
                    </a:p>
                  </a:txBody>
                  <a:tcPr>
                    <a:solidFill>
                      <a:srgbClr val="FF0000"/>
                    </a:solidFill>
                  </a:tcPr>
                </a:tc>
                <a:extLst>
                  <a:ext uri="{0D108BD9-81ED-4DB2-BD59-A6C34878D82A}">
                    <a16:rowId xmlns:a16="http://schemas.microsoft.com/office/drawing/2014/main" val="782855152"/>
                  </a:ext>
                </a:extLst>
              </a:tr>
            </a:tbl>
          </a:graphicData>
        </a:graphic>
      </p:graphicFrame>
    </p:spTree>
    <p:extLst>
      <p:ext uri="{BB962C8B-B14F-4D97-AF65-F5344CB8AC3E}">
        <p14:creationId xmlns:p14="http://schemas.microsoft.com/office/powerpoint/2010/main" val="2733244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TotalTime>
  <Words>3438</Words>
  <Application>Microsoft Office PowerPoint</Application>
  <PresentationFormat>Widescreen</PresentationFormat>
  <Paragraphs>438</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fira sans</vt:lpstr>
      <vt:lpstr>Helvetica Neue</vt:lpstr>
      <vt:lpstr>Wingdings</vt:lpstr>
      <vt:lpstr>Office Theme</vt:lpstr>
      <vt:lpstr>CYBER SECURITY AND ETHICAL HACKING PROJECT</vt:lpstr>
      <vt:lpstr>What do we have here :-</vt:lpstr>
      <vt:lpstr>Index  :-</vt:lpstr>
      <vt:lpstr>General instructions for VA reports</vt:lpstr>
      <vt:lpstr>General instructions for VA reports</vt:lpstr>
      <vt:lpstr>General instructions for VA reports</vt:lpstr>
      <vt:lpstr>Vulnerability Assessment Report of testphp.vulnweb.com</vt:lpstr>
      <vt:lpstr>Vulnerability Statistics</vt:lpstr>
      <vt:lpstr>   1. PHP Unsupported Version Detection </vt:lpstr>
      <vt:lpstr>   1. PHP Unsupported Version Detection </vt:lpstr>
      <vt:lpstr>   2. CGI Generic SQL Injection  </vt:lpstr>
      <vt:lpstr>   2. CGI Generic SQL Injection </vt:lpstr>
      <vt:lpstr>   3. Browsable Web Directories  </vt:lpstr>
      <vt:lpstr>   3. Browsable Web Directories  </vt:lpstr>
      <vt:lpstr>   4. CGI Generic Cookie Injection Scripting  </vt:lpstr>
      <vt:lpstr>   4. CGI Generic Cookie Injection Scripting  </vt:lpstr>
      <vt:lpstr>   5. Web Application Potentially Vulnerable to Clickjacking  </vt:lpstr>
      <vt:lpstr>   5. Web Application Potentially Vulnerable to Clickjacking  </vt:lpstr>
      <vt:lpstr>   5. Web Application Potentially Vulnerable to Clickjacking  </vt:lpstr>
      <vt:lpstr>   6. Web Application SQL Backend Identification  </vt:lpstr>
      <vt:lpstr>   6. Web Application SQL Backend Identification  </vt:lpstr>
      <vt:lpstr>   7. Web Server Transmits Cleartext Credentials  </vt:lpstr>
      <vt:lpstr>   7. Web Server Transmits Cleartext Credentials  </vt:lpstr>
      <vt:lpstr>Vulnerability Assessment Report of Win 7 ultimate(Virtual Machine)</vt:lpstr>
      <vt:lpstr>Vulnerability Statistics</vt:lpstr>
      <vt:lpstr>   1. Guest Account is enabled and have no password </vt:lpstr>
      <vt:lpstr>   1. Guest Account is enabled and have no password </vt:lpstr>
      <vt:lpstr>   2. Lack of Antivirus and outdated windows defender </vt:lpstr>
      <vt:lpstr>   2. Lack of Antivirus and outdated windows defender </vt:lpstr>
      <vt:lpstr>   3. Windows not Activated </vt:lpstr>
      <vt:lpstr>   3. Windows not Activated </vt:lpstr>
      <vt:lpstr>   4. No Security Policy found for passwords </vt:lpstr>
      <vt:lpstr>   4. No Security Policy found for passwords </vt:lpstr>
      <vt:lpstr>   5. SSL Self-Signed (Unauthorized) certificate </vt:lpstr>
      <vt:lpstr>   5. SSL Self-Signed (Unauthorized) certificate </vt:lpstr>
      <vt:lpstr>   6. TLS Version 1.0 Protocol Detection </vt:lpstr>
      <vt:lpstr>   6. TLS Version 1.0 Protocol Detection </vt:lpstr>
      <vt:lpstr>   7. DNS Server Cache Snooping Remote Information Disclosure </vt:lpstr>
      <vt:lpstr>   7. DNS Server Cache Snooping Remote Information Disclosure </vt:lpstr>
      <vt:lpstr>   8. IP Forwarding Enabled </vt:lpstr>
      <vt:lpstr>   8. IP Forwarding Enabled </vt:lpstr>
      <vt:lpstr>   9. DHCP Server Detection </vt:lpstr>
      <vt:lpstr>   9. DHCP Server Detection </vt:lpstr>
      <vt:lpstr>Decrypting password of user ‘varun’ from a shadow file </vt:lpstr>
      <vt:lpstr> Steps performed to decrypt the password :-</vt:lpstr>
      <vt:lpstr>Step 1:- Cracking the Zip password</vt:lpstr>
      <vt:lpstr>Step 1:- Cracking the Zip password</vt:lpstr>
      <vt:lpstr>Step 1:- Cracking the Zip password</vt:lpstr>
      <vt:lpstr>Inside the .zip file</vt:lpstr>
      <vt:lpstr>Step 2:- Decrypting the hashes using john the ripper</vt:lpstr>
      <vt:lpstr>Step 2:- Decrypting the hashes using john the ripper</vt:lpstr>
      <vt:lpstr>Hiding a video in a image and retrieving it back</vt:lpstr>
      <vt:lpstr>Steps performed to do this trick</vt:lpstr>
      <vt:lpstr>Step 1:- Zipping the video</vt:lpstr>
      <vt:lpstr>Step 2:- Merging both files using command prompt</vt:lpstr>
      <vt:lpstr>Step 3:- Retrieving your video back</vt:lpstr>
      <vt:lpstr>Step 3:- Retrieving your video 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AND ETHICAL HACKING PROJECT</dc:title>
  <dc:creator>Vandan Patel</dc:creator>
  <cp:lastModifiedBy>Vandan Patel</cp:lastModifiedBy>
  <cp:revision>55</cp:revision>
  <dcterms:created xsi:type="dcterms:W3CDTF">2021-03-24T13:35:31Z</dcterms:created>
  <dcterms:modified xsi:type="dcterms:W3CDTF">2021-03-28T12:11:34Z</dcterms:modified>
</cp:coreProperties>
</file>