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SAVI PATEL" initials="UP" lastIdx="1" clrIdx="0">
    <p:extLst>
      <p:ext uri="{19B8F6BF-5375-455C-9EA6-DF929625EA0E}">
        <p15:presenceInfo xmlns:p15="http://schemas.microsoft.com/office/powerpoint/2012/main" userId="12dae58933938f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5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8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66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9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39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1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2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8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0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9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47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0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6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6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B52AF2-AFB7-431C-9DF6-2B3DCD8C4E8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41B0-F403-45F1-AD57-1B7AB7CE5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75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A4561-EE65-2C22-A82A-5B039DC3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145587"/>
            <a:ext cx="1559859" cy="1636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A0652-6EEE-F545-2701-2958A7FF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968" y="172482"/>
            <a:ext cx="1839669" cy="1821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925D0-3FBC-2692-65F5-89877522690A}"/>
              </a:ext>
            </a:extLst>
          </p:cNvPr>
          <p:cNvSpPr txBox="1"/>
          <p:nvPr/>
        </p:nvSpPr>
        <p:spPr>
          <a:xfrm>
            <a:off x="4193580" y="4515187"/>
            <a:ext cx="3478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 22DCE085</a:t>
            </a:r>
          </a:p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22DCE104</a:t>
            </a:r>
          </a:p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22DCE119</a:t>
            </a:r>
          </a:p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22DCE170	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2656B99-5F3D-9B48-BE9B-7E8ACFD6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7835" y="560294"/>
            <a:ext cx="9269506" cy="3329581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Bursting Architecture</a:t>
            </a:r>
            <a:endParaRPr lang="en-IN" sz="4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2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6EE5C-6918-9B71-D5C7-D5059C91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77F8-EC52-05AC-C930-7C60AB0A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59" y="207427"/>
            <a:ext cx="10076330" cy="793376"/>
          </a:xfrm>
        </p:spPr>
        <p:txBody>
          <a:bodyPr/>
          <a:lstStyle/>
          <a:p>
            <a:r>
              <a:rPr lang="en-US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E422AFB-A5BB-E7E1-C4A5-DD330E90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91596" y="1728788"/>
            <a:ext cx="27628481" cy="36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70A65C-5D3B-CE51-7611-990B838C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2975"/>
              </p:ext>
            </p:extLst>
          </p:nvPr>
        </p:nvGraphicFramePr>
        <p:xfrm>
          <a:off x="249381" y="1062169"/>
          <a:ext cx="11286321" cy="5587882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893455">
                  <a:extLst>
                    <a:ext uri="{9D8B030D-6E8A-4147-A177-3AD203B41FA5}">
                      <a16:colId xmlns:a16="http://schemas.microsoft.com/office/drawing/2014/main" val="3986360123"/>
                    </a:ext>
                  </a:extLst>
                </a:gridCol>
                <a:gridCol w="1810327">
                  <a:extLst>
                    <a:ext uri="{9D8B030D-6E8A-4147-A177-3AD203B41FA5}">
                      <a16:colId xmlns:a16="http://schemas.microsoft.com/office/drawing/2014/main" val="2271073613"/>
                    </a:ext>
                  </a:extLst>
                </a:gridCol>
                <a:gridCol w="1237673">
                  <a:extLst>
                    <a:ext uri="{9D8B030D-6E8A-4147-A177-3AD203B41FA5}">
                      <a16:colId xmlns:a16="http://schemas.microsoft.com/office/drawing/2014/main" val="611297669"/>
                    </a:ext>
                  </a:extLst>
                </a:gridCol>
                <a:gridCol w="1690254">
                  <a:extLst>
                    <a:ext uri="{9D8B030D-6E8A-4147-A177-3AD203B41FA5}">
                      <a16:colId xmlns:a16="http://schemas.microsoft.com/office/drawing/2014/main" val="3729021583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39529308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18872735"/>
                    </a:ext>
                  </a:extLst>
                </a:gridCol>
                <a:gridCol w="2160794">
                  <a:extLst>
                    <a:ext uri="{9D8B030D-6E8A-4147-A177-3AD203B41FA5}">
                      <a16:colId xmlns:a16="http://schemas.microsoft.com/office/drawing/2014/main" val="1052635935"/>
                    </a:ext>
                  </a:extLst>
                </a:gridCol>
              </a:tblGrid>
              <a:tr h="58223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Mgmt.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Workload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1259362229"/>
                  </a:ext>
                </a:extLst>
              </a:tr>
              <a:tr h="693255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Bursting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Private-to-public cloud shift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spikes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E-commerce, Streaming, Gaming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3828062702"/>
                  </a:ext>
                </a:extLst>
              </a:tr>
              <a:tr h="62807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Workload Distribution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 across servers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Med-High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Central/Distributed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 distribution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Multi-region, CDNs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1092890797"/>
                  </a:ext>
                </a:extLst>
              </a:tr>
              <a:tr h="600364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Pooling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resource allocation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efficiency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Virtualization, Enterprise Cloud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2738191688"/>
                  </a:ext>
                </a:extLst>
              </a:tr>
              <a:tr h="655782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Scalability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resource scaling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Cost-efficient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AI, IoT, Cloud-native apps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2243442428"/>
                  </a:ext>
                </a:extLst>
              </a:tr>
              <a:tr h="628073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 Resource Capacity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On-demand compute/storage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Provisioning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workloads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Cost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SaaS, AI/ML, Cloud Hosting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5221964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Load Balancing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balancing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Med-High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Balancer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availability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 cost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Hosting, APIs, Databases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999864738"/>
                  </a:ext>
                </a:extLst>
              </a:tr>
              <a:tr h="634601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 Disk Provisioning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Auto-expandable storage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Storage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impact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 costs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DBs, Backup, Media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3985940726"/>
                  </a:ext>
                </a:extLst>
              </a:tr>
              <a:tr h="5822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Redundant Storage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redundancy &amp; fault tolerance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Redundancy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impact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</a:t>
                      </a:r>
                    </a:p>
                  </a:txBody>
                  <a:tcPr marL="34112" marR="34112" marT="17056" marB="170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Disaster Recovery, HA Systems</a:t>
                      </a:r>
                    </a:p>
                  </a:txBody>
                  <a:tcPr marL="34112" marR="34112" marT="17056" marB="17056" anchor="ctr"/>
                </a:tc>
                <a:extLst>
                  <a:ext uri="{0D108BD9-81ED-4DB2-BD59-A6C34878D82A}">
                    <a16:rowId xmlns:a16="http://schemas.microsoft.com/office/drawing/2014/main" val="22173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56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D23D8-C723-EE32-C2FF-29D10CBB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5593-E296-9B80-F62A-E5495D7B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654" y="2875294"/>
            <a:ext cx="4248728" cy="793376"/>
          </a:xfrm>
        </p:spPr>
        <p:txBody>
          <a:bodyPr/>
          <a:lstStyle/>
          <a:p>
            <a:r>
              <a:rPr lang="en-US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679E85-8AE2-643F-343B-1605AFB97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91596" y="1728788"/>
            <a:ext cx="27628481" cy="36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0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DDAF-C516-6BB7-E1DD-021FCF97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30" y="333864"/>
            <a:ext cx="10327341" cy="793376"/>
          </a:xfrm>
        </p:spPr>
        <p:txBody>
          <a:bodyPr/>
          <a:lstStyle/>
          <a:p>
            <a:r>
              <a:rPr lang="en-US" sz="3800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F7279-9103-F55D-119A-DFC92B725F76}"/>
              </a:ext>
            </a:extLst>
          </p:cNvPr>
          <p:cNvSpPr txBox="1"/>
          <p:nvPr/>
        </p:nvSpPr>
        <p:spPr>
          <a:xfrm>
            <a:off x="376516" y="2131410"/>
            <a:ext cx="10040472" cy="334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 Bursting Architecture is a hybrid cloud strategy that allows applications to run in a private cloud under normal conditions but "burst" into a public cloud when demand spikes. 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approach enables organizations to dynamically scale resources without over-provisioning infrastructure, ensuring cost efficiency and optimal performance.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commonly used in scenarios where workload demands fluctuate, such as e-commerce during peak sales, video streaming platforms, online education portals, and AI-driven applications. </a:t>
            </a:r>
          </a:p>
          <a:p>
            <a:pPr marL="17145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it offers scalability and flexibility, it also introduces challenges like security risks, integration complexity, and unpredictable costs.</a:t>
            </a:r>
          </a:p>
        </p:txBody>
      </p:sp>
    </p:spTree>
    <p:extLst>
      <p:ext uri="{BB962C8B-B14F-4D97-AF65-F5344CB8AC3E}">
        <p14:creationId xmlns:p14="http://schemas.microsoft.com/office/powerpoint/2010/main" val="188093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28B6-3C7B-0CA9-6DD7-B3E864DA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9E81-659F-9702-DB40-1AF6BC4F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179392"/>
            <a:ext cx="10327341" cy="793376"/>
          </a:xfrm>
        </p:spPr>
        <p:txBody>
          <a:bodyPr/>
          <a:lstStyle/>
          <a:p>
            <a:r>
              <a:rPr lang="en-US" sz="3800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Cloud Bursting Architecture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C7CF5-21B1-049E-9688-57CB0FB1D270}"/>
              </a:ext>
            </a:extLst>
          </p:cNvPr>
          <p:cNvSpPr txBox="1"/>
          <p:nvPr/>
        </p:nvSpPr>
        <p:spPr>
          <a:xfrm>
            <a:off x="277906" y="1786761"/>
            <a:ext cx="4616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1️⃣ Private Cloud (Primary Environment)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CC67-6503-8AB9-B8B6-F35D2CAA1B43}"/>
              </a:ext>
            </a:extLst>
          </p:cNvPr>
          <p:cNvSpPr txBox="1"/>
          <p:nvPr/>
        </p:nvSpPr>
        <p:spPr>
          <a:xfrm>
            <a:off x="277906" y="3134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(Bursting Target)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A23559-B9FF-55F1-2A88-F2B1AE0326F8}"/>
              </a:ext>
            </a:extLst>
          </p:cNvPr>
          <p:cNvSpPr txBox="1"/>
          <p:nvPr/>
        </p:nvSpPr>
        <p:spPr>
          <a:xfrm>
            <a:off x="5719481" y="1800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4️⃣ Load Balancer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66917D-9A1C-8E5F-EFD6-55857455783B}"/>
              </a:ext>
            </a:extLst>
          </p:cNvPr>
          <p:cNvSpPr txBox="1"/>
          <p:nvPr/>
        </p:nvSpPr>
        <p:spPr>
          <a:xfrm>
            <a:off x="5593977" y="31571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5️⃣ Cloud Gateway / VPN / API Integrations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D797D-6A30-BD59-5D28-3933C5DD229A}"/>
              </a:ext>
            </a:extLst>
          </p:cNvPr>
          <p:cNvSpPr txBox="1"/>
          <p:nvPr/>
        </p:nvSpPr>
        <p:spPr>
          <a:xfrm>
            <a:off x="206188" y="4602083"/>
            <a:ext cx="3272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3️⃣ Cloud Bursting Controller                         (Orchestration Layer)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8181C6-3DDE-20FB-796A-0B49429B31EE}"/>
              </a:ext>
            </a:extLst>
          </p:cNvPr>
          <p:cNvSpPr txBox="1"/>
          <p:nvPr/>
        </p:nvSpPr>
        <p:spPr>
          <a:xfrm>
            <a:off x="5593977" y="4692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6️⃣ Monitoring &amp; Auto-Scaling Tools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AC55471-EFC4-F883-DD68-715E752D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97" y="1956428"/>
            <a:ext cx="35092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infrastructure for normal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on-premises or dedicated cloud.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05E9F2-4951-9614-DE0E-BC96B549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97" y="3289856"/>
            <a:ext cx="39308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AWS, Azure, Google Cloud for extra resources.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on-demand scalability.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7FFD08-0374-3D7F-CF20-74F37D400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1" y="5036051"/>
            <a:ext cx="27494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Monitors workload demand.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resource allocation.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7878127-91F7-FC00-AD90-1AC1A8D7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365" y="1980754"/>
            <a:ext cx="42899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Distributes traffic between private and public clouds.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smooth workload transitions.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1D8C0E2-5416-3087-BE97-9E49CC92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365" y="3309274"/>
            <a:ext cx="43412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connection between private and public clouds.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data sync &amp; authentication.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DFE4E-5D33-7942-7B0C-C8D6B862B575}"/>
              </a:ext>
            </a:extLst>
          </p:cNvPr>
          <p:cNvSpPr txBox="1"/>
          <p:nvPr/>
        </p:nvSpPr>
        <p:spPr>
          <a:xfrm>
            <a:off x="6176683" y="5125415"/>
            <a:ext cx="6154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like Kubernetes, AWS Auto Scaling, Azure Monitor.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workload spikes &amp; triggers scaling.</a:t>
            </a:r>
          </a:p>
        </p:txBody>
      </p:sp>
    </p:spTree>
    <p:extLst>
      <p:ext uri="{BB962C8B-B14F-4D97-AF65-F5344CB8AC3E}">
        <p14:creationId xmlns:p14="http://schemas.microsoft.com/office/powerpoint/2010/main" val="298946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495E5-EE34-E928-B9AA-515B61EE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F35C-F8E5-1658-8DD2-27BE1B77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88" y="225924"/>
            <a:ext cx="10327341" cy="793376"/>
          </a:xfrm>
        </p:spPr>
        <p:txBody>
          <a:bodyPr/>
          <a:lstStyle/>
          <a:p>
            <a:r>
              <a:rPr lang="en-IN" sz="4000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Cloud Bursting Works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A9FC164-3E15-C860-C3E4-8FF741E672EB}"/>
              </a:ext>
            </a:extLst>
          </p:cNvPr>
          <p:cNvSpPr/>
          <p:nvPr/>
        </p:nvSpPr>
        <p:spPr>
          <a:xfrm>
            <a:off x="358588" y="1739153"/>
            <a:ext cx="2707341" cy="708212"/>
          </a:xfrm>
          <a:prstGeom prst="homePlat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2E20161-6708-B6A3-43A4-2C49C4AB99EC}"/>
              </a:ext>
            </a:extLst>
          </p:cNvPr>
          <p:cNvSpPr/>
          <p:nvPr/>
        </p:nvSpPr>
        <p:spPr>
          <a:xfrm>
            <a:off x="2832847" y="1739153"/>
            <a:ext cx="3003177" cy="708212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75D3977-FE05-0A17-E7F8-BD28CDC6E7A7}"/>
              </a:ext>
            </a:extLst>
          </p:cNvPr>
          <p:cNvSpPr/>
          <p:nvPr/>
        </p:nvSpPr>
        <p:spPr>
          <a:xfrm>
            <a:off x="5585013" y="1739153"/>
            <a:ext cx="3003177" cy="708212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BE0AD0E-79BF-CEF0-4C7E-75DFA8393A94}"/>
              </a:ext>
            </a:extLst>
          </p:cNvPr>
          <p:cNvSpPr/>
          <p:nvPr/>
        </p:nvSpPr>
        <p:spPr>
          <a:xfrm>
            <a:off x="8337178" y="1739153"/>
            <a:ext cx="3003177" cy="708212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6204D-3D68-E1D5-205A-C6DC7229D06F}"/>
              </a:ext>
            </a:extLst>
          </p:cNvPr>
          <p:cNvSpPr txBox="1"/>
          <p:nvPr/>
        </p:nvSpPr>
        <p:spPr>
          <a:xfrm>
            <a:off x="291353" y="2480990"/>
            <a:ext cx="247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Operation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270C5-A77B-60B4-2431-AC48D9251DC4}"/>
              </a:ext>
            </a:extLst>
          </p:cNvPr>
          <p:cNvSpPr txBox="1"/>
          <p:nvPr/>
        </p:nvSpPr>
        <p:spPr>
          <a:xfrm>
            <a:off x="476249" y="2913510"/>
            <a:ext cx="2191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 run in the private cloud under normal workloads.</a:t>
            </a:r>
            <a:endParaRPr lang="en-US" sz="14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F946BD-9487-5066-9AEB-0125540240DB}"/>
              </a:ext>
            </a:extLst>
          </p:cNvPr>
          <p:cNvSpPr txBox="1"/>
          <p:nvPr/>
        </p:nvSpPr>
        <p:spPr>
          <a:xfrm>
            <a:off x="2891117" y="2463496"/>
            <a:ext cx="2823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Surge Detected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4C5F20-9CCE-D371-1315-B1A4243BAD00}"/>
              </a:ext>
            </a:extLst>
          </p:cNvPr>
          <p:cNvSpPr txBox="1"/>
          <p:nvPr/>
        </p:nvSpPr>
        <p:spPr>
          <a:xfrm>
            <a:off x="2961714" y="3177942"/>
            <a:ext cx="2335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tools detect workload spikes.</a:t>
            </a:r>
            <a:endParaRPr lang="en-US" sz="14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510B9-526D-5C2E-AAE2-B2BD40058656}"/>
              </a:ext>
            </a:extLst>
          </p:cNvPr>
          <p:cNvSpPr txBox="1"/>
          <p:nvPr/>
        </p:nvSpPr>
        <p:spPr>
          <a:xfrm>
            <a:off x="5714999" y="2480990"/>
            <a:ext cx="2622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Bursting Triggered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006966-5D37-72E1-9717-A769138EAE9A}"/>
              </a:ext>
            </a:extLst>
          </p:cNvPr>
          <p:cNvSpPr txBox="1"/>
          <p:nvPr/>
        </p:nvSpPr>
        <p:spPr>
          <a:xfrm>
            <a:off x="8538881" y="2480990"/>
            <a:ext cx="2335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Scaling 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BD5A7F-C1A0-A7FC-789A-84969EE9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488" y="2691188"/>
            <a:ext cx="21022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Bursting Controller activates public cloud resources.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 redirects excess traffic.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1715C8-D624-E993-63E4-1225B603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653" y="2639333"/>
            <a:ext cx="210222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resources deallocated after demand normalizes.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reverts to private cloud-only mode. </a:t>
            </a:r>
          </a:p>
        </p:txBody>
      </p:sp>
    </p:spTree>
    <p:extLst>
      <p:ext uri="{BB962C8B-B14F-4D97-AF65-F5344CB8AC3E}">
        <p14:creationId xmlns:p14="http://schemas.microsoft.com/office/powerpoint/2010/main" val="352759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17EC6-67A2-BF5C-716E-D8397C6E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451-67BE-963E-00DB-E9EA31FA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452718"/>
            <a:ext cx="11331389" cy="793376"/>
          </a:xfrm>
        </p:spPr>
        <p:txBody>
          <a:bodyPr/>
          <a:lstStyle/>
          <a:p>
            <a:r>
              <a:rPr lang="en-US" sz="4000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Cloud Bursting Architecture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64362-71A7-900A-7B63-E31AFD627EF4}"/>
              </a:ext>
            </a:extLst>
          </p:cNvPr>
          <p:cNvSpPr txBox="1"/>
          <p:nvPr/>
        </p:nvSpPr>
        <p:spPr>
          <a:xfrm>
            <a:off x="1111623" y="1944286"/>
            <a:ext cx="3899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F5431-A84E-3444-276E-8088C66C0E02}"/>
              </a:ext>
            </a:extLst>
          </p:cNvPr>
          <p:cNvSpPr txBox="1"/>
          <p:nvPr/>
        </p:nvSpPr>
        <p:spPr>
          <a:xfrm>
            <a:off x="1111623" y="3585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Elasticity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F3C23-F446-8D7B-EAD2-70F1ADD6B117}"/>
              </a:ext>
            </a:extLst>
          </p:cNvPr>
          <p:cNvSpPr txBox="1"/>
          <p:nvPr/>
        </p:nvSpPr>
        <p:spPr>
          <a:xfrm>
            <a:off x="6553198" y="19442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Continuity &amp; Reliability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56D1D-870B-6D89-FE1C-7783D48C0C59}"/>
              </a:ext>
            </a:extLst>
          </p:cNvPr>
          <p:cNvSpPr txBox="1"/>
          <p:nvPr/>
        </p:nvSpPr>
        <p:spPr>
          <a:xfrm>
            <a:off x="6553198" y="35844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 Costs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7A858-6F6E-54AE-7F20-B1618C9B8DD5}"/>
              </a:ext>
            </a:extLst>
          </p:cNvPr>
          <p:cNvSpPr txBox="1"/>
          <p:nvPr/>
        </p:nvSpPr>
        <p:spPr>
          <a:xfrm>
            <a:off x="4464423" y="53187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for Diverse Workloads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7C6B35-ED4C-0375-5DB3-28F22CD4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26" y="2129710"/>
            <a:ext cx="290618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Pay-as-you-go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over-provisioning costs.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BFC911-D75C-FC36-CCD8-698DD1E1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57" y="3770480"/>
            <a:ext cx="28291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On-demand resource allocation.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traffic spikes smoothly.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93BC79-42AE-2F11-A46C-315F2C250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717" y="3861864"/>
            <a:ext cx="29867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server overload.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seamless user experience.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D53421-C261-1D64-ACD3-4F70001A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717" y="2129710"/>
            <a:ext cx="361624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downtime with cloud redundancy.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2394ABE-F9CE-5EED-0B0A-2D83C55E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495" y="5554422"/>
            <a:ext cx="35734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cloud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sensitive workloads in private cloud. </a:t>
            </a:r>
          </a:p>
        </p:txBody>
      </p:sp>
    </p:spTree>
    <p:extLst>
      <p:ext uri="{BB962C8B-B14F-4D97-AF65-F5344CB8AC3E}">
        <p14:creationId xmlns:p14="http://schemas.microsoft.com/office/powerpoint/2010/main" val="23301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88E28-C803-E47B-E6C6-A9423079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6551-86C4-AF79-DD5D-35CACF46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7" y="452718"/>
            <a:ext cx="10076330" cy="793376"/>
          </a:xfrm>
        </p:spPr>
        <p:txBody>
          <a:bodyPr/>
          <a:lstStyle/>
          <a:p>
            <a:r>
              <a:rPr lang="en-US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Cloud Bursting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B386A-28A9-E9FA-A5FC-580390980017}"/>
              </a:ext>
            </a:extLst>
          </p:cNvPr>
          <p:cNvSpPr txBox="1"/>
          <p:nvPr/>
        </p:nvSpPr>
        <p:spPr>
          <a:xfrm>
            <a:off x="1039906" y="1908427"/>
            <a:ext cx="3899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Compliance Issues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70C26-68C7-9CA1-62E8-BA364D87B0ED}"/>
              </a:ext>
            </a:extLst>
          </p:cNvPr>
          <p:cNvSpPr txBox="1"/>
          <p:nvPr/>
        </p:nvSpPr>
        <p:spPr>
          <a:xfrm>
            <a:off x="1039906" y="354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 &amp; Bandwidth Costs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6A9B5-FBA4-1FD6-CE72-54B6738532FB}"/>
              </a:ext>
            </a:extLst>
          </p:cNvPr>
          <p:cNvSpPr txBox="1"/>
          <p:nvPr/>
        </p:nvSpPr>
        <p:spPr>
          <a:xfrm>
            <a:off x="6481481" y="1908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Management &amp; 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C10398-90D5-18D1-F7A7-6B7E87244134}"/>
              </a:ext>
            </a:extLst>
          </p:cNvPr>
          <p:cNvSpPr txBox="1"/>
          <p:nvPr/>
        </p:nvSpPr>
        <p:spPr>
          <a:xfrm>
            <a:off x="6481481" y="3548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Costs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84B460-2E0B-E836-871A-E8AD762C15CF}"/>
              </a:ext>
            </a:extLst>
          </p:cNvPr>
          <p:cNvSpPr txBox="1"/>
          <p:nvPr/>
        </p:nvSpPr>
        <p:spPr>
          <a:xfrm>
            <a:off x="4392706" y="52828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0B247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Compatibility Issues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900149-DF12-A7FB-8C99-632DD831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2093851"/>
            <a:ext cx="34687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risks.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restrictions (GDPR, HIPAA).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33743F-6042-D184-8197-7B2C6827F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88" y="3733293"/>
            <a:ext cx="248657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data transfer latency.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Expensive data egress fees.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DE58AF-759C-7D11-1B52-2E01E1CB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082290"/>
            <a:ext cx="29867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advanced orchestration.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Challenging workload integration.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DFD6A1-C79C-9F07-E87D-60A3A51C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08460"/>
            <a:ext cx="23053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Usage-based billing.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 cost estimation.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04914-7241-1FB0-38C6-14BDF7F3378E}"/>
              </a:ext>
            </a:extLst>
          </p:cNvPr>
          <p:cNvSpPr txBox="1"/>
          <p:nvPr/>
        </p:nvSpPr>
        <p:spPr>
          <a:xfrm>
            <a:off x="4778188" y="57885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apps may not support cloud bursting.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may be needed.</a:t>
            </a:r>
          </a:p>
        </p:txBody>
      </p:sp>
    </p:spTree>
    <p:extLst>
      <p:ext uri="{BB962C8B-B14F-4D97-AF65-F5344CB8AC3E}">
        <p14:creationId xmlns:p14="http://schemas.microsoft.com/office/powerpoint/2010/main" val="242577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4182-3887-D8C4-6B6F-EC989AAF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514C-8A93-F3DE-79C0-9F4E6A84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393087"/>
            <a:ext cx="10076330" cy="793376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vs. Automated Cloud Bursting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0FBE94-2800-826A-E304-F6A88C17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87610"/>
              </p:ext>
            </p:extLst>
          </p:nvPr>
        </p:nvGraphicFramePr>
        <p:xfrm>
          <a:off x="1371600" y="1753186"/>
          <a:ext cx="8981484" cy="4203278"/>
        </p:xfrm>
        <a:graphic>
          <a:graphicData uri="http://schemas.openxmlformats.org/drawingml/2006/table">
            <a:tbl>
              <a:tblPr/>
              <a:tblGrid>
                <a:gridCol w="3031576">
                  <a:extLst>
                    <a:ext uri="{9D8B030D-6E8A-4147-A177-3AD203B41FA5}">
                      <a16:colId xmlns:a16="http://schemas.microsoft.com/office/drawing/2014/main" val="976875807"/>
                    </a:ext>
                  </a:extLst>
                </a:gridCol>
                <a:gridCol w="2974954">
                  <a:extLst>
                    <a:ext uri="{9D8B030D-6E8A-4147-A177-3AD203B41FA5}">
                      <a16:colId xmlns:a16="http://schemas.microsoft.com/office/drawing/2014/main" val="1451922786"/>
                    </a:ext>
                  </a:extLst>
                </a:gridCol>
                <a:gridCol w="2974954">
                  <a:extLst>
                    <a:ext uri="{9D8B030D-6E8A-4147-A177-3AD203B41FA5}">
                      <a16:colId xmlns:a16="http://schemas.microsoft.com/office/drawing/2014/main" val="656763913"/>
                    </a:ext>
                  </a:extLst>
                </a:gridCol>
              </a:tblGrid>
              <a:tr h="638486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Cloud Bursting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Cloud Bursting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13391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(Admin-controlled)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(AI-driven)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970229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(Manual intervention required)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(Auto-scaling based on demand)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696208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Efficiency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manually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varies based on real-time usage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438363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(Requires manual provisioning)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(Seamless scaling)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4883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workloads with predictable demand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workloads with fluctuating demand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759708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Retail website scaling during Black Friday sales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Auto-scaling in video streaming platforms</a:t>
                      </a:r>
                    </a:p>
                  </a:txBody>
                  <a:tcPr marL="91212" marR="91212" marT="45606" marB="45606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5907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AD8218-1BC2-6F7F-E638-FA775727ED77}"/>
              </a:ext>
            </a:extLst>
          </p:cNvPr>
          <p:cNvCxnSpPr>
            <a:cxnSpLocks/>
          </p:cNvCxnSpPr>
          <p:nvPr/>
        </p:nvCxnSpPr>
        <p:spPr>
          <a:xfrm>
            <a:off x="1443318" y="2357719"/>
            <a:ext cx="905435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2083FB-C943-6E18-795C-04D76148DFB0}"/>
              </a:ext>
            </a:extLst>
          </p:cNvPr>
          <p:cNvCxnSpPr>
            <a:cxnSpLocks/>
          </p:cNvCxnSpPr>
          <p:nvPr/>
        </p:nvCxnSpPr>
        <p:spPr>
          <a:xfrm>
            <a:off x="3442448" y="1873625"/>
            <a:ext cx="0" cy="396240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2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08C8-240E-E8D7-D2C3-274E8D25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F265-DD28-43E0-307D-489ED3F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0" y="419198"/>
            <a:ext cx="10076330" cy="793376"/>
          </a:xfrm>
        </p:spPr>
        <p:txBody>
          <a:bodyPr/>
          <a:lstStyle/>
          <a:p>
            <a:r>
              <a:rPr lang="en-IN" sz="4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vs. Dynamic Cloud Bursting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346777-1BC2-0335-A967-D1D7BC3EEC89}"/>
              </a:ext>
            </a:extLst>
          </p:cNvPr>
          <p:cNvCxnSpPr>
            <a:cxnSpLocks/>
          </p:cNvCxnSpPr>
          <p:nvPr/>
        </p:nvCxnSpPr>
        <p:spPr>
          <a:xfrm>
            <a:off x="4087906" y="1840038"/>
            <a:ext cx="0" cy="403633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5CD4AF-3148-C833-DA81-646CD3985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20623"/>
              </p:ext>
            </p:extLst>
          </p:nvPr>
        </p:nvGraphicFramePr>
        <p:xfrm>
          <a:off x="1906779" y="1840038"/>
          <a:ext cx="8378442" cy="4370130"/>
        </p:xfrm>
        <a:graphic>
          <a:graphicData uri="http://schemas.openxmlformats.org/drawingml/2006/table">
            <a:tbl>
              <a:tblPr/>
              <a:tblGrid>
                <a:gridCol w="2792814">
                  <a:extLst>
                    <a:ext uri="{9D8B030D-6E8A-4147-A177-3AD203B41FA5}">
                      <a16:colId xmlns:a16="http://schemas.microsoft.com/office/drawing/2014/main" val="4014338195"/>
                    </a:ext>
                  </a:extLst>
                </a:gridCol>
                <a:gridCol w="2792814">
                  <a:extLst>
                    <a:ext uri="{9D8B030D-6E8A-4147-A177-3AD203B41FA5}">
                      <a16:colId xmlns:a16="http://schemas.microsoft.com/office/drawing/2014/main" val="2017080093"/>
                    </a:ext>
                  </a:extLst>
                </a:gridCol>
                <a:gridCol w="2792814">
                  <a:extLst>
                    <a:ext uri="{9D8B030D-6E8A-4147-A177-3AD203B41FA5}">
                      <a16:colId xmlns:a16="http://schemas.microsoft.com/office/drawing/2014/main" val="1351691623"/>
                    </a:ext>
                  </a:extLst>
                </a:gridCol>
              </a:tblGrid>
              <a:tr h="342511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Cloud Bursting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Cloud Bursting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452984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Scaling Type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Fixed, Predefined threshold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Real-time, Adaptive scaling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480642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(Fixed resources allocated)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(Auto-adjusts to demand)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110643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Management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Predictable, fixed allocation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Efficient, pay-as-you-go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36885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handle unexpected surges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for real-time demand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394234"/>
                  </a:ext>
                </a:extLst>
              </a:tr>
              <a:tr h="599395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setup, manual adjustments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AI-based monitoring tools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65973"/>
                  </a:ext>
                </a:extLst>
              </a:tr>
              <a:tr h="856278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exam portals with pre-allocated resources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streaming services auto-scaling during peak hours</a:t>
                      </a:r>
                    </a:p>
                  </a:txBody>
                  <a:tcPr marL="85628" marR="85628" marT="42814" marB="428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01777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D6628D-83B9-9A92-1F57-3E23C6BD0D4E}"/>
              </a:ext>
            </a:extLst>
          </p:cNvPr>
          <p:cNvCxnSpPr>
            <a:cxnSpLocks/>
          </p:cNvCxnSpPr>
          <p:nvPr/>
        </p:nvCxnSpPr>
        <p:spPr>
          <a:xfrm>
            <a:off x="2058353" y="2268070"/>
            <a:ext cx="8426825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4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DA0D-A159-21A2-61F9-31EA44A1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4BA22B-C04B-CD20-48AD-A23469F91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41054"/>
              </p:ext>
            </p:extLst>
          </p:nvPr>
        </p:nvGraphicFramePr>
        <p:xfrm>
          <a:off x="721328" y="1870619"/>
          <a:ext cx="10749343" cy="4195762"/>
        </p:xfrm>
        <a:graphic>
          <a:graphicData uri="http://schemas.openxmlformats.org/drawingml/2006/table">
            <a:tbl>
              <a:tblPr/>
              <a:tblGrid>
                <a:gridCol w="2850997">
                  <a:extLst>
                    <a:ext uri="{9D8B030D-6E8A-4147-A177-3AD203B41FA5}">
                      <a16:colId xmlns:a16="http://schemas.microsoft.com/office/drawing/2014/main" val="4196724574"/>
                    </a:ext>
                  </a:extLst>
                </a:gridCol>
                <a:gridCol w="3765617">
                  <a:extLst>
                    <a:ext uri="{9D8B030D-6E8A-4147-A177-3AD203B41FA5}">
                      <a16:colId xmlns:a16="http://schemas.microsoft.com/office/drawing/2014/main" val="1158575105"/>
                    </a:ext>
                  </a:extLst>
                </a:gridCol>
                <a:gridCol w="4132729">
                  <a:extLst>
                    <a:ext uri="{9D8B030D-6E8A-4147-A177-3AD203B41FA5}">
                      <a16:colId xmlns:a16="http://schemas.microsoft.com/office/drawing/2014/main" val="471449239"/>
                    </a:ext>
                  </a:extLst>
                </a:gridCol>
              </a:tblGrid>
              <a:tr h="61188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Application-Based Cloud Bursting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Infrastructure-Based Cloud Bursting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69283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Scaling Scope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applications scale to the cloud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IT infrastructure scales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13809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control over which apps scale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Seamless scaling of all workloads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76857"/>
                  </a:ext>
                </a:extLst>
              </a:tr>
              <a:tr h="61188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Efficiency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 for targeted workloads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due to full-scale expansion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380144"/>
                  </a:ext>
                </a:extLst>
              </a:tr>
              <a:tr h="874117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cause latency if frequent data transfer is needed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for high-performance computing (HPC)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24116"/>
                  </a:ext>
                </a:extLst>
              </a:tr>
              <a:tr h="874117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IN" sz="18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E-commerce front-end scaling in the public cloud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AI and stock trading computations</a:t>
                      </a:r>
                    </a:p>
                  </a:txBody>
                  <a:tcPr marL="87412" marR="87412" marT="43706" marB="43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62591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77CC44-A6EC-F3FF-DD64-AF687FEA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369230"/>
            <a:ext cx="10757647" cy="79337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Application-Based vs. Infrastructure-Based</a:t>
            </a:r>
            <a:endParaRPr lang="en-IN" sz="38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38441E-439B-9AD1-90EE-36591052A753}"/>
              </a:ext>
            </a:extLst>
          </p:cNvPr>
          <p:cNvCxnSpPr>
            <a:cxnSpLocks/>
          </p:cNvCxnSpPr>
          <p:nvPr/>
        </p:nvCxnSpPr>
        <p:spPr>
          <a:xfrm>
            <a:off x="2716306" y="1870619"/>
            <a:ext cx="0" cy="4307537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3399F5-1759-9FD7-6455-79D55997FE6C}"/>
              </a:ext>
            </a:extLst>
          </p:cNvPr>
          <p:cNvCxnSpPr>
            <a:cxnSpLocks/>
          </p:cNvCxnSpPr>
          <p:nvPr/>
        </p:nvCxnSpPr>
        <p:spPr>
          <a:xfrm>
            <a:off x="721328" y="2493270"/>
            <a:ext cx="105114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2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837</TotalTime>
  <Words>842</Words>
  <Application>Microsoft Office PowerPoint</Application>
  <PresentationFormat>Widescreen</PresentationFormat>
  <Paragraphs>220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Cloud Bursting Architecture</vt:lpstr>
      <vt:lpstr> Overview</vt:lpstr>
      <vt:lpstr>Key Components of Cloud Bursting Architecture</vt:lpstr>
      <vt:lpstr>How Cloud Bursting Works</vt:lpstr>
      <vt:lpstr>Advantages of Cloud Bursting Architecture</vt:lpstr>
      <vt:lpstr>Challenges of Cloud Bursting Architecture</vt:lpstr>
      <vt:lpstr>Manual vs. Automated Cloud Bursting</vt:lpstr>
      <vt:lpstr>Static vs. Dynamic Cloud Bursting</vt:lpstr>
      <vt:lpstr>Application-Based vs. Infrastructure-Based</vt:lpstr>
      <vt:lpstr>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UTSAVI PATEL</dc:creator>
  <cp:lastModifiedBy>UTSAVI PATEL</cp:lastModifiedBy>
  <cp:revision>196</cp:revision>
  <dcterms:created xsi:type="dcterms:W3CDTF">2023-05-10T11:51:12Z</dcterms:created>
  <dcterms:modified xsi:type="dcterms:W3CDTF">2025-02-22T02:21:49Z</dcterms:modified>
</cp:coreProperties>
</file>