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Lexend Deca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A39709-8437-4B90-942A-644FEFDAF251}">
  <a:tblStyle styleId="{E1A39709-8437-4B90-942A-644FEFDAF2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Deca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LexendDeca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fe7e0b33e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fe7e0b33e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fe7e0b33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fe7e0b33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fe7e0b33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fe7e0b33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fe7e0b33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fe7e0b33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fe7e0b33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fe7e0b33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fe7e0b33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fe7e0b33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fe7e0b33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fe7e0b33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fe7e0b33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fe7e0b33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fe7e0b33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fe7e0b33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fe7e0b33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fe7e0b33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fe7e0b33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fe7e0b33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fe7e0b33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fe7e0b33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fe7e0b33e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fe7e0b33e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e7e0b33e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fe7e0b33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fe7e0b33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fe7e0b33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fe7e0b33e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fe7e0b33e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tandfonline.com/doi/full/10.1080/09064710.2021.2011395" TargetMode="External"/><Relationship Id="rId4" Type="http://schemas.openxmlformats.org/officeDocument/2006/relationships/hyperlink" Target="https://www.proquest.com/docview/1904073750?accountid=13480&amp;parentSessionId=Bd5ubjJLtaUBXY1pX32bEn7KLujuCrOy51PY9DmfXhU%3D&amp;pq-origsite=primo" TargetMode="External"/><Relationship Id="rId5" Type="http://schemas.openxmlformats.org/officeDocument/2006/relationships/hyperlink" Target="https://www.proquest.com/docview/2448807919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Weed Recognition Using CNN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101300" y="33410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Applied Artificial Intelligence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839425" y="3972888"/>
            <a:ext cx="27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Vandan Chauhan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exend Deca"/>
                <a:ea typeface="Lexend Deca"/>
                <a:cs typeface="Lexend Deca"/>
                <a:sym typeface="Lexend Deca"/>
              </a:rPr>
              <a:t>CNN model 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Works on image matrices.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Majority of functions are derived from Keras library (models), with some from SkLearn(data analysis) and TensorFlow(numerical processing).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Uses 2D Convolution, with ReLU activation.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Max Pooling: Chooses the maximum value over a pool (window).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Other functions such as </a:t>
            </a: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Batch Normalization,</a:t>
            </a: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 Dense(with softmax) - to connect layers better, Dropout - to prevent overfitting; are used.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025" y="1978299"/>
            <a:ext cx="4363400" cy="15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5046750" y="4657225"/>
            <a:ext cx="378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pen Sans"/>
                <a:ea typeface="Open Sans"/>
                <a:cs typeface="Open Sans"/>
                <a:sym typeface="Open Sans"/>
              </a:rPr>
              <a:t>Image source: https://www.kaggle.com/code/inyeongkang/simple-cnn-keras-for-beginners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exend Deca"/>
                <a:ea typeface="Lexend Deca"/>
                <a:cs typeface="Lexend Deca"/>
                <a:sym typeface="Lexend Deca"/>
              </a:rPr>
              <a:t>Train</a:t>
            </a:r>
            <a:r>
              <a:rPr b="1" lang="en" sz="2600">
                <a:latin typeface="Lexend Deca"/>
                <a:ea typeface="Lexend Deca"/>
                <a:cs typeface="Lexend Deca"/>
                <a:sym typeface="Lexend Deca"/>
              </a:rPr>
              <a:t>ing the model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The model is trained over the training images for 30 epochs, for a batch size of 100.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The split of the dataset, is used as validation data to train the model for one more time.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For the 2nd run, there are 30 epochs, with a batch size of 100 as well.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exend Deca"/>
                <a:ea typeface="Lexend Deca"/>
                <a:cs typeface="Lexend Deca"/>
                <a:sym typeface="Lexend Deca"/>
              </a:rPr>
              <a:t>Evaluation &amp; Comparison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The trained model is evaluated, and loss and accuracy are given.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The model demonstrated an accuracy of 98.86%.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aphicFrame>
        <p:nvGraphicFramePr>
          <p:cNvPr id="135" name="Google Shape;135;p24"/>
          <p:cNvGraphicFramePr/>
          <p:nvPr/>
        </p:nvGraphicFramePr>
        <p:xfrm>
          <a:off x="952500" y="247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{E1A39709-8437-4B90-942A-644FEFDAF251}</a:tableStyleId>
              </a:tblPr>
              <a:tblGrid>
                <a:gridCol w="3619500"/>
                <a:gridCol w="3619500"/>
              </a:tblGrid>
              <a:tr h="19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model’s approach-accuracy-epochs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Model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Similar approach+Early Stopping-95.89%-30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 Dropout, no Early stopping- 98.86%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Real-time images(or on field)- 99.87%-50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laboratory images.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exend Deca"/>
                <a:ea typeface="Lexend Deca"/>
                <a:cs typeface="Lexend Deca"/>
                <a:sym typeface="Lexend Deca"/>
              </a:rPr>
              <a:t>Prediction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The model is made to predict with the image in the testing dataset, and </a:t>
            </a: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displayed</a:t>
            </a: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 the classes of the images as per their class.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600" y="2321788"/>
            <a:ext cx="39624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1964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exend Deca"/>
                <a:ea typeface="Lexend Deca"/>
                <a:cs typeface="Lexend Deca"/>
                <a:sym typeface="Lexend Deca"/>
              </a:rPr>
              <a:t>Code Demo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exend Deca"/>
                <a:ea typeface="Lexend Deca"/>
                <a:cs typeface="Lexend Deca"/>
                <a:sym typeface="Lexend Deca"/>
              </a:rPr>
              <a:t>Conclusion &amp; Future Works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The model can be used for recognition. However, since this dataset had images from a laboratory, there might be issues if this model is made to </a:t>
            </a: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recognize</a:t>
            </a: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 real-time images.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This model can be trained for real-time recognition if necessary.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There</a:t>
            </a: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 are several model that have already been developed, along with physical components.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exend Deca"/>
                <a:ea typeface="Lexend Deca"/>
                <a:cs typeface="Lexend Deca"/>
                <a:sym typeface="Lexend Deca"/>
              </a:rPr>
              <a:t>References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An unique model for weed and paddy detection using regional convolutional neural networks- </a:t>
            </a:r>
            <a:r>
              <a:rPr lang="en" sz="1300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https://www.tandfonline.com/doi/full/10.1080/09064710.2021.2011395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RoboWeedSupport - Detection of weed locations in leaf occluded cereal crops using a fully convolutional neural network- </a:t>
            </a:r>
            <a:r>
              <a:rPr lang="en" sz="1300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https://www.proquest.com/docview/1904073750?accountid=13480&amp;parentSessionId=Bd5ubjJLtaUBXY1pX32bEn7KLujuCrOy51PY9DmfXhU%3D&amp;pq-origsite=primo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 Detection of Grassy Weeds in Bermudagrass with Deep Convolutional Neural Networks- </a:t>
            </a:r>
            <a:r>
              <a:rPr lang="en" sz="1300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https://www.proquest.com/docview/2448807919</a:t>
            </a:r>
            <a:r>
              <a:rPr lang="en" sz="13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1964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exend Deca"/>
                <a:ea typeface="Lexend Deca"/>
                <a:cs typeface="Lexend Deca"/>
                <a:sym typeface="Lexend Deca"/>
              </a:rPr>
              <a:t>Thank you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Weeds?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Species of unwanted plants or grass that grow around a useful plant, such as crops (Not to be confused with Weed!).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The peculiarity of weeds is that they don’t need to be grown, they grow by themselves.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Even in Saskatchewan’s snowy weather, the weeds are able to grow by themselves after a snowy season.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exend Deca"/>
                <a:ea typeface="Lexend Deca"/>
                <a:cs typeface="Lexend Deca"/>
                <a:sym typeface="Lexend Deca"/>
              </a:rPr>
              <a:t>Why do they need to be recognized?</a:t>
            </a:r>
            <a:endParaRPr b="1" sz="26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Spread prevention.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Controlling evolution of species.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Identification of age.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Life</a:t>
            </a: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 cycle analysis.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For further applications in Weed detection.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exend Deca"/>
                <a:ea typeface="Lexend Deca"/>
                <a:cs typeface="Lexend Deca"/>
                <a:sym typeface="Lexend Deca"/>
              </a:rPr>
              <a:t>Solutions?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If the weeds are to be removed, it has to be done either manually, chemically, or by using machines.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The machine way has much labour too, instead this can be automated.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For a machine to be able to detect weeds, several methods can be used.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One of those methods is to recognize weeds from images.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8856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exend Deca"/>
                <a:ea typeface="Lexend Deca"/>
                <a:cs typeface="Lexend Deca"/>
                <a:sym typeface="Lexend Deca"/>
              </a:rPr>
              <a:t>The Project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exend Deca"/>
                <a:ea typeface="Lexend Deca"/>
                <a:cs typeface="Lexend Deca"/>
                <a:sym typeface="Lexend Deca"/>
              </a:rPr>
              <a:t>Structure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88900"/>
            <a:ext cx="59436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exend Deca"/>
                <a:ea typeface="Lexend Deca"/>
                <a:cs typeface="Lexend Deca"/>
                <a:sym typeface="Lexend Deca"/>
              </a:rPr>
              <a:t>The dataset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Dataset: </a:t>
            </a: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Plant-Seedlings Classification, source: Kaggle Datasets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4750 images for training, 794 for testing. (A 6:1 ratio)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Images of 12 different kinds of species of weeds.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Images taken for a collaborative experiment, between Aarhus University, Denmark, and University of Southern Denmark.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Different resolutions, </a:t>
            </a: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aspect ratio 1:1</a:t>
            </a: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Taken at various stages of the life cycle of a weed, to have varied images.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exend Deca"/>
                <a:ea typeface="Lexend Deca"/>
                <a:cs typeface="Lexend Deca"/>
                <a:sym typeface="Lexend Deca"/>
              </a:rPr>
              <a:t>The CNN way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There are several algorithms that can be used for image detection and identification.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CNN is widely used for image and video recognition, recommender systems, image classification, image segmentation, medical image analysis, natural language processing, etc.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CNN which is a class of ANN, is commonly used to analyze visual imagery. 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exend Deca"/>
                <a:ea typeface="Lexend Deca"/>
                <a:cs typeface="Lexend Deca"/>
                <a:sym typeface="Lexend Deca"/>
              </a:rPr>
              <a:t>Preprocessing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5862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Label Encoder is used, converts the text data of directory (classes) to numerical.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The values of directories are converted to a binary matrix.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Images are resized to 128 x 128, RGB format, using OpenCV.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Layers are passed sequentially, using sequential function.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Lexend Deca"/>
              <a:buChar char="●"/>
            </a:pPr>
            <a:r>
              <a:rPr lang="en" sz="1600">
                <a:solidFill>
                  <a:srgbClr val="1A1A1A"/>
                </a:solidFill>
                <a:latin typeface="Lexend Deca"/>
                <a:ea typeface="Lexend Deca"/>
                <a:cs typeface="Lexend Deca"/>
                <a:sym typeface="Lexend Deca"/>
              </a:rPr>
              <a:t>Split the training dataset into test+train, using SkLearn’s train_test_split.</a:t>
            </a:r>
            <a:endParaRPr sz="1600">
              <a:solidFill>
                <a:srgbClr val="1A1A1A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300" y="907425"/>
            <a:ext cx="1139300" cy="16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4295" y="971275"/>
            <a:ext cx="1488750" cy="14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1494" y="2867525"/>
            <a:ext cx="2856501" cy="11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