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Open Sans" panose="020B0606030504020204" pitchFamily="34" charset="0"/>
      <p:regular r:id="rId23"/>
    </p:embeddedFont>
    <p:embeddedFont>
      <p:font typeface="Open Sans Bold" panose="020B0806030504020204" charset="0"/>
      <p:regular r:id="rId24"/>
    </p:embeddedFont>
    <p:embeddedFont>
      <p:font typeface="Open Sauce" panose="020B0604020202020204" charset="0"/>
      <p:regular r:id="rId25"/>
    </p:embeddedFont>
    <p:embeddedFont>
      <p:font typeface="Open Sauce Bold" panose="020B0604020202020204" charset="0"/>
      <p:regular r:id="rId26"/>
    </p:embeddedFont>
    <p:embeddedFont>
      <p:font typeface="Open Sauce Heavy" panose="020B0604020202020204" charset="0"/>
      <p:regular r:id="rId27"/>
    </p:embeddedFont>
    <p:embeddedFont>
      <p:font typeface="Open Sauce Heavy Italics"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5" d="100"/>
          <a:sy n="45" d="100"/>
        </p:scale>
        <p:origin x="81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2.png"/><Relationship Id="rId5" Type="http://schemas.openxmlformats.org/officeDocument/2006/relationships/image" Target="../media/image5.sv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hyperlink" Target="https://www.learnsign.in/about-1" TargetMode="External"/><Relationship Id="rId4" Type="http://schemas.openxmlformats.org/officeDocument/2006/relationships/image" Target="../media/image4.png"/><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631703"/>
          </a:xfrm>
          <a:custGeom>
            <a:avLst/>
            <a:gdLst/>
            <a:ahLst/>
            <a:cxnLst/>
            <a:rect l="l" t="t" r="r" b="b"/>
            <a:pathLst>
              <a:path w="18288000" h="631703">
                <a:moveTo>
                  <a:pt x="0" y="0"/>
                </a:moveTo>
                <a:lnTo>
                  <a:pt x="18288000" y="0"/>
                </a:lnTo>
                <a:lnTo>
                  <a:pt x="18288000" y="631703"/>
                </a:lnTo>
                <a:lnTo>
                  <a:pt x="0" y="631703"/>
                </a:lnTo>
                <a:lnTo>
                  <a:pt x="0" y="0"/>
                </a:lnTo>
                <a:close/>
              </a:path>
            </a:pathLst>
          </a:custGeom>
          <a:blipFill>
            <a:blip r:embed="rId2"/>
            <a:stretch>
              <a:fillRect l="-18316" t="-23612" r="-18316"/>
            </a:stretch>
          </a:blipFill>
        </p:spPr>
        <p:txBody>
          <a:bodyPr/>
          <a:lstStyle/>
          <a:p>
            <a:endParaRPr lang="en-IN"/>
          </a:p>
        </p:txBody>
      </p:sp>
      <p:sp>
        <p:nvSpPr>
          <p:cNvPr id="3" name="TextBox 3"/>
          <p:cNvSpPr txBox="1"/>
          <p:nvPr/>
        </p:nvSpPr>
        <p:spPr>
          <a:xfrm>
            <a:off x="2075483" y="899978"/>
            <a:ext cx="14137035" cy="1198464"/>
          </a:xfrm>
          <a:prstGeom prst="rect">
            <a:avLst/>
          </a:prstGeom>
        </p:spPr>
        <p:txBody>
          <a:bodyPr lIns="0" tIns="0" rIns="0" bIns="0" rtlCol="0" anchor="t">
            <a:spAutoFit/>
          </a:bodyPr>
          <a:lstStyle/>
          <a:p>
            <a:pPr algn="ctr">
              <a:lnSpc>
                <a:spcPts val="4817"/>
              </a:lnSpc>
            </a:pPr>
            <a:r>
              <a:rPr lang="en-US" sz="3441" b="1">
                <a:solidFill>
                  <a:srgbClr val="4471C4"/>
                </a:solidFill>
                <a:latin typeface="Canva Sans Bold"/>
                <a:ea typeface="Canva Sans Bold"/>
                <a:cs typeface="Canva Sans Bold"/>
                <a:sym typeface="Canva Sans Bold"/>
              </a:rPr>
              <a:t>CHAROTAR UNIVERSITY OF SCIENCE &amp;TECHNOLOGY (CHARUSAT)</a:t>
            </a:r>
          </a:p>
          <a:p>
            <a:pPr algn="ctr">
              <a:lnSpc>
                <a:spcPts val="4817"/>
              </a:lnSpc>
              <a:spcBef>
                <a:spcPct val="0"/>
              </a:spcBef>
            </a:pPr>
            <a:r>
              <a:rPr lang="en-US" sz="3441" b="1">
                <a:solidFill>
                  <a:srgbClr val="4471C4"/>
                </a:solidFill>
                <a:latin typeface="Canva Sans Bold"/>
                <a:ea typeface="Canva Sans Bold"/>
                <a:cs typeface="Canva Sans Bold"/>
                <a:sym typeface="Canva Sans Bold"/>
              </a:rPr>
              <a:t>Chandubhai S. Patel Institute of Technology (CSPIT)</a:t>
            </a:r>
          </a:p>
        </p:txBody>
      </p:sp>
      <p:sp>
        <p:nvSpPr>
          <p:cNvPr id="4" name="AutoShape 4"/>
          <p:cNvSpPr/>
          <p:nvPr/>
        </p:nvSpPr>
        <p:spPr>
          <a:xfrm>
            <a:off x="0" y="2876988"/>
            <a:ext cx="18288000" cy="0"/>
          </a:xfrm>
          <a:prstGeom prst="line">
            <a:avLst/>
          </a:prstGeom>
          <a:ln w="38100" cap="flat">
            <a:solidFill>
              <a:srgbClr val="5271FF"/>
            </a:solidFill>
            <a:prstDash val="solid"/>
            <a:headEnd type="none" w="sm" len="sm"/>
            <a:tailEnd type="none" w="sm" len="sm"/>
          </a:ln>
        </p:spPr>
        <p:txBody>
          <a:bodyPr/>
          <a:lstStyle/>
          <a:p>
            <a:endParaRPr lang="en-IN"/>
          </a:p>
        </p:txBody>
      </p:sp>
      <p:sp>
        <p:nvSpPr>
          <p:cNvPr id="5" name="TextBox 5"/>
          <p:cNvSpPr txBox="1"/>
          <p:nvPr/>
        </p:nvSpPr>
        <p:spPr>
          <a:xfrm>
            <a:off x="0" y="2908439"/>
            <a:ext cx="18288000" cy="5248616"/>
          </a:xfrm>
          <a:prstGeom prst="rect">
            <a:avLst/>
          </a:prstGeom>
        </p:spPr>
        <p:txBody>
          <a:bodyPr lIns="0" tIns="0" rIns="0" bIns="0" rtlCol="0" anchor="t">
            <a:spAutoFit/>
          </a:bodyPr>
          <a:lstStyle/>
          <a:p>
            <a:pPr algn="ctr">
              <a:lnSpc>
                <a:spcPts val="6497"/>
              </a:lnSpc>
            </a:pPr>
            <a:r>
              <a:rPr lang="en-US" sz="4641" dirty="0">
                <a:solidFill>
                  <a:srgbClr val="000000"/>
                </a:solidFill>
                <a:latin typeface="Canva Sans"/>
                <a:ea typeface="Canva Sans"/>
                <a:cs typeface="Canva Sans"/>
                <a:sym typeface="Canva Sans"/>
              </a:rPr>
              <a:t>Department of Information Technology </a:t>
            </a:r>
          </a:p>
          <a:p>
            <a:pPr algn="ctr">
              <a:lnSpc>
                <a:spcPts val="6497"/>
              </a:lnSpc>
            </a:pPr>
            <a:r>
              <a:rPr lang="en-US" sz="4641" dirty="0">
                <a:solidFill>
                  <a:srgbClr val="000000"/>
                </a:solidFill>
                <a:latin typeface="Canva Sans"/>
                <a:ea typeface="Canva Sans"/>
                <a:cs typeface="Canva Sans"/>
                <a:sym typeface="Canva Sans"/>
              </a:rPr>
              <a:t>  PROJECT–I [IT266]</a:t>
            </a:r>
          </a:p>
          <a:p>
            <a:pPr algn="ctr">
              <a:lnSpc>
                <a:spcPts val="6497"/>
              </a:lnSpc>
            </a:pPr>
            <a:r>
              <a:rPr lang="en-US" sz="4641" dirty="0">
                <a:solidFill>
                  <a:srgbClr val="000000"/>
                </a:solidFill>
                <a:latin typeface="Canva Sans"/>
                <a:ea typeface="Canva Sans"/>
                <a:cs typeface="Canva Sans"/>
                <a:sym typeface="Canva Sans"/>
              </a:rPr>
              <a:t>ProjectID: 35</a:t>
            </a:r>
          </a:p>
          <a:p>
            <a:pPr algn="ctr">
              <a:lnSpc>
                <a:spcPts val="7337"/>
              </a:lnSpc>
            </a:pPr>
            <a:r>
              <a:rPr lang="en-US" sz="5241" b="1" dirty="0">
                <a:solidFill>
                  <a:srgbClr val="000000"/>
                </a:solidFill>
                <a:latin typeface="Canva Sans Bold"/>
                <a:ea typeface="Canva Sans Bold"/>
                <a:cs typeface="Canva Sans Bold"/>
                <a:sym typeface="Canva Sans Bold"/>
              </a:rPr>
              <a:t>Learning App for Deaf And Mute and sign language-English/Gujarati converter</a:t>
            </a:r>
          </a:p>
          <a:p>
            <a:pPr algn="ctr">
              <a:lnSpc>
                <a:spcPts val="7337"/>
              </a:lnSpc>
              <a:spcBef>
                <a:spcPct val="0"/>
              </a:spcBef>
            </a:pPr>
            <a:endParaRPr lang="en-US" sz="5241" b="1" dirty="0">
              <a:solidFill>
                <a:srgbClr val="000000"/>
              </a:solidFill>
              <a:latin typeface="Canva Sans Bold"/>
              <a:ea typeface="Canva Sans Bold"/>
              <a:cs typeface="Canva Sans Bold"/>
              <a:sym typeface="Canva Sans Bold"/>
            </a:endParaRPr>
          </a:p>
        </p:txBody>
      </p:sp>
      <p:sp>
        <p:nvSpPr>
          <p:cNvPr id="6" name="TextBox 6"/>
          <p:cNvSpPr txBox="1"/>
          <p:nvPr/>
        </p:nvSpPr>
        <p:spPr>
          <a:xfrm>
            <a:off x="12642949" y="8031204"/>
            <a:ext cx="4616351" cy="1551523"/>
          </a:xfrm>
          <a:prstGeom prst="rect">
            <a:avLst/>
          </a:prstGeom>
        </p:spPr>
        <p:txBody>
          <a:bodyPr lIns="0" tIns="0" rIns="0" bIns="0" rtlCol="0" anchor="t">
            <a:spAutoFit/>
          </a:bodyPr>
          <a:lstStyle/>
          <a:p>
            <a:pPr algn="ctr">
              <a:lnSpc>
                <a:spcPts val="4677"/>
              </a:lnSpc>
            </a:pPr>
            <a:r>
              <a:rPr lang="en-US" sz="3341" b="1">
                <a:solidFill>
                  <a:srgbClr val="000000"/>
                </a:solidFill>
                <a:latin typeface="Canva Sans Bold"/>
                <a:ea typeface="Canva Sans Bold"/>
                <a:cs typeface="Canva Sans Bold"/>
                <a:sym typeface="Canva Sans Bold"/>
              </a:rPr>
              <a:t>Name of Student &amp; ID:</a:t>
            </a:r>
          </a:p>
          <a:p>
            <a:pPr algn="l">
              <a:lnSpc>
                <a:spcPts val="3837"/>
              </a:lnSpc>
            </a:pPr>
            <a:r>
              <a:rPr lang="en-US" sz="2741">
                <a:solidFill>
                  <a:srgbClr val="000000"/>
                </a:solidFill>
                <a:latin typeface="Canva Sans"/>
                <a:ea typeface="Canva Sans"/>
                <a:cs typeface="Canva Sans"/>
                <a:sym typeface="Canva Sans"/>
              </a:rPr>
              <a:t>Vandan Kambodi (23IT042)</a:t>
            </a:r>
          </a:p>
          <a:p>
            <a:pPr algn="l">
              <a:lnSpc>
                <a:spcPts val="3837"/>
              </a:lnSpc>
              <a:spcBef>
                <a:spcPct val="0"/>
              </a:spcBef>
            </a:pPr>
            <a:r>
              <a:rPr lang="en-US" sz="2741">
                <a:solidFill>
                  <a:srgbClr val="000000"/>
                </a:solidFill>
                <a:latin typeface="Canva Sans"/>
                <a:ea typeface="Canva Sans"/>
                <a:cs typeface="Canva Sans"/>
                <a:sym typeface="Canva Sans"/>
              </a:rPr>
              <a:t>Prashant Gangani (23IT033)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92809" y="1941827"/>
            <a:ext cx="7702381"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ROLE</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4621195" y="3674061"/>
            <a:ext cx="9045610" cy="4781550"/>
          </a:xfrm>
          <a:prstGeom prst="rect">
            <a:avLst/>
          </a:prstGeom>
        </p:spPr>
        <p:txBody>
          <a:bodyPr lIns="0" tIns="0" rIns="0" bIns="0" rtlCol="0" anchor="t">
            <a:spAutoFit/>
          </a:bodyPr>
          <a:lstStyle/>
          <a:p>
            <a:pPr algn="ctr">
              <a:lnSpc>
                <a:spcPts val="4200"/>
              </a:lnSpc>
              <a:spcBef>
                <a:spcPct val="0"/>
              </a:spcBef>
            </a:pPr>
            <a:r>
              <a:rPr lang="en-US" sz="3000" b="1">
                <a:solidFill>
                  <a:srgbClr val="007D9C"/>
                </a:solidFill>
                <a:latin typeface="Open Sans Bold"/>
                <a:ea typeface="Open Sans Bold"/>
                <a:cs typeface="Open Sans Bold"/>
                <a:sym typeface="Open Sans Bold"/>
              </a:rPr>
              <a:t>Vandan:</a:t>
            </a:r>
          </a:p>
          <a:p>
            <a:pPr algn="ctr">
              <a:lnSpc>
                <a:spcPts val="4200"/>
              </a:lnSpc>
              <a:spcBef>
                <a:spcPct val="0"/>
              </a:spcBef>
            </a:pPr>
            <a:r>
              <a:rPr lang="en-US" sz="3000">
                <a:solidFill>
                  <a:srgbClr val="007D9C"/>
                </a:solidFill>
                <a:latin typeface="Open Sans"/>
                <a:ea typeface="Open Sans"/>
                <a:cs typeface="Open Sans"/>
                <a:sym typeface="Open Sans"/>
              </a:rPr>
              <a:t>React.js</a:t>
            </a:r>
          </a:p>
          <a:p>
            <a:pPr algn="ctr">
              <a:lnSpc>
                <a:spcPts val="4200"/>
              </a:lnSpc>
              <a:spcBef>
                <a:spcPct val="0"/>
              </a:spcBef>
            </a:pPr>
            <a:r>
              <a:rPr lang="en-US" sz="3000">
                <a:solidFill>
                  <a:srgbClr val="007D9C"/>
                </a:solidFill>
                <a:latin typeface="Open Sans"/>
                <a:ea typeface="Open Sans"/>
                <a:cs typeface="Open Sans"/>
                <a:sym typeface="Open Sans"/>
              </a:rPr>
              <a:t>Node.js &amp; Express.js</a:t>
            </a:r>
          </a:p>
          <a:p>
            <a:pPr algn="ctr">
              <a:lnSpc>
                <a:spcPts val="4200"/>
              </a:lnSpc>
              <a:spcBef>
                <a:spcPct val="0"/>
              </a:spcBef>
            </a:pPr>
            <a:r>
              <a:rPr lang="en-US" sz="3000">
                <a:solidFill>
                  <a:srgbClr val="007D9C"/>
                </a:solidFill>
                <a:latin typeface="Open Sans"/>
                <a:ea typeface="Open Sans"/>
                <a:cs typeface="Open Sans"/>
                <a:sym typeface="Open Sans"/>
              </a:rPr>
              <a:t>Git, GitHub </a:t>
            </a:r>
          </a:p>
          <a:p>
            <a:pPr algn="ctr">
              <a:lnSpc>
                <a:spcPts val="4200"/>
              </a:lnSpc>
              <a:spcBef>
                <a:spcPct val="0"/>
              </a:spcBef>
            </a:pPr>
            <a:endParaRPr lang="en-US" sz="3000">
              <a:solidFill>
                <a:srgbClr val="007D9C"/>
              </a:solidFill>
              <a:latin typeface="Open Sans"/>
              <a:ea typeface="Open Sans"/>
              <a:cs typeface="Open Sans"/>
              <a:sym typeface="Open Sans"/>
            </a:endParaRPr>
          </a:p>
          <a:p>
            <a:pPr algn="ctr">
              <a:lnSpc>
                <a:spcPts val="4200"/>
              </a:lnSpc>
              <a:spcBef>
                <a:spcPct val="0"/>
              </a:spcBef>
            </a:pPr>
            <a:r>
              <a:rPr lang="en-US" sz="3000" b="1">
                <a:solidFill>
                  <a:srgbClr val="007D9C"/>
                </a:solidFill>
                <a:latin typeface="Open Sans Bold"/>
                <a:ea typeface="Open Sans Bold"/>
                <a:cs typeface="Open Sans Bold"/>
                <a:sym typeface="Open Sans Bold"/>
              </a:rPr>
              <a:t>Prashant:</a:t>
            </a:r>
          </a:p>
          <a:p>
            <a:pPr algn="ctr">
              <a:lnSpc>
                <a:spcPts val="4200"/>
              </a:lnSpc>
              <a:spcBef>
                <a:spcPct val="0"/>
              </a:spcBef>
            </a:pPr>
            <a:r>
              <a:rPr lang="en-US" sz="3000">
                <a:solidFill>
                  <a:srgbClr val="007D9C"/>
                </a:solidFill>
                <a:latin typeface="Open Sans"/>
                <a:ea typeface="Open Sans"/>
                <a:cs typeface="Open Sans"/>
                <a:sym typeface="Open Sans"/>
              </a:rPr>
              <a:t>HTML, CSS, JavaScript</a:t>
            </a:r>
          </a:p>
          <a:p>
            <a:pPr algn="ctr">
              <a:lnSpc>
                <a:spcPts val="4200"/>
              </a:lnSpc>
              <a:spcBef>
                <a:spcPct val="0"/>
              </a:spcBef>
            </a:pPr>
            <a:r>
              <a:rPr lang="en-US" sz="3000">
                <a:solidFill>
                  <a:srgbClr val="007D9C"/>
                </a:solidFill>
                <a:latin typeface="Open Sans"/>
                <a:ea typeface="Open Sans"/>
                <a:cs typeface="Open Sans"/>
                <a:sym typeface="Open Sans"/>
              </a:rPr>
              <a:t>MongoDB</a:t>
            </a:r>
          </a:p>
          <a:p>
            <a:pPr algn="ctr">
              <a:lnSpc>
                <a:spcPts val="4200"/>
              </a:lnSpc>
              <a:spcBef>
                <a:spcPct val="0"/>
              </a:spcBef>
            </a:pPr>
            <a:r>
              <a:rPr lang="en-US" sz="3000">
                <a:solidFill>
                  <a:srgbClr val="007D9C"/>
                </a:solidFill>
                <a:latin typeface="Open Sans"/>
                <a:ea typeface="Open Sans"/>
                <a:cs typeface="Open Sans"/>
                <a:sym typeface="Open Sans"/>
              </a:rPr>
              <a:t>Git, GitHub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5696" y="1748253"/>
            <a:ext cx="11596609"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FEATURES</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917408" y="3517927"/>
            <a:ext cx="14453183" cy="4829175"/>
          </a:xfrm>
          <a:prstGeom prst="rect">
            <a:avLst/>
          </a:prstGeom>
        </p:spPr>
        <p:txBody>
          <a:bodyPr lIns="0" tIns="0" rIns="0" bIns="0" rtlCol="0" anchor="t">
            <a:spAutoFit/>
          </a:bodyPr>
          <a:lstStyle/>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Alphabet and Number Interpretation: Interactive web modules to teach Gujarati alphabets and numbers.</a:t>
            </a: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Vocabulary and Sentence Formation: Basic words and sentences in Gujarati, starting from each alphabet.</a:t>
            </a: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Mathematics: Lessons on tables, arithmetic operations, and problem-solving with interactive assessment tools.</a:t>
            </a: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Science: Sign language tutorials for scientific concepts, paired with exercises to test comprehension.</a:t>
            </a: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Interesting Video Lectures: The ability to convert Gujarati sentences into sign language.</a:t>
            </a: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Report Card: After giving quiz there is chance to win certificates.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5696" y="1710153"/>
            <a:ext cx="11596609" cy="1950349"/>
          </a:xfrm>
          <a:prstGeom prst="rect">
            <a:avLst/>
          </a:prstGeom>
        </p:spPr>
        <p:txBody>
          <a:bodyPr lIns="0" tIns="0" rIns="0" bIns="0" rtlCol="0" anchor="t">
            <a:spAutoFit/>
          </a:bodyPr>
          <a:lstStyle/>
          <a:p>
            <a:pPr algn="ctr">
              <a:lnSpc>
                <a:spcPts val="7548"/>
              </a:lnSpc>
            </a:pPr>
            <a:r>
              <a:rPr lang="en-US" sz="7400" b="1">
                <a:solidFill>
                  <a:srgbClr val="007D9C"/>
                </a:solidFill>
                <a:latin typeface="Open Sauce Heavy"/>
                <a:ea typeface="Open Sauce Heavy"/>
                <a:cs typeface="Open Sauce Heavy"/>
                <a:sym typeface="Open Sauce Heavy"/>
              </a:rPr>
              <a:t>FUNCTIONAL REQUIREMENTS</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356366" y="4601886"/>
            <a:ext cx="10369034" cy="3036409"/>
          </a:xfrm>
          <a:prstGeom prst="rect">
            <a:avLst/>
          </a:prstGeom>
        </p:spPr>
        <p:txBody>
          <a:bodyPr wrap="square" lIns="0" tIns="0" rIns="0" bIns="0" rtlCol="0" anchor="t">
            <a:spAutoFit/>
          </a:bodyPr>
          <a:lstStyle/>
          <a:p>
            <a:pPr marL="457200" indent="-457200" algn="just">
              <a:lnSpc>
                <a:spcPts val="4759"/>
              </a:lnSpc>
              <a:buFont typeface="Arial" panose="020B0604020202020204" pitchFamily="34" charset="0"/>
              <a:buChar char="•"/>
            </a:pPr>
            <a:r>
              <a:rPr lang="en-US" sz="3399" dirty="0">
                <a:solidFill>
                  <a:srgbClr val="007D9C"/>
                </a:solidFill>
                <a:latin typeface="Open Sans"/>
                <a:ea typeface="Open Sans"/>
                <a:cs typeface="Open Sans"/>
                <a:sym typeface="Open Sans"/>
              </a:rPr>
              <a:t>User Sign up/ login / log out</a:t>
            </a:r>
            <a:endParaRPr lang="en-US" sz="3200" dirty="0">
              <a:solidFill>
                <a:srgbClr val="007D9C"/>
              </a:solidFill>
              <a:latin typeface="Open Sans"/>
              <a:ea typeface="Open Sans"/>
              <a:cs typeface="Open Sans"/>
              <a:sym typeface="Open Sans"/>
            </a:endParaRPr>
          </a:p>
          <a:p>
            <a:pPr marL="457200" indent="-457200" algn="just">
              <a:lnSpc>
                <a:spcPts val="4759"/>
              </a:lnSpc>
              <a:buFont typeface="Arial" panose="020B0604020202020204" pitchFamily="34" charset="0"/>
              <a:buChar char="•"/>
            </a:pPr>
            <a:r>
              <a:rPr lang="en-US" sz="3399" dirty="0">
                <a:solidFill>
                  <a:srgbClr val="007D9C"/>
                </a:solidFill>
                <a:latin typeface="Open Sans"/>
                <a:ea typeface="Open Sans"/>
                <a:cs typeface="Open Sans"/>
                <a:sym typeface="Open Sans"/>
              </a:rPr>
              <a:t>Sign language tutorial videos with text content</a:t>
            </a:r>
          </a:p>
          <a:p>
            <a:pPr marL="457200" indent="-457200" algn="just">
              <a:lnSpc>
                <a:spcPts val="4759"/>
              </a:lnSpc>
              <a:buFont typeface="Arial" panose="020B0604020202020204" pitchFamily="34" charset="0"/>
              <a:buChar char="•"/>
            </a:pPr>
            <a:r>
              <a:rPr lang="en-US" sz="3399" dirty="0">
                <a:solidFill>
                  <a:srgbClr val="007D9C"/>
                </a:solidFill>
                <a:latin typeface="Open Sans"/>
                <a:ea typeface="Open Sans"/>
                <a:cs typeface="Open Sans"/>
                <a:sym typeface="Open Sans"/>
              </a:rPr>
              <a:t>Interactive quizzes with scoring</a:t>
            </a:r>
          </a:p>
          <a:p>
            <a:pPr marL="457200" indent="-457200" algn="just">
              <a:lnSpc>
                <a:spcPts val="4759"/>
              </a:lnSpc>
              <a:buFont typeface="Arial" panose="020B0604020202020204" pitchFamily="34" charset="0"/>
              <a:buChar char="•"/>
            </a:pPr>
            <a:r>
              <a:rPr lang="en-US" sz="3399" dirty="0">
                <a:solidFill>
                  <a:srgbClr val="007D9C"/>
                </a:solidFill>
                <a:latin typeface="Open Sans"/>
                <a:ea typeface="Open Sans"/>
                <a:cs typeface="Open Sans"/>
                <a:sym typeface="Open Sans"/>
              </a:rPr>
              <a:t>Certificate generation after quiz completion</a:t>
            </a:r>
          </a:p>
          <a:p>
            <a:pPr algn="just">
              <a:lnSpc>
                <a:spcPts val="4759"/>
              </a:lnSpc>
              <a:spcBef>
                <a:spcPct val="0"/>
              </a:spcBef>
            </a:pPr>
            <a:endParaRPr lang="en-US" sz="3399" dirty="0">
              <a:solidFill>
                <a:srgbClr val="007D9C"/>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345696" y="1710153"/>
            <a:ext cx="11596609" cy="1950349"/>
          </a:xfrm>
          <a:prstGeom prst="rect">
            <a:avLst/>
          </a:prstGeom>
        </p:spPr>
        <p:txBody>
          <a:bodyPr lIns="0" tIns="0" rIns="0" bIns="0" rtlCol="0" anchor="t">
            <a:spAutoFit/>
          </a:bodyPr>
          <a:lstStyle/>
          <a:p>
            <a:pPr algn="ctr">
              <a:lnSpc>
                <a:spcPts val="7548"/>
              </a:lnSpc>
            </a:pPr>
            <a:r>
              <a:rPr lang="en-US" sz="7400" b="1">
                <a:solidFill>
                  <a:srgbClr val="007D9C"/>
                </a:solidFill>
                <a:latin typeface="Open Sauce Heavy"/>
                <a:ea typeface="Open Sauce Heavy"/>
                <a:cs typeface="Open Sauce Heavy"/>
                <a:sym typeface="Open Sauce Heavy"/>
              </a:rPr>
              <a:t>INDUSTRY PRACTICE ADOPTED</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856184" y="4465411"/>
            <a:ext cx="14575631" cy="3653308"/>
          </a:xfrm>
          <a:prstGeom prst="rect">
            <a:avLst/>
          </a:prstGeom>
        </p:spPr>
        <p:txBody>
          <a:bodyPr lIns="0" tIns="0" rIns="0" bIns="0" rtlCol="0" anchor="t">
            <a:spAutoFit/>
          </a:bodyPr>
          <a:lstStyle/>
          <a:p>
            <a:pPr marL="457200" indent="-457200" algn="just">
              <a:lnSpc>
                <a:spcPts val="4817"/>
              </a:lnSpc>
              <a:spcBef>
                <a:spcPct val="0"/>
              </a:spcBef>
              <a:buFont typeface="Arial" panose="020B0604020202020204" pitchFamily="34" charset="0"/>
              <a:buChar char="•"/>
            </a:pPr>
            <a:r>
              <a:rPr lang="en-US" sz="3440" dirty="0">
                <a:solidFill>
                  <a:srgbClr val="007D9C"/>
                </a:solidFill>
                <a:latin typeface="Open Sans"/>
                <a:ea typeface="Open Sans"/>
                <a:cs typeface="Open Sans"/>
                <a:sym typeface="Open Sans"/>
              </a:rPr>
              <a:t>MERN Stack Architecture</a:t>
            </a:r>
          </a:p>
          <a:p>
            <a:pPr marL="457200" indent="-457200" algn="just">
              <a:lnSpc>
                <a:spcPts val="4817"/>
              </a:lnSpc>
              <a:spcBef>
                <a:spcPct val="0"/>
              </a:spcBef>
              <a:buFont typeface="Arial" panose="020B0604020202020204" pitchFamily="34" charset="0"/>
              <a:buChar char="•"/>
            </a:pPr>
            <a:r>
              <a:rPr lang="en-US" sz="3440" dirty="0">
                <a:solidFill>
                  <a:srgbClr val="007D9C"/>
                </a:solidFill>
                <a:latin typeface="Open Sans"/>
                <a:ea typeface="Open Sans"/>
                <a:cs typeface="Open Sans"/>
                <a:sym typeface="Open Sans"/>
              </a:rPr>
              <a:t>RESTful APIs: For clear client-server interaction</a:t>
            </a:r>
          </a:p>
          <a:p>
            <a:pPr marL="457200" indent="-457200" algn="just">
              <a:lnSpc>
                <a:spcPts val="4817"/>
              </a:lnSpc>
              <a:spcBef>
                <a:spcPct val="0"/>
              </a:spcBef>
              <a:buFont typeface="Arial" panose="020B0604020202020204" pitchFamily="34" charset="0"/>
              <a:buChar char="•"/>
            </a:pPr>
            <a:r>
              <a:rPr lang="en-US" sz="3440" dirty="0">
                <a:solidFill>
                  <a:srgbClr val="007D9C"/>
                </a:solidFill>
                <a:latin typeface="Open Sans"/>
                <a:ea typeface="Open Sans"/>
                <a:cs typeface="Open Sans"/>
                <a:sym typeface="Open Sans"/>
              </a:rPr>
              <a:t>Environment Variables: Used .env and .</a:t>
            </a:r>
            <a:r>
              <a:rPr lang="en-US" sz="3440" dirty="0" err="1">
                <a:solidFill>
                  <a:srgbClr val="007D9C"/>
                </a:solidFill>
                <a:latin typeface="Open Sans"/>
                <a:ea typeface="Open Sans"/>
                <a:cs typeface="Open Sans"/>
                <a:sym typeface="Open Sans"/>
              </a:rPr>
              <a:t>env.example</a:t>
            </a:r>
            <a:r>
              <a:rPr lang="en-US" sz="3440" dirty="0">
                <a:solidFill>
                  <a:srgbClr val="007D9C"/>
                </a:solidFill>
                <a:latin typeface="Open Sans"/>
                <a:ea typeface="Open Sans"/>
                <a:cs typeface="Open Sans"/>
                <a:sym typeface="Open Sans"/>
              </a:rPr>
              <a:t> to manage secrets</a:t>
            </a:r>
          </a:p>
          <a:p>
            <a:pPr marL="457200" indent="-457200" algn="just">
              <a:lnSpc>
                <a:spcPts val="4817"/>
              </a:lnSpc>
              <a:spcBef>
                <a:spcPct val="0"/>
              </a:spcBef>
              <a:buFont typeface="Arial" panose="020B0604020202020204" pitchFamily="34" charset="0"/>
              <a:buChar char="•"/>
            </a:pPr>
            <a:r>
              <a:rPr lang="en-US" sz="3440" dirty="0">
                <a:solidFill>
                  <a:srgbClr val="007D9C"/>
                </a:solidFill>
                <a:latin typeface="Open Sans"/>
                <a:ea typeface="Open Sans"/>
                <a:cs typeface="Open Sans"/>
                <a:sym typeface="Open Sans"/>
              </a:rPr>
              <a:t>Accessibility Considerations: Alt text, proper labels, keyboard navigation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99073" y="1676156"/>
            <a:ext cx="13889854"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FUTURE WORK </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3679331" y="3577559"/>
            <a:ext cx="10929338" cy="4486910"/>
          </a:xfrm>
          <a:prstGeom prst="rect">
            <a:avLst/>
          </a:prstGeom>
        </p:spPr>
        <p:txBody>
          <a:bodyPr lIns="0" tIns="0" rIns="0" bIns="0" rtlCol="0" anchor="t">
            <a:spAutoFit/>
          </a:bodyPr>
          <a:lstStyle/>
          <a:p>
            <a:pPr marL="669289" lvl="1" indent="-334645" algn="l">
              <a:lnSpc>
                <a:spcPts val="3564"/>
              </a:lnSpc>
              <a:buFont typeface="Arial"/>
              <a:buChar char="•"/>
            </a:pPr>
            <a:r>
              <a:rPr lang="en-US" sz="3099">
                <a:solidFill>
                  <a:srgbClr val="007D9C"/>
                </a:solidFill>
                <a:latin typeface="Open Sauce"/>
                <a:ea typeface="Open Sauce"/>
                <a:cs typeface="Open Sauce"/>
                <a:sym typeface="Open Sauce"/>
              </a:rPr>
              <a:t>AI-based Sign Language Recognition: Developing a gesture recognition system for better interaction.</a:t>
            </a:r>
          </a:p>
          <a:p>
            <a:pPr algn="l">
              <a:lnSpc>
                <a:spcPts val="3564"/>
              </a:lnSpc>
            </a:pPr>
            <a:endParaRPr lang="en-US" sz="3099">
              <a:solidFill>
                <a:srgbClr val="007D9C"/>
              </a:solidFill>
              <a:latin typeface="Open Sauce"/>
              <a:ea typeface="Open Sauce"/>
              <a:cs typeface="Open Sauce"/>
              <a:sym typeface="Open Sauce"/>
            </a:endParaRPr>
          </a:p>
          <a:p>
            <a:pPr marL="669289" lvl="1" indent="-334645" algn="l">
              <a:lnSpc>
                <a:spcPts val="3564"/>
              </a:lnSpc>
              <a:buFont typeface="Arial"/>
              <a:buChar char="•"/>
            </a:pPr>
            <a:r>
              <a:rPr lang="en-US" sz="3099">
                <a:solidFill>
                  <a:srgbClr val="007D9C"/>
                </a:solidFill>
                <a:latin typeface="Open Sauce"/>
                <a:ea typeface="Open Sauce"/>
                <a:cs typeface="Open Sauce"/>
                <a:sym typeface="Open Sauce"/>
              </a:rPr>
              <a:t>Live Sign Language Interpretation: Real-time video-based sign language translation for improved communication.</a:t>
            </a:r>
          </a:p>
          <a:p>
            <a:pPr algn="l">
              <a:lnSpc>
                <a:spcPts val="3564"/>
              </a:lnSpc>
            </a:pPr>
            <a:endParaRPr lang="en-US" sz="3099">
              <a:solidFill>
                <a:srgbClr val="007D9C"/>
              </a:solidFill>
              <a:latin typeface="Open Sauce"/>
              <a:ea typeface="Open Sauce"/>
              <a:cs typeface="Open Sauce"/>
              <a:sym typeface="Open Sauce"/>
            </a:endParaRPr>
          </a:p>
          <a:p>
            <a:pPr marL="669289" lvl="1" indent="-334645" algn="l">
              <a:lnSpc>
                <a:spcPts val="3564"/>
              </a:lnSpc>
              <a:buFont typeface="Arial"/>
              <a:buChar char="•"/>
            </a:pPr>
            <a:r>
              <a:rPr lang="en-US" sz="3099">
                <a:solidFill>
                  <a:srgbClr val="007D9C"/>
                </a:solidFill>
                <a:latin typeface="Open Sauce"/>
                <a:ea typeface="Open Sauce"/>
                <a:cs typeface="Open Sauce"/>
                <a:sym typeface="Open Sauce"/>
              </a:rPr>
              <a:t>Integration with Schools &amp; Companies: Expanding usage to educational institutions and workplaces to promote inclusivity.</a:t>
            </a:r>
          </a:p>
        </p:txBody>
      </p:sp>
      <p:grpSp>
        <p:nvGrpSpPr>
          <p:cNvPr id="11" name="Group 11"/>
          <p:cNvGrpSpPr/>
          <p:nvPr/>
        </p:nvGrpSpPr>
        <p:grpSpPr>
          <a:xfrm>
            <a:off x="-638476" y="1080055"/>
            <a:ext cx="1399693" cy="13996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2522239" y="789692"/>
            <a:ext cx="13243522" cy="8707616"/>
          </a:xfrm>
          <a:custGeom>
            <a:avLst/>
            <a:gdLst/>
            <a:ahLst/>
            <a:cxnLst/>
            <a:rect l="l" t="t" r="r" b="b"/>
            <a:pathLst>
              <a:path w="13243522" h="8707616">
                <a:moveTo>
                  <a:pt x="0" y="0"/>
                </a:moveTo>
                <a:lnTo>
                  <a:pt x="13243522" y="0"/>
                </a:lnTo>
                <a:lnTo>
                  <a:pt x="13243522" y="8707616"/>
                </a:lnTo>
                <a:lnTo>
                  <a:pt x="0" y="8707616"/>
                </a:lnTo>
                <a:lnTo>
                  <a:pt x="0" y="0"/>
                </a:lnTo>
                <a:close/>
              </a:path>
            </a:pathLst>
          </a:custGeom>
          <a:blipFill>
            <a:blip r:embed="rId10"/>
            <a:stretch>
              <a:fillRect/>
            </a:stretch>
          </a:blipFill>
        </p:spPr>
        <p:txBody>
          <a:bodyPr/>
          <a:lstStyle/>
          <a:p>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576331" y="-549509"/>
            <a:ext cx="11135338" cy="5426031"/>
          </a:xfrm>
          <a:custGeom>
            <a:avLst/>
            <a:gdLst/>
            <a:ahLst/>
            <a:cxnLst/>
            <a:rect l="l" t="t" r="r" b="b"/>
            <a:pathLst>
              <a:path w="11135338" h="5426031">
                <a:moveTo>
                  <a:pt x="0" y="0"/>
                </a:moveTo>
                <a:lnTo>
                  <a:pt x="11135338" y="0"/>
                </a:lnTo>
                <a:lnTo>
                  <a:pt x="11135338" y="5426031"/>
                </a:lnTo>
                <a:lnTo>
                  <a:pt x="0" y="5426031"/>
                </a:lnTo>
                <a:lnTo>
                  <a:pt x="0" y="0"/>
                </a:lnTo>
                <a:close/>
              </a:path>
            </a:pathLst>
          </a:custGeom>
          <a:blipFill>
            <a:blip r:embed="rId10"/>
            <a:stretch>
              <a:fillRect r="-1490" b="-4920"/>
            </a:stretch>
          </a:blipFill>
        </p:spPr>
        <p:txBody>
          <a:bodyPr/>
          <a:lstStyle/>
          <a:p>
            <a:endParaRPr lang="en-IN"/>
          </a:p>
        </p:txBody>
      </p:sp>
      <p:sp>
        <p:nvSpPr>
          <p:cNvPr id="13" name="Freeform 13"/>
          <p:cNvSpPr/>
          <p:nvPr/>
        </p:nvSpPr>
        <p:spPr>
          <a:xfrm>
            <a:off x="3493371" y="5025209"/>
            <a:ext cx="11301259" cy="5410478"/>
          </a:xfrm>
          <a:custGeom>
            <a:avLst/>
            <a:gdLst/>
            <a:ahLst/>
            <a:cxnLst/>
            <a:rect l="l" t="t" r="r" b="b"/>
            <a:pathLst>
              <a:path w="11301259" h="5410478">
                <a:moveTo>
                  <a:pt x="0" y="0"/>
                </a:moveTo>
                <a:lnTo>
                  <a:pt x="11301258" y="0"/>
                </a:lnTo>
                <a:lnTo>
                  <a:pt x="11301258" y="5410478"/>
                </a:lnTo>
                <a:lnTo>
                  <a:pt x="0" y="5410478"/>
                </a:lnTo>
                <a:lnTo>
                  <a:pt x="0" y="0"/>
                </a:lnTo>
                <a:close/>
              </a:path>
            </a:pathLst>
          </a:custGeom>
          <a:blipFill>
            <a:blip r:embed="rId11"/>
            <a:stretch>
              <a:fillRect/>
            </a:stretch>
          </a:blipFill>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47405" y="2641673"/>
            <a:ext cx="10961264"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CONCLUSION</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3679331" y="4506078"/>
            <a:ext cx="10929338" cy="2638425"/>
          </a:xfrm>
          <a:prstGeom prst="rect">
            <a:avLst/>
          </a:prstGeom>
        </p:spPr>
        <p:txBody>
          <a:bodyPr lIns="0" tIns="0" rIns="0" bIns="0" rtlCol="0" anchor="t">
            <a:spAutoFit/>
          </a:bodyPr>
          <a:lstStyle/>
          <a:p>
            <a:pPr algn="l">
              <a:lnSpc>
                <a:spcPts val="3450"/>
              </a:lnSpc>
            </a:pPr>
            <a:r>
              <a:rPr lang="en-US" sz="3000">
                <a:solidFill>
                  <a:srgbClr val="007D9C"/>
                </a:solidFill>
                <a:latin typeface="Open Sauce"/>
                <a:ea typeface="Open Sauce"/>
                <a:cs typeface="Open Sauce"/>
                <a:sym typeface="Open Sauce"/>
              </a:rPr>
              <a:t>This website is designed to revolutionize learning and communication for deaf and mute people by providing a comprehensive, accessible, and interactive educational platform. It will bridge the gap between specially-abled students and mainstream education, enhancing inclusivity and accessibility in India.</a:t>
            </a:r>
          </a:p>
        </p:txBody>
      </p:sp>
      <p:grpSp>
        <p:nvGrpSpPr>
          <p:cNvPr id="11" name="Group 11"/>
          <p:cNvGrpSpPr/>
          <p:nvPr/>
        </p:nvGrpSpPr>
        <p:grpSpPr>
          <a:xfrm>
            <a:off x="-638476" y="1080055"/>
            <a:ext cx="1399693" cy="13996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3663368" y="1798085"/>
            <a:ext cx="10961264" cy="1262633"/>
          </a:xfrm>
          <a:prstGeom prst="rect">
            <a:avLst/>
          </a:prstGeom>
        </p:spPr>
        <p:txBody>
          <a:bodyPr lIns="0" tIns="0" rIns="0" bIns="0" rtlCol="0" anchor="t">
            <a:spAutoFit/>
          </a:bodyPr>
          <a:lstStyle/>
          <a:p>
            <a:pPr algn="ctr">
              <a:lnSpc>
                <a:spcPts val="9587"/>
              </a:lnSpc>
            </a:pPr>
            <a:r>
              <a:rPr lang="en-US" sz="9399" b="1" dirty="0">
                <a:solidFill>
                  <a:srgbClr val="007D9C"/>
                </a:solidFill>
                <a:latin typeface="Open Sauce Heavy"/>
                <a:ea typeface="Open Sauce Heavy"/>
                <a:cs typeface="Open Sauce Heavy"/>
                <a:sym typeface="Open Sauce Heavy"/>
              </a:rPr>
              <a:t>REFERENCES</a:t>
            </a:r>
          </a:p>
        </p:txBody>
      </p:sp>
      <p:sp>
        <p:nvSpPr>
          <p:cNvPr id="13" name="TextBox 13"/>
          <p:cNvSpPr txBox="1"/>
          <p:nvPr/>
        </p:nvSpPr>
        <p:spPr>
          <a:xfrm>
            <a:off x="2362200" y="3031719"/>
            <a:ext cx="7106994" cy="1117784"/>
          </a:xfrm>
          <a:prstGeom prst="rect">
            <a:avLst/>
          </a:prstGeom>
        </p:spPr>
        <p:txBody>
          <a:bodyPr wrap="square" lIns="0" tIns="0" rIns="0" bIns="0" rtlCol="0" anchor="t">
            <a:spAutoFit/>
          </a:bodyPr>
          <a:lstStyle/>
          <a:p>
            <a:pPr algn="ctr">
              <a:lnSpc>
                <a:spcPts val="4504"/>
              </a:lnSpc>
            </a:pPr>
            <a:endParaRPr dirty="0"/>
          </a:p>
          <a:p>
            <a:pPr algn="ctr">
              <a:lnSpc>
                <a:spcPts val="4504"/>
              </a:lnSpc>
              <a:spcBef>
                <a:spcPct val="0"/>
              </a:spcBef>
            </a:pPr>
            <a:r>
              <a:rPr lang="en-US" sz="3217" dirty="0">
                <a:solidFill>
                  <a:schemeClr val="tx2">
                    <a:lumMod val="60000"/>
                    <a:lumOff val="40000"/>
                  </a:schemeClr>
                </a:solidFill>
                <a:latin typeface="Open Sans"/>
                <a:ea typeface="Open Sans"/>
                <a:cs typeface="Open Sans"/>
                <a:sym typeface="Open Sans"/>
              </a:rPr>
              <a:t>https://www.learnsign.in/about-1</a:t>
            </a:r>
            <a:endParaRPr lang="en-US" sz="3217" dirty="0">
              <a:solidFill>
                <a:schemeClr val="tx2">
                  <a:lumMod val="60000"/>
                  <a:lumOff val="40000"/>
                </a:schemeClr>
              </a:solidFill>
              <a:latin typeface="Open Sans"/>
              <a:ea typeface="Open Sans"/>
              <a:cs typeface="Open Sans"/>
              <a:sym typeface="Open Sans"/>
              <a:hlinkClick r:id="rId10" tooltip="https://www.learnsign.in/about-1">
                <a:extLst>
                  <a:ext uri="{A12FA001-AC4F-418D-AE19-62706E023703}">
                    <ahyp:hlinkClr xmlns:ahyp="http://schemas.microsoft.com/office/drawing/2018/hyperlinkcolor" val="tx"/>
                  </a:ext>
                </a:extLst>
              </a:hlinkClick>
            </a:endParaRPr>
          </a:p>
        </p:txBody>
      </p:sp>
      <p:sp>
        <p:nvSpPr>
          <p:cNvPr id="14" name="TextBox 14"/>
          <p:cNvSpPr txBox="1"/>
          <p:nvPr/>
        </p:nvSpPr>
        <p:spPr>
          <a:xfrm>
            <a:off x="-638476" y="4207077"/>
            <a:ext cx="15443283" cy="587658"/>
          </a:xfrm>
          <a:prstGeom prst="rect">
            <a:avLst/>
          </a:prstGeom>
        </p:spPr>
        <p:txBody>
          <a:bodyPr lIns="0" tIns="0" rIns="0" bIns="0" rtlCol="0" anchor="t">
            <a:spAutoFit/>
          </a:bodyPr>
          <a:lstStyle/>
          <a:p>
            <a:pPr algn="ctr">
              <a:lnSpc>
                <a:spcPts val="4884"/>
              </a:lnSpc>
              <a:spcBef>
                <a:spcPct val="0"/>
              </a:spcBef>
            </a:pPr>
            <a:r>
              <a:rPr lang="en-US" sz="3488" dirty="0">
                <a:solidFill>
                  <a:srgbClr val="007D9C"/>
                </a:solidFill>
                <a:latin typeface="Open Sans"/>
                <a:ea typeface="Open Sans"/>
                <a:cs typeface="Open Sans"/>
                <a:sym typeface="Open Sans"/>
              </a:rPr>
              <a:t>https://www.signlanguage101.com/books</a:t>
            </a:r>
          </a:p>
        </p:txBody>
      </p:sp>
      <p:sp>
        <p:nvSpPr>
          <p:cNvPr id="15" name="TextBox 15"/>
          <p:cNvSpPr txBox="1"/>
          <p:nvPr/>
        </p:nvSpPr>
        <p:spPr>
          <a:xfrm>
            <a:off x="2743690" y="4814700"/>
            <a:ext cx="15279595" cy="4072878"/>
          </a:xfrm>
          <a:prstGeom prst="rect">
            <a:avLst/>
          </a:prstGeom>
        </p:spPr>
        <p:txBody>
          <a:bodyPr lIns="0" tIns="0" rIns="0" bIns="0" rtlCol="0" anchor="t">
            <a:spAutoFit/>
          </a:bodyPr>
          <a:lstStyle/>
          <a:p>
            <a:pPr algn="l">
              <a:lnSpc>
                <a:spcPts val="4646"/>
              </a:lnSpc>
              <a:spcBef>
                <a:spcPct val="0"/>
              </a:spcBef>
            </a:pPr>
            <a:r>
              <a:rPr lang="en-US" sz="3318">
                <a:solidFill>
                  <a:srgbClr val="007D9C"/>
                </a:solidFill>
                <a:latin typeface="Open Sans"/>
                <a:ea typeface="Open Sans"/>
                <a:cs typeface="Open Sans"/>
                <a:sym typeface="Open Sans"/>
              </a:rPr>
              <a:t>https://www.design.com/maker/logo/af70ff4b-35f7-49f5-8a37-5891ac728a5d/draft/8563fa51-9593-44a6-94d8-346487cf280f</a:t>
            </a:r>
          </a:p>
          <a:p>
            <a:pPr algn="l">
              <a:lnSpc>
                <a:spcPts val="4646"/>
              </a:lnSpc>
              <a:spcBef>
                <a:spcPct val="0"/>
              </a:spcBef>
            </a:pPr>
            <a:r>
              <a:rPr lang="en-US" sz="3318">
                <a:solidFill>
                  <a:srgbClr val="007D9C"/>
                </a:solidFill>
                <a:latin typeface="Open Sans"/>
                <a:ea typeface="Open Sans"/>
                <a:cs typeface="Open Sans"/>
                <a:sym typeface="Open Sans"/>
              </a:rPr>
              <a:t>https://www.istockphoto.com</a:t>
            </a:r>
          </a:p>
          <a:p>
            <a:pPr algn="l">
              <a:lnSpc>
                <a:spcPts val="4646"/>
              </a:lnSpc>
              <a:spcBef>
                <a:spcPct val="0"/>
              </a:spcBef>
            </a:pPr>
            <a:r>
              <a:rPr lang="en-US" sz="3318">
                <a:solidFill>
                  <a:srgbClr val="007D9C"/>
                </a:solidFill>
                <a:latin typeface="Open Sans"/>
                <a:ea typeface="Open Sans"/>
                <a:cs typeface="Open Sans"/>
                <a:sym typeface="Open Sans"/>
              </a:rPr>
              <a:t>https://www.remove.bg/upload</a:t>
            </a:r>
          </a:p>
          <a:p>
            <a:pPr algn="l">
              <a:lnSpc>
                <a:spcPts val="4646"/>
              </a:lnSpc>
              <a:spcBef>
                <a:spcPct val="0"/>
              </a:spcBef>
            </a:pPr>
            <a:r>
              <a:rPr lang="en-US" sz="3318">
                <a:solidFill>
                  <a:srgbClr val="007D9C"/>
                </a:solidFill>
                <a:latin typeface="Open Sans"/>
                <a:ea typeface="Open Sans"/>
                <a:cs typeface="Open Sans"/>
                <a:sym typeface="Open Sans"/>
              </a:rPr>
              <a:t>https://pinetools.com/overlay-images</a:t>
            </a:r>
          </a:p>
          <a:p>
            <a:pPr algn="l">
              <a:lnSpc>
                <a:spcPts val="4646"/>
              </a:lnSpc>
              <a:spcBef>
                <a:spcPct val="0"/>
              </a:spcBef>
            </a:pPr>
            <a:r>
              <a:rPr lang="en-US" sz="3318">
                <a:solidFill>
                  <a:srgbClr val="007D9C"/>
                </a:solidFill>
                <a:latin typeface="Open Sans"/>
                <a:ea typeface="Open Sans"/>
                <a:cs typeface="Open Sans"/>
                <a:sym typeface="Open Sans"/>
              </a:rPr>
              <a:t>https://www.freepik.com/icons/education</a:t>
            </a:r>
          </a:p>
          <a:p>
            <a:pPr algn="l">
              <a:lnSpc>
                <a:spcPts val="4646"/>
              </a:lnSpc>
              <a:spcBef>
                <a:spcPct val="0"/>
              </a:spcBef>
            </a:pPr>
            <a:r>
              <a:rPr lang="en-US" sz="3318">
                <a:solidFill>
                  <a:srgbClr val="007D9C"/>
                </a:solidFill>
                <a:latin typeface="Open Sans"/>
                <a:ea typeface="Open Sans"/>
                <a:cs typeface="Open Sans"/>
                <a:sym typeface="Open Sans"/>
              </a:rPr>
              <a:t>https://islrtc.nic.in/ncert-books-in-isl/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1980984" y="3585330"/>
            <a:ext cx="14326033" cy="2908936"/>
          </a:xfrm>
          <a:prstGeom prst="rect">
            <a:avLst/>
          </a:prstGeom>
        </p:spPr>
        <p:txBody>
          <a:bodyPr lIns="0" tIns="0" rIns="0" bIns="0" rtlCol="0" anchor="t">
            <a:spAutoFit/>
          </a:bodyPr>
          <a:lstStyle/>
          <a:p>
            <a:pPr algn="ctr">
              <a:lnSpc>
                <a:spcPts val="11220"/>
              </a:lnSpc>
            </a:pPr>
            <a:r>
              <a:rPr lang="en-US" sz="11000" b="1" i="1">
                <a:solidFill>
                  <a:srgbClr val="007D9C"/>
                </a:solidFill>
                <a:latin typeface="Open Sauce Heavy Italics"/>
                <a:ea typeface="Open Sauce Heavy Italics"/>
                <a:cs typeface="Open Sauce Heavy Italics"/>
                <a:sym typeface="Open Sauce Heavy Italics"/>
              </a:rPr>
              <a:t>THANK</a:t>
            </a:r>
          </a:p>
          <a:p>
            <a:pPr algn="ctr">
              <a:lnSpc>
                <a:spcPts val="11220"/>
              </a:lnSpc>
            </a:pPr>
            <a:r>
              <a:rPr lang="en-US" sz="11000" b="1" i="1">
                <a:solidFill>
                  <a:srgbClr val="007D9C"/>
                </a:solidFill>
                <a:latin typeface="Open Sauce Heavy Italics"/>
                <a:ea typeface="Open Sauce Heavy Italics"/>
                <a:cs typeface="Open Sauce Heavy Italics"/>
                <a:sym typeface="Open Sauce Heavy Italics"/>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63368" y="1895888"/>
            <a:ext cx="10961264"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INTRODUCTION</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3695294" y="3623077"/>
            <a:ext cx="10929338" cy="5705475"/>
          </a:xfrm>
          <a:prstGeom prst="rect">
            <a:avLst/>
          </a:prstGeom>
        </p:spPr>
        <p:txBody>
          <a:bodyPr lIns="0" tIns="0" rIns="0" bIns="0" rtlCol="0" anchor="t">
            <a:spAutoFit/>
          </a:bodyPr>
          <a:lstStyle/>
          <a:p>
            <a:pPr algn="ctr">
              <a:lnSpc>
                <a:spcPts val="3450"/>
              </a:lnSpc>
            </a:pPr>
            <a:r>
              <a:rPr lang="en-US" sz="3000">
                <a:solidFill>
                  <a:srgbClr val="007D9C"/>
                </a:solidFill>
                <a:latin typeface="Open Sauce"/>
                <a:ea typeface="Open Sauce"/>
                <a:cs typeface="Open Sauce"/>
                <a:sym typeface="Open Sauce"/>
              </a:rPr>
              <a:t>In alignment with the Government of Gujarat's commitment to inclusive education, this project aims to develop a web-based learning platform for deaf and mute individuals. The website bridges communication gaps by integrating Indian Sign Language (ISL) with Gujarati and English, enhancing learning experiences.</a:t>
            </a:r>
          </a:p>
          <a:p>
            <a:pPr algn="ctr">
              <a:lnSpc>
                <a:spcPts val="3450"/>
              </a:lnSpc>
            </a:pPr>
            <a:endParaRPr lang="en-US" sz="3000">
              <a:solidFill>
                <a:srgbClr val="007D9C"/>
              </a:solidFill>
              <a:latin typeface="Open Sauce"/>
              <a:ea typeface="Open Sauce"/>
              <a:cs typeface="Open Sauce"/>
              <a:sym typeface="Open Sauce"/>
            </a:endParaRPr>
          </a:p>
          <a:p>
            <a:pPr algn="ctr">
              <a:lnSpc>
                <a:spcPts val="3450"/>
              </a:lnSpc>
            </a:pPr>
            <a:r>
              <a:rPr lang="en-US" sz="3000">
                <a:solidFill>
                  <a:srgbClr val="007D9C"/>
                </a:solidFill>
                <a:latin typeface="Open Sauce"/>
                <a:ea typeface="Open Sauce"/>
                <a:cs typeface="Open Sauce"/>
                <a:sym typeface="Open Sauce"/>
              </a:rPr>
              <a:t>It serves as a learning and communication tool, helping users recognize and understand signs in real time. The platform provides bilingual resources in English and Gujarati, making education more accessible while fostering better communication through sign language conversion and interactive learning.</a:t>
            </a:r>
          </a:p>
        </p:txBody>
      </p:sp>
      <p:grpSp>
        <p:nvGrpSpPr>
          <p:cNvPr id="11" name="Group 11"/>
          <p:cNvGrpSpPr/>
          <p:nvPr/>
        </p:nvGrpSpPr>
        <p:grpSpPr>
          <a:xfrm>
            <a:off x="-638476" y="1080055"/>
            <a:ext cx="1399693" cy="13996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93925" y="1929394"/>
            <a:ext cx="10961264"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OBJECTIVE</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3547214" y="3733798"/>
            <a:ext cx="11654686" cy="5267325"/>
          </a:xfrm>
          <a:prstGeom prst="rect">
            <a:avLst/>
          </a:prstGeom>
        </p:spPr>
        <p:txBody>
          <a:bodyPr lIns="0" tIns="0" rIns="0" bIns="0" rtlCol="0" anchor="t">
            <a:spAutoFit/>
          </a:bodyPr>
          <a:lstStyle/>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The primary objective of this web-based learning platform is to empower deaf and mute people by providing an interactive, accessible, and inclusive educational environment that supports Gujarati and Indian Sign Language (ISL). </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The website aims to bridge communication and learning gaps by leveraging technology-driven solutions in education.</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Create a user-friendly  learning platform</a:t>
            </a:r>
          </a:p>
          <a:p>
            <a:pPr algn="l">
              <a:lnSpc>
                <a:spcPts val="3450"/>
              </a:lnSpc>
            </a:pPr>
            <a:endParaRPr lang="en-US" sz="3000">
              <a:solidFill>
                <a:srgbClr val="007D9C"/>
              </a:solidFill>
              <a:latin typeface="Open Sauce"/>
              <a:ea typeface="Open Sauce"/>
              <a:cs typeface="Open Sauce"/>
              <a:sym typeface="Open Sauce"/>
            </a:endParaRPr>
          </a:p>
        </p:txBody>
      </p:sp>
      <p:grpSp>
        <p:nvGrpSpPr>
          <p:cNvPr id="11" name="Group 11"/>
          <p:cNvGrpSpPr/>
          <p:nvPr/>
        </p:nvGrpSpPr>
        <p:grpSpPr>
          <a:xfrm>
            <a:off x="-638476" y="1080055"/>
            <a:ext cx="1399693" cy="139969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3345696" y="1698599"/>
            <a:ext cx="11596609"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SCOPE</a:t>
            </a:r>
          </a:p>
        </p:txBody>
      </p:sp>
      <p:sp>
        <p:nvSpPr>
          <p:cNvPr id="13" name="TextBox 13"/>
          <p:cNvSpPr txBox="1"/>
          <p:nvPr/>
        </p:nvSpPr>
        <p:spPr>
          <a:xfrm>
            <a:off x="3317216" y="3777573"/>
            <a:ext cx="6063034" cy="3952875"/>
          </a:xfrm>
          <a:prstGeom prst="rect">
            <a:avLst/>
          </a:prstGeom>
        </p:spPr>
        <p:txBody>
          <a:bodyPr lIns="0" tIns="0" rIns="0" bIns="0" rtlCol="0" anchor="t">
            <a:spAutoFit/>
          </a:bodyPr>
          <a:lstStyle/>
          <a:p>
            <a:pPr algn="l">
              <a:lnSpc>
                <a:spcPts val="3450"/>
              </a:lnSpc>
            </a:pPr>
            <a:r>
              <a:rPr lang="en-US" sz="3000" b="1">
                <a:solidFill>
                  <a:srgbClr val="007D9C"/>
                </a:solidFill>
                <a:latin typeface="Open Sauce Bold"/>
                <a:ea typeface="Open Sauce Bold"/>
                <a:cs typeface="Open Sauce Bold"/>
                <a:sym typeface="Open Sauce Bold"/>
              </a:rPr>
              <a:t>Educational Scope</a:t>
            </a:r>
          </a:p>
          <a:p>
            <a:pPr algn="l">
              <a:lnSpc>
                <a:spcPts val="3450"/>
              </a:lnSpc>
            </a:pPr>
            <a:endParaRPr lang="en-US" sz="3000" b="1">
              <a:solidFill>
                <a:srgbClr val="007D9C"/>
              </a:solidFill>
              <a:latin typeface="Open Sauce Bold"/>
              <a:ea typeface="Open Sauce Bold"/>
              <a:cs typeface="Open Sauce Bold"/>
              <a:sym typeface="Open Sauce Bold"/>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Gujarati Learning</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Mathematics</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Science</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Exercises </a:t>
            </a:r>
          </a:p>
        </p:txBody>
      </p:sp>
      <p:sp>
        <p:nvSpPr>
          <p:cNvPr id="14" name="TextBox 14"/>
          <p:cNvSpPr txBox="1"/>
          <p:nvPr/>
        </p:nvSpPr>
        <p:spPr>
          <a:xfrm>
            <a:off x="9380250" y="3777573"/>
            <a:ext cx="6063034" cy="3514725"/>
          </a:xfrm>
          <a:prstGeom prst="rect">
            <a:avLst/>
          </a:prstGeom>
        </p:spPr>
        <p:txBody>
          <a:bodyPr lIns="0" tIns="0" rIns="0" bIns="0" rtlCol="0" anchor="t">
            <a:spAutoFit/>
          </a:bodyPr>
          <a:lstStyle/>
          <a:p>
            <a:pPr algn="l">
              <a:lnSpc>
                <a:spcPts val="3450"/>
              </a:lnSpc>
            </a:pPr>
            <a:r>
              <a:rPr lang="en-US" sz="3000" b="1">
                <a:solidFill>
                  <a:srgbClr val="007D9C"/>
                </a:solidFill>
                <a:latin typeface="Open Sauce Bold"/>
                <a:ea typeface="Open Sauce Bold"/>
                <a:cs typeface="Open Sauce Bold"/>
                <a:sym typeface="Open Sauce Bold"/>
              </a:rPr>
              <a:t>Functional Scope</a:t>
            </a:r>
          </a:p>
          <a:p>
            <a:pPr algn="l">
              <a:lnSpc>
                <a:spcPts val="3450"/>
              </a:lnSpc>
            </a:pPr>
            <a:endParaRPr lang="en-US" sz="3000" b="1">
              <a:solidFill>
                <a:srgbClr val="007D9C"/>
              </a:solidFill>
              <a:latin typeface="Open Sauce Bold"/>
              <a:ea typeface="Open Sauce Bold"/>
              <a:cs typeface="Open Sauce Bold"/>
              <a:sym typeface="Open Sauce Bold"/>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Interactive Learning Modules</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Data Analytics &amp; Report Generation</a:t>
            </a:r>
          </a:p>
          <a:p>
            <a:pPr algn="l">
              <a:lnSpc>
                <a:spcPts val="3450"/>
              </a:lnSpc>
            </a:pPr>
            <a:endParaRPr lang="en-US" sz="3000">
              <a:solidFill>
                <a:srgbClr val="007D9C"/>
              </a:solidFill>
              <a:latin typeface="Open Sauce"/>
              <a:ea typeface="Open Sauce"/>
              <a:cs typeface="Open Sauce"/>
              <a:sym typeface="Open Sauce"/>
            </a:endParaRPr>
          </a:p>
          <a:p>
            <a:pPr marL="647700" lvl="1" indent="-323850" algn="l">
              <a:lnSpc>
                <a:spcPts val="3450"/>
              </a:lnSpc>
              <a:buFont typeface="Arial"/>
              <a:buChar char="•"/>
            </a:pPr>
            <a:r>
              <a:rPr lang="en-US" sz="3000">
                <a:solidFill>
                  <a:srgbClr val="007D9C"/>
                </a:solidFill>
                <a:latin typeface="Open Sauce"/>
                <a:ea typeface="Open Sauce"/>
                <a:cs typeface="Open Sauce"/>
                <a:sym typeface="Open Sauce"/>
              </a:rPr>
              <a:t>Multi-Language Support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17259300" y="6703862"/>
            <a:ext cx="2053173" cy="205317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9" name="Group 9"/>
          <p:cNvGrpSpPr/>
          <p:nvPr/>
        </p:nvGrpSpPr>
        <p:grpSpPr>
          <a:xfrm>
            <a:off x="-638476" y="1080055"/>
            <a:ext cx="1399693" cy="139969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3657600" y="1218636"/>
            <a:ext cx="11290226" cy="1486241"/>
          </a:xfrm>
          <a:prstGeom prst="rect">
            <a:avLst/>
          </a:prstGeom>
        </p:spPr>
        <p:txBody>
          <a:bodyPr wrap="square" lIns="0" tIns="0" rIns="0" bIns="0" rtlCol="0" anchor="t">
            <a:spAutoFit/>
          </a:bodyPr>
          <a:lstStyle/>
          <a:p>
            <a:pPr algn="ctr">
              <a:lnSpc>
                <a:spcPts val="13042"/>
              </a:lnSpc>
              <a:spcBef>
                <a:spcPct val="0"/>
              </a:spcBef>
            </a:pPr>
            <a:r>
              <a:rPr lang="en-US" sz="8000" b="1" dirty="0">
                <a:solidFill>
                  <a:srgbClr val="007D9C"/>
                </a:solidFill>
                <a:latin typeface="Open Sauce Bold"/>
                <a:ea typeface="Open Sauce Bold"/>
                <a:cs typeface="Open Sauce Bold"/>
                <a:sym typeface="Open Sauce Bold"/>
              </a:rPr>
              <a:t>PLAN COMPONENTS</a:t>
            </a:r>
          </a:p>
        </p:txBody>
      </p:sp>
      <p:sp>
        <p:nvSpPr>
          <p:cNvPr id="13" name="TextBox 13"/>
          <p:cNvSpPr txBox="1"/>
          <p:nvPr/>
        </p:nvSpPr>
        <p:spPr>
          <a:xfrm>
            <a:off x="2304807" y="3513729"/>
            <a:ext cx="7645479" cy="688298"/>
          </a:xfrm>
          <a:prstGeom prst="rect">
            <a:avLst/>
          </a:prstGeom>
        </p:spPr>
        <p:txBody>
          <a:bodyPr lIns="0" tIns="0" rIns="0" bIns="0" rtlCol="0" anchor="t">
            <a:spAutoFit/>
          </a:bodyPr>
          <a:lstStyle/>
          <a:p>
            <a:pPr algn="ctr">
              <a:lnSpc>
                <a:spcPts val="5637"/>
              </a:lnSpc>
              <a:spcBef>
                <a:spcPct val="0"/>
              </a:spcBef>
            </a:pPr>
            <a:r>
              <a:rPr lang="en-US" sz="4026">
                <a:solidFill>
                  <a:srgbClr val="007D9C"/>
                </a:solidFill>
                <a:latin typeface="Open Sans"/>
                <a:ea typeface="Open Sans"/>
                <a:cs typeface="Open Sans"/>
                <a:sym typeface="Open Sans"/>
              </a:rPr>
              <a:t>Frontend: React (Vite) + Tailwind</a:t>
            </a:r>
          </a:p>
        </p:txBody>
      </p:sp>
      <p:sp>
        <p:nvSpPr>
          <p:cNvPr id="14" name="TextBox 14"/>
          <p:cNvSpPr txBox="1"/>
          <p:nvPr/>
        </p:nvSpPr>
        <p:spPr>
          <a:xfrm>
            <a:off x="1083651" y="4678277"/>
            <a:ext cx="8875138" cy="688314"/>
          </a:xfrm>
          <a:prstGeom prst="rect">
            <a:avLst/>
          </a:prstGeom>
        </p:spPr>
        <p:txBody>
          <a:bodyPr lIns="0" tIns="0" rIns="0" bIns="0" rtlCol="0" anchor="t">
            <a:spAutoFit/>
          </a:bodyPr>
          <a:lstStyle/>
          <a:p>
            <a:pPr algn="ctr">
              <a:lnSpc>
                <a:spcPts val="5636"/>
              </a:lnSpc>
              <a:spcBef>
                <a:spcPct val="0"/>
              </a:spcBef>
            </a:pPr>
            <a:r>
              <a:rPr lang="en-US" sz="4026">
                <a:solidFill>
                  <a:srgbClr val="007D9C"/>
                </a:solidFill>
                <a:latin typeface="Open Sans"/>
                <a:ea typeface="Open Sans"/>
                <a:cs typeface="Open Sans"/>
                <a:sym typeface="Open Sans"/>
              </a:rPr>
              <a:t>Backend: Node.js + Express</a:t>
            </a:r>
          </a:p>
        </p:txBody>
      </p:sp>
      <p:sp>
        <p:nvSpPr>
          <p:cNvPr id="15" name="TextBox 15"/>
          <p:cNvSpPr txBox="1"/>
          <p:nvPr/>
        </p:nvSpPr>
        <p:spPr>
          <a:xfrm>
            <a:off x="2304807" y="5842841"/>
            <a:ext cx="6262807" cy="687427"/>
          </a:xfrm>
          <a:prstGeom prst="rect">
            <a:avLst/>
          </a:prstGeom>
        </p:spPr>
        <p:txBody>
          <a:bodyPr lIns="0" tIns="0" rIns="0" bIns="0" rtlCol="0" anchor="t">
            <a:spAutoFit/>
          </a:bodyPr>
          <a:lstStyle/>
          <a:p>
            <a:pPr algn="ctr">
              <a:lnSpc>
                <a:spcPts val="5685"/>
              </a:lnSpc>
              <a:spcBef>
                <a:spcPct val="0"/>
              </a:spcBef>
            </a:pPr>
            <a:r>
              <a:rPr lang="en-US" sz="4060">
                <a:solidFill>
                  <a:srgbClr val="007D9C"/>
                </a:solidFill>
                <a:latin typeface="Open Sans"/>
                <a:ea typeface="Open Sans"/>
                <a:cs typeface="Open Sans"/>
                <a:sym typeface="Open Sans"/>
              </a:rPr>
              <a:t>DataBase: MongoDB Atlas</a:t>
            </a:r>
          </a:p>
        </p:txBody>
      </p:sp>
      <p:sp>
        <p:nvSpPr>
          <p:cNvPr id="16" name="TextBox 16"/>
          <p:cNvSpPr txBox="1"/>
          <p:nvPr/>
        </p:nvSpPr>
        <p:spPr>
          <a:xfrm>
            <a:off x="2304807" y="7058778"/>
            <a:ext cx="10654513" cy="706150"/>
          </a:xfrm>
          <a:prstGeom prst="rect">
            <a:avLst/>
          </a:prstGeom>
        </p:spPr>
        <p:txBody>
          <a:bodyPr lIns="0" tIns="0" rIns="0" bIns="0" rtlCol="0" anchor="t">
            <a:spAutoFit/>
          </a:bodyPr>
          <a:lstStyle/>
          <a:p>
            <a:pPr algn="just">
              <a:lnSpc>
                <a:spcPts val="5703"/>
              </a:lnSpc>
              <a:spcBef>
                <a:spcPct val="0"/>
              </a:spcBef>
            </a:pPr>
            <a:r>
              <a:rPr lang="en-US" sz="4073">
                <a:solidFill>
                  <a:srgbClr val="007D9C"/>
                </a:solidFill>
                <a:latin typeface="Open Sans"/>
                <a:ea typeface="Open Sans"/>
                <a:cs typeface="Open Sans"/>
                <a:sym typeface="Open Sans"/>
              </a:rPr>
              <a:t>Version Control: Github &amp; Github Desktop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663368" y="1680592"/>
            <a:ext cx="10961264" cy="1262633"/>
          </a:xfrm>
          <a:prstGeom prst="rect">
            <a:avLst/>
          </a:prstGeom>
        </p:spPr>
        <p:txBody>
          <a:bodyPr lIns="0" tIns="0" rIns="0" bIns="0" rtlCol="0" anchor="t">
            <a:spAutoFit/>
          </a:bodyPr>
          <a:lstStyle/>
          <a:p>
            <a:pPr algn="ctr">
              <a:lnSpc>
                <a:spcPts val="9587"/>
              </a:lnSpc>
            </a:pPr>
            <a:r>
              <a:rPr lang="en-US" sz="9399" b="1">
                <a:solidFill>
                  <a:srgbClr val="007D9C"/>
                </a:solidFill>
                <a:latin typeface="Open Sauce Heavy"/>
                <a:ea typeface="Open Sauce Heavy"/>
                <a:cs typeface="Open Sauce Heavy"/>
                <a:sym typeface="Open Sauce Heavy"/>
              </a:rPr>
              <a:t>LIMITATIONS</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361867" y="3489710"/>
            <a:ext cx="5292352" cy="5267325"/>
          </a:xfrm>
          <a:prstGeom prst="rect">
            <a:avLst/>
          </a:prstGeom>
        </p:spPr>
        <p:txBody>
          <a:bodyPr lIns="0" tIns="0" rIns="0" bIns="0" rtlCol="0" anchor="t">
            <a:spAutoFit/>
          </a:bodyPr>
          <a:lstStyle/>
          <a:p>
            <a:pPr algn="ctr">
              <a:lnSpc>
                <a:spcPts val="3450"/>
              </a:lnSpc>
            </a:pPr>
            <a:r>
              <a:rPr lang="en-US" sz="3000" b="1">
                <a:solidFill>
                  <a:srgbClr val="007D9C"/>
                </a:solidFill>
                <a:latin typeface="Open Sauce Bold"/>
                <a:ea typeface="Open Sauce Bold"/>
                <a:cs typeface="Open Sauce Bold"/>
                <a:sym typeface="Open Sauce Bold"/>
              </a:rPr>
              <a:t>Accuracy of Sign Language Translation:</a:t>
            </a:r>
          </a:p>
          <a:p>
            <a:pPr algn="ctr">
              <a:lnSpc>
                <a:spcPts val="3450"/>
              </a:lnSpc>
            </a:pPr>
            <a:endParaRPr lang="en-US" sz="3000" b="1">
              <a:solidFill>
                <a:srgbClr val="007D9C"/>
              </a:solidFill>
              <a:latin typeface="Open Sauce Bold"/>
              <a:ea typeface="Open Sauce Bold"/>
              <a:cs typeface="Open Sauce Bold"/>
              <a:sym typeface="Open Sauce Bold"/>
            </a:endParaRPr>
          </a:p>
          <a:p>
            <a:pPr algn="ctr">
              <a:lnSpc>
                <a:spcPts val="3450"/>
              </a:lnSpc>
            </a:pPr>
            <a:r>
              <a:rPr lang="en-US" sz="3000">
                <a:solidFill>
                  <a:srgbClr val="007D9C"/>
                </a:solidFill>
                <a:latin typeface="Open Sauce"/>
                <a:ea typeface="Open Sauce"/>
                <a:cs typeface="Open Sauce"/>
                <a:sym typeface="Open Sauce"/>
              </a:rPr>
              <a:t>Automated Gujarati-to-Sign Language and Speech-to-Sign conversions may not always be 100% accurate.</a:t>
            </a:r>
          </a:p>
          <a:p>
            <a:pPr algn="ctr">
              <a:lnSpc>
                <a:spcPts val="3450"/>
              </a:lnSpc>
            </a:pPr>
            <a:endParaRPr lang="en-US" sz="3000">
              <a:solidFill>
                <a:srgbClr val="007D9C"/>
              </a:solidFill>
              <a:latin typeface="Open Sauce"/>
              <a:ea typeface="Open Sauce"/>
              <a:cs typeface="Open Sauce"/>
              <a:sym typeface="Open Sauce"/>
            </a:endParaRPr>
          </a:p>
          <a:p>
            <a:pPr algn="ctr">
              <a:lnSpc>
                <a:spcPts val="3450"/>
              </a:lnSpc>
            </a:pPr>
            <a:r>
              <a:rPr lang="en-US" sz="3000">
                <a:solidFill>
                  <a:srgbClr val="007D9C"/>
                </a:solidFill>
                <a:latin typeface="Open Sauce"/>
                <a:ea typeface="Open Sauce"/>
                <a:cs typeface="Open Sauce"/>
                <a:sym typeface="Open Sauce"/>
              </a:rPr>
              <a:t>Some complex sentences or regional variations in sign language might not be well-represented.</a:t>
            </a:r>
          </a:p>
        </p:txBody>
      </p:sp>
      <p:sp>
        <p:nvSpPr>
          <p:cNvPr id="14" name="TextBox 14"/>
          <p:cNvSpPr txBox="1"/>
          <p:nvPr/>
        </p:nvSpPr>
        <p:spPr>
          <a:xfrm>
            <a:off x="6663745" y="3489710"/>
            <a:ext cx="5292352" cy="5267325"/>
          </a:xfrm>
          <a:prstGeom prst="rect">
            <a:avLst/>
          </a:prstGeom>
        </p:spPr>
        <p:txBody>
          <a:bodyPr lIns="0" tIns="0" rIns="0" bIns="0" rtlCol="0" anchor="t">
            <a:spAutoFit/>
          </a:bodyPr>
          <a:lstStyle/>
          <a:p>
            <a:pPr algn="ctr">
              <a:lnSpc>
                <a:spcPts val="3450"/>
              </a:lnSpc>
            </a:pPr>
            <a:r>
              <a:rPr lang="en-US" sz="3000" b="1">
                <a:solidFill>
                  <a:srgbClr val="007D9C"/>
                </a:solidFill>
                <a:latin typeface="Open Sauce Bold"/>
                <a:ea typeface="Open Sauce Bold"/>
                <a:cs typeface="Open Sauce Bold"/>
                <a:sym typeface="Open Sauce Bold"/>
              </a:rPr>
              <a:t>Need for Continuous Content Updates:</a:t>
            </a:r>
          </a:p>
          <a:p>
            <a:pPr algn="ctr">
              <a:lnSpc>
                <a:spcPts val="3450"/>
              </a:lnSpc>
            </a:pPr>
            <a:endParaRPr lang="en-US" sz="3000" b="1">
              <a:solidFill>
                <a:srgbClr val="007D9C"/>
              </a:solidFill>
              <a:latin typeface="Open Sauce Bold"/>
              <a:ea typeface="Open Sauce Bold"/>
              <a:cs typeface="Open Sauce Bold"/>
              <a:sym typeface="Open Sauce Bold"/>
            </a:endParaRPr>
          </a:p>
          <a:p>
            <a:pPr algn="ctr">
              <a:lnSpc>
                <a:spcPts val="3450"/>
              </a:lnSpc>
            </a:pPr>
            <a:r>
              <a:rPr lang="en-US" sz="3000">
                <a:solidFill>
                  <a:srgbClr val="007D9C"/>
                </a:solidFill>
                <a:latin typeface="Open Sauce"/>
                <a:ea typeface="Open Sauce"/>
                <a:cs typeface="Open Sauce"/>
                <a:sym typeface="Open Sauce"/>
              </a:rPr>
              <a:t>New learning materials, updated sign language videos, and exercises must be frequently added.</a:t>
            </a:r>
          </a:p>
          <a:p>
            <a:pPr algn="ctr">
              <a:lnSpc>
                <a:spcPts val="3450"/>
              </a:lnSpc>
            </a:pPr>
            <a:endParaRPr lang="en-US" sz="3000">
              <a:solidFill>
                <a:srgbClr val="007D9C"/>
              </a:solidFill>
              <a:latin typeface="Open Sauce"/>
              <a:ea typeface="Open Sauce"/>
              <a:cs typeface="Open Sauce"/>
              <a:sym typeface="Open Sauce"/>
            </a:endParaRPr>
          </a:p>
          <a:p>
            <a:pPr algn="ctr">
              <a:lnSpc>
                <a:spcPts val="3450"/>
              </a:lnSpc>
            </a:pPr>
            <a:r>
              <a:rPr lang="en-US" sz="3000">
                <a:solidFill>
                  <a:srgbClr val="007D9C"/>
                </a:solidFill>
                <a:latin typeface="Open Sauce"/>
                <a:ea typeface="Open Sauce"/>
                <a:cs typeface="Open Sauce"/>
                <a:sym typeface="Open Sauce"/>
              </a:rPr>
              <a:t>Teachers and content creators will need to regularly maintain the platform.</a:t>
            </a:r>
          </a:p>
        </p:txBody>
      </p:sp>
      <p:sp>
        <p:nvSpPr>
          <p:cNvPr id="15" name="TextBox 15"/>
          <p:cNvSpPr txBox="1"/>
          <p:nvPr/>
        </p:nvSpPr>
        <p:spPr>
          <a:xfrm>
            <a:off x="11978456" y="3489710"/>
            <a:ext cx="5292352" cy="5705475"/>
          </a:xfrm>
          <a:prstGeom prst="rect">
            <a:avLst/>
          </a:prstGeom>
        </p:spPr>
        <p:txBody>
          <a:bodyPr lIns="0" tIns="0" rIns="0" bIns="0" rtlCol="0" anchor="t">
            <a:spAutoFit/>
          </a:bodyPr>
          <a:lstStyle/>
          <a:p>
            <a:pPr algn="ctr">
              <a:lnSpc>
                <a:spcPts val="3450"/>
              </a:lnSpc>
            </a:pPr>
            <a:r>
              <a:rPr lang="en-US" sz="3000" b="1">
                <a:solidFill>
                  <a:srgbClr val="007D9C"/>
                </a:solidFill>
                <a:latin typeface="Open Sauce Bold"/>
                <a:ea typeface="Open Sauce Bold"/>
                <a:cs typeface="Open Sauce Bold"/>
                <a:sym typeface="Open Sauce Bold"/>
              </a:rPr>
              <a:t>Limited Gesture Recognition (Future Enhancement Needed):</a:t>
            </a:r>
          </a:p>
          <a:p>
            <a:pPr algn="ctr">
              <a:lnSpc>
                <a:spcPts val="3450"/>
              </a:lnSpc>
            </a:pPr>
            <a:endParaRPr lang="en-US" sz="3000" b="1">
              <a:solidFill>
                <a:srgbClr val="007D9C"/>
              </a:solidFill>
              <a:latin typeface="Open Sauce Bold"/>
              <a:ea typeface="Open Sauce Bold"/>
              <a:cs typeface="Open Sauce Bold"/>
              <a:sym typeface="Open Sauce Bold"/>
            </a:endParaRPr>
          </a:p>
          <a:p>
            <a:pPr algn="ctr">
              <a:lnSpc>
                <a:spcPts val="3450"/>
              </a:lnSpc>
            </a:pPr>
            <a:r>
              <a:rPr lang="en-US" sz="3000">
                <a:solidFill>
                  <a:srgbClr val="007D9C"/>
                </a:solidFill>
                <a:latin typeface="Open Sauce"/>
                <a:ea typeface="Open Sauce"/>
                <a:cs typeface="Open Sauce"/>
                <a:sym typeface="Open Sauce"/>
              </a:rPr>
              <a:t>Currently, the website does not support real-time gesture recognition for sign language input.</a:t>
            </a:r>
          </a:p>
          <a:p>
            <a:pPr algn="ctr">
              <a:lnSpc>
                <a:spcPts val="3450"/>
              </a:lnSpc>
            </a:pPr>
            <a:endParaRPr lang="en-US" sz="3000">
              <a:solidFill>
                <a:srgbClr val="007D9C"/>
              </a:solidFill>
              <a:latin typeface="Open Sauce"/>
              <a:ea typeface="Open Sauce"/>
              <a:cs typeface="Open Sauce"/>
              <a:sym typeface="Open Sauce"/>
            </a:endParaRPr>
          </a:p>
          <a:p>
            <a:pPr algn="ctr">
              <a:lnSpc>
                <a:spcPts val="3450"/>
              </a:lnSpc>
            </a:pPr>
            <a:r>
              <a:rPr lang="en-US" sz="3000">
                <a:solidFill>
                  <a:srgbClr val="007D9C"/>
                </a:solidFill>
                <a:latin typeface="Open Sauce"/>
                <a:ea typeface="Open Sauce"/>
                <a:cs typeface="Open Sauce"/>
                <a:sym typeface="Open Sauce"/>
              </a:rPr>
              <a:t>Future development may include AI-based gesture tracking for better interaction.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99073" y="1666631"/>
            <a:ext cx="13889854" cy="1182246"/>
          </a:xfrm>
          <a:prstGeom prst="rect">
            <a:avLst/>
          </a:prstGeom>
        </p:spPr>
        <p:txBody>
          <a:bodyPr lIns="0" tIns="0" rIns="0" bIns="0" rtlCol="0" anchor="t">
            <a:spAutoFit/>
          </a:bodyPr>
          <a:lstStyle/>
          <a:p>
            <a:pPr algn="ctr">
              <a:lnSpc>
                <a:spcPts val="8976"/>
              </a:lnSpc>
            </a:pPr>
            <a:r>
              <a:rPr lang="en-US" sz="8800" b="1">
                <a:solidFill>
                  <a:srgbClr val="007D9C"/>
                </a:solidFill>
                <a:latin typeface="Open Sauce Bold"/>
                <a:ea typeface="Open Sauce Bold"/>
                <a:cs typeface="Open Sauce Bold"/>
                <a:sym typeface="Open Sauce Bold"/>
              </a:rPr>
              <a:t>RESOURCE ADHERENCE</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761217" y="3643624"/>
            <a:ext cx="16997353" cy="3347721"/>
          </a:xfrm>
          <a:prstGeom prst="rect">
            <a:avLst/>
          </a:prstGeom>
        </p:spPr>
        <p:txBody>
          <a:bodyPr lIns="0" tIns="0" rIns="0" bIns="0" rtlCol="0" anchor="t">
            <a:spAutoFit/>
          </a:bodyPr>
          <a:lstStyle/>
          <a:p>
            <a:pPr algn="ctr">
              <a:lnSpc>
                <a:spcPts val="4479"/>
              </a:lnSpc>
              <a:spcBef>
                <a:spcPct val="0"/>
              </a:spcBef>
            </a:pPr>
            <a:r>
              <a:rPr lang="en-US" sz="3199">
                <a:solidFill>
                  <a:srgbClr val="007D9C"/>
                </a:solidFill>
                <a:latin typeface="Open Sans"/>
                <a:ea typeface="Open Sans"/>
                <a:cs typeface="Open Sans"/>
                <a:sym typeface="Open Sans"/>
              </a:rPr>
              <a:t>The project team managed their allocated resources effectively, maintaining an estimated 80% alignment with the original resource distribution plan. While there were slight challenges in acquiring certain components, timely adjustments and alternative arrangements were made without causing major disruptions. These proactive measures ensured that the project's progress and deliverables remained largely unaffected, demonstrating strong adaptability and overall resource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31172" y="1673762"/>
            <a:ext cx="11569348" cy="1788946"/>
          </a:xfrm>
          <a:prstGeom prst="rect">
            <a:avLst/>
          </a:prstGeom>
        </p:spPr>
        <p:txBody>
          <a:bodyPr lIns="0" tIns="0" rIns="0" bIns="0" rtlCol="0" anchor="t">
            <a:spAutoFit/>
          </a:bodyPr>
          <a:lstStyle/>
          <a:p>
            <a:pPr algn="ctr">
              <a:lnSpc>
                <a:spcPts val="6921"/>
              </a:lnSpc>
            </a:pPr>
            <a:r>
              <a:rPr lang="en-US" sz="6786" b="1">
                <a:solidFill>
                  <a:srgbClr val="007D9C"/>
                </a:solidFill>
                <a:latin typeface="Open Sauce Bold"/>
                <a:ea typeface="Open Sauce Bold"/>
                <a:cs typeface="Open Sauce Bold"/>
                <a:sym typeface="Open Sauce Bold"/>
              </a:rPr>
              <a:t>CHALLENGES &amp; INNOVATIVE SOLUTIONS</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2875014" y="3797837"/>
            <a:ext cx="8031991" cy="781564"/>
          </a:xfrm>
          <a:prstGeom prst="rect">
            <a:avLst/>
          </a:prstGeom>
        </p:spPr>
        <p:txBody>
          <a:bodyPr lIns="0" tIns="0" rIns="0" bIns="0" rtlCol="0" anchor="t">
            <a:spAutoFit/>
          </a:bodyPr>
          <a:lstStyle/>
          <a:p>
            <a:pPr algn="ctr">
              <a:lnSpc>
                <a:spcPts val="6403"/>
              </a:lnSpc>
              <a:spcBef>
                <a:spcPct val="0"/>
              </a:spcBef>
            </a:pPr>
            <a:r>
              <a:rPr lang="en-US" sz="4573">
                <a:solidFill>
                  <a:srgbClr val="007D9C"/>
                </a:solidFill>
                <a:latin typeface="Open Sans"/>
                <a:ea typeface="Open Sans"/>
                <a:cs typeface="Open Sans"/>
                <a:sym typeface="Open Sans"/>
              </a:rPr>
              <a:t>managing large video content</a:t>
            </a:r>
          </a:p>
        </p:txBody>
      </p:sp>
      <p:sp>
        <p:nvSpPr>
          <p:cNvPr id="14" name="TextBox 14"/>
          <p:cNvSpPr txBox="1"/>
          <p:nvPr/>
        </p:nvSpPr>
        <p:spPr>
          <a:xfrm>
            <a:off x="2916261" y="4931826"/>
            <a:ext cx="4779939" cy="680310"/>
          </a:xfrm>
          <a:prstGeom prst="rect">
            <a:avLst/>
          </a:prstGeom>
        </p:spPr>
        <p:txBody>
          <a:bodyPr wrap="square" lIns="0" tIns="0" rIns="0" bIns="0" rtlCol="0" anchor="t">
            <a:spAutoFit/>
          </a:bodyPr>
          <a:lstStyle/>
          <a:p>
            <a:pPr algn="ctr">
              <a:lnSpc>
                <a:spcPts val="5636"/>
              </a:lnSpc>
              <a:spcBef>
                <a:spcPct val="0"/>
              </a:spcBef>
            </a:pPr>
            <a:r>
              <a:rPr lang="en-US" sz="4025" dirty="0">
                <a:solidFill>
                  <a:srgbClr val="007D9C"/>
                </a:solidFill>
                <a:latin typeface="Open Sans"/>
                <a:ea typeface="Open Sans"/>
                <a:cs typeface="Open Sans"/>
                <a:sym typeface="Open Sans"/>
              </a:rPr>
              <a:t>User authentication</a:t>
            </a:r>
          </a:p>
        </p:txBody>
      </p:sp>
      <p:sp>
        <p:nvSpPr>
          <p:cNvPr id="15" name="TextBox 15"/>
          <p:cNvSpPr txBox="1"/>
          <p:nvPr/>
        </p:nvSpPr>
        <p:spPr>
          <a:xfrm>
            <a:off x="2875014" y="5955035"/>
            <a:ext cx="11799031" cy="705767"/>
          </a:xfrm>
          <a:prstGeom prst="rect">
            <a:avLst/>
          </a:prstGeom>
        </p:spPr>
        <p:txBody>
          <a:bodyPr lIns="0" tIns="0" rIns="0" bIns="0" rtlCol="0" anchor="t">
            <a:spAutoFit/>
          </a:bodyPr>
          <a:lstStyle/>
          <a:p>
            <a:pPr algn="ctr">
              <a:lnSpc>
                <a:spcPts val="5724"/>
              </a:lnSpc>
              <a:spcBef>
                <a:spcPct val="0"/>
              </a:spcBef>
            </a:pPr>
            <a:r>
              <a:rPr lang="en-US" sz="4088">
                <a:solidFill>
                  <a:srgbClr val="007D9C"/>
                </a:solidFill>
                <a:latin typeface="Open Sans"/>
                <a:ea typeface="Open Sans"/>
                <a:cs typeface="Open Sans"/>
                <a:sym typeface="Open Sans"/>
              </a:rPr>
              <a:t>Ensuring accessibility for hearing-impaired users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31172" y="1673762"/>
            <a:ext cx="11569348" cy="914888"/>
          </a:xfrm>
          <a:prstGeom prst="rect">
            <a:avLst/>
          </a:prstGeom>
        </p:spPr>
        <p:txBody>
          <a:bodyPr lIns="0" tIns="0" rIns="0" bIns="0" rtlCol="0" anchor="t">
            <a:spAutoFit/>
          </a:bodyPr>
          <a:lstStyle/>
          <a:p>
            <a:pPr algn="ctr">
              <a:lnSpc>
                <a:spcPts val="6921"/>
              </a:lnSpc>
            </a:pPr>
            <a:r>
              <a:rPr lang="en-US" sz="6786" b="1">
                <a:solidFill>
                  <a:srgbClr val="007D9C"/>
                </a:solidFill>
                <a:latin typeface="Open Sauce Bold"/>
                <a:ea typeface="Open Sauce Bold"/>
                <a:cs typeface="Open Sauce Bold"/>
                <a:sym typeface="Open Sauce Bold"/>
              </a:rPr>
              <a:t> SOLUTIONS</a:t>
            </a:r>
          </a:p>
        </p:txBody>
      </p:sp>
      <p:sp>
        <p:nvSpPr>
          <p:cNvPr id="3" name="Freeform 3"/>
          <p:cNvSpPr/>
          <p:nvPr/>
        </p:nvSpPr>
        <p:spPr>
          <a:xfrm>
            <a:off x="15443283" y="-800100"/>
            <a:ext cx="5160004" cy="2580002"/>
          </a:xfrm>
          <a:custGeom>
            <a:avLst/>
            <a:gdLst/>
            <a:ahLst/>
            <a:cxnLst/>
            <a:rect l="l" t="t" r="r" b="b"/>
            <a:pathLst>
              <a:path w="5160004" h="2580002">
                <a:moveTo>
                  <a:pt x="0" y="0"/>
                </a:moveTo>
                <a:lnTo>
                  <a:pt x="5160004" y="0"/>
                </a:lnTo>
                <a:lnTo>
                  <a:pt x="5160004" y="2580002"/>
                </a:lnTo>
                <a:lnTo>
                  <a:pt x="0" y="258000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flipH="1">
            <a:off x="-1352580" y="7144503"/>
            <a:ext cx="4227594" cy="4227594"/>
          </a:xfrm>
          <a:custGeom>
            <a:avLst/>
            <a:gdLst/>
            <a:ahLst/>
            <a:cxnLst/>
            <a:rect l="l" t="t" r="r" b="b"/>
            <a:pathLst>
              <a:path w="4227594" h="4227594">
                <a:moveTo>
                  <a:pt x="4227594" y="0"/>
                </a:moveTo>
                <a:lnTo>
                  <a:pt x="0" y="0"/>
                </a:lnTo>
                <a:lnTo>
                  <a:pt x="0" y="4227594"/>
                </a:lnTo>
                <a:lnTo>
                  <a:pt x="4227594" y="4227594"/>
                </a:lnTo>
                <a:lnTo>
                  <a:pt x="422759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5201900" y="784324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6" name="Group 6"/>
          <p:cNvGrpSpPr/>
          <p:nvPr/>
        </p:nvGrpSpPr>
        <p:grpSpPr>
          <a:xfrm>
            <a:off x="17259300" y="6703862"/>
            <a:ext cx="2053173" cy="205317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5CCE2"/>
            </a:solidFill>
          </p:spPr>
          <p:txBody>
            <a:bodyPr/>
            <a:lstStyle/>
            <a:p>
              <a:endParaRPr lang="en-IN"/>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3285545" y="-800100"/>
            <a:ext cx="5816717" cy="2855479"/>
          </a:xfrm>
          <a:custGeom>
            <a:avLst/>
            <a:gdLst/>
            <a:ahLst/>
            <a:cxnLst/>
            <a:rect l="l" t="t" r="r" b="b"/>
            <a:pathLst>
              <a:path w="5816717" h="2855479">
                <a:moveTo>
                  <a:pt x="0" y="0"/>
                </a:moveTo>
                <a:lnTo>
                  <a:pt x="5816717" y="0"/>
                </a:lnTo>
                <a:lnTo>
                  <a:pt x="5816717" y="2855479"/>
                </a:lnTo>
                <a:lnTo>
                  <a:pt x="0" y="28554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10" name="Group 10"/>
          <p:cNvGrpSpPr/>
          <p:nvPr/>
        </p:nvGrpSpPr>
        <p:grpSpPr>
          <a:xfrm>
            <a:off x="-638476" y="1080055"/>
            <a:ext cx="1399693" cy="139969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7D9C"/>
            </a:solidFill>
          </p:spPr>
          <p:txBody>
            <a:bodyPr/>
            <a:lstStyle/>
            <a:p>
              <a:endParaRPr lang="en-IN"/>
            </a:p>
          </p:txBody>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TextBox 13"/>
          <p:cNvSpPr txBox="1"/>
          <p:nvPr/>
        </p:nvSpPr>
        <p:spPr>
          <a:xfrm>
            <a:off x="1697371" y="3797837"/>
            <a:ext cx="14857392" cy="781564"/>
          </a:xfrm>
          <a:prstGeom prst="rect">
            <a:avLst/>
          </a:prstGeom>
        </p:spPr>
        <p:txBody>
          <a:bodyPr lIns="0" tIns="0" rIns="0" bIns="0" rtlCol="0" anchor="t">
            <a:spAutoFit/>
          </a:bodyPr>
          <a:lstStyle/>
          <a:p>
            <a:pPr algn="ctr">
              <a:lnSpc>
                <a:spcPts val="6403"/>
              </a:lnSpc>
              <a:spcBef>
                <a:spcPct val="0"/>
              </a:spcBef>
            </a:pPr>
            <a:r>
              <a:rPr lang="en-US" sz="4573">
                <a:solidFill>
                  <a:srgbClr val="007D9C"/>
                </a:solidFill>
                <a:latin typeface="Open Sans"/>
                <a:ea typeface="Open Sans"/>
                <a:cs typeface="Open Sans"/>
                <a:sym typeface="Open Sans"/>
              </a:rPr>
              <a:t>Used Linked videos that can play on the same platform</a:t>
            </a:r>
          </a:p>
        </p:txBody>
      </p:sp>
      <p:sp>
        <p:nvSpPr>
          <p:cNvPr id="14" name="TextBox 14"/>
          <p:cNvSpPr txBox="1"/>
          <p:nvPr/>
        </p:nvSpPr>
        <p:spPr>
          <a:xfrm>
            <a:off x="1697371" y="4953355"/>
            <a:ext cx="10662223" cy="680310"/>
          </a:xfrm>
          <a:prstGeom prst="rect">
            <a:avLst/>
          </a:prstGeom>
        </p:spPr>
        <p:txBody>
          <a:bodyPr lIns="0" tIns="0" rIns="0" bIns="0" rtlCol="0" anchor="t">
            <a:spAutoFit/>
          </a:bodyPr>
          <a:lstStyle/>
          <a:p>
            <a:pPr algn="ctr">
              <a:lnSpc>
                <a:spcPts val="5636"/>
              </a:lnSpc>
              <a:spcBef>
                <a:spcPct val="0"/>
              </a:spcBef>
            </a:pPr>
            <a:r>
              <a:rPr lang="en-US" sz="4025">
                <a:solidFill>
                  <a:srgbClr val="007D9C"/>
                </a:solidFill>
                <a:latin typeface="Open Sans"/>
                <a:ea typeface="Open Sans"/>
                <a:cs typeface="Open Sans"/>
                <a:sym typeface="Open Sans"/>
              </a:rPr>
              <a:t>Used custom id-password for authentication</a:t>
            </a:r>
          </a:p>
        </p:txBody>
      </p:sp>
      <p:sp>
        <p:nvSpPr>
          <p:cNvPr id="15" name="TextBox 15"/>
          <p:cNvSpPr txBox="1"/>
          <p:nvPr/>
        </p:nvSpPr>
        <p:spPr>
          <a:xfrm>
            <a:off x="1697371" y="5998094"/>
            <a:ext cx="7749866" cy="705767"/>
          </a:xfrm>
          <a:prstGeom prst="rect">
            <a:avLst/>
          </a:prstGeom>
        </p:spPr>
        <p:txBody>
          <a:bodyPr lIns="0" tIns="0" rIns="0" bIns="0" rtlCol="0" anchor="t">
            <a:spAutoFit/>
          </a:bodyPr>
          <a:lstStyle/>
          <a:p>
            <a:pPr algn="ctr">
              <a:lnSpc>
                <a:spcPts val="5724"/>
              </a:lnSpc>
              <a:spcBef>
                <a:spcPct val="0"/>
              </a:spcBef>
            </a:pPr>
            <a:r>
              <a:rPr lang="en-US" sz="4088">
                <a:solidFill>
                  <a:srgbClr val="007D9C"/>
                </a:solidFill>
                <a:latin typeface="Open Sans"/>
                <a:ea typeface="Open Sans"/>
                <a:cs typeface="Open Sans"/>
                <a:sym typeface="Open Sans"/>
              </a:rPr>
              <a:t>Focused on Visual-first interface</a:t>
            </a:r>
          </a:p>
        </p:txBody>
      </p:sp>
      <p:sp>
        <p:nvSpPr>
          <p:cNvPr id="16" name="TextBox 16"/>
          <p:cNvSpPr txBox="1"/>
          <p:nvPr/>
        </p:nvSpPr>
        <p:spPr>
          <a:xfrm>
            <a:off x="1697371" y="7033608"/>
            <a:ext cx="11434983" cy="696840"/>
          </a:xfrm>
          <a:prstGeom prst="rect">
            <a:avLst/>
          </a:prstGeom>
        </p:spPr>
        <p:txBody>
          <a:bodyPr lIns="0" tIns="0" rIns="0" bIns="0" rtlCol="0" anchor="t">
            <a:spAutoFit/>
          </a:bodyPr>
          <a:lstStyle/>
          <a:p>
            <a:pPr algn="ctr">
              <a:lnSpc>
                <a:spcPts val="5701"/>
              </a:lnSpc>
              <a:spcBef>
                <a:spcPct val="0"/>
              </a:spcBef>
            </a:pPr>
            <a:r>
              <a:rPr lang="en-US" sz="4072">
                <a:solidFill>
                  <a:srgbClr val="007D9C"/>
                </a:solidFill>
                <a:latin typeface="Open Sans"/>
                <a:ea typeface="Open Sans"/>
                <a:cs typeface="Open Sans"/>
                <a:sym typeface="Open Sans"/>
              </a:rPr>
              <a:t>clear categorization of signs and video contents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835</Words>
  <Application>Microsoft Office PowerPoint</Application>
  <PresentationFormat>Custom</PresentationFormat>
  <Paragraphs>115</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Canva Sans Bold</vt:lpstr>
      <vt:lpstr>Calibri</vt:lpstr>
      <vt:lpstr>Arial</vt:lpstr>
      <vt:lpstr>Canva Sans</vt:lpstr>
      <vt:lpstr>Open Sans</vt:lpstr>
      <vt:lpstr>Open Sans Bold</vt:lpstr>
      <vt:lpstr>Open Sauce Heavy Italics</vt:lpstr>
      <vt:lpstr>Open Sauce</vt:lpstr>
      <vt:lpstr>Open Sauce Bold</vt:lpstr>
      <vt:lpstr>Open Sauce Heavy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Group Project Presentation</dc:title>
  <dc:creator>prashant gangani</dc:creator>
  <cp:lastModifiedBy>Vandan Kambodi</cp:lastModifiedBy>
  <cp:revision>5</cp:revision>
  <dcterms:created xsi:type="dcterms:W3CDTF">2006-08-16T00:00:00Z</dcterms:created>
  <dcterms:modified xsi:type="dcterms:W3CDTF">2025-05-01T04:40:16Z</dcterms:modified>
  <dc:identifier>DAGjBsghPLg</dc:identifier>
</cp:coreProperties>
</file>