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81" r:id="rId8"/>
    <p:sldId id="262" r:id="rId9"/>
    <p:sldId id="263" r:id="rId10"/>
    <p:sldId id="268" r:id="rId11"/>
    <p:sldId id="269" r:id="rId12"/>
    <p:sldId id="264" r:id="rId13"/>
    <p:sldId id="292" r:id="rId14"/>
    <p:sldId id="265" r:id="rId15"/>
    <p:sldId id="266" r:id="rId16"/>
    <p:sldId id="267" r:id="rId17"/>
    <p:sldId id="293" r:id="rId18"/>
    <p:sldId id="270" r:id="rId19"/>
    <p:sldId id="271" r:id="rId20"/>
    <p:sldId id="272" r:id="rId21"/>
    <p:sldId id="273" r:id="rId22"/>
    <p:sldId id="274" r:id="rId23"/>
    <p:sldId id="275" r:id="rId24"/>
    <p:sldId id="276" r:id="rId25"/>
    <p:sldId id="277" r:id="rId26"/>
    <p:sldId id="278" r:id="rId27"/>
    <p:sldId id="279" r:id="rId28"/>
    <p:sldId id="280" r:id="rId29"/>
    <p:sldId id="282" r:id="rId30"/>
    <p:sldId id="283" r:id="rId31"/>
    <p:sldId id="284" r:id="rId32"/>
    <p:sldId id="285" r:id="rId33"/>
    <p:sldId id="286" r:id="rId34"/>
    <p:sldId id="288" r:id="rId35"/>
    <p:sldId id="289" r:id="rId36"/>
    <p:sldId id="290" r:id="rId37"/>
    <p:sldId id="29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4660"/>
  </p:normalViewPr>
  <p:slideViewPr>
    <p:cSldViewPr>
      <p:cViewPr varScale="1">
        <p:scale>
          <a:sx n="59" d="100"/>
          <a:sy n="59" d="100"/>
        </p:scale>
        <p:origin x="1408"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CC954A0-88BE-4695-9F63-D63ABC4B9E5B}"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91980-6998-4FD2-B50E-EADA1BD46DF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C954A0-88BE-4695-9F63-D63ABC4B9E5B}"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91980-6998-4FD2-B50E-EADA1BD46DF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C954A0-88BE-4695-9F63-D63ABC4B9E5B}"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91980-6998-4FD2-B50E-EADA1BD46DF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C954A0-88BE-4695-9F63-D63ABC4B9E5B}"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91980-6998-4FD2-B50E-EADA1BD46DF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C954A0-88BE-4695-9F63-D63ABC4B9E5B}"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391980-6998-4FD2-B50E-EADA1BD46DF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CC954A0-88BE-4695-9F63-D63ABC4B9E5B}"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91980-6998-4FD2-B50E-EADA1BD46DF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C954A0-88BE-4695-9F63-D63ABC4B9E5B}" type="datetimeFigureOut">
              <a:rPr lang="en-US" smtClean="0"/>
              <a:t>1/26/2025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391980-6998-4FD2-B50E-EADA1BD46DF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C954A0-88BE-4695-9F63-D63ABC4B9E5B}" type="datetimeFigureOut">
              <a:rPr lang="en-US" smtClean="0"/>
              <a:t>1/26/2025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391980-6998-4FD2-B50E-EADA1BD46DF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C954A0-88BE-4695-9F63-D63ABC4B9E5B}" type="datetimeFigureOut">
              <a:rPr lang="en-US" smtClean="0"/>
              <a:t>1/26/2025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391980-6998-4FD2-B50E-EADA1BD46DF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C954A0-88BE-4695-9F63-D63ABC4B9E5B}"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91980-6998-4FD2-B50E-EADA1BD46DF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C954A0-88BE-4695-9F63-D63ABC4B9E5B}" type="datetimeFigureOut">
              <a:rPr lang="en-US" smtClean="0"/>
              <a:t>1/26/2025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391980-6998-4FD2-B50E-EADA1BD46DF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C954A0-88BE-4695-9F63-D63ABC4B9E5B}" type="datetimeFigureOut">
              <a:rPr lang="en-US" smtClean="0"/>
              <a:t>1/26/2025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91980-6998-4FD2-B50E-EADA1BD46DF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dn.analyticsvidhya.com/wp-content/uploads/2020/02/1oB3S5yHHhvougJkPXuc8og.gif" TargetMode="External"/><Relationship Id="rId1" Type="http://schemas.openxmlformats.org/officeDocument/2006/relationships/slideLayout" Target="../slideLayouts/slideLayout2.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2.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2.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 Id="rId4" Type="http://schemas.microsoft.com/office/2007/relationships/hdphoto" Target="../media/hdphoto2.wdp"/></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 Id="rId4" Type="http://schemas.microsoft.com/office/2007/relationships/hdphoto" Target="../media/hdphoto2.wdp"/></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 Id="rId4" Type="http://schemas.microsoft.com/office/2007/relationships/hdphoto" Target="../media/hdphoto2.wdp"/></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 Id="rId4" Type="http://schemas.microsoft.com/office/2007/relationships/hdphoto" Target="../media/hdphoto2.wdp"/></Relationships>
</file>

<file path=ppt/slides/_rels/slide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142152-2239-456A-B231-5745C8117CFF}"/>
              </a:ext>
            </a:extLst>
          </p:cNvPr>
          <p:cNvPicPr>
            <a:picLocks noChangeAspect="1"/>
          </p:cNvPicPr>
          <p:nvPr/>
        </p:nvPicPr>
        <p:blipFill>
          <a:blip r:embed="rId2">
            <a:extLst>
              <a:ext uri="{BEBA8EAE-BF5A-486C-A8C5-ECC9F3942E4B}">
                <a14:imgProps xmlns:a14="http://schemas.microsoft.com/office/drawing/2010/main">
                  <a14:imgLayer r:embed="rId3">
                    <a14:imgEffect>
                      <a14:artisticCrisscrossEtching/>
                    </a14:imgEffect>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 y="0"/>
            <a:ext cx="9144000" cy="6858000"/>
          </a:xfrm>
          <a:prstGeom prst="rect">
            <a:avLst/>
          </a:prstGeom>
          <a:scene3d>
            <a:camera prst="isometricOffAxis1Right"/>
            <a:lightRig rig="threePt" dir="t"/>
          </a:scene3d>
        </p:spPr>
      </p:pic>
      <p:sp>
        <p:nvSpPr>
          <p:cNvPr id="2" name="Title 1"/>
          <p:cNvSpPr>
            <a:spLocks noGrp="1"/>
          </p:cNvSpPr>
          <p:nvPr>
            <p:ph type="ctrTitle"/>
          </p:nvPr>
        </p:nvSpPr>
        <p:spPr>
          <a:xfrm>
            <a:off x="395536" y="332656"/>
            <a:ext cx="8496944" cy="3096344"/>
          </a:xfrm>
        </p:spPr>
        <p:txBody>
          <a:bodyPr>
            <a:normAutofit/>
          </a:bodyPr>
          <a:lstStyle/>
          <a:p>
            <a:r>
              <a:rPr lang="en-US" b="1" dirty="0">
                <a:latin typeface="Times New Roman" panose="02020603050405020304" pitchFamily="18" charset="0"/>
                <a:cs typeface="Times New Roman" panose="02020603050405020304" pitchFamily="18" charset="0"/>
              </a:rPr>
              <a:t>A NOVEL APPROACH ON IMAGE PROCESSING ALGORITHMS</a:t>
            </a:r>
          </a:p>
        </p:txBody>
      </p:sp>
      <p:sp>
        <p:nvSpPr>
          <p:cNvPr id="3" name="Subtitle 2"/>
          <p:cNvSpPr>
            <a:spLocks noGrp="1"/>
          </p:cNvSpPr>
          <p:nvPr>
            <p:ph type="subTitle" idx="1"/>
          </p:nvPr>
        </p:nvSpPr>
        <p:spPr>
          <a:xfrm>
            <a:off x="1259632" y="5157192"/>
            <a:ext cx="8208912" cy="2736304"/>
          </a:xfrm>
        </p:spPr>
        <p:txBody>
          <a:bodyPr>
            <a:normAutofit/>
          </a:bodyPr>
          <a:lstStyle/>
          <a:p>
            <a:r>
              <a:rPr lang="en-US" sz="2400" b="1" dirty="0">
                <a:solidFill>
                  <a:schemeClr val="tx1"/>
                </a:solidFill>
                <a:latin typeface="Arial Black" panose="020B0A04020102020204" pitchFamily="34" charset="0"/>
                <a:cs typeface="Times New Roman" panose="02020603050405020304" pitchFamily="18" charset="0"/>
              </a:rPr>
              <a:t>          Vandana Balakrishnan           </a:t>
            </a:r>
          </a:p>
          <a:p>
            <a:r>
              <a:rPr lang="en-US" sz="2400" b="1" dirty="0">
                <a:solidFill>
                  <a:schemeClr val="tx1"/>
                </a:solidFill>
                <a:latin typeface="Arial Black" panose="020B0A04020102020204" pitchFamily="34" charset="0"/>
                <a:cs typeface="Times New Roman" panose="02020603050405020304" pitchFamily="18" charset="0"/>
              </a:rPr>
              <a:t>                                                    </a:t>
            </a:r>
          </a:p>
          <a:p>
            <a:pPr>
              <a:lnSpc>
                <a:spcPct val="170000"/>
              </a:lnSpc>
            </a:pPr>
            <a:endParaRPr lang="en-US" sz="2400" dirty="0">
              <a:solidFill>
                <a:schemeClr val="tx1"/>
              </a:solidFill>
              <a:latin typeface="Arial Black" panose="020B0A04020102020204" pitchFamily="34" charset="0"/>
              <a:cs typeface="Times New Roman" panose="02020603050405020304" pitchFamily="18" charset="0"/>
            </a:endParaRPr>
          </a:p>
          <a:p>
            <a:pPr>
              <a:lnSpc>
                <a:spcPct val="120000"/>
              </a:lnSpc>
            </a:pPr>
            <a:r>
              <a:rPr lang="en-US" sz="2400" b="1" dirty="0">
                <a:latin typeface="Arial Black" panose="020B0A04020102020204" pitchFamily="34" charset="0"/>
              </a:rPr>
              <a:t>	</a:t>
            </a:r>
            <a:r>
              <a:rPr lang="en-US" sz="2500"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7"/>
            <a:ext cx="8229600" cy="5688631"/>
          </a:xfrm>
        </p:spPr>
        <p:txBody>
          <a:bodyPr>
            <a:normAutofit/>
          </a:bodyPr>
          <a:lstStyle/>
          <a:p>
            <a:pPr algn="just"/>
            <a:r>
              <a:rPr lang="en-US" sz="3500" u="sng" dirty="0">
                <a:latin typeface="Times New Roman" panose="02020603050405020304" pitchFamily="18" charset="0"/>
                <a:cs typeface="Times New Roman" panose="02020603050405020304" pitchFamily="18" charset="0"/>
              </a:rPr>
              <a:t>Advantages of ANN</a:t>
            </a:r>
          </a:p>
          <a:p>
            <a:pPr algn="just">
              <a:lnSpc>
                <a:spcPct val="150000"/>
              </a:lnSpc>
              <a:buFont typeface="Wingdings" pitchFamily="2" charset="2"/>
              <a:buChar char="Ø"/>
            </a:pPr>
            <a:r>
              <a:rPr lang="en-US" sz="2600" dirty="0">
                <a:latin typeface="Times New Roman" panose="02020603050405020304" pitchFamily="18" charset="0"/>
                <a:cs typeface="Times New Roman" panose="02020603050405020304" pitchFamily="18" charset="0"/>
              </a:rPr>
              <a:t>The greatest advantage of using ANN is the use of activation functions! </a:t>
            </a:r>
          </a:p>
          <a:p>
            <a:pPr algn="just">
              <a:lnSpc>
                <a:spcPct val="150000"/>
              </a:lnSpc>
              <a:buFont typeface="Wingdings" pitchFamily="2" charset="2"/>
              <a:buChar char="Ø"/>
            </a:pPr>
            <a:r>
              <a:rPr lang="en-US" sz="2600" dirty="0">
                <a:latin typeface="Times New Roman" panose="02020603050405020304" pitchFamily="18" charset="0"/>
                <a:cs typeface="Times New Roman" panose="02020603050405020304" pitchFamily="18" charset="0"/>
              </a:rPr>
              <a:t> One such example is the sigmoid function. </a:t>
            </a:r>
          </a:p>
          <a:p>
            <a:pPr algn="just">
              <a:lnSpc>
                <a:spcPct val="150000"/>
              </a:lnSpc>
              <a:buFont typeface="Wingdings" pitchFamily="2" charset="2"/>
              <a:buChar char="Ø"/>
            </a:pPr>
            <a:r>
              <a:rPr lang="en-US" sz="2600" dirty="0">
                <a:latin typeface="Times New Roman" panose="02020603050405020304" pitchFamily="18" charset="0"/>
                <a:cs typeface="Times New Roman" panose="02020603050405020304" pitchFamily="18" charset="0"/>
              </a:rPr>
              <a:t>Formula:</a:t>
            </a:r>
          </a:p>
          <a:p>
            <a:pPr algn="just">
              <a:buFont typeface="Wingdings" pitchFamily="2" charset="2"/>
              <a:buChar char="Ø"/>
            </a:pPr>
            <a:endParaRPr lang="en-US" sz="2600" dirty="0">
              <a:latin typeface="Times New Roman" panose="02020603050405020304" pitchFamily="18" charset="0"/>
              <a:cs typeface="Times New Roman" panose="02020603050405020304" pitchFamily="18" charset="0"/>
            </a:endParaRPr>
          </a:p>
          <a:p>
            <a:pPr algn="just">
              <a:buNone/>
            </a:pPr>
            <a:endParaRPr lang="en-US" sz="2600" dirty="0">
              <a:latin typeface="Times New Roman" panose="02020603050405020304" pitchFamily="18" charset="0"/>
              <a:cs typeface="Times New Roman" panose="02020603050405020304" pitchFamily="18" charset="0"/>
            </a:endParaRPr>
          </a:p>
          <a:p>
            <a:pPr marL="0" indent="0" algn="just">
              <a:buNone/>
            </a:pPr>
            <a:endParaRPr lang="en-US" sz="2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6BE86CA-FB73-4C4F-B19A-BDB7EB225655}"/>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pic>
        <p:nvPicPr>
          <p:cNvPr id="6" name="Picture 5">
            <a:extLst>
              <a:ext uri="{FF2B5EF4-FFF2-40B4-BE49-F238E27FC236}">
                <a16:creationId xmlns:a16="http://schemas.microsoft.com/office/drawing/2014/main" id="{87C712F6-731E-4E6B-963E-AF9F9D3229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4293096"/>
            <a:ext cx="8229600" cy="25649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7"/>
            <a:ext cx="8229600" cy="5760639"/>
          </a:xfrm>
        </p:spPr>
        <p:txBody>
          <a:bodyPr>
            <a:noAutofit/>
          </a:bodyPr>
          <a:lstStyle/>
          <a:p>
            <a:pPr algn="just"/>
            <a:r>
              <a:rPr lang="en-US" sz="3000" u="sng" dirty="0">
                <a:latin typeface="Times New Roman" panose="02020603050405020304" pitchFamily="18" charset="0"/>
                <a:cs typeface="Times New Roman" panose="02020603050405020304" pitchFamily="18" charset="0"/>
              </a:rPr>
              <a:t>Disadvantages of ANN</a:t>
            </a:r>
          </a:p>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 While solving an image classification problem using ANN, the first step is to convert a 2-dimensional image into a 1-dimensional vector prior to training the model. This has two drawbacks:</a:t>
            </a:r>
          </a:p>
          <a:p>
            <a:pPr algn="just">
              <a:buNone/>
            </a:pPr>
            <a:endParaRPr lang="en-US" sz="2400" dirty="0">
              <a:latin typeface="Times New Roman" panose="02020603050405020304" pitchFamily="18" charset="0"/>
              <a:cs typeface="Times New Roman" panose="02020603050405020304" pitchFamily="18" charset="0"/>
            </a:endParaRPr>
          </a:p>
          <a:p>
            <a:pPr algn="just">
              <a:buFont typeface="Wingdings" pitchFamily="2" charset="2"/>
              <a:buChar char="v"/>
            </a:pPr>
            <a:r>
              <a:rPr lang="en-US" sz="2400" dirty="0">
                <a:latin typeface="Times New Roman" panose="02020603050405020304" pitchFamily="18" charset="0"/>
                <a:cs typeface="Times New Roman" panose="02020603050405020304" pitchFamily="18" charset="0"/>
              </a:rPr>
              <a:t> The number of trainable parameters increases drastically with an increase in the size of the image, this makes the training process complex.</a:t>
            </a:r>
          </a:p>
          <a:p>
            <a:pPr algn="just">
              <a:buFont typeface="Wingdings" pitchFamily="2" charset="2"/>
              <a:buChar char="v"/>
            </a:pPr>
            <a:r>
              <a:rPr lang="en-US" sz="2400" dirty="0">
                <a:latin typeface="Times New Roman" panose="02020603050405020304" pitchFamily="18" charset="0"/>
                <a:cs typeface="Times New Roman" panose="02020603050405020304" pitchFamily="18" charset="0"/>
              </a:rPr>
              <a:t>ANN loses the spatial features of an image due to this transformation.</a:t>
            </a:r>
          </a:p>
          <a:p>
            <a:pPr algn="just">
              <a:buNone/>
            </a:pPr>
            <a:endParaRPr lang="en-US" sz="24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400" dirty="0">
                <a:latin typeface="Times New Roman" panose="02020603050405020304" pitchFamily="18" charset="0"/>
                <a:cs typeface="Times New Roman" panose="02020603050405020304" pitchFamily="18" charset="0"/>
              </a:rPr>
              <a:t>ANN cannot capture sequential information in the input data.</a:t>
            </a:r>
          </a:p>
        </p:txBody>
      </p:sp>
      <p:pic>
        <p:nvPicPr>
          <p:cNvPr id="4" name="Picture 3">
            <a:extLst>
              <a:ext uri="{FF2B5EF4-FFF2-40B4-BE49-F238E27FC236}">
                <a16:creationId xmlns:a16="http://schemas.microsoft.com/office/drawing/2014/main" id="{D77353AA-A384-4DD6-982E-AEB787F304D4}"/>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normAutofit/>
          </a:bodyPr>
          <a:lstStyle/>
          <a:p>
            <a:pPr algn="just"/>
            <a:r>
              <a:rPr lang="en-US" sz="3500" u="sng" dirty="0">
                <a:latin typeface="Times New Roman" panose="02020603050405020304" pitchFamily="18" charset="0"/>
                <a:cs typeface="Times New Roman" panose="02020603050405020304" pitchFamily="18" charset="0"/>
              </a:rPr>
              <a:t>Convolutional Neural Network(CNN)</a:t>
            </a:r>
          </a:p>
          <a:p>
            <a:pPr marL="0" indent="0" algn="just">
              <a:buNone/>
            </a:pPr>
            <a:endParaRPr lang="en-US" sz="3500" u="sng"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600" dirty="0">
                <a:latin typeface="Times New Roman" panose="02020603050405020304" pitchFamily="18" charset="0"/>
                <a:cs typeface="Times New Roman" panose="02020603050405020304" pitchFamily="18" charset="0"/>
              </a:rPr>
              <a:t> CNNs are based on kernels</a:t>
            </a:r>
          </a:p>
          <a:p>
            <a:pPr marL="0" indent="0" algn="just">
              <a:buNone/>
            </a:pPr>
            <a:endParaRPr lang="en-US" sz="26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600" dirty="0">
                <a:latin typeface="Times New Roman" panose="02020603050405020304" pitchFamily="18" charset="0"/>
                <a:cs typeface="Times New Roman" panose="02020603050405020304" pitchFamily="18" charset="0"/>
              </a:rPr>
              <a:t>Kernels are used to extract the relevant features from the input using the convolution operation. </a:t>
            </a:r>
          </a:p>
          <a:p>
            <a:pPr marL="0" indent="0" algn="just">
              <a:buNone/>
            </a:pPr>
            <a:endParaRPr lang="en-US" sz="26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600" dirty="0">
                <a:latin typeface="Times New Roman" panose="02020603050405020304" pitchFamily="18" charset="0"/>
                <a:cs typeface="Times New Roman" panose="02020603050405020304" pitchFamily="18" charset="0"/>
              </a:rPr>
              <a:t>This eliminates the need for dimensionality reduction of the image, and thus is mostly used for solving problems on image data.</a:t>
            </a:r>
          </a:p>
        </p:txBody>
      </p:sp>
      <p:pic>
        <p:nvPicPr>
          <p:cNvPr id="4" name="Picture 3">
            <a:extLst>
              <a:ext uri="{FF2B5EF4-FFF2-40B4-BE49-F238E27FC236}">
                <a16:creationId xmlns:a16="http://schemas.microsoft.com/office/drawing/2014/main" id="{0ADE8154-677B-4AD3-9665-B976F9F9E736}"/>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D4F1C7-4616-440E-AF49-33D1830EAC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 y="980728"/>
            <a:ext cx="9144000" cy="5877272"/>
          </a:xfrm>
        </p:spPr>
      </p:pic>
      <p:pic>
        <p:nvPicPr>
          <p:cNvPr id="6" name="Picture 5">
            <a:extLst>
              <a:ext uri="{FF2B5EF4-FFF2-40B4-BE49-F238E27FC236}">
                <a16:creationId xmlns:a16="http://schemas.microsoft.com/office/drawing/2014/main" id="{44C784BB-A963-4719-99A7-2A51F8EE3499}"/>
              </a:ext>
            </a:extLst>
          </p:cNvPr>
          <p:cNvPicPr>
            <a:picLocks noChangeAspect="1"/>
          </p:cNvPicPr>
          <p:nvPr/>
        </p:nvPicPr>
        <p:blipFill>
          <a:blip r:embed="rId3">
            <a:extLst>
              <a:ext uri="{BEBA8EAE-BF5A-486C-A8C5-ECC9F3942E4B}">
                <a14:imgProps xmlns:a14="http://schemas.microsoft.com/office/drawing/2010/main">
                  <a14:imgLayer r:embed="rId4">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extLst>
      <p:ext uri="{BB962C8B-B14F-4D97-AF65-F5344CB8AC3E}">
        <p14:creationId xmlns:p14="http://schemas.microsoft.com/office/powerpoint/2010/main" val="3853874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4857403"/>
          </a:xfrm>
        </p:spPr>
        <p:txBody>
          <a:bodyPr>
            <a:normAutofit fontScale="92500" lnSpcReduction="20000"/>
          </a:bodyPr>
          <a:lstStyle/>
          <a:p>
            <a:r>
              <a:rPr lang="en-US" sz="3500" u="sng" dirty="0">
                <a:latin typeface="Times New Roman" panose="02020603050405020304" pitchFamily="18" charset="0"/>
                <a:cs typeface="Times New Roman" panose="02020603050405020304" pitchFamily="18" charset="0"/>
              </a:rPr>
              <a:t>Advantages of CNN</a:t>
            </a:r>
          </a:p>
          <a:p>
            <a:pPr marL="0" indent="0">
              <a:buNone/>
            </a:pPr>
            <a:endParaRPr lang="en-US" sz="3500" u="sng"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Ø"/>
            </a:pPr>
            <a:r>
              <a:rPr lang="en-US" sz="2600" dirty="0">
                <a:latin typeface="Times New Roman" panose="02020603050405020304" pitchFamily="18" charset="0"/>
                <a:cs typeface="Times New Roman" panose="02020603050405020304" pitchFamily="18" charset="0"/>
              </a:rPr>
              <a:t>CNN learns the filters automatically without mentioning them explicitly. These filters help in extracting the right and relevant features from the input data</a:t>
            </a:r>
          </a:p>
          <a:p>
            <a:pPr marL="0" indent="0">
              <a:buNone/>
            </a:pPr>
            <a:endParaRPr lang="en-US" sz="2600" dirty="0">
              <a:latin typeface="Times New Roman" panose="02020603050405020304" pitchFamily="18" charset="0"/>
              <a:cs typeface="Times New Roman" panose="02020603050405020304" pitchFamily="18" charset="0"/>
            </a:endParaRPr>
          </a:p>
          <a:p>
            <a:pPr>
              <a:lnSpc>
                <a:spcPct val="160000"/>
              </a:lnSpc>
              <a:buFont typeface="Wingdings" pitchFamily="2" charset="2"/>
              <a:buChar char="Ø"/>
            </a:pPr>
            <a:r>
              <a:rPr lang="en-US" sz="2600" dirty="0">
                <a:latin typeface="Times New Roman" panose="02020603050405020304" pitchFamily="18" charset="0"/>
                <a:cs typeface="Times New Roman" panose="02020603050405020304" pitchFamily="18" charset="0"/>
              </a:rPr>
              <a:t>CNN captures the </a:t>
            </a:r>
            <a:r>
              <a:rPr lang="en-US" sz="2600" b="1" dirty="0">
                <a:latin typeface="Times New Roman" panose="02020603050405020304" pitchFamily="18" charset="0"/>
                <a:cs typeface="Times New Roman" panose="02020603050405020304" pitchFamily="18" charset="0"/>
              </a:rPr>
              <a:t>spatial features</a:t>
            </a:r>
            <a:r>
              <a:rPr lang="en-US" sz="2600" dirty="0">
                <a:latin typeface="Times New Roman" panose="02020603050405020304" pitchFamily="18" charset="0"/>
                <a:cs typeface="Times New Roman" panose="02020603050405020304" pitchFamily="18" charset="0"/>
              </a:rPr>
              <a:t> from an image, therefore, it doesn’t compromise the quality of the image.</a:t>
            </a:r>
            <a:endParaRPr lang="en-US" sz="2600" u="sng" dirty="0">
              <a:latin typeface="Times New Roman" panose="02020603050405020304" pitchFamily="18" charset="0"/>
              <a:cs typeface="Times New Roman" panose="02020603050405020304" pitchFamily="18" charset="0"/>
              <a:hlinkClick r:id="rId2"/>
            </a:endParaRPr>
          </a:p>
          <a:p>
            <a:pPr>
              <a:buNone/>
            </a:pPr>
            <a:br>
              <a:rPr lang="en-US" sz="2600" dirty="0">
                <a:latin typeface="Times New Roman" panose="02020603050405020304" pitchFamily="18" charset="0"/>
                <a:cs typeface="Times New Roman" panose="02020603050405020304" pitchFamily="18" charset="0"/>
                <a:hlinkClick r:id="rId2"/>
              </a:rPr>
            </a:br>
            <a:endParaRPr lang="en-US" sz="2600" dirty="0">
              <a:latin typeface="Times New Roman" panose="02020603050405020304" pitchFamily="18" charset="0"/>
              <a:cs typeface="Times New Roman" panose="02020603050405020304" pitchFamily="18" charset="0"/>
            </a:endParaRPr>
          </a:p>
          <a:p>
            <a:pPr>
              <a:buFont typeface="Wingdings" pitchFamily="2" charset="2"/>
              <a:buChar char="Ø"/>
            </a:pPr>
            <a:endParaRPr lang="en-US" sz="2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7D99CF0-5503-4BB4-B698-3F32EA7C8295}"/>
              </a:ext>
            </a:extLst>
          </p:cNvPr>
          <p:cNvPicPr>
            <a:picLocks noChangeAspect="1"/>
          </p:cNvPicPr>
          <p:nvPr/>
        </p:nvPicPr>
        <p:blipFill>
          <a:blip r:embed="rId3">
            <a:extLst>
              <a:ext uri="{BEBA8EAE-BF5A-486C-A8C5-ECC9F3942E4B}">
                <a14:imgProps xmlns:a14="http://schemas.microsoft.com/office/drawing/2010/main">
                  <a14:imgLayer r:embed="rId4">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3"/>
            <a:ext cx="8229600" cy="4536505"/>
          </a:xfrm>
        </p:spPr>
        <p:txBody>
          <a:bodyPr>
            <a:normAutofit/>
          </a:bodyPr>
          <a:lstStyle/>
          <a:p>
            <a:r>
              <a:rPr lang="en-US" sz="3500" u="sng" dirty="0">
                <a:latin typeface="Times New Roman" panose="02020603050405020304" pitchFamily="18" charset="0"/>
                <a:cs typeface="Times New Roman" panose="02020603050405020304" pitchFamily="18" charset="0"/>
              </a:rPr>
              <a:t>Disadvantages of CNN</a:t>
            </a:r>
          </a:p>
          <a:p>
            <a:pPr marL="0" indent="0">
              <a:buNone/>
            </a:pPr>
            <a:endParaRPr lang="en-US" sz="3500" u="sng" dirty="0">
              <a:latin typeface="Times New Roman" panose="02020603050405020304" pitchFamily="18" charset="0"/>
              <a:cs typeface="Times New Roman" panose="02020603050405020304" pitchFamily="18" charset="0"/>
            </a:endParaRPr>
          </a:p>
          <a:p>
            <a:pPr>
              <a:buFont typeface="Wingdings" pitchFamily="2" charset="2"/>
              <a:buChar char="Ø"/>
            </a:pPr>
            <a:r>
              <a:rPr lang="en-US" sz="2600" dirty="0">
                <a:latin typeface="Times New Roman" panose="02020603050405020304" pitchFamily="18" charset="0"/>
                <a:cs typeface="Times New Roman" panose="02020603050405020304" pitchFamily="18" charset="0"/>
              </a:rPr>
              <a:t>a lot of training data is needed for the CNN to be effective</a:t>
            </a:r>
          </a:p>
          <a:p>
            <a:pPr marL="0" indent="0">
              <a:buNone/>
            </a:pPr>
            <a:r>
              <a:rPr lang="en-US" sz="2600" dirty="0">
                <a:latin typeface="Times New Roman" panose="02020603050405020304" pitchFamily="18" charset="0"/>
                <a:cs typeface="Times New Roman" panose="02020603050405020304" pitchFamily="18" charset="0"/>
              </a:rPr>
              <a:t> </a:t>
            </a:r>
          </a:p>
          <a:p>
            <a:pPr>
              <a:buFont typeface="Wingdings" pitchFamily="2" charset="2"/>
              <a:buChar char="Ø"/>
            </a:pPr>
            <a:r>
              <a:rPr lang="en-US" sz="2600" dirty="0">
                <a:latin typeface="Times New Roman" panose="02020603050405020304" pitchFamily="18" charset="0"/>
                <a:cs typeface="Times New Roman" panose="02020603050405020304" pitchFamily="18" charset="0"/>
              </a:rPr>
              <a:t>they fail to encode the position and orientation of objects.</a:t>
            </a:r>
          </a:p>
        </p:txBody>
      </p:sp>
      <p:pic>
        <p:nvPicPr>
          <p:cNvPr id="4" name="Picture 3">
            <a:extLst>
              <a:ext uri="{FF2B5EF4-FFF2-40B4-BE49-F238E27FC236}">
                <a16:creationId xmlns:a16="http://schemas.microsoft.com/office/drawing/2014/main" id="{D5DC2B9D-ADD9-45B1-B909-736373B4DABB}"/>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5472608"/>
          </a:xfrm>
        </p:spPr>
        <p:txBody>
          <a:bodyPr>
            <a:normAutofit fontScale="92500" lnSpcReduction="10000"/>
          </a:bodyPr>
          <a:lstStyle/>
          <a:p>
            <a:pPr algn="just"/>
            <a:r>
              <a:rPr lang="en-US" sz="3500" u="sng" dirty="0">
                <a:latin typeface="Times New Roman" panose="02020603050405020304" pitchFamily="18" charset="0"/>
                <a:cs typeface="Times New Roman" panose="02020603050405020304" pitchFamily="18" charset="0"/>
              </a:rPr>
              <a:t>Recurrent Neural Network(RNN)</a:t>
            </a:r>
          </a:p>
          <a:p>
            <a:pPr marL="0" indent="0" algn="just">
              <a:buNone/>
            </a:pPr>
            <a:endParaRPr lang="en-US" sz="2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A few of the issues in the feed-forward neural network are:</a:t>
            </a:r>
          </a:p>
          <a:p>
            <a:pPr marL="0" indent="0" algn="just">
              <a:buNone/>
            </a:pPr>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Cannot handle sequential data</a:t>
            </a:r>
          </a:p>
          <a:p>
            <a:pPr algn="just"/>
            <a:r>
              <a:rPr lang="en-US" sz="2600" dirty="0">
                <a:latin typeface="Times New Roman" panose="02020603050405020304" pitchFamily="18" charset="0"/>
                <a:cs typeface="Times New Roman" panose="02020603050405020304" pitchFamily="18" charset="0"/>
              </a:rPr>
              <a:t>Considers only the current input</a:t>
            </a:r>
          </a:p>
          <a:p>
            <a:pPr algn="just"/>
            <a:r>
              <a:rPr lang="en-US" sz="2600" dirty="0">
                <a:latin typeface="Times New Roman" panose="02020603050405020304" pitchFamily="18" charset="0"/>
                <a:cs typeface="Times New Roman" panose="02020603050405020304" pitchFamily="18" charset="0"/>
              </a:rPr>
              <a:t>Cannot memorize previous inputs</a:t>
            </a:r>
          </a:p>
          <a:p>
            <a:pPr marL="0" indent="0" algn="just">
              <a:buNone/>
            </a:pPr>
            <a:endParaRPr lang="en-US" sz="2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The solution to these issues is the RNN. </a:t>
            </a:r>
          </a:p>
          <a:p>
            <a:pPr marL="0" indent="0" algn="just">
              <a:buNone/>
            </a:pPr>
            <a:endParaRPr lang="en-US" sz="2600" dirty="0">
              <a:latin typeface="Times New Roman" panose="02020603050405020304" pitchFamily="18" charset="0"/>
              <a:cs typeface="Times New Roman" panose="02020603050405020304" pitchFamily="18" charset="0"/>
            </a:endParaRPr>
          </a:p>
          <a:p>
            <a:pPr algn="just">
              <a:lnSpc>
                <a:spcPct val="160000"/>
              </a:lnSpc>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An RNN can handle sequential data, accepting the current input data, and previously received inputs.</a:t>
            </a:r>
          </a:p>
        </p:txBody>
      </p:sp>
      <p:pic>
        <p:nvPicPr>
          <p:cNvPr id="4" name="Picture 3">
            <a:extLst>
              <a:ext uri="{FF2B5EF4-FFF2-40B4-BE49-F238E27FC236}">
                <a16:creationId xmlns:a16="http://schemas.microsoft.com/office/drawing/2014/main" id="{A74D67D2-C83F-4025-90D2-FCE40DA7D7D2}"/>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43DAF779-35A1-4435-AE27-99221720C25A}"/>
              </a:ext>
            </a:extLst>
          </p:cNvPr>
          <p:cNvSpPr>
            <a:spLocks noGrp="1"/>
          </p:cNvSpPr>
          <p:nvPr>
            <p:ph idx="1"/>
          </p:nvPr>
        </p:nvSpPr>
        <p:spPr>
          <a:xfrm>
            <a:off x="457200" y="1196752"/>
            <a:ext cx="8229600" cy="4929411"/>
          </a:xfrm>
        </p:spPr>
        <p:txBody>
          <a:bodyPr>
            <a:normAutofit/>
          </a:bodyPr>
          <a:lstStyle/>
          <a:p>
            <a:r>
              <a:rPr lang="en-US" sz="2600" dirty="0">
                <a:latin typeface="Times New Roman" panose="02020603050405020304" pitchFamily="18" charset="0"/>
                <a:cs typeface="Times New Roman" panose="02020603050405020304" pitchFamily="18" charset="0"/>
              </a:rPr>
              <a:t>Diagram of RNN</a:t>
            </a:r>
            <a:endParaRPr lang="en-AE" sz="2600" dirty="0">
              <a:latin typeface="Times New Roman" panose="02020603050405020304" pitchFamily="18" charset="0"/>
              <a:cs typeface="Times New Roman" panose="02020603050405020304" pitchFamily="18" charset="0"/>
            </a:endParaRPr>
          </a:p>
        </p:txBody>
      </p:sp>
      <p:pic>
        <p:nvPicPr>
          <p:cNvPr id="10" name="Content Placeholder 6">
            <a:extLst>
              <a:ext uri="{FF2B5EF4-FFF2-40B4-BE49-F238E27FC236}">
                <a16:creationId xmlns:a16="http://schemas.microsoft.com/office/drawing/2014/main" id="{06D41A42-AC8F-4F37-A67D-DCE73EEA9B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0807"/>
            <a:ext cx="9144000" cy="5157193"/>
          </a:xfrm>
          <a:prstGeom prst="rect">
            <a:avLst/>
          </a:prstGeom>
        </p:spPr>
      </p:pic>
      <p:pic>
        <p:nvPicPr>
          <p:cNvPr id="11" name="Picture 10">
            <a:extLst>
              <a:ext uri="{FF2B5EF4-FFF2-40B4-BE49-F238E27FC236}">
                <a16:creationId xmlns:a16="http://schemas.microsoft.com/office/drawing/2014/main" id="{C4E1491D-3E11-4976-8CE6-F32C83662D93}"/>
              </a:ext>
            </a:extLst>
          </p:cNvPr>
          <p:cNvPicPr>
            <a:picLocks noChangeAspect="1"/>
          </p:cNvPicPr>
          <p:nvPr/>
        </p:nvPicPr>
        <p:blipFill>
          <a:blip r:embed="rId3">
            <a:extLst>
              <a:ext uri="{BEBA8EAE-BF5A-486C-A8C5-ECC9F3942E4B}">
                <a14:imgProps xmlns:a14="http://schemas.microsoft.com/office/drawing/2010/main">
                  <a14:imgLayer r:embed="rId4">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extLst>
      <p:ext uri="{BB962C8B-B14F-4D97-AF65-F5344CB8AC3E}">
        <p14:creationId xmlns:p14="http://schemas.microsoft.com/office/powerpoint/2010/main" val="1029579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E6A1D9-3672-48E4-87C4-E8BEA47609A6}"/>
              </a:ext>
            </a:extLst>
          </p:cNvPr>
          <p:cNvSpPr>
            <a:spLocks noGrp="1"/>
          </p:cNvSpPr>
          <p:nvPr>
            <p:ph idx="1"/>
          </p:nvPr>
        </p:nvSpPr>
        <p:spPr>
          <a:xfrm>
            <a:off x="457200" y="1196752"/>
            <a:ext cx="8229600" cy="4929411"/>
          </a:xfrm>
        </p:spPr>
        <p:txBody>
          <a:bodyPr>
            <a:normAutofit lnSpcReduction="10000"/>
          </a:bodyPr>
          <a:lstStyle/>
          <a:p>
            <a:pPr algn="just"/>
            <a:r>
              <a:rPr lang="en-US" sz="3500" u="sng" dirty="0">
                <a:latin typeface="Times New Roman" panose="02020603050405020304" pitchFamily="18" charset="0"/>
                <a:cs typeface="Times New Roman" panose="02020603050405020304" pitchFamily="18" charset="0"/>
              </a:rPr>
              <a:t>Weights:</a:t>
            </a:r>
          </a:p>
          <a:p>
            <a:pPr marL="0" indent="0" algn="just">
              <a:buNone/>
            </a:pPr>
            <a:endParaRPr lang="en-US" sz="3500" u="sng"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architecture of neural networks is such that it has weights associated with each of the inputs in the input layer</a:t>
            </a:r>
          </a:p>
          <a:p>
            <a:pPr marL="0" indent="0" algn="just">
              <a:buNone/>
            </a:pPr>
            <a:endParaRPr lang="en-US" sz="2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These weights are “mandatory” and “arbitrary”</a:t>
            </a:r>
          </a:p>
          <a:p>
            <a:pPr marL="0" indent="0" algn="just">
              <a:buNone/>
            </a:pPr>
            <a:endParaRPr lang="en-US" sz="2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We may not have control over the mandatory aspect of it, but we have control over the value of the weights in the network</a:t>
            </a:r>
          </a:p>
          <a:p>
            <a:pPr algn="just">
              <a:buFont typeface="Wingdings" panose="05000000000000000000" pitchFamily="2" charset="2"/>
              <a:buChar char="Ø"/>
            </a:pPr>
            <a:endParaRPr lang="en-AE" sz="2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79EA8A7-739C-42DC-8C35-4B051EBF9791}"/>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extLst>
      <p:ext uri="{BB962C8B-B14F-4D97-AF65-F5344CB8AC3E}">
        <p14:creationId xmlns:p14="http://schemas.microsoft.com/office/powerpoint/2010/main" val="1748183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7718BD-D38D-41E2-97EA-B51D0E68C6D0}"/>
              </a:ext>
            </a:extLst>
          </p:cNvPr>
          <p:cNvSpPr>
            <a:spLocks noGrp="1"/>
          </p:cNvSpPr>
          <p:nvPr>
            <p:ph idx="1"/>
          </p:nvPr>
        </p:nvSpPr>
        <p:spPr>
          <a:xfrm>
            <a:off x="457200" y="1052738"/>
            <a:ext cx="8229600" cy="5073426"/>
          </a:xfrm>
        </p:spPr>
        <p:txBody>
          <a:bodyPr/>
          <a:lstStyle/>
          <a:p>
            <a:pPr algn="just"/>
            <a:r>
              <a:rPr lang="en-US" sz="3500" u="sng" dirty="0">
                <a:latin typeface="Times New Roman" panose="02020603050405020304" pitchFamily="18" charset="0"/>
                <a:cs typeface="Times New Roman" panose="02020603050405020304" pitchFamily="18" charset="0"/>
              </a:rPr>
              <a:t>Control over weights:</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This is a two-layer neural network</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Let Learning rate = 1</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Inputs to the network are 0.35 &amp; 0.9 and the actual output is 0.5</a:t>
            </a:r>
          </a:p>
          <a:p>
            <a:pPr marL="0" indent="0">
              <a:buNone/>
            </a:pPr>
            <a:endParaRPr lang="en-AE" sz="2500" dirty="0"/>
          </a:p>
        </p:txBody>
      </p:sp>
      <p:pic>
        <p:nvPicPr>
          <p:cNvPr id="5" name="Picture 4">
            <a:extLst>
              <a:ext uri="{FF2B5EF4-FFF2-40B4-BE49-F238E27FC236}">
                <a16:creationId xmlns:a16="http://schemas.microsoft.com/office/drawing/2014/main" id="{08BA1DB9-F4CB-4039-BA9B-D1127D81B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29000"/>
            <a:ext cx="9144000" cy="3429000"/>
          </a:xfrm>
          <a:prstGeom prst="rect">
            <a:avLst/>
          </a:prstGeom>
        </p:spPr>
      </p:pic>
      <p:pic>
        <p:nvPicPr>
          <p:cNvPr id="4" name="Picture 3">
            <a:extLst>
              <a:ext uri="{FF2B5EF4-FFF2-40B4-BE49-F238E27FC236}">
                <a16:creationId xmlns:a16="http://schemas.microsoft.com/office/drawing/2014/main" id="{A9CD22E2-D37F-420A-AC0F-BC9B85BD16AC}"/>
              </a:ext>
            </a:extLst>
          </p:cNvPr>
          <p:cNvPicPr>
            <a:picLocks noChangeAspect="1"/>
          </p:cNvPicPr>
          <p:nvPr/>
        </p:nvPicPr>
        <p:blipFill>
          <a:blip r:embed="rId3">
            <a:extLst>
              <a:ext uri="{BEBA8EAE-BF5A-486C-A8C5-ECC9F3942E4B}">
                <a14:imgProps xmlns:a14="http://schemas.microsoft.com/office/drawing/2010/main">
                  <a14:imgLayer r:embed="rId4">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extLst>
      <p:ext uri="{BB962C8B-B14F-4D97-AF65-F5344CB8AC3E}">
        <p14:creationId xmlns:p14="http://schemas.microsoft.com/office/powerpoint/2010/main" val="4007170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622" y="1124744"/>
            <a:ext cx="8229600" cy="868958"/>
          </a:xfrm>
        </p:spPr>
        <p:txBody>
          <a:bodyPr>
            <a:normAutofit/>
          </a:bodyPr>
          <a:lstStyle/>
          <a:p>
            <a:r>
              <a:rPr lang="en-US" sz="4600" b="1" dirty="0">
                <a:latin typeface="Times New Roman" panose="02020603050405020304" pitchFamily="18" charset="0"/>
                <a:cs typeface="Times New Roman" panose="02020603050405020304" pitchFamily="18" charset="0"/>
              </a:rPr>
              <a:t>Introduction</a:t>
            </a:r>
          </a:p>
        </p:txBody>
      </p:sp>
      <p:pic>
        <p:nvPicPr>
          <p:cNvPr id="5" name="Picture 4">
            <a:extLst>
              <a:ext uri="{FF2B5EF4-FFF2-40B4-BE49-F238E27FC236}">
                <a16:creationId xmlns:a16="http://schemas.microsoft.com/office/drawing/2014/main" id="{20A42ABE-6293-42F4-8031-5A2FD11EB975}"/>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
        <p:nvSpPr>
          <p:cNvPr id="3" name="Content Placeholder 2"/>
          <p:cNvSpPr>
            <a:spLocks noGrp="1"/>
          </p:cNvSpPr>
          <p:nvPr>
            <p:ph idx="1"/>
          </p:nvPr>
        </p:nvSpPr>
        <p:spPr>
          <a:xfrm>
            <a:off x="457200" y="2276872"/>
            <a:ext cx="8229600" cy="4464496"/>
          </a:xfrm>
        </p:spPr>
        <p:txBody>
          <a:bodyPr>
            <a:normAutofit/>
          </a:bodyPr>
          <a:lstStyle/>
          <a:p>
            <a:pPr algn="just"/>
            <a:r>
              <a:rPr lang="en-US" sz="2600" dirty="0">
                <a:latin typeface="Times New Roman" panose="02020603050405020304" pitchFamily="18" charset="0"/>
                <a:cs typeface="Times New Roman" panose="02020603050405020304" pitchFamily="18" charset="0"/>
              </a:rPr>
              <a:t>What is a Neural Network?</a:t>
            </a:r>
          </a:p>
          <a:p>
            <a:pPr marL="0" indent="0" algn="just">
              <a:buNone/>
            </a:pPr>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It is a network of many simple processors, each possibly having a small amount of local memory</a:t>
            </a:r>
          </a:p>
          <a:p>
            <a:pPr marL="0" indent="0" algn="just">
              <a:buNone/>
            </a:pPr>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These processors are connected by communication channels, usually carrying encoded numeric data.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72170CC-37EA-4D7F-992D-211BE8BCB626}"/>
              </a:ext>
            </a:extLst>
          </p:cNvPr>
          <p:cNvSpPr>
            <a:spLocks noGrp="1"/>
          </p:cNvSpPr>
          <p:nvPr>
            <p:ph idx="1"/>
          </p:nvPr>
        </p:nvSpPr>
        <p:spPr>
          <a:xfrm>
            <a:off x="457200" y="1287617"/>
            <a:ext cx="8229600" cy="4838546"/>
          </a:xfrm>
        </p:spPr>
        <p:txBody>
          <a:bodyPr>
            <a:normAutofit fontScale="92500" lnSpcReduction="10000"/>
          </a:bodyPr>
          <a:lstStyle/>
          <a:p>
            <a:pPr marL="0" indent="0">
              <a:buNone/>
            </a:pPr>
            <a:r>
              <a:rPr lang="en-US" sz="2600" dirty="0">
                <a:latin typeface="Times New Roman" panose="02020603050405020304" pitchFamily="18" charset="0"/>
                <a:cs typeface="Times New Roman" panose="02020603050405020304" pitchFamily="18" charset="0"/>
              </a:rPr>
              <a:t>Aggregation, decision: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The final output is obtained as: 0.69</a:t>
            </a:r>
          </a:p>
          <a:p>
            <a:pPr marL="0" indent="0">
              <a:buNone/>
            </a:pPr>
            <a:endParaRPr lang="en-US" dirty="0"/>
          </a:p>
          <a:p>
            <a:endParaRPr lang="en-US" dirty="0"/>
          </a:p>
          <a:p>
            <a:pPr marL="0" indent="0">
              <a:buNone/>
            </a:pPr>
            <a:endParaRPr lang="en-AE" dirty="0"/>
          </a:p>
        </p:txBody>
      </p:sp>
      <p:pic>
        <p:nvPicPr>
          <p:cNvPr id="7" name="Content Placeholder 3">
            <a:extLst>
              <a:ext uri="{FF2B5EF4-FFF2-40B4-BE49-F238E27FC236}">
                <a16:creationId xmlns:a16="http://schemas.microsoft.com/office/drawing/2014/main" id="{3810A503-62C3-4D8D-9337-F97E28E06EEF}"/>
              </a:ext>
            </a:extLst>
          </p:cNvPr>
          <p:cNvPicPr>
            <a:picLocks noChangeAspect="1"/>
          </p:cNvPicPr>
          <p:nvPr/>
        </p:nvPicPr>
        <p:blipFill>
          <a:blip r:embed="rId2"/>
          <a:stretch>
            <a:fillRect/>
          </a:stretch>
        </p:blipFill>
        <p:spPr>
          <a:xfrm>
            <a:off x="611560" y="1700808"/>
            <a:ext cx="7488832" cy="1512168"/>
          </a:xfrm>
          <a:prstGeom prst="rect">
            <a:avLst/>
          </a:prstGeom>
        </p:spPr>
      </p:pic>
      <p:pic>
        <p:nvPicPr>
          <p:cNvPr id="8" name="Picture 7">
            <a:extLst>
              <a:ext uri="{FF2B5EF4-FFF2-40B4-BE49-F238E27FC236}">
                <a16:creationId xmlns:a16="http://schemas.microsoft.com/office/drawing/2014/main" id="{621ED5F6-D87B-484E-AD2F-76AA080AD067}"/>
              </a:ext>
            </a:extLst>
          </p:cNvPr>
          <p:cNvPicPr>
            <a:picLocks noChangeAspect="1"/>
          </p:cNvPicPr>
          <p:nvPr/>
        </p:nvPicPr>
        <p:blipFill>
          <a:blip r:embed="rId3"/>
          <a:stretch>
            <a:fillRect/>
          </a:stretch>
        </p:blipFill>
        <p:spPr>
          <a:xfrm>
            <a:off x="611560" y="3334593"/>
            <a:ext cx="7920880" cy="2235790"/>
          </a:xfrm>
          <a:prstGeom prst="rect">
            <a:avLst/>
          </a:prstGeom>
        </p:spPr>
      </p:pic>
      <p:pic>
        <p:nvPicPr>
          <p:cNvPr id="5" name="Picture 4">
            <a:extLst>
              <a:ext uri="{FF2B5EF4-FFF2-40B4-BE49-F238E27FC236}">
                <a16:creationId xmlns:a16="http://schemas.microsoft.com/office/drawing/2014/main" id="{FE36E3B8-941C-4056-9AEF-A7081616724C}"/>
              </a:ext>
            </a:extLst>
          </p:cNvPr>
          <p:cNvPicPr>
            <a:picLocks noChangeAspect="1"/>
          </p:cNvPicPr>
          <p:nvPr/>
        </p:nvPicPr>
        <p:blipFill>
          <a:blip r:embed="rId4">
            <a:extLst>
              <a:ext uri="{BEBA8EAE-BF5A-486C-A8C5-ECC9F3942E4B}">
                <a14:imgProps xmlns:a14="http://schemas.microsoft.com/office/drawing/2010/main">
                  <a14:imgLayer r:embed="rId5">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extLst>
      <p:ext uri="{BB962C8B-B14F-4D97-AF65-F5344CB8AC3E}">
        <p14:creationId xmlns:p14="http://schemas.microsoft.com/office/powerpoint/2010/main" val="171066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2ADE6-68A1-4F6C-8B4A-B990FDC39949}"/>
              </a:ext>
            </a:extLst>
          </p:cNvPr>
          <p:cNvSpPr>
            <a:spLocks noGrp="1"/>
          </p:cNvSpPr>
          <p:nvPr>
            <p:ph idx="1"/>
          </p:nvPr>
        </p:nvSpPr>
        <p:spPr>
          <a:xfrm>
            <a:off x="457200" y="980728"/>
            <a:ext cx="8229600" cy="5760639"/>
          </a:xfrm>
        </p:spPr>
        <p:txBody>
          <a:bodyPr>
            <a:normAutofit/>
          </a:bodyPr>
          <a:lstStyle/>
          <a:p>
            <a:pPr algn="just"/>
            <a:r>
              <a:rPr lang="en-US" sz="2500" dirty="0">
                <a:latin typeface="Times New Roman" panose="02020603050405020304" pitchFamily="18" charset="0"/>
                <a:cs typeface="Times New Roman" panose="02020603050405020304" pitchFamily="18" charset="0"/>
              </a:rPr>
              <a:t>The loss function is:</a:t>
            </a:r>
          </a:p>
          <a:p>
            <a:pPr marL="0" indent="0">
              <a:buNone/>
            </a:pPr>
            <a:endParaRPr lang="en-US" sz="2500" dirty="0"/>
          </a:p>
          <a:p>
            <a:pPr marL="0" indent="0">
              <a:buNone/>
            </a:pPr>
            <a:endParaRPr lang="en-US" sz="2500" dirty="0"/>
          </a:p>
          <a:p>
            <a:pPr marL="0" indent="0">
              <a:buNone/>
            </a:pPr>
            <a:endParaRPr lang="en-US" sz="2500" dirty="0"/>
          </a:p>
          <a:p>
            <a:pPr marL="0" indent="0">
              <a:buNone/>
            </a:pPr>
            <a:endParaRPr lang="en-US" sz="2500" dirty="0"/>
          </a:p>
          <a:p>
            <a:pPr algn="just"/>
            <a:r>
              <a:rPr lang="en-US" sz="2500" dirty="0">
                <a:latin typeface="Times New Roman" panose="02020603050405020304" pitchFamily="18" charset="0"/>
                <a:cs typeface="Times New Roman" panose="02020603050405020304" pitchFamily="18" charset="0"/>
              </a:rPr>
              <a:t>Now reducing the error and increasing the accuracy of the output (degree of accuracy is arbitrary) by using backpropagation.</a:t>
            </a:r>
          </a:p>
          <a:p>
            <a:endParaRPr lang="en-AE" sz="2500" dirty="0"/>
          </a:p>
        </p:txBody>
      </p:sp>
      <p:pic>
        <p:nvPicPr>
          <p:cNvPr id="4" name="Picture 3">
            <a:extLst>
              <a:ext uri="{FF2B5EF4-FFF2-40B4-BE49-F238E27FC236}">
                <a16:creationId xmlns:a16="http://schemas.microsoft.com/office/drawing/2014/main" id="{3ADFC392-A85B-4BAD-A15E-626FE9E656F4}"/>
              </a:ext>
            </a:extLst>
          </p:cNvPr>
          <p:cNvPicPr>
            <a:picLocks noChangeAspect="1"/>
          </p:cNvPicPr>
          <p:nvPr/>
        </p:nvPicPr>
        <p:blipFill>
          <a:blip r:embed="rId2"/>
          <a:stretch>
            <a:fillRect/>
          </a:stretch>
        </p:blipFill>
        <p:spPr>
          <a:xfrm>
            <a:off x="1799692" y="1556792"/>
            <a:ext cx="5544616" cy="1224136"/>
          </a:xfrm>
          <a:prstGeom prst="rect">
            <a:avLst/>
          </a:prstGeom>
        </p:spPr>
      </p:pic>
      <p:pic>
        <p:nvPicPr>
          <p:cNvPr id="5" name="Picture 4">
            <a:extLst>
              <a:ext uri="{FF2B5EF4-FFF2-40B4-BE49-F238E27FC236}">
                <a16:creationId xmlns:a16="http://schemas.microsoft.com/office/drawing/2014/main" id="{96C049D4-ECAA-428D-BE1A-ACE269DD6755}"/>
              </a:ext>
            </a:extLst>
          </p:cNvPr>
          <p:cNvPicPr>
            <a:picLocks noChangeAspect="1"/>
          </p:cNvPicPr>
          <p:nvPr/>
        </p:nvPicPr>
        <p:blipFill>
          <a:blip r:embed="rId3"/>
          <a:stretch>
            <a:fillRect/>
          </a:stretch>
        </p:blipFill>
        <p:spPr>
          <a:xfrm>
            <a:off x="457200" y="4509120"/>
            <a:ext cx="7938722" cy="2232248"/>
          </a:xfrm>
          <a:prstGeom prst="rect">
            <a:avLst/>
          </a:prstGeom>
        </p:spPr>
      </p:pic>
      <p:pic>
        <p:nvPicPr>
          <p:cNvPr id="6" name="Picture 5">
            <a:extLst>
              <a:ext uri="{FF2B5EF4-FFF2-40B4-BE49-F238E27FC236}">
                <a16:creationId xmlns:a16="http://schemas.microsoft.com/office/drawing/2014/main" id="{71C42CFC-C449-40BD-8248-145500CCE18C}"/>
              </a:ext>
            </a:extLst>
          </p:cNvPr>
          <p:cNvPicPr>
            <a:picLocks noChangeAspect="1"/>
          </p:cNvPicPr>
          <p:nvPr/>
        </p:nvPicPr>
        <p:blipFill>
          <a:blip r:embed="rId4">
            <a:extLst>
              <a:ext uri="{BEBA8EAE-BF5A-486C-A8C5-ECC9F3942E4B}">
                <a14:imgProps xmlns:a14="http://schemas.microsoft.com/office/drawing/2010/main">
                  <a14:imgLayer r:embed="rId5">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3" y="0"/>
            <a:ext cx="9143999" cy="980728"/>
          </a:xfrm>
          <a:prstGeom prst="rect">
            <a:avLst/>
          </a:prstGeom>
        </p:spPr>
      </p:pic>
    </p:spTree>
    <p:extLst>
      <p:ext uri="{BB962C8B-B14F-4D97-AF65-F5344CB8AC3E}">
        <p14:creationId xmlns:p14="http://schemas.microsoft.com/office/powerpoint/2010/main" val="1797959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6C5937-615E-4C3E-9429-28C4BFF47F02}"/>
              </a:ext>
            </a:extLst>
          </p:cNvPr>
          <p:cNvSpPr>
            <a:spLocks noGrp="1"/>
          </p:cNvSpPr>
          <p:nvPr>
            <p:ph idx="1"/>
          </p:nvPr>
        </p:nvSpPr>
        <p:spPr>
          <a:xfrm>
            <a:off x="457200" y="1268760"/>
            <a:ext cx="8229600" cy="5589239"/>
          </a:xfrm>
        </p:spPr>
        <p:txBody>
          <a:bodyPr/>
          <a:lstStyle/>
          <a:p>
            <a:pPr algn="just"/>
            <a:r>
              <a:rPr lang="en-US" sz="2600" dirty="0">
                <a:latin typeface="Times New Roman" panose="02020603050405020304" pitchFamily="18" charset="0"/>
                <a:cs typeface="Times New Roman" panose="02020603050405020304" pitchFamily="18" charset="0"/>
              </a:rPr>
              <a:t>Applying the same on the original weights of the network, we get the updated network as:</a:t>
            </a:r>
          </a:p>
          <a:p>
            <a:endParaRPr lang="en-US" dirty="0"/>
          </a:p>
          <a:p>
            <a:endParaRPr lang="en-US" dirty="0"/>
          </a:p>
          <a:p>
            <a:endParaRPr lang="en-US" dirty="0"/>
          </a:p>
          <a:p>
            <a:endParaRPr lang="en-US" dirty="0"/>
          </a:p>
          <a:p>
            <a:endParaRPr lang="en-US" dirty="0"/>
          </a:p>
          <a:p>
            <a:pPr marL="0" indent="0" algn="just">
              <a:buNone/>
            </a:pPr>
            <a:endParaRPr lang="en-US" dirty="0"/>
          </a:p>
          <a:p>
            <a:pPr marL="0" indent="0" algn="just">
              <a:buNone/>
            </a:pPr>
            <a:r>
              <a:rPr lang="en-US" sz="2600" dirty="0">
                <a:latin typeface="Times New Roman" panose="02020603050405020304" pitchFamily="18" charset="0"/>
                <a:cs typeface="Times New Roman" panose="02020603050405020304" pitchFamily="18" charset="0"/>
              </a:rPr>
              <a:t>After performing the forward pass again on this network, our output is 0.6820 with an error of -0.182.</a:t>
            </a:r>
            <a:endParaRPr lang="en-AE" sz="2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8D058EC-4779-4754-B2DE-1E2DE644EBFD}"/>
              </a:ext>
            </a:extLst>
          </p:cNvPr>
          <p:cNvPicPr>
            <a:picLocks noChangeAspect="1"/>
          </p:cNvPicPr>
          <p:nvPr/>
        </p:nvPicPr>
        <p:blipFill>
          <a:blip r:embed="rId2"/>
          <a:stretch>
            <a:fillRect/>
          </a:stretch>
        </p:blipFill>
        <p:spPr>
          <a:xfrm>
            <a:off x="755576" y="2276872"/>
            <a:ext cx="7776864" cy="3168352"/>
          </a:xfrm>
          <a:prstGeom prst="rect">
            <a:avLst/>
          </a:prstGeom>
        </p:spPr>
      </p:pic>
      <p:pic>
        <p:nvPicPr>
          <p:cNvPr id="5" name="Picture 4">
            <a:extLst>
              <a:ext uri="{FF2B5EF4-FFF2-40B4-BE49-F238E27FC236}">
                <a16:creationId xmlns:a16="http://schemas.microsoft.com/office/drawing/2014/main" id="{CFA90887-A15B-47A5-9C9E-FCB664F78A29}"/>
              </a:ext>
            </a:extLst>
          </p:cNvPr>
          <p:cNvPicPr>
            <a:picLocks noChangeAspect="1"/>
          </p:cNvPicPr>
          <p:nvPr/>
        </p:nvPicPr>
        <p:blipFill>
          <a:blip r:embed="rId3">
            <a:extLst>
              <a:ext uri="{BEBA8EAE-BF5A-486C-A8C5-ECC9F3942E4B}">
                <a14:imgProps xmlns:a14="http://schemas.microsoft.com/office/drawing/2010/main">
                  <a14:imgLayer r:embed="rId4">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extLst>
      <p:ext uri="{BB962C8B-B14F-4D97-AF65-F5344CB8AC3E}">
        <p14:creationId xmlns:p14="http://schemas.microsoft.com/office/powerpoint/2010/main" val="523890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C7D633-7A38-4CB7-A8F2-9520819329B6}"/>
              </a:ext>
            </a:extLst>
          </p:cNvPr>
          <p:cNvSpPr>
            <a:spLocks noGrp="1"/>
          </p:cNvSpPr>
          <p:nvPr>
            <p:ph idx="1"/>
          </p:nvPr>
        </p:nvSpPr>
        <p:spPr>
          <a:xfrm>
            <a:off x="457200" y="1052737"/>
            <a:ext cx="8435280" cy="5805263"/>
          </a:xfrm>
        </p:spPr>
        <p:txBody>
          <a:bodyPr>
            <a:normAutofit fontScale="92500" lnSpcReduction="20000"/>
          </a:bodyPr>
          <a:lstStyle/>
          <a:p>
            <a:r>
              <a:rPr lang="en-US" sz="3800" b="1" u="sng" dirty="0">
                <a:latin typeface="Times New Roman" panose="02020603050405020304" pitchFamily="18" charset="0"/>
                <a:cs typeface="Times New Roman" panose="02020603050405020304" pitchFamily="18" charset="0"/>
              </a:rPr>
              <a:t>Proposed Approach:</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just"/>
            <a:endParaRPr lang="en-US" sz="2700"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Output = </a:t>
            </a:r>
            <a:r>
              <a:rPr lang="en-AE" sz="3000" dirty="0">
                <a:latin typeface="Times New Roman" panose="02020603050405020304" pitchFamily="18" charset="0"/>
                <a:cs typeface="Times New Roman" panose="02020603050405020304" pitchFamily="18" charset="0"/>
              </a:rPr>
              <a:t>∑ 𝑤</a:t>
            </a:r>
            <a:r>
              <a:rPr lang="en-AE" sz="3000" baseline="-25000" dirty="0">
                <a:latin typeface="Times New Roman" panose="02020603050405020304" pitchFamily="18" charset="0"/>
                <a:cs typeface="Times New Roman" panose="02020603050405020304" pitchFamily="18" charset="0"/>
              </a:rPr>
              <a:t>𝑖</a:t>
            </a:r>
            <a:r>
              <a:rPr lang="en-AE" sz="3000" dirty="0">
                <a:latin typeface="Times New Roman" panose="02020603050405020304" pitchFamily="18" charset="0"/>
                <a:cs typeface="Times New Roman" panose="02020603050405020304" pitchFamily="18" charset="0"/>
              </a:rPr>
              <a:t>𝑥</a:t>
            </a:r>
            <a:r>
              <a:rPr lang="en-AE" sz="3000" baseline="-25000" dirty="0">
                <a:latin typeface="Times New Roman" panose="02020603050405020304" pitchFamily="18" charset="0"/>
                <a:cs typeface="Times New Roman" panose="02020603050405020304" pitchFamily="18" charset="0"/>
              </a:rPr>
              <a:t>𝑖</a:t>
            </a:r>
            <a:r>
              <a:rPr lang="en-AE" sz="3000" dirty="0">
                <a:latin typeface="Times New Roman" panose="02020603050405020304" pitchFamily="18" charset="0"/>
                <a:cs typeface="Times New Roman" panose="02020603050405020304" pitchFamily="18" charset="0"/>
              </a:rPr>
              <a:t> ; </a:t>
            </a:r>
          </a:p>
          <a:p>
            <a:pPr algn="just"/>
            <a:r>
              <a:rPr lang="en-US" sz="3000" dirty="0" err="1">
                <a:latin typeface="Times New Roman" panose="02020603050405020304" pitchFamily="18" charset="0"/>
                <a:cs typeface="Times New Roman" panose="02020603050405020304" pitchFamily="18" charset="0"/>
              </a:rPr>
              <a:t>w</a:t>
            </a:r>
            <a:r>
              <a:rPr lang="en-US" sz="3000" baseline="-25000" dirty="0" err="1">
                <a:latin typeface="Times New Roman" panose="02020603050405020304" pitchFamily="18" charset="0"/>
                <a:cs typeface="Times New Roman" panose="02020603050405020304" pitchFamily="18" charset="0"/>
              </a:rPr>
              <a:t>i</a:t>
            </a:r>
            <a:r>
              <a:rPr lang="en-US" sz="3000" baseline="-250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sym typeface="Wingdings" panose="05000000000000000000" pitchFamily="2" charset="2"/>
              </a:rPr>
              <a:t> weights &amp; x</a:t>
            </a:r>
            <a:r>
              <a:rPr lang="en-US" sz="3000" baseline="-25000" dirty="0">
                <a:latin typeface="Times New Roman" panose="02020603050405020304" pitchFamily="18" charset="0"/>
                <a:cs typeface="Times New Roman" panose="02020603050405020304" pitchFamily="18" charset="0"/>
                <a:sym typeface="Wingdings" panose="05000000000000000000" pitchFamily="2" charset="2"/>
              </a:rPr>
              <a:t>i</a:t>
            </a:r>
            <a:r>
              <a:rPr lang="en-US" sz="3000" dirty="0">
                <a:latin typeface="Times New Roman" panose="02020603050405020304" pitchFamily="18" charset="0"/>
                <a:cs typeface="Times New Roman" panose="02020603050405020304" pitchFamily="18" charset="0"/>
                <a:sym typeface="Wingdings" panose="05000000000000000000" pitchFamily="2" charset="2"/>
              </a:rPr>
              <a:t> inputs</a:t>
            </a:r>
            <a:endParaRPr lang="en-US" sz="30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6" name="Picture 5">
            <a:extLst>
              <a:ext uri="{FF2B5EF4-FFF2-40B4-BE49-F238E27FC236}">
                <a16:creationId xmlns:a16="http://schemas.microsoft.com/office/drawing/2014/main" id="{43D3E23C-B4AC-4B86-9766-5981E3418F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2060848"/>
            <a:ext cx="8640960" cy="3528392"/>
          </a:xfrm>
          <a:prstGeom prst="rect">
            <a:avLst/>
          </a:prstGeom>
        </p:spPr>
      </p:pic>
      <p:pic>
        <p:nvPicPr>
          <p:cNvPr id="4" name="Picture 3">
            <a:extLst>
              <a:ext uri="{FF2B5EF4-FFF2-40B4-BE49-F238E27FC236}">
                <a16:creationId xmlns:a16="http://schemas.microsoft.com/office/drawing/2014/main" id="{5E6D3CAB-239B-4C3E-9119-08AB6FFC508F}"/>
              </a:ext>
            </a:extLst>
          </p:cNvPr>
          <p:cNvPicPr>
            <a:picLocks noChangeAspect="1"/>
          </p:cNvPicPr>
          <p:nvPr/>
        </p:nvPicPr>
        <p:blipFill>
          <a:blip r:embed="rId3">
            <a:extLst>
              <a:ext uri="{BEBA8EAE-BF5A-486C-A8C5-ECC9F3942E4B}">
                <a14:imgProps xmlns:a14="http://schemas.microsoft.com/office/drawing/2010/main">
                  <a14:imgLayer r:embed="rId4">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extLst>
      <p:ext uri="{BB962C8B-B14F-4D97-AF65-F5344CB8AC3E}">
        <p14:creationId xmlns:p14="http://schemas.microsoft.com/office/powerpoint/2010/main" val="1929177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46DBFF-93AE-4317-9C4F-B846E0462B9A}"/>
              </a:ext>
            </a:extLst>
          </p:cNvPr>
          <p:cNvSpPr>
            <a:spLocks noGrp="1"/>
          </p:cNvSpPr>
          <p:nvPr>
            <p:ph idx="1"/>
          </p:nvPr>
        </p:nvSpPr>
        <p:spPr>
          <a:xfrm>
            <a:off x="457200" y="1412775"/>
            <a:ext cx="8229600" cy="4680521"/>
          </a:xfrm>
        </p:spPr>
        <p:txBody>
          <a:bodyPr>
            <a:normAutofit/>
          </a:bodyPr>
          <a:lstStyle/>
          <a:p>
            <a:pPr algn="just"/>
            <a:r>
              <a:rPr lang="en-US" sz="2500" dirty="0">
                <a:latin typeface="Times New Roman" panose="02020603050405020304" pitchFamily="18" charset="0"/>
                <a:cs typeface="Times New Roman" panose="02020603050405020304" pitchFamily="18" charset="0"/>
              </a:rPr>
              <a:t>Representing the linear combination of the inputs as a product of matrices as</a:t>
            </a:r>
            <a:r>
              <a:rPr lang="en-US" sz="2500" dirty="0">
                <a:latin typeface="Times New Roman" panose="02020603050405020304" pitchFamily="18" charset="0"/>
                <a:cs typeface="Times New Roman" panose="02020603050405020304" pitchFamily="18" charset="0"/>
                <a:sym typeface="Wingdings" panose="05000000000000000000" pitchFamily="2" charset="2"/>
              </a:rPr>
              <a:t>:</a:t>
            </a:r>
          </a:p>
          <a:p>
            <a:pPr marL="0" indent="0" algn="just">
              <a:buNone/>
            </a:pPr>
            <a:endParaRPr lang="en-US" sz="2500" dirty="0">
              <a:latin typeface="Times New Roman" panose="02020603050405020304" pitchFamily="18" charset="0"/>
              <a:cs typeface="Times New Roman" panose="02020603050405020304" pitchFamily="18" charset="0"/>
              <a:sym typeface="Wingdings" panose="05000000000000000000" pitchFamily="2" charset="2"/>
            </a:endParaRPr>
          </a:p>
          <a:p>
            <a:pPr algn="just"/>
            <a:r>
              <a:rPr lang="en-US" sz="2500" dirty="0">
                <a:latin typeface="Times New Roman" panose="02020603050405020304" pitchFamily="18" charset="0"/>
                <a:cs typeface="Times New Roman" panose="02020603050405020304" pitchFamily="18" charset="0"/>
                <a:sym typeface="Wingdings" panose="05000000000000000000" pitchFamily="2" charset="2"/>
              </a:rPr>
              <a:t>WX = Y</a:t>
            </a:r>
          </a:p>
          <a:p>
            <a:pPr algn="just"/>
            <a:endParaRPr lang="en-US" sz="2500" dirty="0">
              <a:latin typeface="Times New Roman" panose="02020603050405020304" pitchFamily="18" charset="0"/>
              <a:cs typeface="Times New Roman" panose="02020603050405020304" pitchFamily="18" charset="0"/>
              <a:sym typeface="Wingdings" panose="05000000000000000000" pitchFamily="2" charset="2"/>
            </a:endParaRPr>
          </a:p>
          <a:p>
            <a:pPr marL="0" indent="0" algn="just">
              <a:buNone/>
            </a:pPr>
            <a:r>
              <a:rPr lang="en-US" sz="2500" dirty="0">
                <a:latin typeface="Times New Roman" panose="02020603050405020304" pitchFamily="18" charset="0"/>
                <a:cs typeface="Times New Roman" panose="02020603050405020304" pitchFamily="18" charset="0"/>
                <a:sym typeface="Wingdings" panose="05000000000000000000" pitchFamily="2" charset="2"/>
              </a:rPr>
              <a:t>Where, the W weight matrix,</a:t>
            </a:r>
            <a:r>
              <a:rPr lang="en-AE" sz="2500" dirty="0">
                <a:latin typeface="Times New Roman" panose="02020603050405020304" pitchFamily="18" charset="0"/>
                <a:cs typeface="Times New Roman" panose="02020603050405020304" pitchFamily="18" charset="0"/>
                <a:sym typeface="Wingdings" panose="05000000000000000000" pitchFamily="2" charset="2"/>
              </a:rPr>
              <a:t> consisting of all the weights in each of the layers </a:t>
            </a:r>
          </a:p>
          <a:p>
            <a:pPr marL="0" indent="0" algn="just">
              <a:buNone/>
            </a:pPr>
            <a:endParaRPr lang="en-AE" sz="2500" dirty="0">
              <a:latin typeface="Times New Roman" panose="02020603050405020304" pitchFamily="18" charset="0"/>
              <a:cs typeface="Times New Roman" panose="02020603050405020304" pitchFamily="18" charset="0"/>
              <a:sym typeface="Wingdings" panose="05000000000000000000" pitchFamily="2" charset="2"/>
            </a:endParaRPr>
          </a:p>
          <a:p>
            <a:pPr marL="0" indent="0" algn="just">
              <a:buNone/>
            </a:pPr>
            <a:r>
              <a:rPr lang="en-US" sz="2500" dirty="0">
                <a:latin typeface="Times New Roman" panose="02020603050405020304" pitchFamily="18" charset="0"/>
                <a:cs typeface="Times New Roman" panose="02020603050405020304" pitchFamily="18" charset="0"/>
                <a:sym typeface="Wingdings" panose="05000000000000000000" pitchFamily="2" charset="2"/>
              </a:rPr>
              <a:t> </a:t>
            </a:r>
            <a:r>
              <a:rPr lang="en-AE" sz="2500" dirty="0">
                <a:latin typeface="Times New Roman" panose="02020603050405020304" pitchFamily="18" charset="0"/>
                <a:cs typeface="Times New Roman" panose="02020603050405020304" pitchFamily="18" charset="0"/>
                <a:sym typeface="Wingdings" panose="05000000000000000000" pitchFamily="2" charset="2"/>
              </a:rPr>
              <a:t>  	X  The set of inputs</a:t>
            </a:r>
            <a:r>
              <a:rPr lang="en-US" sz="2500" dirty="0">
                <a:latin typeface="Times New Roman" panose="02020603050405020304" pitchFamily="18" charset="0"/>
                <a:cs typeface="Times New Roman" panose="02020603050405020304" pitchFamily="18" charset="0"/>
                <a:sym typeface="Wingdings" panose="05000000000000000000" pitchFamily="2" charset="2"/>
              </a:rPr>
              <a:t> to the network, and</a:t>
            </a:r>
          </a:p>
          <a:p>
            <a:pPr marL="0" indent="0" algn="just">
              <a:buNone/>
            </a:pPr>
            <a:r>
              <a:rPr lang="en-US" sz="2500" dirty="0">
                <a:latin typeface="Times New Roman" panose="02020603050405020304" pitchFamily="18" charset="0"/>
                <a:cs typeface="Times New Roman" panose="02020603050405020304" pitchFamily="18" charset="0"/>
                <a:sym typeface="Wingdings" panose="05000000000000000000" pitchFamily="2" charset="2"/>
              </a:rPr>
              <a:t>	Y  The set of outputs from the network.</a:t>
            </a:r>
            <a:endParaRPr lang="en-AE" sz="2500" dirty="0">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4" name="Picture 3">
            <a:extLst>
              <a:ext uri="{FF2B5EF4-FFF2-40B4-BE49-F238E27FC236}">
                <a16:creationId xmlns:a16="http://schemas.microsoft.com/office/drawing/2014/main" id="{FAA00B45-0315-4A7E-9157-CC951081F342}"/>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extLst>
      <p:ext uri="{BB962C8B-B14F-4D97-AF65-F5344CB8AC3E}">
        <p14:creationId xmlns:p14="http://schemas.microsoft.com/office/powerpoint/2010/main" val="2777494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DEB597-FE80-4CEA-BB44-447F90EC6794}"/>
              </a:ext>
            </a:extLst>
          </p:cNvPr>
          <p:cNvSpPr>
            <a:spLocks noGrp="1"/>
          </p:cNvSpPr>
          <p:nvPr>
            <p:ph idx="1"/>
          </p:nvPr>
        </p:nvSpPr>
        <p:spPr>
          <a:xfrm>
            <a:off x="457200" y="1268760"/>
            <a:ext cx="8229600" cy="4857403"/>
          </a:xfrm>
        </p:spPr>
        <p:txBody>
          <a:bodyPr>
            <a:normAutofit lnSpcReduction="10000"/>
          </a:bodyPr>
          <a:lstStyle/>
          <a:p>
            <a:pPr algn="just"/>
            <a:r>
              <a:rPr lang="en-US" sz="2500" dirty="0">
                <a:latin typeface="Times New Roman" panose="02020603050405020304" pitchFamily="18" charset="0"/>
                <a:cs typeface="Times New Roman" panose="02020603050405020304" pitchFamily="18" charset="0"/>
              </a:rPr>
              <a:t> In our novel approach, there is no requirement of the backpropagation method</a:t>
            </a:r>
          </a:p>
          <a:p>
            <a:pPr marL="0" indent="0" algn="just">
              <a:buNone/>
            </a:pPr>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Rather, we structurally simplify the weight matrix, W as a product of two matrices, Q &amp; R and,</a:t>
            </a:r>
          </a:p>
          <a:p>
            <a:pPr marL="0" indent="0" algn="just">
              <a:buNone/>
            </a:pPr>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We then find the product of the input image matrix under consideration with these two matrices, Q &amp; R to get the final image output.</a:t>
            </a:r>
          </a:p>
          <a:p>
            <a:pPr marL="0" indent="0" algn="just">
              <a:buNone/>
            </a:pPr>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This corresponds to the result we obtained after backpropagation on the same network.</a:t>
            </a:r>
          </a:p>
          <a:p>
            <a:pPr marL="0" indent="0" algn="just">
              <a:buNone/>
            </a:pPr>
            <a:endParaRPr lang="en-AE" sz="25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FE1213F-325C-4734-BCB4-191D1DFBD532}"/>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extLst>
      <p:ext uri="{BB962C8B-B14F-4D97-AF65-F5344CB8AC3E}">
        <p14:creationId xmlns:p14="http://schemas.microsoft.com/office/powerpoint/2010/main" val="420901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B9CCF-9F37-40B6-B5E9-BF65FBC838D8}"/>
              </a:ext>
            </a:extLst>
          </p:cNvPr>
          <p:cNvSpPr>
            <a:spLocks noGrp="1"/>
          </p:cNvSpPr>
          <p:nvPr>
            <p:ph idx="1"/>
          </p:nvPr>
        </p:nvSpPr>
        <p:spPr>
          <a:xfrm>
            <a:off x="457200" y="1124744"/>
            <a:ext cx="8229600" cy="5001419"/>
          </a:xfrm>
        </p:spPr>
        <p:txBody>
          <a:bodyPr>
            <a:normAutofit lnSpcReduction="10000"/>
          </a:bodyPr>
          <a:lstStyle/>
          <a:p>
            <a:pPr algn="just"/>
            <a:r>
              <a:rPr lang="en-US" sz="2500" dirty="0">
                <a:latin typeface="Times New Roman" panose="02020603050405020304" pitchFamily="18" charset="0"/>
                <a:cs typeface="Times New Roman" panose="02020603050405020304" pitchFamily="18" charset="0"/>
              </a:rPr>
              <a:t>The structural simplification implemented on the weight matrix is QR Decomposition</a:t>
            </a:r>
          </a:p>
          <a:p>
            <a:pPr algn="just"/>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W= Q*R, </a:t>
            </a:r>
          </a:p>
          <a:p>
            <a:pPr marL="0" indent="0" algn="just">
              <a:buNone/>
            </a:pPr>
            <a:endParaRPr lang="en-US" sz="2500" dirty="0">
              <a:latin typeface="Times New Roman" panose="02020603050405020304" pitchFamily="18" charset="0"/>
              <a:cs typeface="Times New Roman" panose="02020603050405020304" pitchFamily="18" charset="0"/>
            </a:endParaRPr>
          </a:p>
          <a:p>
            <a:pPr marL="0" indent="0" algn="just">
              <a:buNone/>
            </a:pPr>
            <a:r>
              <a:rPr lang="en-US" sz="2500" dirty="0">
                <a:latin typeface="Times New Roman" panose="02020603050405020304" pitchFamily="18" charset="0"/>
                <a:cs typeface="Times New Roman" panose="02020603050405020304" pitchFamily="18" charset="0"/>
              </a:rPr>
              <a:t>Where,</a:t>
            </a:r>
          </a:p>
          <a:p>
            <a:pPr marL="0" indent="0" algn="just">
              <a:buNone/>
            </a:pPr>
            <a:endParaRPr lang="en-US" sz="2500" dirty="0">
              <a:latin typeface="Times New Roman" panose="02020603050405020304" pitchFamily="18" charset="0"/>
              <a:cs typeface="Times New Roman" panose="02020603050405020304" pitchFamily="18" charset="0"/>
            </a:endParaRPr>
          </a:p>
          <a:p>
            <a:pPr marL="0" indent="0" algn="just">
              <a:buNone/>
            </a:pPr>
            <a:r>
              <a:rPr lang="en-US" sz="2500" dirty="0">
                <a:latin typeface="Times New Roman" panose="02020603050405020304" pitchFamily="18" charset="0"/>
                <a:cs typeface="Times New Roman" panose="02020603050405020304" pitchFamily="18" charset="0"/>
              </a:rPr>
              <a:t>Q is a </a:t>
            </a:r>
            <a:r>
              <a:rPr lang="en-US" sz="2500" dirty="0" err="1">
                <a:latin typeface="Times New Roman" panose="02020603050405020304" pitchFamily="18" charset="0"/>
                <a:cs typeface="Times New Roman" panose="02020603050405020304" pitchFamily="18" charset="0"/>
              </a:rPr>
              <a:t>KxL</a:t>
            </a:r>
            <a:r>
              <a:rPr lang="en-US" sz="2500" dirty="0">
                <a:latin typeface="Times New Roman" panose="02020603050405020304" pitchFamily="18" charset="0"/>
                <a:cs typeface="Times New Roman" panose="02020603050405020304" pitchFamily="18" charset="0"/>
              </a:rPr>
              <a:t> matrix whose columns form an orthonormal set and,</a:t>
            </a:r>
          </a:p>
          <a:p>
            <a:pPr marL="0" indent="0" algn="just">
              <a:buNone/>
            </a:pPr>
            <a:endParaRPr lang="en-US" sz="2500" dirty="0">
              <a:latin typeface="Times New Roman" panose="02020603050405020304" pitchFamily="18" charset="0"/>
              <a:cs typeface="Times New Roman" panose="02020603050405020304" pitchFamily="18" charset="0"/>
            </a:endParaRPr>
          </a:p>
          <a:p>
            <a:pPr marL="0" indent="0" algn="just">
              <a:buNone/>
            </a:pPr>
            <a:r>
              <a:rPr lang="en-US" sz="2500" dirty="0">
                <a:latin typeface="Times New Roman" panose="02020603050405020304" pitchFamily="18" charset="0"/>
                <a:cs typeface="Times New Roman" panose="02020603050405020304" pitchFamily="18" charset="0"/>
              </a:rPr>
              <a:t> R is an </a:t>
            </a:r>
            <a:r>
              <a:rPr lang="en-US" sz="2500" dirty="0" err="1">
                <a:latin typeface="Times New Roman" panose="02020603050405020304" pitchFamily="18" charset="0"/>
                <a:cs typeface="Times New Roman" panose="02020603050405020304" pitchFamily="18" charset="0"/>
              </a:rPr>
              <a:t>LxL</a:t>
            </a:r>
            <a:r>
              <a:rPr lang="en-US" sz="2500" dirty="0">
                <a:latin typeface="Times New Roman" panose="02020603050405020304" pitchFamily="18" charset="0"/>
                <a:cs typeface="Times New Roman" panose="02020603050405020304" pitchFamily="18" charset="0"/>
              </a:rPr>
              <a:t> upper triangular matrix whose diagonal entries are strictly positive.</a:t>
            </a:r>
            <a:endParaRPr lang="en-AE" sz="25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6848A25-41FD-44C4-94BC-A78BB87E3B34}"/>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extLst>
      <p:ext uri="{BB962C8B-B14F-4D97-AF65-F5344CB8AC3E}">
        <p14:creationId xmlns:p14="http://schemas.microsoft.com/office/powerpoint/2010/main" val="1934351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6F422E-265E-469D-AC82-893385B5698D}"/>
              </a:ext>
            </a:extLst>
          </p:cNvPr>
          <p:cNvSpPr>
            <a:spLocks noGrp="1"/>
          </p:cNvSpPr>
          <p:nvPr>
            <p:ph idx="1"/>
          </p:nvPr>
        </p:nvSpPr>
        <p:spPr>
          <a:xfrm>
            <a:off x="457200" y="1268760"/>
            <a:ext cx="8229600" cy="4857403"/>
          </a:xfrm>
        </p:spPr>
        <p:txBody>
          <a:bodyPr/>
          <a:lstStyle/>
          <a:p>
            <a:r>
              <a:rPr lang="en-US" u="sng" dirty="0">
                <a:latin typeface="Times New Roman" panose="02020603050405020304" pitchFamily="18" charset="0"/>
                <a:cs typeface="Times New Roman" panose="02020603050405020304" pitchFamily="18" charset="0"/>
              </a:rPr>
              <a:t>Demonstration:</a:t>
            </a:r>
          </a:p>
          <a:p>
            <a:r>
              <a:rPr lang="en-US" sz="2600" dirty="0">
                <a:latin typeface="Times New Roman" panose="02020603050405020304" pitchFamily="18" charset="0"/>
                <a:cs typeface="Times New Roman" panose="02020603050405020304" pitchFamily="18" charset="0"/>
              </a:rPr>
              <a:t>Consider the following dataset</a:t>
            </a:r>
            <a:endParaRPr lang="en-AE" sz="2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2088776-4003-4F86-B542-C8EC8DF8EE62}"/>
              </a:ext>
            </a:extLst>
          </p:cNvPr>
          <p:cNvPicPr>
            <a:picLocks noChangeAspect="1"/>
          </p:cNvPicPr>
          <p:nvPr/>
        </p:nvPicPr>
        <p:blipFill>
          <a:blip r:embed="rId2"/>
          <a:stretch>
            <a:fillRect/>
          </a:stretch>
        </p:blipFill>
        <p:spPr>
          <a:xfrm>
            <a:off x="395536" y="2420888"/>
            <a:ext cx="8568952" cy="4248472"/>
          </a:xfrm>
          <a:prstGeom prst="rect">
            <a:avLst/>
          </a:prstGeom>
        </p:spPr>
      </p:pic>
      <p:pic>
        <p:nvPicPr>
          <p:cNvPr id="4" name="Picture 3">
            <a:extLst>
              <a:ext uri="{FF2B5EF4-FFF2-40B4-BE49-F238E27FC236}">
                <a16:creationId xmlns:a16="http://schemas.microsoft.com/office/drawing/2014/main" id="{72A44796-832D-4E4D-B5F9-488BB9A76A8A}"/>
              </a:ext>
            </a:extLst>
          </p:cNvPr>
          <p:cNvPicPr>
            <a:picLocks noChangeAspect="1"/>
          </p:cNvPicPr>
          <p:nvPr/>
        </p:nvPicPr>
        <p:blipFill>
          <a:blip r:embed="rId3">
            <a:extLst>
              <a:ext uri="{BEBA8EAE-BF5A-486C-A8C5-ECC9F3942E4B}">
                <a14:imgProps xmlns:a14="http://schemas.microsoft.com/office/drawing/2010/main">
                  <a14:imgLayer r:embed="rId4">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extLst>
      <p:ext uri="{BB962C8B-B14F-4D97-AF65-F5344CB8AC3E}">
        <p14:creationId xmlns:p14="http://schemas.microsoft.com/office/powerpoint/2010/main" val="592778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07F0A-5A67-41E0-86E6-F63FE1541ABA}"/>
              </a:ext>
            </a:extLst>
          </p:cNvPr>
          <p:cNvSpPr>
            <a:spLocks noGrp="1"/>
          </p:cNvSpPr>
          <p:nvPr>
            <p:ph idx="1"/>
          </p:nvPr>
        </p:nvSpPr>
        <p:spPr>
          <a:xfrm>
            <a:off x="457200" y="1484784"/>
            <a:ext cx="8229600" cy="4641379"/>
          </a:xfrm>
        </p:spPr>
        <p:txBody>
          <a:bodyPr>
            <a:normAutofit/>
          </a:bodyPr>
          <a:lstStyle/>
          <a:p>
            <a:pPr algn="just"/>
            <a:r>
              <a:rPr lang="en-US" sz="2600" dirty="0">
                <a:latin typeface="Times New Roman" panose="02020603050405020304" pitchFamily="18" charset="0"/>
                <a:cs typeface="Times New Roman" panose="02020603050405020304" pitchFamily="18" charset="0"/>
              </a:rPr>
              <a:t>Now, we create an artificial neural network with three inputs, one hidden layer, and one output to represent the same.</a:t>
            </a:r>
          </a:p>
          <a:p>
            <a:pPr marL="0" indent="0" algn="just">
              <a:buNone/>
            </a:pPr>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We initialize the weights of the network randomly as:</a:t>
            </a:r>
          </a:p>
          <a:p>
            <a:pPr marL="0" indent="0" algn="just">
              <a:buNone/>
            </a:pPr>
            <a:endParaRPr lang="en-AE" sz="2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3020E0E-F96C-4F48-AE29-1ABA61DD0A78}"/>
              </a:ext>
            </a:extLst>
          </p:cNvPr>
          <p:cNvPicPr>
            <a:picLocks noChangeAspect="1"/>
          </p:cNvPicPr>
          <p:nvPr/>
        </p:nvPicPr>
        <p:blipFill>
          <a:blip r:embed="rId2"/>
          <a:stretch>
            <a:fillRect/>
          </a:stretch>
        </p:blipFill>
        <p:spPr>
          <a:xfrm>
            <a:off x="683568" y="3933056"/>
            <a:ext cx="8229600" cy="2625154"/>
          </a:xfrm>
          <a:prstGeom prst="rect">
            <a:avLst/>
          </a:prstGeom>
        </p:spPr>
      </p:pic>
      <p:pic>
        <p:nvPicPr>
          <p:cNvPr id="5" name="Picture 4">
            <a:extLst>
              <a:ext uri="{FF2B5EF4-FFF2-40B4-BE49-F238E27FC236}">
                <a16:creationId xmlns:a16="http://schemas.microsoft.com/office/drawing/2014/main" id="{18AFDC8A-6D0B-4B19-A05B-E3676546EBF9}"/>
              </a:ext>
            </a:extLst>
          </p:cNvPr>
          <p:cNvPicPr>
            <a:picLocks noChangeAspect="1"/>
          </p:cNvPicPr>
          <p:nvPr/>
        </p:nvPicPr>
        <p:blipFill>
          <a:blip r:embed="rId3">
            <a:extLst>
              <a:ext uri="{BEBA8EAE-BF5A-486C-A8C5-ECC9F3942E4B}">
                <a14:imgProps xmlns:a14="http://schemas.microsoft.com/office/drawing/2010/main">
                  <a14:imgLayer r:embed="rId4">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extLst>
      <p:ext uri="{BB962C8B-B14F-4D97-AF65-F5344CB8AC3E}">
        <p14:creationId xmlns:p14="http://schemas.microsoft.com/office/powerpoint/2010/main" val="1658208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41C89-12BA-43F2-BD63-C64BB2470CE9}"/>
              </a:ext>
            </a:extLst>
          </p:cNvPr>
          <p:cNvSpPr>
            <a:spLocks noGrp="1"/>
          </p:cNvSpPr>
          <p:nvPr>
            <p:ph idx="1"/>
          </p:nvPr>
        </p:nvSpPr>
        <p:spPr>
          <a:xfrm>
            <a:off x="457200" y="1052737"/>
            <a:ext cx="8229600" cy="5688631"/>
          </a:xfrm>
        </p:spPr>
        <p:txBody>
          <a:bodyPr>
            <a:normAutofit/>
          </a:bodyPr>
          <a:lstStyle/>
          <a:p>
            <a:r>
              <a:rPr lang="en-US" sz="2600" dirty="0">
                <a:latin typeface="Times New Roman" panose="02020603050405020304" pitchFamily="18" charset="0"/>
                <a:cs typeface="Times New Roman" panose="02020603050405020304" pitchFamily="18" charset="0"/>
              </a:rPr>
              <a:t>Applying forward pass followed by backpropagation, we found the updated weights as</a:t>
            </a: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Followed by this, we performed the dot product of the input vector and the updated weights(</a:t>
            </a:r>
            <a:r>
              <a:rPr lang="en-AE" sz="2800" dirty="0">
                <a:latin typeface="Times New Roman" panose="02020603050405020304" pitchFamily="18" charset="0"/>
                <a:cs typeface="Times New Roman" panose="02020603050405020304" pitchFamily="18" charset="0"/>
              </a:rPr>
              <a:t>∑ 𝑤</a:t>
            </a:r>
            <a:r>
              <a:rPr lang="en-AE" sz="2800" baseline="-25000" dirty="0">
                <a:latin typeface="Times New Roman" panose="02020603050405020304" pitchFamily="18" charset="0"/>
                <a:cs typeface="Times New Roman" panose="02020603050405020304" pitchFamily="18" charset="0"/>
              </a:rPr>
              <a:t>𝑖</a:t>
            </a:r>
            <a:r>
              <a:rPr lang="en-AE" sz="2800" dirty="0">
                <a:latin typeface="Times New Roman" panose="02020603050405020304" pitchFamily="18" charset="0"/>
                <a:cs typeface="Times New Roman" panose="02020603050405020304" pitchFamily="18" charset="0"/>
              </a:rPr>
              <a:t>𝑥</a:t>
            </a:r>
            <a:r>
              <a:rPr lang="en-AE" sz="2800" baseline="-25000" dirty="0">
                <a:latin typeface="Times New Roman" panose="02020603050405020304" pitchFamily="18" charset="0"/>
                <a:cs typeface="Times New Roman" panose="02020603050405020304" pitchFamily="18" charset="0"/>
              </a:rPr>
              <a:t>𝑖</a:t>
            </a:r>
            <a:r>
              <a:rPr lang="en-AE" sz="28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 to obtain the output vector as </a:t>
            </a:r>
          </a:p>
          <a:p>
            <a:endParaRPr lang="en-US" sz="2600" dirty="0">
              <a:latin typeface="Times New Roman" panose="02020603050405020304" pitchFamily="18" charset="0"/>
              <a:cs typeface="Times New Roman" panose="02020603050405020304" pitchFamily="18" charset="0"/>
            </a:endParaRPr>
          </a:p>
          <a:p>
            <a:pPr marL="0" indent="0">
              <a:buNone/>
            </a:pPr>
            <a:endParaRPr lang="en-AE" sz="2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60E9C30-1F3B-48CA-995B-908D55A26A14}"/>
              </a:ext>
            </a:extLst>
          </p:cNvPr>
          <p:cNvPicPr>
            <a:picLocks noChangeAspect="1"/>
          </p:cNvPicPr>
          <p:nvPr/>
        </p:nvPicPr>
        <p:blipFill>
          <a:blip r:embed="rId2"/>
          <a:stretch>
            <a:fillRect/>
          </a:stretch>
        </p:blipFill>
        <p:spPr>
          <a:xfrm>
            <a:off x="457200" y="2132856"/>
            <a:ext cx="8372783" cy="2160240"/>
          </a:xfrm>
          <a:prstGeom prst="rect">
            <a:avLst/>
          </a:prstGeom>
        </p:spPr>
      </p:pic>
      <p:pic>
        <p:nvPicPr>
          <p:cNvPr id="6" name="Picture 5">
            <a:extLst>
              <a:ext uri="{FF2B5EF4-FFF2-40B4-BE49-F238E27FC236}">
                <a16:creationId xmlns:a16="http://schemas.microsoft.com/office/drawing/2014/main" id="{B881D91D-A656-45B9-9B3F-F1B19FFCE2C8}"/>
              </a:ext>
            </a:extLst>
          </p:cNvPr>
          <p:cNvPicPr>
            <a:picLocks noChangeAspect="1"/>
          </p:cNvPicPr>
          <p:nvPr/>
        </p:nvPicPr>
        <p:blipFill>
          <a:blip r:embed="rId3"/>
          <a:stretch>
            <a:fillRect/>
          </a:stretch>
        </p:blipFill>
        <p:spPr>
          <a:xfrm>
            <a:off x="3203848" y="5229200"/>
            <a:ext cx="3096344" cy="1512168"/>
          </a:xfrm>
          <a:prstGeom prst="rect">
            <a:avLst/>
          </a:prstGeom>
        </p:spPr>
      </p:pic>
      <p:pic>
        <p:nvPicPr>
          <p:cNvPr id="5" name="Picture 4">
            <a:extLst>
              <a:ext uri="{FF2B5EF4-FFF2-40B4-BE49-F238E27FC236}">
                <a16:creationId xmlns:a16="http://schemas.microsoft.com/office/drawing/2014/main" id="{1D760F9F-D68F-4D9F-BDE6-6F09F38861E6}"/>
              </a:ext>
            </a:extLst>
          </p:cNvPr>
          <p:cNvPicPr>
            <a:picLocks noChangeAspect="1"/>
          </p:cNvPicPr>
          <p:nvPr/>
        </p:nvPicPr>
        <p:blipFill>
          <a:blip r:embed="rId4">
            <a:extLst>
              <a:ext uri="{BEBA8EAE-BF5A-486C-A8C5-ECC9F3942E4B}">
                <a14:imgProps xmlns:a14="http://schemas.microsoft.com/office/drawing/2010/main">
                  <a14:imgLayer r:embed="rId5">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extLst>
      <p:ext uri="{BB962C8B-B14F-4D97-AF65-F5344CB8AC3E}">
        <p14:creationId xmlns:p14="http://schemas.microsoft.com/office/powerpoint/2010/main" val="1113935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1"/>
            <a:ext cx="8229600" cy="4929411"/>
          </a:xfrm>
        </p:spPr>
        <p:txBody>
          <a:bodyPr>
            <a:normAutofit/>
          </a:bodyPr>
          <a:lstStyle/>
          <a:p>
            <a:pPr>
              <a:buNone/>
            </a:pPr>
            <a:r>
              <a:rPr lang="en-US" sz="3000" dirty="0">
                <a:latin typeface="Times New Roman" panose="02020603050405020304" pitchFamily="18" charset="0"/>
                <a:cs typeface="Times New Roman" panose="02020603050405020304" pitchFamily="18" charset="0"/>
              </a:rPr>
              <a:t>Diagram:</a:t>
            </a:r>
          </a:p>
          <a:p>
            <a:pPr>
              <a:buNone/>
            </a:pPr>
            <a:endParaRPr lang="en-US" sz="3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8FFB9E2-4077-4772-82E5-2F3E5A5EA373}"/>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pic>
        <p:nvPicPr>
          <p:cNvPr id="4" name="Picture 3">
            <a:extLst>
              <a:ext uri="{FF2B5EF4-FFF2-40B4-BE49-F238E27FC236}">
                <a16:creationId xmlns:a16="http://schemas.microsoft.com/office/drawing/2014/main" id="{DFA5361A-3D97-4CFD-92EB-29377D144E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1" y="1916832"/>
            <a:ext cx="8075240" cy="446449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709BCC-EB90-4A89-81C7-738143FB9FB2}"/>
              </a:ext>
            </a:extLst>
          </p:cNvPr>
          <p:cNvSpPr>
            <a:spLocks noGrp="1"/>
          </p:cNvSpPr>
          <p:nvPr>
            <p:ph idx="1"/>
          </p:nvPr>
        </p:nvSpPr>
        <p:spPr>
          <a:xfrm>
            <a:off x="457200" y="1556792"/>
            <a:ext cx="8229600" cy="4569371"/>
          </a:xfrm>
        </p:spPr>
        <p:txBody>
          <a:bodyPr>
            <a:normAutofit/>
          </a:bodyPr>
          <a:lstStyle/>
          <a:p>
            <a:pPr>
              <a:lnSpc>
                <a:spcPct val="150000"/>
              </a:lnSpc>
            </a:pPr>
            <a:r>
              <a:rPr lang="en-US" sz="2600" dirty="0">
                <a:latin typeface="Times New Roman" panose="02020603050405020304" pitchFamily="18" charset="0"/>
                <a:cs typeface="Times New Roman" panose="02020603050405020304" pitchFamily="18" charset="0"/>
              </a:rPr>
              <a:t>This output vector corresponds to the actual output which was, to a greater degree of accuracy:</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endParaRPr lang="en-AE" sz="2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83D511F-4D01-40D3-A5A7-75C4BB34994A}"/>
              </a:ext>
            </a:extLst>
          </p:cNvPr>
          <p:cNvPicPr>
            <a:picLocks noChangeAspect="1"/>
          </p:cNvPicPr>
          <p:nvPr/>
        </p:nvPicPr>
        <p:blipFill>
          <a:blip r:embed="rId2"/>
          <a:stretch>
            <a:fillRect/>
          </a:stretch>
        </p:blipFill>
        <p:spPr>
          <a:xfrm>
            <a:off x="2807804" y="2996952"/>
            <a:ext cx="3528392" cy="2808312"/>
          </a:xfrm>
          <a:prstGeom prst="rect">
            <a:avLst/>
          </a:prstGeom>
        </p:spPr>
      </p:pic>
      <p:pic>
        <p:nvPicPr>
          <p:cNvPr id="5" name="Picture 4">
            <a:extLst>
              <a:ext uri="{FF2B5EF4-FFF2-40B4-BE49-F238E27FC236}">
                <a16:creationId xmlns:a16="http://schemas.microsoft.com/office/drawing/2014/main" id="{C73910F4-0ABF-4640-AB0B-B5D8D8B257AE}"/>
              </a:ext>
            </a:extLst>
          </p:cNvPr>
          <p:cNvPicPr>
            <a:picLocks noChangeAspect="1"/>
          </p:cNvPicPr>
          <p:nvPr/>
        </p:nvPicPr>
        <p:blipFill>
          <a:blip r:embed="rId3">
            <a:extLst>
              <a:ext uri="{BEBA8EAE-BF5A-486C-A8C5-ECC9F3942E4B}">
                <a14:imgProps xmlns:a14="http://schemas.microsoft.com/office/drawing/2010/main">
                  <a14:imgLayer r:embed="rId4">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extLst>
      <p:ext uri="{BB962C8B-B14F-4D97-AF65-F5344CB8AC3E}">
        <p14:creationId xmlns:p14="http://schemas.microsoft.com/office/powerpoint/2010/main" val="2317316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CD3485-A4A6-41A4-ADCE-77B442D8A748}"/>
              </a:ext>
            </a:extLst>
          </p:cNvPr>
          <p:cNvSpPr>
            <a:spLocks noGrp="1"/>
          </p:cNvSpPr>
          <p:nvPr>
            <p:ph idx="1"/>
          </p:nvPr>
        </p:nvSpPr>
        <p:spPr>
          <a:xfrm>
            <a:off x="457200" y="1268760"/>
            <a:ext cx="8229600" cy="5472608"/>
          </a:xfrm>
        </p:spPr>
        <p:txBody>
          <a:bodyPr>
            <a:normAutofit fontScale="55000" lnSpcReduction="20000"/>
          </a:bodyPr>
          <a:lstStyle/>
          <a:p>
            <a:pPr algn="just">
              <a:lnSpc>
                <a:spcPct val="160000"/>
              </a:lnSpc>
            </a:pPr>
            <a:r>
              <a:rPr lang="en-US" sz="4500" dirty="0">
                <a:latin typeface="Times New Roman" panose="02020603050405020304" pitchFamily="18" charset="0"/>
                <a:cs typeface="Times New Roman" panose="02020603050405020304" pitchFamily="18" charset="0"/>
              </a:rPr>
              <a:t>In place of using the backpropagation method repeatedly to obtain the updated weights, we apply our proposed algorithm to the initial weight vector which was </a:t>
            </a:r>
          </a:p>
          <a:p>
            <a:pPr algn="just"/>
            <a:endParaRPr lang="en-US" sz="26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a:p>
            <a:pPr algn="just">
              <a:lnSpc>
                <a:spcPct val="170000"/>
              </a:lnSpc>
            </a:pPr>
            <a:endParaRPr lang="en-US" sz="2600" dirty="0">
              <a:latin typeface="Times New Roman" panose="02020603050405020304" pitchFamily="18" charset="0"/>
              <a:cs typeface="Times New Roman" panose="02020603050405020304" pitchFamily="18" charset="0"/>
            </a:endParaRPr>
          </a:p>
          <a:p>
            <a:pPr algn="just">
              <a:lnSpc>
                <a:spcPct val="170000"/>
              </a:lnSpc>
            </a:pPr>
            <a:endParaRPr lang="en-US" dirty="0">
              <a:latin typeface="Times New Roman" panose="02020603050405020304" pitchFamily="18" charset="0"/>
              <a:cs typeface="Times New Roman" panose="02020603050405020304" pitchFamily="18" charset="0"/>
            </a:endParaRPr>
          </a:p>
          <a:p>
            <a:pPr algn="just">
              <a:lnSpc>
                <a:spcPct val="170000"/>
              </a:lnSpc>
            </a:pPr>
            <a:r>
              <a:rPr lang="en-US" sz="4500" dirty="0">
                <a:latin typeface="Times New Roman" panose="02020603050405020304" pitchFamily="18" charset="0"/>
                <a:cs typeface="Times New Roman" panose="02020603050405020304" pitchFamily="18" charset="0"/>
              </a:rPr>
              <a:t>We applied QR Decomposition on the weight matrix in order to get a simplified version of the matrix as</a:t>
            </a:r>
          </a:p>
          <a:p>
            <a:endParaRPr lang="en-US" sz="2600" dirty="0">
              <a:latin typeface="Times New Roman" panose="02020603050405020304" pitchFamily="18" charset="0"/>
              <a:cs typeface="Times New Roman" panose="02020603050405020304" pitchFamily="18" charset="0"/>
            </a:endParaRPr>
          </a:p>
          <a:p>
            <a:endParaRPr lang="en-AE" sz="2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CC630A6-F912-4112-9731-75EDB905422C}"/>
              </a:ext>
            </a:extLst>
          </p:cNvPr>
          <p:cNvPicPr>
            <a:picLocks noChangeAspect="1"/>
          </p:cNvPicPr>
          <p:nvPr/>
        </p:nvPicPr>
        <p:blipFill>
          <a:blip r:embed="rId2"/>
          <a:stretch>
            <a:fillRect/>
          </a:stretch>
        </p:blipFill>
        <p:spPr>
          <a:xfrm>
            <a:off x="1763688" y="3284984"/>
            <a:ext cx="5184576" cy="1512168"/>
          </a:xfrm>
          <a:prstGeom prst="rect">
            <a:avLst/>
          </a:prstGeom>
        </p:spPr>
      </p:pic>
      <p:pic>
        <p:nvPicPr>
          <p:cNvPr id="4" name="Picture 3">
            <a:extLst>
              <a:ext uri="{FF2B5EF4-FFF2-40B4-BE49-F238E27FC236}">
                <a16:creationId xmlns:a16="http://schemas.microsoft.com/office/drawing/2014/main" id="{EBD0567F-BCC6-4E19-8A2F-AB62DDC7A3A1}"/>
              </a:ext>
            </a:extLst>
          </p:cNvPr>
          <p:cNvPicPr>
            <a:picLocks noChangeAspect="1"/>
          </p:cNvPicPr>
          <p:nvPr/>
        </p:nvPicPr>
        <p:blipFill>
          <a:blip r:embed="rId3">
            <a:extLst>
              <a:ext uri="{BEBA8EAE-BF5A-486C-A8C5-ECC9F3942E4B}">
                <a14:imgProps xmlns:a14="http://schemas.microsoft.com/office/drawing/2010/main">
                  <a14:imgLayer r:embed="rId4">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extLst>
      <p:ext uri="{BB962C8B-B14F-4D97-AF65-F5344CB8AC3E}">
        <p14:creationId xmlns:p14="http://schemas.microsoft.com/office/powerpoint/2010/main" val="3851535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37A00F-C040-4DA1-9DC7-2E73D46FCAE2}"/>
              </a:ext>
            </a:extLst>
          </p:cNvPr>
          <p:cNvSpPr>
            <a:spLocks noGrp="1"/>
          </p:cNvSpPr>
          <p:nvPr>
            <p:ph idx="1"/>
          </p:nvPr>
        </p:nvSpPr>
        <p:spPr>
          <a:xfrm>
            <a:off x="457200" y="1484784"/>
            <a:ext cx="8229600" cy="4641379"/>
          </a:xfrm>
        </p:spPr>
        <p:txBody>
          <a:bodyPr/>
          <a:lstStyle/>
          <a:p>
            <a:pPr>
              <a:lnSpc>
                <a:spcPct val="150000"/>
              </a:lnSpc>
            </a:pPr>
            <a:r>
              <a:rPr lang="en-US" sz="2600" dirty="0">
                <a:latin typeface="Times New Roman" panose="02020603050405020304" pitchFamily="18" charset="0"/>
                <a:cs typeface="Times New Roman" panose="02020603050405020304" pitchFamily="18" charset="0"/>
              </a:rPr>
              <a:t>We applied QR Decomposition on the weight matrix in order to get a simplified version of the matrix as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AE" dirty="0"/>
          </a:p>
        </p:txBody>
      </p:sp>
      <p:pic>
        <p:nvPicPr>
          <p:cNvPr id="5" name="Picture 4">
            <a:extLst>
              <a:ext uri="{FF2B5EF4-FFF2-40B4-BE49-F238E27FC236}">
                <a16:creationId xmlns:a16="http://schemas.microsoft.com/office/drawing/2014/main" id="{0C87AB66-C66B-4B0A-8A1B-F1CA734BB512}"/>
              </a:ext>
            </a:extLst>
          </p:cNvPr>
          <p:cNvPicPr>
            <a:picLocks noChangeAspect="1"/>
          </p:cNvPicPr>
          <p:nvPr/>
        </p:nvPicPr>
        <p:blipFill>
          <a:blip r:embed="rId2"/>
          <a:stretch>
            <a:fillRect/>
          </a:stretch>
        </p:blipFill>
        <p:spPr>
          <a:xfrm>
            <a:off x="1547664" y="3284984"/>
            <a:ext cx="5580620" cy="2376264"/>
          </a:xfrm>
          <a:prstGeom prst="rect">
            <a:avLst/>
          </a:prstGeom>
        </p:spPr>
      </p:pic>
      <p:pic>
        <p:nvPicPr>
          <p:cNvPr id="4" name="Picture 3">
            <a:extLst>
              <a:ext uri="{FF2B5EF4-FFF2-40B4-BE49-F238E27FC236}">
                <a16:creationId xmlns:a16="http://schemas.microsoft.com/office/drawing/2014/main" id="{DCD35BB5-02A4-4B5A-9922-F393770E7577}"/>
              </a:ext>
            </a:extLst>
          </p:cNvPr>
          <p:cNvPicPr>
            <a:picLocks noChangeAspect="1"/>
          </p:cNvPicPr>
          <p:nvPr/>
        </p:nvPicPr>
        <p:blipFill>
          <a:blip r:embed="rId3">
            <a:extLst>
              <a:ext uri="{BEBA8EAE-BF5A-486C-A8C5-ECC9F3942E4B}">
                <a14:imgProps xmlns:a14="http://schemas.microsoft.com/office/drawing/2010/main">
                  <a14:imgLayer r:embed="rId4">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extLst>
      <p:ext uri="{BB962C8B-B14F-4D97-AF65-F5344CB8AC3E}">
        <p14:creationId xmlns:p14="http://schemas.microsoft.com/office/powerpoint/2010/main" val="812427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B35F5-BBE1-4C35-9075-C4380FA9E2B4}"/>
              </a:ext>
            </a:extLst>
          </p:cNvPr>
          <p:cNvSpPr>
            <a:spLocks noGrp="1"/>
          </p:cNvSpPr>
          <p:nvPr>
            <p:ph idx="1"/>
          </p:nvPr>
        </p:nvSpPr>
        <p:spPr>
          <a:xfrm>
            <a:off x="457200" y="1268760"/>
            <a:ext cx="8229600" cy="5472608"/>
          </a:xfrm>
        </p:spPr>
        <p:txBody>
          <a:bodyPr>
            <a:normAutofit/>
          </a:bodyPr>
          <a:lstStyle/>
          <a:p>
            <a:pPr>
              <a:lnSpc>
                <a:spcPct val="150000"/>
              </a:lnSpc>
            </a:pPr>
            <a:r>
              <a:rPr lang="en-US" sz="2600" dirty="0">
                <a:latin typeface="Times New Roman" panose="02020603050405020304" pitchFamily="18" charset="0"/>
                <a:cs typeface="Times New Roman" panose="02020603050405020304" pitchFamily="18" charset="0"/>
              </a:rPr>
              <a:t>This structurally simplified version of the original weight matrix was enough to obtain the final results which were obtained after the dot product with the input vector.</a:t>
            </a:r>
          </a:p>
          <a:p>
            <a:pPr marL="0" indent="0">
              <a:buNone/>
            </a:pP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This yields the results as</a:t>
            </a:r>
          </a:p>
          <a:p>
            <a:endParaRPr lang="en-US" sz="2600" dirty="0">
              <a:latin typeface="Times New Roman" panose="02020603050405020304" pitchFamily="18" charset="0"/>
              <a:cs typeface="Times New Roman" panose="02020603050405020304" pitchFamily="18" charset="0"/>
            </a:endParaRPr>
          </a:p>
          <a:p>
            <a:pPr marL="0" indent="0">
              <a:buNone/>
            </a:pPr>
            <a:endParaRPr lang="en-AE" sz="2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87A56E0-7342-4918-BBA5-9FA2BBBE9F1A}"/>
              </a:ext>
            </a:extLst>
          </p:cNvPr>
          <p:cNvPicPr>
            <a:picLocks noChangeAspect="1"/>
          </p:cNvPicPr>
          <p:nvPr/>
        </p:nvPicPr>
        <p:blipFill>
          <a:blip r:embed="rId2"/>
          <a:stretch>
            <a:fillRect/>
          </a:stretch>
        </p:blipFill>
        <p:spPr>
          <a:xfrm>
            <a:off x="2411760" y="4293096"/>
            <a:ext cx="3960440" cy="2448272"/>
          </a:xfrm>
          <a:prstGeom prst="rect">
            <a:avLst/>
          </a:prstGeom>
        </p:spPr>
      </p:pic>
      <p:pic>
        <p:nvPicPr>
          <p:cNvPr id="5" name="Picture 4">
            <a:extLst>
              <a:ext uri="{FF2B5EF4-FFF2-40B4-BE49-F238E27FC236}">
                <a16:creationId xmlns:a16="http://schemas.microsoft.com/office/drawing/2014/main" id="{163A1B17-79F2-4B67-91FB-8CD634D40D4F}"/>
              </a:ext>
            </a:extLst>
          </p:cNvPr>
          <p:cNvPicPr>
            <a:picLocks noChangeAspect="1"/>
          </p:cNvPicPr>
          <p:nvPr/>
        </p:nvPicPr>
        <p:blipFill>
          <a:blip r:embed="rId3">
            <a:extLst>
              <a:ext uri="{BEBA8EAE-BF5A-486C-A8C5-ECC9F3942E4B}">
                <a14:imgProps xmlns:a14="http://schemas.microsoft.com/office/drawing/2010/main">
                  <a14:imgLayer r:embed="rId4">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extLst>
      <p:ext uri="{BB962C8B-B14F-4D97-AF65-F5344CB8AC3E}">
        <p14:creationId xmlns:p14="http://schemas.microsoft.com/office/powerpoint/2010/main" val="1430988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1D9E8-1CF4-47F1-8345-026A51B751A5}"/>
              </a:ext>
            </a:extLst>
          </p:cNvPr>
          <p:cNvSpPr>
            <a:spLocks noGrp="1"/>
          </p:cNvSpPr>
          <p:nvPr>
            <p:ph idx="1"/>
          </p:nvPr>
        </p:nvSpPr>
        <p:spPr>
          <a:xfrm>
            <a:off x="251520" y="1052738"/>
            <a:ext cx="8435280" cy="5688630"/>
          </a:xfrm>
        </p:spPr>
        <p:txBody>
          <a:bodyPr>
            <a:normAutofit/>
          </a:bodyPr>
          <a:lstStyle/>
          <a:p>
            <a:pPr marL="0" indent="0" algn="ctr">
              <a:buNone/>
            </a:pPr>
            <a:r>
              <a:rPr lang="en-US" sz="3000" b="1" u="sng" dirty="0">
                <a:latin typeface="Times New Roman" panose="02020603050405020304" pitchFamily="18" charset="0"/>
                <a:cs typeface="Times New Roman" panose="02020603050405020304" pitchFamily="18" charset="0"/>
              </a:rPr>
              <a:t>Results</a:t>
            </a:r>
          </a:p>
          <a:p>
            <a:pPr marL="0" indent="0" algn="just">
              <a:buNone/>
            </a:pPr>
            <a:r>
              <a:rPr lang="en-US" sz="2600" dirty="0">
                <a:latin typeface="Times New Roman" panose="02020603050405020304" pitchFamily="18" charset="0"/>
                <a:cs typeface="Times New Roman" panose="02020603050405020304" pitchFamily="18" charset="0"/>
              </a:rPr>
              <a:t>Extensive simulation studies have been made for performance evaluation of the proposed technique on several sample images considered as input for the purpose of image compression. One such is given below</a:t>
            </a:r>
          </a:p>
          <a:p>
            <a:pPr marL="0" indent="0" algn="just">
              <a:lnSpc>
                <a:spcPct val="150000"/>
              </a:lnSpc>
              <a:buNone/>
            </a:pPr>
            <a:r>
              <a:rPr lang="en-US" sz="2600" u="sng" dirty="0">
                <a:latin typeface="Times New Roman" panose="02020603050405020304" pitchFamily="18" charset="0"/>
                <a:cs typeface="Times New Roman" panose="02020603050405020304" pitchFamily="18" charset="0"/>
              </a:rPr>
              <a:t>Image:</a:t>
            </a:r>
          </a:p>
          <a:p>
            <a:pPr marL="0" indent="0" algn="just">
              <a:lnSpc>
                <a:spcPct val="150000"/>
              </a:lnSpc>
              <a:buNone/>
            </a:pPr>
            <a:endParaRPr lang="en-US" sz="2600" u="sng" dirty="0">
              <a:latin typeface="Times New Roman" panose="02020603050405020304" pitchFamily="18" charset="0"/>
              <a:cs typeface="Times New Roman" panose="02020603050405020304" pitchFamily="18" charset="0"/>
            </a:endParaRPr>
          </a:p>
          <a:p>
            <a:pPr marL="0" indent="0">
              <a:buNone/>
            </a:pPr>
            <a:endParaRPr lang="en-AE" sz="3500"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4536DFC-F0C8-4066-85AE-F0E65BE47C40}"/>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pic>
        <p:nvPicPr>
          <p:cNvPr id="6" name="Picture 5">
            <a:extLst>
              <a:ext uri="{FF2B5EF4-FFF2-40B4-BE49-F238E27FC236}">
                <a16:creationId xmlns:a16="http://schemas.microsoft.com/office/drawing/2014/main" id="{2E64B961-1949-4091-A512-560B9E8922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4944" y="3364015"/>
            <a:ext cx="3888432" cy="3356992"/>
          </a:xfrm>
          <a:prstGeom prst="rect">
            <a:avLst/>
          </a:prstGeom>
        </p:spPr>
      </p:pic>
    </p:spTree>
    <p:extLst>
      <p:ext uri="{BB962C8B-B14F-4D97-AF65-F5344CB8AC3E}">
        <p14:creationId xmlns:p14="http://schemas.microsoft.com/office/powerpoint/2010/main" val="412673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250141-89D1-4162-952F-F8C06D2569D9}"/>
              </a:ext>
            </a:extLst>
          </p:cNvPr>
          <p:cNvSpPr>
            <a:spLocks noGrp="1"/>
          </p:cNvSpPr>
          <p:nvPr>
            <p:ph idx="1"/>
          </p:nvPr>
        </p:nvSpPr>
        <p:spPr>
          <a:xfrm>
            <a:off x="179512" y="1052737"/>
            <a:ext cx="8784976" cy="5805263"/>
          </a:xfrm>
        </p:spPr>
        <p:txBody>
          <a:bodyPr>
            <a:normAutofit/>
          </a:bodyPr>
          <a:lstStyle/>
          <a:p>
            <a:pPr algn="just"/>
            <a:r>
              <a:rPr lang="en-US" sz="2500" dirty="0">
                <a:latin typeface="Times New Roman" panose="02020603050405020304" pitchFamily="18" charset="0"/>
                <a:cs typeface="Times New Roman" panose="02020603050405020304" pitchFamily="18" charset="0"/>
              </a:rPr>
              <a:t>We used our proposed method on the image which yielded an RMSE value of 27.099 which showed a deviation of </a:t>
            </a:r>
            <a:r>
              <a:rPr lang="en-AE" sz="2500" dirty="0">
                <a:latin typeface="Times New Roman" panose="02020603050405020304" pitchFamily="18" charset="0"/>
                <a:cs typeface="Times New Roman" panose="02020603050405020304" pitchFamily="18" charset="0"/>
              </a:rPr>
              <a:t>(0.04-0.06) %, </a:t>
            </a:r>
            <a:r>
              <a:rPr lang="en-US" sz="2500" dirty="0">
                <a:latin typeface="Times New Roman" panose="02020603050405020304" pitchFamily="18" charset="0"/>
                <a:cs typeface="Times New Roman" panose="02020603050405020304" pitchFamily="18" charset="0"/>
              </a:rPr>
              <a:t>compared to the compression which can be achieved from backpropagation.</a:t>
            </a:r>
          </a:p>
          <a:p>
            <a:pPr marL="0" indent="0" algn="just">
              <a:lnSpc>
                <a:spcPct val="150000"/>
              </a:lnSpc>
              <a:buNone/>
            </a:pPr>
            <a:r>
              <a:rPr lang="en-US" sz="2500" dirty="0">
                <a:latin typeface="Times New Roman" panose="02020603050405020304" pitchFamily="18" charset="0"/>
                <a:cs typeface="Times New Roman" panose="02020603050405020304" pitchFamily="18" charset="0"/>
              </a:rPr>
              <a:t>	</a:t>
            </a:r>
            <a:r>
              <a:rPr lang="en-US" sz="2500" u="sng" dirty="0">
                <a:latin typeface="Times New Roman" panose="02020603050405020304" pitchFamily="18" charset="0"/>
                <a:cs typeface="Times New Roman" panose="02020603050405020304" pitchFamily="18" charset="0"/>
              </a:rPr>
              <a:t>Original </a:t>
            </a:r>
            <a:r>
              <a:rPr lang="en-US" sz="2500" dirty="0">
                <a:latin typeface="Times New Roman" panose="02020603050405020304" pitchFamily="18" charset="0"/>
                <a:cs typeface="Times New Roman" panose="02020603050405020304" pitchFamily="18" charset="0"/>
              </a:rPr>
              <a:t>  		    Vs. 	                </a:t>
            </a:r>
            <a:r>
              <a:rPr lang="en-US" sz="2500" u="sng" dirty="0">
                <a:latin typeface="Times New Roman" panose="02020603050405020304" pitchFamily="18" charset="0"/>
                <a:cs typeface="Times New Roman" panose="02020603050405020304" pitchFamily="18" charset="0"/>
              </a:rPr>
              <a:t>Compressed</a:t>
            </a:r>
          </a:p>
          <a:p>
            <a:pPr marL="0" indent="0" algn="just">
              <a:lnSpc>
                <a:spcPct val="150000"/>
              </a:lnSpc>
              <a:buNone/>
            </a:pPr>
            <a:endParaRPr lang="en-AE" sz="2500"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7F656E1-3737-445C-9AC0-F09ED2487DFE}"/>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pic>
        <p:nvPicPr>
          <p:cNvPr id="5" name="Picture 4">
            <a:extLst>
              <a:ext uri="{FF2B5EF4-FFF2-40B4-BE49-F238E27FC236}">
                <a16:creationId xmlns:a16="http://schemas.microsoft.com/office/drawing/2014/main" id="{019AF0F2-34CD-4613-A458-118C357D91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528" y="3479936"/>
            <a:ext cx="3888432" cy="3356992"/>
          </a:xfrm>
          <a:prstGeom prst="rect">
            <a:avLst/>
          </a:prstGeom>
        </p:spPr>
      </p:pic>
      <p:pic>
        <p:nvPicPr>
          <p:cNvPr id="6" name="Picture 5">
            <a:extLst>
              <a:ext uri="{FF2B5EF4-FFF2-40B4-BE49-F238E27FC236}">
                <a16:creationId xmlns:a16="http://schemas.microsoft.com/office/drawing/2014/main" id="{FEC8DCE9-3A6B-4764-B274-AFF0AE90F3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4007" y="3479936"/>
            <a:ext cx="4320481" cy="3356992"/>
          </a:xfrm>
          <a:prstGeom prst="rect">
            <a:avLst/>
          </a:prstGeom>
        </p:spPr>
      </p:pic>
    </p:spTree>
    <p:extLst>
      <p:ext uri="{BB962C8B-B14F-4D97-AF65-F5344CB8AC3E}">
        <p14:creationId xmlns:p14="http://schemas.microsoft.com/office/powerpoint/2010/main" val="594656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3A48CD-D242-425A-AB28-C4571F164E4F}"/>
              </a:ext>
            </a:extLst>
          </p:cNvPr>
          <p:cNvSpPr>
            <a:spLocks noGrp="1"/>
          </p:cNvSpPr>
          <p:nvPr>
            <p:ph idx="1"/>
          </p:nvPr>
        </p:nvSpPr>
        <p:spPr>
          <a:xfrm>
            <a:off x="457200" y="1196752"/>
            <a:ext cx="8229600" cy="5472608"/>
          </a:xfrm>
        </p:spPr>
        <p:txBody>
          <a:bodyPr>
            <a:normAutofit fontScale="92500" lnSpcReduction="10000"/>
          </a:bodyPr>
          <a:lstStyle/>
          <a:p>
            <a:pPr marL="0" indent="0" algn="ctr">
              <a:lnSpc>
                <a:spcPct val="150000"/>
              </a:lnSpc>
              <a:buNone/>
            </a:pPr>
            <a:r>
              <a:rPr lang="en-US" sz="3500" b="1" u="sng" dirty="0">
                <a:latin typeface="Times New Roman" panose="02020603050405020304" pitchFamily="18" charset="0"/>
                <a:cs typeface="Times New Roman" panose="02020603050405020304" pitchFamily="18" charset="0"/>
              </a:rPr>
              <a:t>Conclusion:</a:t>
            </a:r>
          </a:p>
          <a:p>
            <a:pPr algn="just">
              <a:lnSpc>
                <a:spcPct val="150000"/>
              </a:lnSpc>
            </a:pPr>
            <a:r>
              <a:rPr lang="en-US" sz="2400" dirty="0">
                <a:latin typeface="Times New Roman" panose="02020603050405020304" pitchFamily="18" charset="0"/>
                <a:cs typeface="Times New Roman" panose="02020603050405020304" pitchFamily="18" charset="0"/>
              </a:rPr>
              <a:t>The existing image compression methods using artificial Neural Networks mostly focus on backpropagation which is very much computationally intensive and a slow process. </a:t>
            </a:r>
          </a:p>
          <a:p>
            <a:pPr algn="just">
              <a:lnSpc>
                <a:spcPct val="150000"/>
              </a:lnSpc>
            </a:pPr>
            <a:r>
              <a:rPr lang="en-US" sz="2400" dirty="0">
                <a:latin typeface="Times New Roman" panose="02020603050405020304" pitchFamily="18" charset="0"/>
                <a:cs typeface="Times New Roman" panose="02020603050405020304" pitchFamily="18" charset="0"/>
              </a:rPr>
              <a:t>Our approach bypasses the need for backpropagation through the implementation of QR decomposition, a linear algebra concept without compromising the image quality</a:t>
            </a:r>
          </a:p>
          <a:p>
            <a:pPr algn="just">
              <a:lnSpc>
                <a:spcPct val="150000"/>
              </a:lnSpc>
            </a:pPr>
            <a:r>
              <a:rPr lang="en-US" sz="2400" dirty="0">
                <a:latin typeface="Times New Roman" panose="02020603050405020304" pitchFamily="18" charset="0"/>
                <a:cs typeface="Times New Roman" panose="02020603050405020304" pitchFamily="18" charset="0"/>
              </a:rPr>
              <a:t>The experimental results prove that our algorithm is an effective, fast image compression algorithm with very little image quality loss showing a lesser RMSE value</a:t>
            </a:r>
          </a:p>
          <a:p>
            <a:pPr algn="just">
              <a:lnSpc>
                <a:spcPct val="150000"/>
              </a:lnSpc>
            </a:pPr>
            <a:endParaRPr lang="en-AE" sz="2400"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97CC7AD-6701-43BB-ADA6-76ED473FDE01}"/>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extLst>
      <p:ext uri="{BB962C8B-B14F-4D97-AF65-F5344CB8AC3E}">
        <p14:creationId xmlns:p14="http://schemas.microsoft.com/office/powerpoint/2010/main" val="3685022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C055B0-B181-4951-98ED-78A8192F2C7A}"/>
              </a:ext>
            </a:extLst>
          </p:cNvPr>
          <p:cNvSpPr>
            <a:spLocks noGrp="1"/>
          </p:cNvSpPr>
          <p:nvPr>
            <p:ph idx="1"/>
          </p:nvPr>
        </p:nvSpPr>
        <p:spPr>
          <a:xfrm>
            <a:off x="457200" y="1340768"/>
            <a:ext cx="8229600" cy="4785395"/>
          </a:xfrm>
        </p:spPr>
        <p:txBody>
          <a:bodyPr>
            <a:normAutofit fontScale="70000" lnSpcReduction="20000"/>
          </a:bodyPr>
          <a:lstStyle/>
          <a:p>
            <a:r>
              <a:rPr lang="en-US" sz="4100" u="sng" dirty="0">
                <a:latin typeface="Times New Roman" panose="02020603050405020304" pitchFamily="18" charset="0"/>
                <a:cs typeface="Times New Roman" panose="02020603050405020304" pitchFamily="18" charset="0"/>
              </a:rPr>
              <a:t>References</a:t>
            </a:r>
          </a:p>
          <a:p>
            <a:pPr marL="0" indent="0">
              <a:buNone/>
            </a:pPr>
            <a:endParaRPr lang="en-US" u="sng"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[1] Abbas </a:t>
            </a:r>
            <a:r>
              <a:rPr lang="en-US" sz="2600" dirty="0" err="1">
                <a:latin typeface="Times New Roman" panose="02020603050405020304" pitchFamily="18" charset="0"/>
                <a:cs typeface="Times New Roman" panose="02020603050405020304" pitchFamily="18" charset="0"/>
              </a:rPr>
              <a:t>Razavi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Rutie</a:t>
            </a:r>
            <a:r>
              <a:rPr lang="en-US" sz="2600" dirty="0">
                <a:latin typeface="Times New Roman" panose="02020603050405020304" pitchFamily="18" charset="0"/>
                <a:cs typeface="Times New Roman" panose="02020603050405020304" pitchFamily="18" charset="0"/>
              </a:rPr>
              <a:t> Adar, Isaac </a:t>
            </a:r>
            <a:r>
              <a:rPr lang="en-US" sz="2600" dirty="0" err="1">
                <a:latin typeface="Times New Roman" panose="02020603050405020304" pitchFamily="18" charset="0"/>
                <a:cs typeface="Times New Roman" panose="02020603050405020304" pitchFamily="18" charset="0"/>
              </a:rPr>
              <a:t>Shenberg</a:t>
            </a:r>
            <a:r>
              <a:rPr lang="en-US" sz="2600" dirty="0">
                <a:latin typeface="Times New Roman" panose="02020603050405020304" pitchFamily="18" charset="0"/>
                <a:cs typeface="Times New Roman" panose="02020603050405020304" pitchFamily="18" charset="0"/>
              </a:rPr>
              <a:t>, Rafi </a:t>
            </a:r>
            <a:r>
              <a:rPr lang="en-US" sz="2600" dirty="0" err="1">
                <a:latin typeface="Times New Roman" panose="02020603050405020304" pitchFamily="18" charset="0"/>
                <a:cs typeface="Times New Roman" panose="02020603050405020304" pitchFamily="18" charset="0"/>
              </a:rPr>
              <a:t>Retter</a:t>
            </a:r>
            <a:r>
              <a:rPr lang="en-US" sz="2600" dirty="0">
                <a:latin typeface="Times New Roman" panose="02020603050405020304" pitchFamily="18" charset="0"/>
                <a:cs typeface="Times New Roman" panose="02020603050405020304" pitchFamily="18" charset="0"/>
              </a:rPr>
              <a:t> and Rami Friedlander “VLSI implementation of an image compression algorithm with a new bit rate control capability” Zoran Corporation, 1705 Wyatt Drive, Santa Clara, CA 95054.This paper was published in IEEE international conference on 26 </a:t>
            </a:r>
            <a:r>
              <a:rPr lang="en-US" sz="2600" dirty="0" err="1">
                <a:latin typeface="Times New Roman" panose="02020603050405020304" pitchFamily="18" charset="0"/>
                <a:cs typeface="Times New Roman" panose="02020603050405020304" pitchFamily="18" charset="0"/>
              </a:rPr>
              <a:t>th</a:t>
            </a:r>
            <a:r>
              <a:rPr lang="en-US" sz="2600" dirty="0">
                <a:latin typeface="Times New Roman" panose="02020603050405020304" pitchFamily="18" charset="0"/>
                <a:cs typeface="Times New Roman" panose="02020603050405020304" pitchFamily="18" charset="0"/>
              </a:rPr>
              <a:t> march 1992 on volume 5 and pages 669-672. </a:t>
            </a:r>
          </a:p>
          <a:p>
            <a:pPr marL="0" indent="0" algn="just">
              <a:buNone/>
            </a:pPr>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[2] Ronald </a:t>
            </a:r>
            <a:r>
              <a:rPr lang="en-US" sz="2600" dirty="0" err="1">
                <a:latin typeface="Times New Roman" panose="02020603050405020304" pitchFamily="18" charset="0"/>
                <a:cs typeface="Times New Roman" panose="02020603050405020304" pitchFamily="18" charset="0"/>
              </a:rPr>
              <a:t>A.DeVore</a:t>
            </a:r>
            <a:r>
              <a:rPr lang="en-US" sz="2600" dirty="0">
                <a:latin typeface="Times New Roman" panose="02020603050405020304" pitchFamily="18" charset="0"/>
                <a:cs typeface="Times New Roman" panose="02020603050405020304" pitchFamily="18" charset="0"/>
              </a:rPr>
              <a:t>, Bjorn </a:t>
            </a:r>
            <a:r>
              <a:rPr lang="en-US" sz="2600" dirty="0" err="1">
                <a:latin typeface="Times New Roman" panose="02020603050405020304" pitchFamily="18" charset="0"/>
                <a:cs typeface="Times New Roman" panose="02020603050405020304" pitchFamily="18" charset="0"/>
              </a:rPr>
              <a:t>Jawerth</a:t>
            </a:r>
            <a:r>
              <a:rPr lang="en-US" sz="2600" dirty="0">
                <a:latin typeface="Times New Roman" panose="02020603050405020304" pitchFamily="18" charset="0"/>
                <a:cs typeface="Times New Roman" panose="02020603050405020304" pitchFamily="18" charset="0"/>
              </a:rPr>
              <a:t>, and Bradley </a:t>
            </a:r>
            <a:r>
              <a:rPr lang="en-US" sz="2600" dirty="0" err="1">
                <a:latin typeface="Times New Roman" panose="02020603050405020304" pitchFamily="18" charset="0"/>
                <a:cs typeface="Times New Roman" panose="02020603050405020304" pitchFamily="18" charset="0"/>
              </a:rPr>
              <a:t>J.Lucier</a:t>
            </a:r>
            <a:r>
              <a:rPr lang="en-US" sz="2600" dirty="0">
                <a:latin typeface="Times New Roman" panose="02020603050405020304" pitchFamily="18" charset="0"/>
                <a:cs typeface="Times New Roman" panose="02020603050405020304" pitchFamily="18" charset="0"/>
              </a:rPr>
              <a:t>. “Image compression through wavelet transforms coding” IEEE TRANSACTIONS ON INFORMATION THEORY, VOL. 38. NO.2, MARCH 1992.</a:t>
            </a:r>
          </a:p>
          <a:p>
            <a:pPr marL="0" indent="0" algn="just">
              <a:buNone/>
            </a:pPr>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[3]https://www.amazon.com/</a:t>
            </a:r>
            <a:r>
              <a:rPr lang="en-US" sz="2600" dirty="0" err="1">
                <a:latin typeface="Times New Roman" panose="02020603050405020304" pitchFamily="18" charset="0"/>
                <a:cs typeface="Times New Roman" panose="02020603050405020304" pitchFamily="18" charset="0"/>
              </a:rPr>
              <a:t>Deep-Learning-AdaptiveComputationMachine</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dp</a:t>
            </a:r>
            <a:r>
              <a:rPr lang="en-US" sz="2600" dirty="0">
                <a:latin typeface="Times New Roman" panose="02020603050405020304" pitchFamily="18" charset="0"/>
                <a:cs typeface="Times New Roman" panose="02020603050405020304" pitchFamily="18" charset="0"/>
              </a:rPr>
              <a:t>/0262035618?dchild=1&amp;keywords=</a:t>
            </a:r>
            <a:r>
              <a:rPr lang="en-US" sz="2600" dirty="0" err="1">
                <a:latin typeface="Times New Roman" panose="02020603050405020304" pitchFamily="18" charset="0"/>
                <a:cs typeface="Times New Roman" panose="02020603050405020304" pitchFamily="18" charset="0"/>
              </a:rPr>
              <a:t>Deep+Learning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Adaptive+Computation+and+Machine+Learning+series</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by+Ian</a:t>
            </a:r>
            <a:r>
              <a:rPr lang="en-US" sz="2600" dirty="0">
                <a:latin typeface="Times New Roman" panose="02020603050405020304" pitchFamily="18" charset="0"/>
                <a:cs typeface="Times New Roman" panose="02020603050405020304" pitchFamily="18" charset="0"/>
              </a:rPr>
              <a:t>+ Goodfellow,+</a:t>
            </a:r>
            <a:r>
              <a:rPr lang="en-US" sz="2600" dirty="0" err="1">
                <a:latin typeface="Times New Roman" panose="02020603050405020304" pitchFamily="18" charset="0"/>
                <a:cs typeface="Times New Roman" panose="02020603050405020304" pitchFamily="18" charset="0"/>
              </a:rPr>
              <a:t>Yoshua+Bengio</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Aaron+Courville</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Francis+Bach</a:t>
            </a:r>
            <a:r>
              <a:rPr lang="en-US" sz="2600" dirty="0">
                <a:latin typeface="Times New Roman" panose="02020603050405020304" pitchFamily="18" charset="0"/>
                <a:cs typeface="Times New Roman" panose="02020603050405020304" pitchFamily="18" charset="0"/>
              </a:rPr>
              <a:t>&amp; </a:t>
            </a:r>
            <a:r>
              <a:rPr lang="en-US" sz="2600" dirty="0" err="1">
                <a:latin typeface="Times New Roman" panose="02020603050405020304" pitchFamily="18" charset="0"/>
                <a:cs typeface="Times New Roman" panose="02020603050405020304" pitchFamily="18" charset="0"/>
              </a:rPr>
              <a:t>qid</a:t>
            </a:r>
            <a:r>
              <a:rPr lang="en-US" sz="2600" dirty="0">
                <a:latin typeface="Times New Roman" panose="02020603050405020304" pitchFamily="18" charset="0"/>
                <a:cs typeface="Times New Roman" panose="02020603050405020304" pitchFamily="18" charset="0"/>
              </a:rPr>
              <a:t>=1590471595&amp;sr=8-1&amp;linkCode=sl1&amp;tag=mltut20&amp;linkId=dae1a1c43c68b6218364b1f91cdda7b0&amp;language=</a:t>
            </a:r>
            <a:r>
              <a:rPr lang="en-US" sz="2600" dirty="0" err="1">
                <a:latin typeface="Times New Roman" panose="02020603050405020304" pitchFamily="18" charset="0"/>
                <a:cs typeface="Times New Roman" panose="02020603050405020304" pitchFamily="18" charset="0"/>
              </a:rPr>
              <a:t>en</a:t>
            </a:r>
            <a:r>
              <a:rPr lang="en-US" sz="2600" dirty="0">
                <a:latin typeface="Times New Roman" panose="02020603050405020304" pitchFamily="18" charset="0"/>
                <a:cs typeface="Times New Roman" panose="02020603050405020304" pitchFamily="18" charset="0"/>
              </a:rPr>
              <a:t>_ </a:t>
            </a:r>
            <a:r>
              <a:rPr lang="en-US" sz="2600" dirty="0" err="1">
                <a:latin typeface="Times New Roman" panose="02020603050405020304" pitchFamily="18" charset="0"/>
                <a:cs typeface="Times New Roman" panose="02020603050405020304" pitchFamily="18" charset="0"/>
              </a:rPr>
              <a:t>US&amp;ref</a:t>
            </a:r>
            <a:r>
              <a:rPr lang="en-US" sz="2600" dirty="0">
                <a:latin typeface="Times New Roman" panose="02020603050405020304" pitchFamily="18" charset="0"/>
                <a:cs typeface="Times New Roman" panose="02020603050405020304" pitchFamily="18" charset="0"/>
              </a:rPr>
              <a:t>_=</a:t>
            </a:r>
            <a:r>
              <a:rPr lang="en-US" sz="2600" dirty="0" err="1">
                <a:latin typeface="Times New Roman" panose="02020603050405020304" pitchFamily="18" charset="0"/>
                <a:cs typeface="Times New Roman" panose="02020603050405020304" pitchFamily="18" charset="0"/>
              </a:rPr>
              <a:t>as_li_ss_t</a:t>
            </a:r>
            <a:endParaRPr lang="en-AE" sz="2600"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4D2A0CB-FF8F-4D4B-90B8-B9AE5F205DD6}"/>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extLst>
      <p:ext uri="{BB962C8B-B14F-4D97-AF65-F5344CB8AC3E}">
        <p14:creationId xmlns:p14="http://schemas.microsoft.com/office/powerpoint/2010/main" val="2141289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000"/>
            <a:ext cx="8229600" cy="6644000"/>
          </a:xfrm>
        </p:spPr>
        <p:txBody>
          <a:bodyPr>
            <a:normAutofit/>
          </a:bodyPr>
          <a:lstStyle/>
          <a:p>
            <a:pPr algn="ctr">
              <a:buNone/>
            </a:pPr>
            <a:endParaRPr lang="en-US" sz="3500" u="sng" dirty="0">
              <a:latin typeface="Times New Roman" panose="02020603050405020304" pitchFamily="18" charset="0"/>
              <a:cs typeface="Times New Roman" panose="02020603050405020304" pitchFamily="18" charset="0"/>
            </a:endParaRPr>
          </a:p>
          <a:p>
            <a:pPr algn="ctr">
              <a:buNone/>
            </a:pPr>
            <a:r>
              <a:rPr lang="en-US" sz="3500" b="1" u="sng" dirty="0">
                <a:latin typeface="Times New Roman" panose="02020603050405020304" pitchFamily="18" charset="0"/>
                <a:cs typeface="Times New Roman" panose="02020603050405020304" pitchFamily="18" charset="0"/>
              </a:rPr>
              <a:t>Artificial Neurons</a:t>
            </a:r>
          </a:p>
          <a:p>
            <a:pPr algn="just">
              <a:buNone/>
            </a:pPr>
            <a:endParaRPr lang="en-US" sz="2600" dirty="0">
              <a:latin typeface="Times New Roman" panose="02020603050405020304" pitchFamily="18" charset="0"/>
              <a:cs typeface="Times New Roman" panose="02020603050405020304" pitchFamily="18" charset="0"/>
            </a:endParaRPr>
          </a:p>
          <a:p>
            <a:pPr algn="just"/>
            <a:r>
              <a:rPr lang="en-US" sz="2600" u="sng" dirty="0">
                <a:latin typeface="Times New Roman" panose="02020603050405020304" pitchFamily="18" charset="0"/>
                <a:cs typeface="Times New Roman" panose="02020603050405020304" pitchFamily="18" charset="0"/>
              </a:rPr>
              <a:t>Definition</a:t>
            </a:r>
            <a:r>
              <a:rPr lang="en-US" sz="2600" dirty="0">
                <a:latin typeface="Times New Roman" panose="02020603050405020304" pitchFamily="18" charset="0"/>
                <a:cs typeface="Times New Roman" panose="02020603050405020304" pitchFamily="18" charset="0"/>
              </a:rPr>
              <a:t>: The most fundamental unit of a neural network</a:t>
            </a:r>
          </a:p>
          <a:p>
            <a:pPr algn="just"/>
            <a:r>
              <a:rPr lang="en-US" sz="2600" dirty="0">
                <a:latin typeface="Times New Roman" panose="02020603050405020304" pitchFamily="18" charset="0"/>
                <a:cs typeface="Times New Roman" panose="02020603050405020304" pitchFamily="18" charset="0"/>
              </a:rPr>
              <a:t>It was given by Mc </a:t>
            </a:r>
            <a:r>
              <a:rPr lang="en-US" sz="2600" dirty="0" err="1">
                <a:latin typeface="Times New Roman" panose="02020603050405020304" pitchFamily="18" charset="0"/>
                <a:cs typeface="Times New Roman" panose="02020603050405020304" pitchFamily="18" charset="0"/>
              </a:rPr>
              <a:t>Culloh</a:t>
            </a:r>
            <a:r>
              <a:rPr lang="en-US" sz="2600" dirty="0">
                <a:latin typeface="Times New Roman" panose="02020603050405020304" pitchFamily="18" charset="0"/>
                <a:cs typeface="Times New Roman" panose="02020603050405020304" pitchFamily="18" charset="0"/>
              </a:rPr>
              <a:t> (Neuroscientist) and Pitts(Logician).</a:t>
            </a:r>
          </a:p>
          <a:p>
            <a:pPr algn="just">
              <a:buNone/>
            </a:pPr>
            <a:r>
              <a:rPr lang="en-US" sz="2600" dirty="0">
                <a:latin typeface="Times New Roman" panose="02020603050405020304" pitchFamily="18" charset="0"/>
                <a:cs typeface="Times New Roman" panose="02020603050405020304" pitchFamily="18" charset="0"/>
              </a:rPr>
              <a:t>Diagram:</a:t>
            </a:r>
          </a:p>
          <a:p>
            <a:pPr algn="just"/>
            <a:endParaRPr lang="en-US" sz="2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4C0045E-E8C0-47AF-B778-31DD74A11064}"/>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3" y="0"/>
            <a:ext cx="9143999" cy="908720"/>
          </a:xfrm>
          <a:prstGeom prst="rect">
            <a:avLst/>
          </a:prstGeom>
        </p:spPr>
      </p:pic>
      <p:pic>
        <p:nvPicPr>
          <p:cNvPr id="5" name="Picture 4">
            <a:extLst>
              <a:ext uri="{FF2B5EF4-FFF2-40B4-BE49-F238E27FC236}">
                <a16:creationId xmlns:a16="http://schemas.microsoft.com/office/drawing/2014/main" id="{71136B3E-D267-4770-BE41-5A5B6E2EB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7744" y="3645024"/>
            <a:ext cx="5328592" cy="29989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832648"/>
          </a:xfrm>
        </p:spPr>
        <p:txBody>
          <a:bodyPr>
            <a:normAutofit/>
          </a:bodyPr>
          <a:lstStyle/>
          <a:p>
            <a:pPr algn="ctr">
              <a:buNone/>
            </a:pPr>
            <a:r>
              <a:rPr lang="en-US" sz="3500" b="1" u="sng" dirty="0">
                <a:latin typeface="Times New Roman" panose="02020603050405020304" pitchFamily="18" charset="0"/>
                <a:cs typeface="Times New Roman" panose="02020603050405020304" pitchFamily="18" charset="0"/>
              </a:rPr>
              <a:t>Perceptrons:</a:t>
            </a:r>
          </a:p>
          <a:p>
            <a:pPr>
              <a:buNone/>
            </a:pPr>
            <a:endParaRPr lang="en-US" sz="3500" u="sng"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Introduced by Frank Rosenblatt</a:t>
            </a:r>
          </a:p>
          <a:p>
            <a:r>
              <a:rPr lang="en-US" sz="2600" dirty="0">
                <a:latin typeface="Times New Roman" panose="02020603050405020304" pitchFamily="18" charset="0"/>
                <a:cs typeface="Times New Roman" panose="02020603050405020304" pitchFamily="18" charset="0"/>
              </a:rPr>
              <a:t>Introduced numerical weight for the inputs.</a:t>
            </a:r>
          </a:p>
          <a:p>
            <a:pPr>
              <a:buNone/>
            </a:pPr>
            <a:endParaRPr lang="en-US" sz="2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5A18D35-2C7E-4302-B019-AFCFCBB8017C}"/>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pic>
        <p:nvPicPr>
          <p:cNvPr id="5" name="Picture 4">
            <a:extLst>
              <a:ext uri="{FF2B5EF4-FFF2-40B4-BE49-F238E27FC236}">
                <a16:creationId xmlns:a16="http://schemas.microsoft.com/office/drawing/2014/main" id="{4BCBCDE6-2923-42B4-8F1F-DFE29427FD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3779202"/>
            <a:ext cx="4709160" cy="2674133"/>
          </a:xfrm>
          <a:prstGeom prst="rect">
            <a:avLst/>
          </a:prstGeom>
        </p:spPr>
      </p:pic>
      <p:pic>
        <p:nvPicPr>
          <p:cNvPr id="7" name="Picture 6">
            <a:extLst>
              <a:ext uri="{FF2B5EF4-FFF2-40B4-BE49-F238E27FC236}">
                <a16:creationId xmlns:a16="http://schemas.microsoft.com/office/drawing/2014/main" id="{6DE48D47-2E6E-48C8-A3F8-4FBDC4DDB9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6056" y="3645024"/>
            <a:ext cx="3888432" cy="30243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4785395"/>
          </a:xfrm>
        </p:spPr>
        <p:txBody>
          <a:bodyPr>
            <a:noAutofit/>
          </a:bodyPr>
          <a:lstStyle/>
          <a:p>
            <a:pPr algn="ctr">
              <a:buNone/>
            </a:pPr>
            <a:r>
              <a:rPr lang="en-US" sz="3500" u="sng" dirty="0">
                <a:latin typeface="Times New Roman" panose="02020603050405020304" pitchFamily="18" charset="0"/>
                <a:cs typeface="Times New Roman" panose="02020603050405020304" pitchFamily="18" charset="0"/>
              </a:rPr>
              <a:t>Neural networks Vs other ML algorithms</a:t>
            </a:r>
          </a:p>
          <a:p>
            <a:pPr algn="ctr">
              <a:buNone/>
            </a:pPr>
            <a:r>
              <a:rPr lang="en-US" sz="2600" dirty="0">
                <a:latin typeface="Times New Roman" panose="02020603050405020304" pitchFamily="18" charset="0"/>
                <a:cs typeface="Times New Roman" panose="02020603050405020304" pitchFamily="18" charset="0"/>
              </a:rPr>
              <a:t>(difference in the approach)</a:t>
            </a:r>
          </a:p>
          <a:p>
            <a:pPr algn="just"/>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While a Machine Learning model makes decisions according to what it has learned from the data, a Neural Network arranges algorithms in a fashion that it can make accurate decisions by itself. </a:t>
            </a:r>
          </a:p>
          <a:p>
            <a:pPr marL="0" indent="0" algn="just">
              <a:buNone/>
            </a:pPr>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In machine learning, there is a number of algorithms that can be applied to any data problem. These techniques include regression, k-means clustering, etc.</a:t>
            </a:r>
          </a:p>
          <a:p>
            <a:pPr algn="just"/>
            <a:endParaRPr lang="en-US" sz="2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35D3E3F-8187-4276-BE16-FEC074E8894C}"/>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567476-E745-4A3D-AFD3-98EEAAB17889}"/>
              </a:ext>
            </a:extLst>
          </p:cNvPr>
          <p:cNvSpPr>
            <a:spLocks noGrp="1"/>
          </p:cNvSpPr>
          <p:nvPr>
            <p:ph idx="1"/>
          </p:nvPr>
        </p:nvSpPr>
        <p:spPr>
          <a:xfrm>
            <a:off x="457200" y="1484784"/>
            <a:ext cx="8229600" cy="4641379"/>
          </a:xfrm>
        </p:spPr>
        <p:txBody>
          <a:bodyPr>
            <a:normAutofit/>
          </a:bodyPr>
          <a:lstStyle/>
          <a:p>
            <a:pPr algn="just">
              <a:lnSpc>
                <a:spcPct val="150000"/>
              </a:lnSpc>
            </a:pPr>
            <a:r>
              <a:rPr lang="en-US" sz="2600" dirty="0">
                <a:latin typeface="Times New Roman" panose="02020603050405020304" pitchFamily="18" charset="0"/>
                <a:cs typeface="Times New Roman" panose="02020603050405020304" pitchFamily="18" charset="0"/>
              </a:rPr>
              <a:t>Architecturally, an artificial neural network is exhibited with layers of artificial neurons, also called as computational units able to take input and apply an activation function along with a threshold to find out if messages are passed along.</a:t>
            </a:r>
          </a:p>
          <a:p>
            <a:pPr algn="just"/>
            <a:endParaRPr lang="en-AE" sz="2600" dirty="0"/>
          </a:p>
        </p:txBody>
      </p:sp>
      <p:pic>
        <p:nvPicPr>
          <p:cNvPr id="4" name="Picture 3">
            <a:extLst>
              <a:ext uri="{FF2B5EF4-FFF2-40B4-BE49-F238E27FC236}">
                <a16:creationId xmlns:a16="http://schemas.microsoft.com/office/drawing/2014/main" id="{E714E780-013D-4374-AF5F-EE226272C44E}"/>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extLst>
      <p:ext uri="{BB962C8B-B14F-4D97-AF65-F5344CB8AC3E}">
        <p14:creationId xmlns:p14="http://schemas.microsoft.com/office/powerpoint/2010/main" val="1340062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4785395"/>
          </a:xfrm>
        </p:spPr>
        <p:txBody>
          <a:bodyPr>
            <a:normAutofit/>
          </a:bodyPr>
          <a:lstStyle/>
          <a:p>
            <a:pPr algn="ctr">
              <a:buNone/>
            </a:pPr>
            <a:r>
              <a:rPr lang="en-US" sz="3500" u="sng" dirty="0">
                <a:latin typeface="Times New Roman" panose="02020603050405020304" pitchFamily="18" charset="0"/>
                <a:cs typeface="Times New Roman" panose="02020603050405020304" pitchFamily="18" charset="0"/>
              </a:rPr>
              <a:t>Types of Neural Networks</a:t>
            </a:r>
          </a:p>
          <a:p>
            <a:pPr>
              <a:buNone/>
            </a:pP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 Artificial Neural Network(ANN)</a:t>
            </a:r>
          </a:p>
          <a:p>
            <a:pPr marL="0" indent="0">
              <a:buNone/>
            </a:pP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Convolutional Neural Network(CNN)</a:t>
            </a:r>
          </a:p>
          <a:p>
            <a:pPr marL="0" indent="0">
              <a:buNone/>
            </a:pP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 Recurrent Neural Network(RNN)</a:t>
            </a:r>
          </a:p>
        </p:txBody>
      </p:sp>
      <p:pic>
        <p:nvPicPr>
          <p:cNvPr id="4" name="Picture 3">
            <a:extLst>
              <a:ext uri="{FF2B5EF4-FFF2-40B4-BE49-F238E27FC236}">
                <a16:creationId xmlns:a16="http://schemas.microsoft.com/office/drawing/2014/main" id="{1ED664DF-10B1-4495-A6E9-B486848A2BC7}"/>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616624"/>
          </a:xfrm>
        </p:spPr>
        <p:txBody>
          <a:bodyPr>
            <a:normAutofit/>
          </a:bodyPr>
          <a:lstStyle/>
          <a:p>
            <a:pPr algn="just"/>
            <a:r>
              <a:rPr lang="en-US" sz="3500" u="sng" dirty="0">
                <a:latin typeface="Times New Roman" panose="02020603050405020304" pitchFamily="18" charset="0"/>
                <a:cs typeface="Times New Roman" panose="02020603050405020304" pitchFamily="18" charset="0"/>
              </a:rPr>
              <a:t>Artificial Neural Network</a:t>
            </a:r>
          </a:p>
          <a:p>
            <a:pPr algn="just">
              <a:lnSpc>
                <a:spcPct val="150000"/>
              </a:lnSpc>
              <a:buNone/>
            </a:pPr>
            <a:r>
              <a:rPr lang="en-US" sz="2500" dirty="0">
                <a:latin typeface="Times New Roman" panose="02020603050405020304" pitchFamily="18" charset="0"/>
                <a:cs typeface="Times New Roman" panose="02020603050405020304" pitchFamily="18" charset="0"/>
              </a:rPr>
              <a:t>     An artificial Neural Network, or ANN, is a group of multiple perceptrons/ neurons at each layer. ANN is also known as a </a:t>
            </a:r>
            <a:r>
              <a:rPr lang="en-US" sz="2500" b="1" dirty="0">
                <a:latin typeface="Times New Roman" panose="02020603050405020304" pitchFamily="18" charset="0"/>
                <a:cs typeface="Times New Roman" panose="02020603050405020304" pitchFamily="18" charset="0"/>
              </a:rPr>
              <a:t>Feed-Forward Neural network</a:t>
            </a:r>
            <a:r>
              <a:rPr lang="en-US" sz="2500" dirty="0">
                <a:latin typeface="Times New Roman" panose="02020603050405020304" pitchFamily="18" charset="0"/>
                <a:cs typeface="Times New Roman" panose="02020603050405020304" pitchFamily="18" charset="0"/>
              </a:rPr>
              <a:t> because inputs are processed only in the forward direction:</a:t>
            </a:r>
          </a:p>
          <a:p>
            <a:pPr algn="just">
              <a:buNone/>
            </a:pPr>
            <a:endParaRPr lang="en-US" sz="2500" dirty="0">
              <a:latin typeface="Times New Roman" panose="02020603050405020304" pitchFamily="18" charset="0"/>
              <a:cs typeface="Times New Roman" panose="02020603050405020304" pitchFamily="18" charset="0"/>
            </a:endParaRPr>
          </a:p>
          <a:p>
            <a:pPr algn="just">
              <a:buNone/>
            </a:pPr>
            <a:endParaRPr lang="en-US" sz="2500" dirty="0">
              <a:latin typeface="Times New Roman" panose="02020603050405020304" pitchFamily="18" charset="0"/>
              <a:cs typeface="Times New Roman" panose="02020603050405020304" pitchFamily="18" charset="0"/>
            </a:endParaRPr>
          </a:p>
          <a:p>
            <a:pPr algn="just">
              <a:buNone/>
            </a:pPr>
            <a:r>
              <a:rPr lang="en-US" sz="25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969D3C61-9100-4DF5-BCB9-9D3F78DA4F88}"/>
              </a:ext>
            </a:extLst>
          </p:cNvPr>
          <p:cNvPicPr>
            <a:picLocks noChangeAspect="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tretch>
            <a:fillRect/>
          </a:stretch>
        </p:blipFill>
        <p:spPr>
          <a:xfrm rot="10800000">
            <a:off x="-2" y="0"/>
            <a:ext cx="9143999" cy="1052736"/>
          </a:xfrm>
          <a:prstGeom prst="rect">
            <a:avLst/>
          </a:prstGeom>
        </p:spPr>
      </p:pic>
      <p:pic>
        <p:nvPicPr>
          <p:cNvPr id="5" name="Picture 4">
            <a:extLst>
              <a:ext uri="{FF2B5EF4-FFF2-40B4-BE49-F238E27FC236}">
                <a16:creationId xmlns:a16="http://schemas.microsoft.com/office/drawing/2014/main" id="{CC610E8E-FE3B-45DA-B57F-357EB47F0C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672" y="4077072"/>
            <a:ext cx="5904656" cy="25922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1405</Words>
  <Application>Microsoft Office PowerPoint</Application>
  <PresentationFormat>On-screen Show (4:3)</PresentationFormat>
  <Paragraphs>205</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 Black</vt:lpstr>
      <vt:lpstr>Calibri</vt:lpstr>
      <vt:lpstr>Times New Roman</vt:lpstr>
      <vt:lpstr>Wingdings</vt:lpstr>
      <vt:lpstr>Office Theme</vt:lpstr>
      <vt:lpstr>A NOVEL APPROACH ON IMAGE PROCESSING ALGORITHMS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Prema Bala</cp:lastModifiedBy>
  <cp:revision>147</cp:revision>
  <dcterms:created xsi:type="dcterms:W3CDTF">2022-11-11T12:37:43Z</dcterms:created>
  <dcterms:modified xsi:type="dcterms:W3CDTF">2025-01-26T19:37:51Z</dcterms:modified>
</cp:coreProperties>
</file>