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306" r:id="rId6"/>
    <p:sldId id="323" r:id="rId7"/>
    <p:sldId id="296" r:id="rId8"/>
    <p:sldId id="259" r:id="rId9"/>
    <p:sldId id="314" r:id="rId10"/>
    <p:sldId id="294" r:id="rId11"/>
    <p:sldId id="318" r:id="rId12"/>
    <p:sldId id="319" r:id="rId13"/>
    <p:sldId id="322" r:id="rId14"/>
    <p:sldId id="320" r:id="rId15"/>
    <p:sldId id="321" r:id="rId16"/>
    <p:sldId id="324" r:id="rId17"/>
    <p:sldId id="310"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5B3A"/>
    <a:srgbClr val="4F5945"/>
    <a:srgbClr val="A9D7D9"/>
    <a:srgbClr val="93D3D9"/>
    <a:srgbClr val="AAD6FF"/>
    <a:srgbClr val="B2C8CD"/>
    <a:srgbClr val="CCD8D6"/>
    <a:srgbClr val="73292A"/>
    <a:srgbClr val="7F8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8769F-E0A1-431C-B09F-661153E4E1F7}" v="20" dt="2023-02-27T17:38:19.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8366" autoAdjust="0"/>
  </p:normalViewPr>
  <p:slideViewPr>
    <p:cSldViewPr snapToGrid="0">
      <p:cViewPr varScale="1">
        <p:scale>
          <a:sx n="73" d="100"/>
          <a:sy n="73" d="100"/>
        </p:scale>
        <p:origin x="1066"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dana Thange" userId="9890506389df2e2f" providerId="LiveId" clId="{77B8769F-E0A1-431C-B09F-661153E4E1F7}"/>
    <pc:docChg chg="undo custSel addSld modSld sldOrd">
      <pc:chgData name="Vandana Thange" userId="9890506389df2e2f" providerId="LiveId" clId="{77B8769F-E0A1-431C-B09F-661153E4E1F7}" dt="2023-02-27T17:38:19.411" v="2268" actId="255"/>
      <pc:docMkLst>
        <pc:docMk/>
      </pc:docMkLst>
      <pc:sldChg chg="modSp mod">
        <pc:chgData name="Vandana Thange" userId="9890506389df2e2f" providerId="LiveId" clId="{77B8769F-E0A1-431C-B09F-661153E4E1F7}" dt="2023-02-26T12:15:34.842" v="1535" actId="114"/>
        <pc:sldMkLst>
          <pc:docMk/>
          <pc:sldMk cId="3446797337" sldId="259"/>
        </pc:sldMkLst>
        <pc:spChg chg="mod">
          <ac:chgData name="Vandana Thange" userId="9890506389df2e2f" providerId="LiveId" clId="{77B8769F-E0A1-431C-B09F-661153E4E1F7}" dt="2023-02-26T12:15:34.842" v="1535" actId="114"/>
          <ac:spMkLst>
            <pc:docMk/>
            <pc:sldMk cId="3446797337" sldId="259"/>
            <ac:spMk id="2" creationId="{8460295B-54B9-4937-90E3-BAB9CE69E30B}"/>
          </ac:spMkLst>
        </pc:spChg>
      </pc:sldChg>
      <pc:sldChg chg="addSp delSp modSp mod">
        <pc:chgData name="Vandana Thange" userId="9890506389df2e2f" providerId="LiveId" clId="{77B8769F-E0A1-431C-B09F-661153E4E1F7}" dt="2023-02-27T17:37:20.304" v="2262"/>
        <pc:sldMkLst>
          <pc:docMk/>
          <pc:sldMk cId="2985610029" sldId="294"/>
        </pc:sldMkLst>
        <pc:spChg chg="mod">
          <ac:chgData name="Vandana Thange" userId="9890506389df2e2f" providerId="LiveId" clId="{77B8769F-E0A1-431C-B09F-661153E4E1F7}" dt="2023-02-27T16:56:38.593" v="1637" actId="20577"/>
          <ac:spMkLst>
            <pc:docMk/>
            <pc:sldMk cId="2985610029" sldId="294"/>
            <ac:spMk id="2" creationId="{19256B7E-1633-44AB-8584-82DF5B726834}"/>
          </ac:spMkLst>
        </pc:spChg>
        <pc:spChg chg="mod">
          <ac:chgData name="Vandana Thange" userId="9890506389df2e2f" providerId="LiveId" clId="{77B8769F-E0A1-431C-B09F-661153E4E1F7}" dt="2023-02-27T17:09:11.530" v="1675" actId="12"/>
          <ac:spMkLst>
            <pc:docMk/>
            <pc:sldMk cId="2985610029" sldId="294"/>
            <ac:spMk id="3" creationId="{EFB90AB4-D228-4548-B072-726498212362}"/>
          </ac:spMkLst>
        </pc:spChg>
        <pc:spChg chg="mod">
          <ac:chgData name="Vandana Thange" userId="9890506389df2e2f" providerId="LiveId" clId="{77B8769F-E0A1-431C-B09F-661153E4E1F7}" dt="2023-02-27T17:08:57.677" v="1673" actId="2711"/>
          <ac:spMkLst>
            <pc:docMk/>
            <pc:sldMk cId="2985610029" sldId="294"/>
            <ac:spMk id="4" creationId="{950677C9-3E42-427F-93B8-526692906471}"/>
          </ac:spMkLst>
        </pc:spChg>
        <pc:spChg chg="mod">
          <ac:chgData name="Vandana Thange" userId="9890506389df2e2f" providerId="LiveId" clId="{77B8769F-E0A1-431C-B09F-661153E4E1F7}" dt="2023-02-27T17:36:31.991" v="2250" actId="2711"/>
          <ac:spMkLst>
            <pc:docMk/>
            <pc:sldMk cId="2985610029" sldId="294"/>
            <ac:spMk id="5" creationId="{BDB9D020-1E25-453D-83DF-1420ACD3968D}"/>
          </ac:spMkLst>
        </pc:spChg>
        <pc:spChg chg="mod">
          <ac:chgData name="Vandana Thange" userId="9890506389df2e2f" providerId="LiveId" clId="{77B8769F-E0A1-431C-B09F-661153E4E1F7}" dt="2023-02-27T17:37:20.304" v="2262"/>
          <ac:spMkLst>
            <pc:docMk/>
            <pc:sldMk cId="2985610029" sldId="294"/>
            <ac:spMk id="6" creationId="{F5018B6D-E395-49AD-92AD-AD69E3AB40C3}"/>
          </ac:spMkLst>
        </pc:spChg>
        <pc:picChg chg="add del mod">
          <ac:chgData name="Vandana Thange" userId="9890506389df2e2f" providerId="LiveId" clId="{77B8769F-E0A1-431C-B09F-661153E4E1F7}" dt="2023-02-27T16:47:05.103" v="1626" actId="21"/>
          <ac:picMkLst>
            <pc:docMk/>
            <pc:sldMk cId="2985610029" sldId="294"/>
            <ac:picMk id="11" creationId="{83941B7B-A7DF-E46B-B381-82D871610DCA}"/>
          </ac:picMkLst>
        </pc:picChg>
        <pc:picChg chg="add del mod">
          <ac:chgData name="Vandana Thange" userId="9890506389df2e2f" providerId="LiveId" clId="{77B8769F-E0A1-431C-B09F-661153E4E1F7}" dt="2023-02-27T16:56:15.843" v="1635" actId="21"/>
          <ac:picMkLst>
            <pc:docMk/>
            <pc:sldMk cId="2985610029" sldId="294"/>
            <ac:picMk id="13" creationId="{6C344D49-4659-EF91-1D0A-4ECCD3B0958C}"/>
          </ac:picMkLst>
        </pc:picChg>
        <pc:picChg chg="add mod">
          <ac:chgData name="Vandana Thange" userId="9890506389df2e2f" providerId="LiveId" clId="{77B8769F-E0A1-431C-B09F-661153E4E1F7}" dt="2023-02-27T17:01:22.150" v="1643" actId="14100"/>
          <ac:picMkLst>
            <pc:docMk/>
            <pc:sldMk cId="2985610029" sldId="294"/>
            <ac:picMk id="15" creationId="{3E568F22-D19A-B2FC-7050-9A94C6B274A2}"/>
          </ac:picMkLst>
        </pc:picChg>
      </pc:sldChg>
      <pc:sldChg chg="modSp mod">
        <pc:chgData name="Vandana Thange" userId="9890506389df2e2f" providerId="LiveId" clId="{77B8769F-E0A1-431C-B09F-661153E4E1F7}" dt="2023-02-26T11:58:07.038" v="1519" actId="14100"/>
        <pc:sldMkLst>
          <pc:docMk/>
          <pc:sldMk cId="520700503" sldId="310"/>
        </pc:sldMkLst>
        <pc:spChg chg="mod">
          <ac:chgData name="Vandana Thange" userId="9890506389df2e2f" providerId="LiveId" clId="{77B8769F-E0A1-431C-B09F-661153E4E1F7}" dt="2023-02-26T11:56:45.151" v="1513" actId="114"/>
          <ac:spMkLst>
            <pc:docMk/>
            <pc:sldMk cId="520700503" sldId="310"/>
            <ac:spMk id="2" creationId="{69554157-869F-9BBE-CFCF-717129CA6907}"/>
          </ac:spMkLst>
        </pc:spChg>
        <pc:spChg chg="mod">
          <ac:chgData name="Vandana Thange" userId="9890506389df2e2f" providerId="LiveId" clId="{77B8769F-E0A1-431C-B09F-661153E4E1F7}" dt="2023-02-26T11:58:07.038" v="1519" actId="14100"/>
          <ac:spMkLst>
            <pc:docMk/>
            <pc:sldMk cId="520700503" sldId="310"/>
            <ac:spMk id="3" creationId="{DC9AC05D-560D-1665-8879-549C0B4EDE5C}"/>
          </ac:spMkLst>
        </pc:spChg>
      </pc:sldChg>
      <pc:sldChg chg="addSp modSp mod">
        <pc:chgData name="Vandana Thange" userId="9890506389df2e2f" providerId="LiveId" clId="{77B8769F-E0A1-431C-B09F-661153E4E1F7}" dt="2023-02-26T06:18:04.695" v="52" actId="1076"/>
        <pc:sldMkLst>
          <pc:docMk/>
          <pc:sldMk cId="1563980609" sldId="314"/>
        </pc:sldMkLst>
        <pc:spChg chg="mod">
          <ac:chgData name="Vandana Thange" userId="9890506389df2e2f" providerId="LiveId" clId="{77B8769F-E0A1-431C-B09F-661153E4E1F7}" dt="2023-02-26T06:12:53.807" v="15" actId="14100"/>
          <ac:spMkLst>
            <pc:docMk/>
            <pc:sldMk cId="1563980609" sldId="314"/>
            <ac:spMk id="2" creationId="{82C7E564-4283-8AE2-ADD2-7B3FFCFA26C7}"/>
          </ac:spMkLst>
        </pc:spChg>
        <pc:spChg chg="mod">
          <ac:chgData name="Vandana Thange" userId="9890506389df2e2f" providerId="LiveId" clId="{77B8769F-E0A1-431C-B09F-661153E4E1F7}" dt="2023-02-26T06:13:19.365" v="19" actId="207"/>
          <ac:spMkLst>
            <pc:docMk/>
            <pc:sldMk cId="1563980609" sldId="314"/>
            <ac:spMk id="3" creationId="{C9CFA000-38C2-F344-E543-42483390408A}"/>
          </ac:spMkLst>
        </pc:spChg>
        <pc:spChg chg="mod">
          <ac:chgData name="Vandana Thange" userId="9890506389df2e2f" providerId="LiveId" clId="{77B8769F-E0A1-431C-B09F-661153E4E1F7}" dt="2023-02-26T06:17:16.906" v="42" actId="14100"/>
          <ac:spMkLst>
            <pc:docMk/>
            <pc:sldMk cId="1563980609" sldId="314"/>
            <ac:spMk id="10" creationId="{FA47ED29-D9DA-9DC6-8B43-80EC2A2E5B50}"/>
          </ac:spMkLst>
        </pc:spChg>
        <pc:spChg chg="mod">
          <ac:chgData name="Vandana Thange" userId="9890506389df2e2f" providerId="LiveId" clId="{77B8769F-E0A1-431C-B09F-661153E4E1F7}" dt="2023-02-26T06:16:57.934" v="36" actId="14100"/>
          <ac:spMkLst>
            <pc:docMk/>
            <pc:sldMk cId="1563980609" sldId="314"/>
            <ac:spMk id="11" creationId="{CB634FAD-36DD-9FB0-7030-266A29178C42}"/>
          </ac:spMkLst>
        </pc:spChg>
        <pc:picChg chg="add mod">
          <ac:chgData name="Vandana Thange" userId="9890506389df2e2f" providerId="LiveId" clId="{77B8769F-E0A1-431C-B09F-661153E4E1F7}" dt="2023-02-26T06:17:35.796" v="48" actId="14100"/>
          <ac:picMkLst>
            <pc:docMk/>
            <pc:sldMk cId="1563980609" sldId="314"/>
            <ac:picMk id="5" creationId="{36F8324B-20C9-F69D-DD57-F46498DBDC01}"/>
          </ac:picMkLst>
        </pc:picChg>
        <pc:picChg chg="add mod">
          <ac:chgData name="Vandana Thange" userId="9890506389df2e2f" providerId="LiveId" clId="{77B8769F-E0A1-431C-B09F-661153E4E1F7}" dt="2023-02-26T06:18:04.695" v="52" actId="1076"/>
          <ac:picMkLst>
            <pc:docMk/>
            <pc:sldMk cId="1563980609" sldId="314"/>
            <ac:picMk id="7" creationId="{CC2586C0-1C2C-AFEF-448E-1DAAF3DDD76C}"/>
          </ac:picMkLst>
        </pc:picChg>
      </pc:sldChg>
      <pc:sldChg chg="addSp delSp modSp mod">
        <pc:chgData name="Vandana Thange" userId="9890506389df2e2f" providerId="LiveId" clId="{77B8769F-E0A1-431C-B09F-661153E4E1F7}" dt="2023-02-26T06:35:24.258" v="240" actId="20577"/>
        <pc:sldMkLst>
          <pc:docMk/>
          <pc:sldMk cId="2790251853" sldId="316"/>
        </pc:sldMkLst>
        <pc:spChg chg="mod">
          <ac:chgData name="Vandana Thange" userId="9890506389df2e2f" providerId="LiveId" clId="{77B8769F-E0A1-431C-B09F-661153E4E1F7}" dt="2023-02-26T06:35:24.258" v="240" actId="20577"/>
          <ac:spMkLst>
            <pc:docMk/>
            <pc:sldMk cId="2790251853" sldId="316"/>
            <ac:spMk id="2" creationId="{5A5EB5DC-8C2B-5750-6E12-9A35C0FFBA00}"/>
          </ac:spMkLst>
        </pc:spChg>
        <pc:spChg chg="mod">
          <ac:chgData name="Vandana Thange" userId="9890506389df2e2f" providerId="LiveId" clId="{77B8769F-E0A1-431C-B09F-661153E4E1F7}" dt="2023-02-26T06:33:15.276" v="181" actId="20577"/>
          <ac:spMkLst>
            <pc:docMk/>
            <pc:sldMk cId="2790251853" sldId="316"/>
            <ac:spMk id="5" creationId="{AAF5CF3F-E5EF-5769-3F83-24ADB4412BBF}"/>
          </ac:spMkLst>
        </pc:spChg>
        <pc:picChg chg="add del mod">
          <ac:chgData name="Vandana Thange" userId="9890506389df2e2f" providerId="LiveId" clId="{77B8769F-E0A1-431C-B09F-661153E4E1F7}" dt="2023-02-26T06:31:52.114" v="171" actId="21"/>
          <ac:picMkLst>
            <pc:docMk/>
            <pc:sldMk cId="2790251853" sldId="316"/>
            <ac:picMk id="3" creationId="{C195D065-7D51-6E6A-DBE0-2675C45ACA04}"/>
          </ac:picMkLst>
        </pc:picChg>
        <pc:picChg chg="add mod">
          <ac:chgData name="Vandana Thange" userId="9890506389df2e2f" providerId="LiveId" clId="{77B8769F-E0A1-431C-B09F-661153E4E1F7}" dt="2023-02-26T06:33:41.782" v="188" actId="14100"/>
          <ac:picMkLst>
            <pc:docMk/>
            <pc:sldMk cId="2790251853" sldId="316"/>
            <ac:picMk id="4" creationId="{24F57667-65BC-FBE6-8BC2-475D13EF5143}"/>
          </ac:picMkLst>
        </pc:picChg>
      </pc:sldChg>
      <pc:sldChg chg="modSp mod">
        <pc:chgData name="Vandana Thange" userId="9890506389df2e2f" providerId="LiveId" clId="{77B8769F-E0A1-431C-B09F-661153E4E1F7}" dt="2023-02-27T17:38:19.411" v="2268" actId="255"/>
        <pc:sldMkLst>
          <pc:docMk/>
          <pc:sldMk cId="184715878" sldId="318"/>
        </pc:sldMkLst>
        <pc:spChg chg="mod">
          <ac:chgData name="Vandana Thange" userId="9890506389df2e2f" providerId="LiveId" clId="{77B8769F-E0A1-431C-B09F-661153E4E1F7}" dt="2023-02-26T06:23:39.284" v="102" actId="207"/>
          <ac:spMkLst>
            <pc:docMk/>
            <pc:sldMk cId="184715878" sldId="318"/>
            <ac:spMk id="2" creationId="{19256B7E-1633-44AB-8584-82DF5B726834}"/>
          </ac:spMkLst>
        </pc:spChg>
        <pc:spChg chg="mod">
          <ac:chgData name="Vandana Thange" userId="9890506389df2e2f" providerId="LiveId" clId="{77B8769F-E0A1-431C-B09F-661153E4E1F7}" dt="2023-02-27T17:37:40.653" v="2263" actId="2711"/>
          <ac:spMkLst>
            <pc:docMk/>
            <pc:sldMk cId="184715878" sldId="318"/>
            <ac:spMk id="4" creationId="{950677C9-3E42-427F-93B8-526692906471}"/>
          </ac:spMkLst>
        </pc:spChg>
        <pc:graphicFrameChg chg="mod">
          <ac:chgData name="Vandana Thange" userId="9890506389df2e2f" providerId="LiveId" clId="{77B8769F-E0A1-431C-B09F-661153E4E1F7}" dt="2023-02-27T17:38:19.411" v="2268" actId="255"/>
          <ac:graphicFrameMkLst>
            <pc:docMk/>
            <pc:sldMk cId="184715878" sldId="318"/>
            <ac:graphicFrameMk id="8" creationId="{D9D50676-2AAD-826B-B829-7ACD29D440FD}"/>
          </ac:graphicFrameMkLst>
        </pc:graphicFrameChg>
      </pc:sldChg>
      <pc:sldChg chg="addSp modSp mod">
        <pc:chgData name="Vandana Thange" userId="9890506389df2e2f" providerId="LiveId" clId="{77B8769F-E0A1-431C-B09F-661153E4E1F7}" dt="2023-02-26T12:16:54.610" v="1540" actId="14100"/>
        <pc:sldMkLst>
          <pc:docMk/>
          <pc:sldMk cId="2557236726" sldId="319"/>
        </pc:sldMkLst>
        <pc:spChg chg="mod">
          <ac:chgData name="Vandana Thange" userId="9890506389df2e2f" providerId="LiveId" clId="{77B8769F-E0A1-431C-B09F-661153E4E1F7}" dt="2023-02-26T06:38:43.588" v="256" actId="14100"/>
          <ac:spMkLst>
            <pc:docMk/>
            <pc:sldMk cId="2557236726" sldId="319"/>
            <ac:spMk id="2" creationId="{19256B7E-1633-44AB-8584-82DF5B726834}"/>
          </ac:spMkLst>
        </pc:spChg>
        <pc:spChg chg="mod">
          <ac:chgData name="Vandana Thange" userId="9890506389df2e2f" providerId="LiveId" clId="{77B8769F-E0A1-431C-B09F-661153E4E1F7}" dt="2023-02-26T06:49:53.403" v="469" actId="14100"/>
          <ac:spMkLst>
            <pc:docMk/>
            <pc:sldMk cId="2557236726" sldId="319"/>
            <ac:spMk id="3" creationId="{EFB90AB4-D228-4548-B072-726498212362}"/>
          </ac:spMkLst>
        </pc:spChg>
        <pc:spChg chg="mod">
          <ac:chgData name="Vandana Thange" userId="9890506389df2e2f" providerId="LiveId" clId="{77B8769F-E0A1-431C-B09F-661153E4E1F7}" dt="2023-02-26T06:55:25.989" v="733" actId="20577"/>
          <ac:spMkLst>
            <pc:docMk/>
            <pc:sldMk cId="2557236726" sldId="319"/>
            <ac:spMk id="4" creationId="{950677C9-3E42-427F-93B8-526692906471}"/>
          </ac:spMkLst>
        </pc:spChg>
        <pc:spChg chg="mod">
          <ac:chgData name="Vandana Thange" userId="9890506389df2e2f" providerId="LiveId" clId="{77B8769F-E0A1-431C-B09F-661153E4E1F7}" dt="2023-02-26T12:16:54.610" v="1540" actId="14100"/>
          <ac:spMkLst>
            <pc:docMk/>
            <pc:sldMk cId="2557236726" sldId="319"/>
            <ac:spMk id="5" creationId="{BDB9D020-1E25-453D-83DF-1420ACD3968D}"/>
          </ac:spMkLst>
        </pc:spChg>
        <pc:spChg chg="mod">
          <ac:chgData name="Vandana Thange" userId="9890506389df2e2f" providerId="LiveId" clId="{77B8769F-E0A1-431C-B09F-661153E4E1F7}" dt="2023-02-26T06:54:52.796" v="723" actId="27636"/>
          <ac:spMkLst>
            <pc:docMk/>
            <pc:sldMk cId="2557236726" sldId="319"/>
            <ac:spMk id="6" creationId="{F5018B6D-E395-49AD-92AD-AD69E3AB40C3}"/>
          </ac:spMkLst>
        </pc:spChg>
        <pc:graphicFrameChg chg="add mod">
          <ac:chgData name="Vandana Thange" userId="9890506389df2e2f" providerId="LiveId" clId="{77B8769F-E0A1-431C-B09F-661153E4E1F7}" dt="2023-02-26T12:16:36.045" v="1539" actId="207"/>
          <ac:graphicFrameMkLst>
            <pc:docMk/>
            <pc:sldMk cId="2557236726" sldId="319"/>
            <ac:graphicFrameMk id="8" creationId="{A8A74E7D-306F-D060-2016-7272DE761E69}"/>
          </ac:graphicFrameMkLst>
        </pc:graphicFrameChg>
      </pc:sldChg>
      <pc:sldChg chg="addSp modSp mod">
        <pc:chgData name="Vandana Thange" userId="9890506389df2e2f" providerId="LiveId" clId="{77B8769F-E0A1-431C-B09F-661153E4E1F7}" dt="2023-02-27T17:34:09.022" v="2128" actId="20577"/>
        <pc:sldMkLst>
          <pc:docMk/>
          <pc:sldMk cId="1671034754" sldId="320"/>
        </pc:sldMkLst>
        <pc:spChg chg="mod">
          <ac:chgData name="Vandana Thange" userId="9890506389df2e2f" providerId="LiveId" clId="{77B8769F-E0A1-431C-B09F-661153E4E1F7}" dt="2023-02-26T06:28:13.550" v="154" actId="20577"/>
          <ac:spMkLst>
            <pc:docMk/>
            <pc:sldMk cId="1671034754" sldId="320"/>
            <ac:spMk id="2" creationId="{19256B7E-1633-44AB-8584-82DF5B726834}"/>
          </ac:spMkLst>
        </pc:spChg>
        <pc:spChg chg="mod">
          <ac:chgData name="Vandana Thange" userId="9890506389df2e2f" providerId="LiveId" clId="{77B8769F-E0A1-431C-B09F-661153E4E1F7}" dt="2023-02-27T17:31:15.253" v="2094" actId="14100"/>
          <ac:spMkLst>
            <pc:docMk/>
            <pc:sldMk cId="1671034754" sldId="320"/>
            <ac:spMk id="3" creationId="{EFB90AB4-D228-4548-B072-726498212362}"/>
          </ac:spMkLst>
        </pc:spChg>
        <pc:spChg chg="mod">
          <ac:chgData name="Vandana Thange" userId="9890506389df2e2f" providerId="LiveId" clId="{77B8769F-E0A1-431C-B09F-661153E4E1F7}" dt="2023-02-27T17:30:57.337" v="2089" actId="2711"/>
          <ac:spMkLst>
            <pc:docMk/>
            <pc:sldMk cId="1671034754" sldId="320"/>
            <ac:spMk id="4" creationId="{950677C9-3E42-427F-93B8-526692906471}"/>
          </ac:spMkLst>
        </pc:spChg>
        <pc:spChg chg="mod">
          <ac:chgData name="Vandana Thange" userId="9890506389df2e2f" providerId="LiveId" clId="{77B8769F-E0A1-431C-B09F-661153E4E1F7}" dt="2023-02-27T17:33:07.739" v="2120" actId="27636"/>
          <ac:spMkLst>
            <pc:docMk/>
            <pc:sldMk cId="1671034754" sldId="320"/>
            <ac:spMk id="5" creationId="{BDB9D020-1E25-453D-83DF-1420ACD3968D}"/>
          </ac:spMkLst>
        </pc:spChg>
        <pc:spChg chg="mod">
          <ac:chgData name="Vandana Thange" userId="9890506389df2e2f" providerId="LiveId" clId="{77B8769F-E0A1-431C-B09F-661153E4E1F7}" dt="2023-02-27T17:34:09.022" v="2128" actId="20577"/>
          <ac:spMkLst>
            <pc:docMk/>
            <pc:sldMk cId="1671034754" sldId="320"/>
            <ac:spMk id="6" creationId="{F5018B6D-E395-49AD-92AD-AD69E3AB40C3}"/>
          </ac:spMkLst>
        </pc:spChg>
        <pc:picChg chg="add mod">
          <ac:chgData name="Vandana Thange" userId="9890506389df2e2f" providerId="LiveId" clId="{77B8769F-E0A1-431C-B09F-661153E4E1F7}" dt="2023-02-27T17:04:29.106" v="1657" actId="14100"/>
          <ac:picMkLst>
            <pc:docMk/>
            <pc:sldMk cId="1671034754" sldId="320"/>
            <ac:picMk id="11" creationId="{0C29380F-56EC-4CD1-ECF5-7A3847E5018D}"/>
          </ac:picMkLst>
        </pc:picChg>
      </pc:sldChg>
      <pc:sldChg chg="addSp modSp mod">
        <pc:chgData name="Vandana Thange" userId="9890506389df2e2f" providerId="LiveId" clId="{77B8769F-E0A1-431C-B09F-661153E4E1F7}" dt="2023-02-27T17:28:20.593" v="2083" actId="5793"/>
        <pc:sldMkLst>
          <pc:docMk/>
          <pc:sldMk cId="949398784" sldId="321"/>
        </pc:sldMkLst>
        <pc:spChg chg="mod">
          <ac:chgData name="Vandana Thange" userId="9890506389df2e2f" providerId="LiveId" clId="{77B8769F-E0A1-431C-B09F-661153E4E1F7}" dt="2023-02-27T17:24:41.118" v="2021" actId="20577"/>
          <ac:spMkLst>
            <pc:docMk/>
            <pc:sldMk cId="949398784" sldId="321"/>
            <ac:spMk id="2" creationId="{19256B7E-1633-44AB-8584-82DF5B726834}"/>
          </ac:spMkLst>
        </pc:spChg>
        <pc:spChg chg="mod">
          <ac:chgData name="Vandana Thange" userId="9890506389df2e2f" providerId="LiveId" clId="{77B8769F-E0A1-431C-B09F-661153E4E1F7}" dt="2023-02-27T17:16:13.747" v="1735" actId="14100"/>
          <ac:spMkLst>
            <pc:docMk/>
            <pc:sldMk cId="949398784" sldId="321"/>
            <ac:spMk id="3" creationId="{EFB90AB4-D228-4548-B072-726498212362}"/>
          </ac:spMkLst>
        </pc:spChg>
        <pc:spChg chg="mod">
          <ac:chgData name="Vandana Thange" userId="9890506389df2e2f" providerId="LiveId" clId="{77B8769F-E0A1-431C-B09F-661153E4E1F7}" dt="2023-02-27T17:26:00.144" v="2064" actId="2711"/>
          <ac:spMkLst>
            <pc:docMk/>
            <pc:sldMk cId="949398784" sldId="321"/>
            <ac:spMk id="4" creationId="{950677C9-3E42-427F-93B8-526692906471}"/>
          </ac:spMkLst>
        </pc:spChg>
        <pc:spChg chg="mod">
          <ac:chgData name="Vandana Thange" userId="9890506389df2e2f" providerId="LiveId" clId="{77B8769F-E0A1-431C-B09F-661153E4E1F7}" dt="2023-02-27T17:26:14.720" v="2067" actId="20577"/>
          <ac:spMkLst>
            <pc:docMk/>
            <pc:sldMk cId="949398784" sldId="321"/>
            <ac:spMk id="5" creationId="{BDB9D020-1E25-453D-83DF-1420ACD3968D}"/>
          </ac:spMkLst>
        </pc:spChg>
        <pc:spChg chg="mod">
          <ac:chgData name="Vandana Thange" userId="9890506389df2e2f" providerId="LiveId" clId="{77B8769F-E0A1-431C-B09F-661153E4E1F7}" dt="2023-02-27T17:28:20.593" v="2083" actId="5793"/>
          <ac:spMkLst>
            <pc:docMk/>
            <pc:sldMk cId="949398784" sldId="321"/>
            <ac:spMk id="6" creationId="{F5018B6D-E395-49AD-92AD-AD69E3AB40C3}"/>
          </ac:spMkLst>
        </pc:spChg>
        <pc:picChg chg="add mod">
          <ac:chgData name="Vandana Thange" userId="9890506389df2e2f" providerId="LiveId" clId="{77B8769F-E0A1-431C-B09F-661153E4E1F7}" dt="2023-02-27T17:02:59.144" v="1653" actId="14100"/>
          <ac:picMkLst>
            <pc:docMk/>
            <pc:sldMk cId="949398784" sldId="321"/>
            <ac:picMk id="11" creationId="{6B4E478E-582D-E5F0-B18F-6605DEB4859C}"/>
          </ac:picMkLst>
        </pc:picChg>
      </pc:sldChg>
      <pc:sldChg chg="addSp delSp modSp mod">
        <pc:chgData name="Vandana Thange" userId="9890506389df2e2f" providerId="LiveId" clId="{77B8769F-E0A1-431C-B09F-661153E4E1F7}" dt="2023-02-26T12:28:46.333" v="1599" actId="115"/>
        <pc:sldMkLst>
          <pc:docMk/>
          <pc:sldMk cId="987611505" sldId="322"/>
        </pc:sldMkLst>
        <pc:spChg chg="mod">
          <ac:chgData name="Vandana Thange" userId="9890506389df2e2f" providerId="LiveId" clId="{77B8769F-E0A1-431C-B09F-661153E4E1F7}" dt="2023-02-26T12:28:46.333" v="1599" actId="115"/>
          <ac:spMkLst>
            <pc:docMk/>
            <pc:sldMk cId="987611505" sldId="322"/>
            <ac:spMk id="2" creationId="{19256B7E-1633-44AB-8584-82DF5B726834}"/>
          </ac:spMkLst>
        </pc:spChg>
        <pc:spChg chg="mod">
          <ac:chgData name="Vandana Thange" userId="9890506389df2e2f" providerId="LiveId" clId="{77B8769F-E0A1-431C-B09F-661153E4E1F7}" dt="2023-02-26T07:23:03.654" v="787" actId="20577"/>
          <ac:spMkLst>
            <pc:docMk/>
            <pc:sldMk cId="987611505" sldId="322"/>
            <ac:spMk id="3" creationId="{EFB90AB4-D228-4548-B072-726498212362}"/>
          </ac:spMkLst>
        </pc:spChg>
        <pc:spChg chg="mod">
          <ac:chgData name="Vandana Thange" userId="9890506389df2e2f" providerId="LiveId" clId="{77B8769F-E0A1-431C-B09F-661153E4E1F7}" dt="2023-02-26T12:27:21.539" v="1579" actId="14100"/>
          <ac:spMkLst>
            <pc:docMk/>
            <pc:sldMk cId="987611505" sldId="322"/>
            <ac:spMk id="4" creationId="{950677C9-3E42-427F-93B8-526692906471}"/>
          </ac:spMkLst>
        </pc:spChg>
        <pc:spChg chg="del mod">
          <ac:chgData name="Vandana Thange" userId="9890506389df2e2f" providerId="LiveId" clId="{77B8769F-E0A1-431C-B09F-661153E4E1F7}" dt="2023-02-26T12:22:53.987" v="1542"/>
          <ac:spMkLst>
            <pc:docMk/>
            <pc:sldMk cId="987611505" sldId="322"/>
            <ac:spMk id="5" creationId="{BDB9D020-1E25-453D-83DF-1420ACD3968D}"/>
          </ac:spMkLst>
        </pc:spChg>
        <pc:spChg chg="mod">
          <ac:chgData name="Vandana Thange" userId="9890506389df2e2f" providerId="LiveId" clId="{77B8769F-E0A1-431C-B09F-661153E4E1F7}" dt="2023-02-26T12:26:54.837" v="1574" actId="14100"/>
          <ac:spMkLst>
            <pc:docMk/>
            <pc:sldMk cId="987611505" sldId="322"/>
            <ac:spMk id="6" creationId="{F5018B6D-E395-49AD-92AD-AD69E3AB40C3}"/>
          </ac:spMkLst>
        </pc:spChg>
        <pc:spChg chg="add mod">
          <ac:chgData name="Vandana Thange" userId="9890506389df2e2f" providerId="LiveId" clId="{77B8769F-E0A1-431C-B09F-661153E4E1F7}" dt="2023-02-26T12:28:25.060" v="1596" actId="20577"/>
          <ac:spMkLst>
            <pc:docMk/>
            <pc:sldMk cId="987611505" sldId="322"/>
            <ac:spMk id="19" creationId="{C24B3FB6-B01B-3371-3A38-9A8CF63EF00B}"/>
          </ac:spMkLst>
        </pc:spChg>
        <pc:spChg chg="mod">
          <ac:chgData name="Vandana Thange" userId="9890506389df2e2f" providerId="LiveId" clId="{77B8769F-E0A1-431C-B09F-661153E4E1F7}" dt="2023-02-26T07:15:49.732" v="735" actId="27636"/>
          <ac:spMkLst>
            <pc:docMk/>
            <pc:sldMk cId="987611505" sldId="322"/>
            <ac:spMk id="26" creationId="{FAA80863-7DDD-E33E-7C2A-C806622CEF7D}"/>
          </ac:spMkLst>
        </pc:spChg>
        <pc:picChg chg="add del mod">
          <ac:chgData name="Vandana Thange" userId="9890506389df2e2f" providerId="LiveId" clId="{77B8769F-E0A1-431C-B09F-661153E4E1F7}" dt="2023-02-26T07:17:15.235" v="738" actId="21"/>
          <ac:picMkLst>
            <pc:docMk/>
            <pc:sldMk cId="987611505" sldId="322"/>
            <ac:picMk id="11" creationId="{93489F23-86D3-63EB-FACF-CEBFF2D77E49}"/>
          </ac:picMkLst>
        </pc:picChg>
        <pc:picChg chg="add del mod">
          <ac:chgData name="Vandana Thange" userId="9890506389df2e2f" providerId="LiveId" clId="{77B8769F-E0A1-431C-B09F-661153E4E1F7}" dt="2023-02-26T12:23:05.385" v="1543" actId="21"/>
          <ac:picMkLst>
            <pc:docMk/>
            <pc:sldMk cId="987611505" sldId="322"/>
            <ac:picMk id="13" creationId="{FD672E2E-9568-E054-AA85-941018297BD8}"/>
          </ac:picMkLst>
        </pc:picChg>
        <pc:picChg chg="add del mod">
          <ac:chgData name="Vandana Thange" userId="9890506389df2e2f" providerId="LiveId" clId="{77B8769F-E0A1-431C-B09F-661153E4E1F7}" dt="2023-02-26T12:25:07.487" v="1555" actId="21"/>
          <ac:picMkLst>
            <pc:docMk/>
            <pc:sldMk cId="987611505" sldId="322"/>
            <ac:picMk id="15" creationId="{9BD7E5F4-C150-9D79-74FF-A5E645D09572}"/>
          </ac:picMkLst>
        </pc:picChg>
        <pc:picChg chg="add mod">
          <ac:chgData name="Vandana Thange" userId="9890506389df2e2f" providerId="LiveId" clId="{77B8769F-E0A1-431C-B09F-661153E4E1F7}" dt="2023-02-26T12:25:52.102" v="1566" actId="14100"/>
          <ac:picMkLst>
            <pc:docMk/>
            <pc:sldMk cId="987611505" sldId="322"/>
            <ac:picMk id="17" creationId="{B1DC1E68-FCDB-C714-17A8-DDD903CA43B1}"/>
          </ac:picMkLst>
        </pc:picChg>
      </pc:sldChg>
      <pc:sldChg chg="modSp mod ord">
        <pc:chgData name="Vandana Thange" userId="9890506389df2e2f" providerId="LiveId" clId="{77B8769F-E0A1-431C-B09F-661153E4E1F7}" dt="2023-02-26T12:14:51.442" v="1531" actId="2711"/>
        <pc:sldMkLst>
          <pc:docMk/>
          <pc:sldMk cId="537713997" sldId="323"/>
        </pc:sldMkLst>
        <pc:spChg chg="mod">
          <ac:chgData name="Vandana Thange" userId="9890506389df2e2f" providerId="LiveId" clId="{77B8769F-E0A1-431C-B09F-661153E4E1F7}" dt="2023-02-26T12:14:51.442" v="1531" actId="2711"/>
          <ac:spMkLst>
            <pc:docMk/>
            <pc:sldMk cId="537713997" sldId="323"/>
            <ac:spMk id="2" creationId="{69554157-869F-9BBE-CFCF-717129CA6907}"/>
          </ac:spMkLst>
        </pc:spChg>
        <pc:spChg chg="mod">
          <ac:chgData name="Vandana Thange" userId="9890506389df2e2f" providerId="LiveId" clId="{77B8769F-E0A1-431C-B09F-661153E4E1F7}" dt="2023-02-26T12:14:01.509" v="1522" actId="14100"/>
          <ac:spMkLst>
            <pc:docMk/>
            <pc:sldMk cId="537713997" sldId="323"/>
            <ac:spMk id="3" creationId="{DC9AC05D-560D-1665-8879-549C0B4EDE5C}"/>
          </ac:spMkLst>
        </pc:spChg>
      </pc:sldChg>
      <pc:sldChg chg="addSp modSp add mod">
        <pc:chgData name="Vandana Thange" userId="9890506389df2e2f" providerId="LiveId" clId="{77B8769F-E0A1-431C-B09F-661153E4E1F7}" dt="2023-02-27T17:27:38.521" v="2079" actId="14100"/>
        <pc:sldMkLst>
          <pc:docMk/>
          <pc:sldMk cId="2450619699" sldId="324"/>
        </pc:sldMkLst>
        <pc:spChg chg="mod">
          <ac:chgData name="Vandana Thange" userId="9890506389df2e2f" providerId="LiveId" clId="{77B8769F-E0A1-431C-B09F-661153E4E1F7}" dt="2023-02-27T17:27:38.521" v="2079" actId="14100"/>
          <ac:spMkLst>
            <pc:docMk/>
            <pc:sldMk cId="2450619699" sldId="324"/>
            <ac:spMk id="2" creationId="{19256B7E-1633-44AB-8584-82DF5B726834}"/>
          </ac:spMkLst>
        </pc:spChg>
        <pc:picChg chg="add mod">
          <ac:chgData name="Vandana Thange" userId="9890506389df2e2f" providerId="LiveId" clId="{77B8769F-E0A1-431C-B09F-661153E4E1F7}" dt="2023-02-27T17:27:27.460" v="2076" actId="14100"/>
          <ac:picMkLst>
            <pc:docMk/>
            <pc:sldMk cId="2450619699" sldId="324"/>
            <ac:picMk id="11" creationId="{BB7009EC-7186-CAB5-74B5-68D1C2F2582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890506389df2e2f/Desktop/DA%20Project/Hr_Project_Excel/HR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90506389df2e2f/Desktop/DA%20Project/Hr_Project_Excel/HR_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[HR_Project.xlsx]QUE.2!PivotTable10</c:name>
    <c:fmtId val="-1"/>
  </c:pivotSource>
  <c:chart>
    <c:title>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rgbClr val="FFFF00"/>
          </a:solidFill>
          <a:ln>
            <a:noFill/>
          </a:ln>
          <a:effectLst/>
        </c:spPr>
        <c:marker>
          <c:symbol val="none"/>
        </c:marker>
        <c:dLbl>
          <c:idx val="0"/>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rgbClr val="FF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FF00"/>
          </a:solidFill>
          <a:ln>
            <a:noFill/>
          </a:ln>
          <a:effectLst/>
        </c:spPr>
        <c:marker>
          <c:symbol val="none"/>
        </c:marker>
        <c:dLbl>
          <c:idx val="0"/>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rgbClr val="FF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FF00"/>
          </a:solidFill>
          <a:ln>
            <a:noFill/>
          </a:ln>
          <a:effectLst/>
        </c:spPr>
        <c:marker>
          <c:symbol val="none"/>
        </c:marker>
        <c:dLbl>
          <c:idx val="0"/>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rgbClr val="FF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QUE.2!$A$7</c:f>
              <c:strCache>
                <c:ptCount val="1"/>
                <c:pt idx="0">
                  <c:v>Total</c:v>
                </c:pt>
              </c:strCache>
            </c:strRef>
          </c:tx>
          <c:spPr>
            <a:solidFill>
              <a:srgbClr val="FFFF00"/>
            </a:solidFill>
            <a:ln>
              <a:noFill/>
            </a:ln>
            <a:effectLst/>
          </c:spPr>
          <c:invertIfNegative val="0"/>
          <c:dLbls>
            <c:dLbl>
              <c:idx val="0"/>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lang="en-US" sz="1800" b="1" i="0" u="none" strike="noStrike" kern="1200" baseline="0">
                      <a:solidFill>
                        <a:schemeClr val="bg1"/>
                      </a:solidFill>
                      <a:highlight>
                        <a:srgbClr val="000000"/>
                      </a:highlight>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170-4F27-8063-56443C927E59}"/>
                </c:ext>
              </c:extLst>
            </c:dLbl>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lang="en-US" sz="18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QUE.2!$A$8</c:f>
              <c:strCache>
                <c:ptCount val="1"/>
                <c:pt idx="0">
                  <c:v>Total</c:v>
                </c:pt>
              </c:strCache>
            </c:strRef>
          </c:cat>
          <c:val>
            <c:numRef>
              <c:f>QUE.2!$A$8</c:f>
              <c:numCache>
                <c:formatCode>0.00</c:formatCode>
                <c:ptCount val="1"/>
                <c:pt idx="0">
                  <c:v>114.44689069138664</c:v>
                </c:pt>
              </c:numCache>
            </c:numRef>
          </c:val>
          <c:extLst>
            <c:ext xmlns:c16="http://schemas.microsoft.com/office/drawing/2014/chart" uri="{C3380CC4-5D6E-409C-BE32-E72D297353CC}">
              <c16:uniqueId val="{00000000-211C-4E88-A115-B1419C2B3787}"/>
            </c:ext>
          </c:extLst>
        </c:ser>
        <c:dLbls>
          <c:dLblPos val="outEnd"/>
          <c:showLegendKey val="0"/>
          <c:showVal val="1"/>
          <c:showCatName val="0"/>
          <c:showSerName val="0"/>
          <c:showPercent val="0"/>
          <c:showBubbleSize val="0"/>
        </c:dLbls>
        <c:gapWidth val="219"/>
        <c:overlap val="-27"/>
        <c:axId val="313487167"/>
        <c:axId val="313479263"/>
      </c:barChart>
      <c:catAx>
        <c:axId val="313487167"/>
        <c:scaling>
          <c:orientation val="minMax"/>
        </c:scaling>
        <c:delete val="1"/>
        <c:axPos val="b"/>
        <c:numFmt formatCode="General" sourceLinked="1"/>
        <c:majorTickMark val="none"/>
        <c:minorTickMark val="none"/>
        <c:tickLblPos val="nextTo"/>
        <c:crossAx val="313479263"/>
        <c:crosses val="autoZero"/>
        <c:auto val="1"/>
        <c:lblAlgn val="ctr"/>
        <c:lblOffset val="100"/>
        <c:noMultiLvlLbl val="0"/>
      </c:catAx>
      <c:valAx>
        <c:axId val="313479263"/>
        <c:scaling>
          <c:orientation val="minMax"/>
        </c:scaling>
        <c:delete val="1"/>
        <c:axPos val="l"/>
        <c:numFmt formatCode="0.00" sourceLinked="1"/>
        <c:majorTickMark val="none"/>
        <c:minorTickMark val="none"/>
        <c:tickLblPos val="nextTo"/>
        <c:crossAx val="313487167"/>
        <c:crosses val="autoZero"/>
        <c:crossBetween val="between"/>
      </c:valAx>
      <c:spPr>
        <a:solidFill>
          <a:schemeClr val="tx1">
            <a:lumMod val="85000"/>
            <a:lumOff val="1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[HR_Project.xlsx]QUE.3!PivotTable11</c:name>
    <c:fmtId val="-1"/>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QUE.3!$B$4</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4">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QUE.3!$A$5:$A$11</c:f>
              <c:strCache>
                <c:ptCount val="6"/>
                <c:pt idx="0">
                  <c:v>0k - 10k</c:v>
                </c:pt>
                <c:pt idx="1">
                  <c:v>10k - 20k</c:v>
                </c:pt>
                <c:pt idx="2">
                  <c:v>20k - 30k</c:v>
                </c:pt>
                <c:pt idx="3">
                  <c:v>30k - 40k</c:v>
                </c:pt>
                <c:pt idx="4">
                  <c:v>40k - 50k</c:v>
                </c:pt>
                <c:pt idx="5">
                  <c:v>50k - 60k</c:v>
                </c:pt>
              </c:strCache>
            </c:strRef>
          </c:cat>
          <c:val>
            <c:numRef>
              <c:f>QUE.3!$B$5:$B$11</c:f>
              <c:numCache>
                <c:formatCode>_ * #,##0_ ;_ * \-#,##0_ ;_ * "-"??_ ;_ @_ </c:formatCode>
                <c:ptCount val="6"/>
                <c:pt idx="0">
                  <c:v>4518</c:v>
                </c:pt>
                <c:pt idx="1">
                  <c:v>4929</c:v>
                </c:pt>
                <c:pt idx="2">
                  <c:v>5060</c:v>
                </c:pt>
                <c:pt idx="3">
                  <c:v>5028</c:v>
                </c:pt>
                <c:pt idx="4">
                  <c:v>5063</c:v>
                </c:pt>
                <c:pt idx="5">
                  <c:v>507</c:v>
                </c:pt>
              </c:numCache>
            </c:numRef>
          </c:val>
          <c:extLst>
            <c:ext xmlns:c16="http://schemas.microsoft.com/office/drawing/2014/chart" uri="{C3380CC4-5D6E-409C-BE32-E72D297353CC}">
              <c16:uniqueId val="{00000000-8225-46A4-A93B-42E234014F3B}"/>
            </c:ext>
          </c:extLst>
        </c:ser>
        <c:dLbls>
          <c:showLegendKey val="0"/>
          <c:showVal val="1"/>
          <c:showCatName val="0"/>
          <c:showSerName val="0"/>
          <c:showPercent val="0"/>
          <c:showBubbleSize val="0"/>
        </c:dLbls>
        <c:gapWidth val="150"/>
        <c:shape val="box"/>
        <c:axId val="885394175"/>
        <c:axId val="885409567"/>
        <c:axId val="0"/>
      </c:bar3DChart>
      <c:catAx>
        <c:axId val="8853941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85409567"/>
        <c:crosses val="autoZero"/>
        <c:auto val="1"/>
        <c:lblAlgn val="ctr"/>
        <c:lblOffset val="100"/>
        <c:noMultiLvlLbl val="0"/>
      </c:catAx>
      <c:valAx>
        <c:axId val="885409567"/>
        <c:scaling>
          <c:orientation val="minMax"/>
        </c:scaling>
        <c:delete val="0"/>
        <c:axPos val="l"/>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85394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2/27/2023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5476F-A808-1F46-A368-07984F6DA22E}" type="slidenum">
              <a:rPr lang="en-US" smtClean="0"/>
              <a:t>12</a:t>
            </a:fld>
            <a:endParaRPr lang="en-US" dirty="0"/>
          </a:p>
        </p:txBody>
      </p:sp>
    </p:spTree>
    <p:extLst>
      <p:ext uri="{BB962C8B-B14F-4D97-AF65-F5344CB8AC3E}">
        <p14:creationId xmlns:p14="http://schemas.microsoft.com/office/powerpoint/2010/main" val="1045743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ATTRITION </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b="1" dirty="0">
                <a:solidFill>
                  <a:schemeClr val="bg2">
                    <a:lumMod val="10000"/>
                  </a:schemeClr>
                </a:solidFill>
              </a:rPr>
              <a:t>HR_ANALYTICS</a:t>
            </a:r>
          </a:p>
        </p:txBody>
      </p:sp>
      <p:pic>
        <p:nvPicPr>
          <p:cNvPr id="5" name="Picture 4">
            <a:extLst>
              <a:ext uri="{FF2B5EF4-FFF2-40B4-BE49-F238E27FC236}">
                <a16:creationId xmlns:a16="http://schemas.microsoft.com/office/drawing/2014/main" id="{57B3B7EA-5F50-8F47-F7DA-D2B29FB42886}"/>
              </a:ext>
            </a:extLst>
          </p:cNvPr>
          <p:cNvPicPr>
            <a:picLocks noChangeAspect="1"/>
          </p:cNvPicPr>
          <p:nvPr/>
        </p:nvPicPr>
        <p:blipFill>
          <a:blip r:embed="rId2"/>
          <a:stretch>
            <a:fillRect/>
          </a:stretch>
        </p:blipFill>
        <p:spPr>
          <a:xfrm>
            <a:off x="0" y="11143"/>
            <a:ext cx="3190366" cy="1733574"/>
          </a:xfrm>
          <a:prstGeom prst="rect">
            <a:avLst/>
          </a:prstGeom>
        </p:spPr>
      </p:pic>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normAutofit fontScale="90000"/>
          </a:bodyPr>
          <a:lstStyle/>
          <a:p>
            <a:r>
              <a:rPr lang="en-IN" sz="2700" b="1" i="1" dirty="0">
                <a:solidFill>
                  <a:srgbClr val="FF0000"/>
                </a:solidFill>
                <a:latin typeface="+mj-lt"/>
              </a:rPr>
              <a:t>4..  Average working years for each   		Department</a:t>
            </a:r>
            <a:br>
              <a:rPr lang="en-IN" dirty="0">
                <a:latin typeface="+mj-lt"/>
              </a:rPr>
            </a:br>
            <a:endParaRPr lang="en-US" dirty="0"/>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a:xfrm>
            <a:off x="466344" y="1426464"/>
            <a:ext cx="2939008" cy="3481867"/>
          </a:xfrm>
        </p:spPr>
        <p:txBody>
          <a:bodyPr>
            <a:normAutofit fontScale="92500" lnSpcReduction="20000"/>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5900929" y="1839309"/>
            <a:ext cx="5455919" cy="1325879"/>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rPr>
              <a:t>The following Query describes the average working years for each department’s.</a:t>
            </a:r>
          </a:p>
          <a:p>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5900929" y="4256690"/>
            <a:ext cx="5454459" cy="957798"/>
          </a:xfrm>
        </p:spPr>
        <p:txBody>
          <a:bodyPr/>
          <a:lstStyle/>
          <a:p>
            <a:r>
              <a:rPr lang="en-US" sz="2000" dirty="0">
                <a:solidFill>
                  <a:schemeClr val="tx1">
                    <a:lumMod val="95000"/>
                    <a:lumOff val="5000"/>
                  </a:schemeClr>
                </a:solidFill>
                <a:latin typeface="+mj-lt"/>
              </a:rPr>
              <a:t>By seeing the table we can say that there is not much difference in average working years for each department’s.</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5899469" y="5388020"/>
            <a:ext cx="5455919" cy="1159924"/>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rPr>
              <a:t>All the departments have average working years of more than 20 years</a:t>
            </a:r>
            <a:r>
              <a:rPr lang="en-US" dirty="0"/>
              <a:t>.</a:t>
            </a:r>
            <a:endParaRPr lang="en-IN" dirty="0"/>
          </a:p>
          <a:p>
            <a:endParaRPr lang="en-US"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17" name="Picture 16">
            <a:extLst>
              <a:ext uri="{FF2B5EF4-FFF2-40B4-BE49-F238E27FC236}">
                <a16:creationId xmlns:a16="http://schemas.microsoft.com/office/drawing/2014/main" id="{B1DC1E68-FCDB-C714-17A8-DDD903CA43B1}"/>
              </a:ext>
            </a:extLst>
          </p:cNvPr>
          <p:cNvPicPr>
            <a:picLocks noChangeAspect="1"/>
          </p:cNvPicPr>
          <p:nvPr/>
        </p:nvPicPr>
        <p:blipFill>
          <a:blip r:embed="rId3"/>
          <a:stretch>
            <a:fillRect/>
          </a:stretch>
        </p:blipFill>
        <p:spPr>
          <a:xfrm>
            <a:off x="115614" y="136526"/>
            <a:ext cx="5692416" cy="6584950"/>
          </a:xfrm>
          <a:prstGeom prst="rect">
            <a:avLst/>
          </a:prstGeom>
        </p:spPr>
      </p:pic>
      <p:sp>
        <p:nvSpPr>
          <p:cNvPr id="19" name="Content Placeholder 18">
            <a:extLst>
              <a:ext uri="{FF2B5EF4-FFF2-40B4-BE49-F238E27FC236}">
                <a16:creationId xmlns:a16="http://schemas.microsoft.com/office/drawing/2014/main" id="{C24B3FB6-B01B-3371-3A38-9A8CF63EF00B}"/>
              </a:ext>
            </a:extLst>
          </p:cNvPr>
          <p:cNvSpPr>
            <a:spLocks noGrp="1"/>
          </p:cNvSpPr>
          <p:nvPr>
            <p:ph sz="quarter" idx="4"/>
          </p:nvPr>
        </p:nvSpPr>
        <p:spPr>
          <a:xfrm>
            <a:off x="5899469" y="2984938"/>
            <a:ext cx="5455919" cy="1041150"/>
          </a:xfrm>
        </p:spPr>
        <p:txBody>
          <a:bodyPr/>
          <a:lstStyle/>
          <a:p>
            <a:r>
              <a:rPr lang="en-US" b="1" dirty="0">
                <a:solidFill>
                  <a:srgbClr val="002060"/>
                </a:solidFill>
                <a:latin typeface="Bell MT" panose="02020503060305020303" pitchFamily="18" charset="0"/>
              </a:rPr>
              <a:t>select </a:t>
            </a:r>
            <a:r>
              <a:rPr lang="en-US" b="1" dirty="0" err="1">
                <a:solidFill>
                  <a:srgbClr val="002060"/>
                </a:solidFill>
                <a:latin typeface="Bell MT" panose="02020503060305020303" pitchFamily="18" charset="0"/>
              </a:rPr>
              <a:t>a.Department</a:t>
            </a:r>
            <a:r>
              <a:rPr lang="en-US" b="1" dirty="0">
                <a:solidFill>
                  <a:srgbClr val="002060"/>
                </a:solidFill>
                <a:latin typeface="Bell MT" panose="02020503060305020303" pitchFamily="18" charset="0"/>
              </a:rPr>
              <a:t>, round(avg(</a:t>
            </a:r>
            <a:r>
              <a:rPr lang="en-US" b="1" dirty="0" err="1">
                <a:solidFill>
                  <a:srgbClr val="002060"/>
                </a:solidFill>
                <a:latin typeface="Bell MT" panose="02020503060305020303" pitchFamily="18" charset="0"/>
              </a:rPr>
              <a:t>b.`Total</a:t>
            </a:r>
            <a:r>
              <a:rPr lang="en-US" b="1" dirty="0">
                <a:solidFill>
                  <a:srgbClr val="002060"/>
                </a:solidFill>
                <a:latin typeface="Bell MT" panose="02020503060305020303" pitchFamily="18" charset="0"/>
              </a:rPr>
              <a:t> Working Years`),2) as </a:t>
            </a:r>
            <a:r>
              <a:rPr lang="en-US" b="1" dirty="0" err="1">
                <a:solidFill>
                  <a:srgbClr val="002060"/>
                </a:solidFill>
                <a:latin typeface="Bell MT" panose="02020503060305020303" pitchFamily="18" charset="0"/>
              </a:rPr>
              <a:t>Avg_Working_Years</a:t>
            </a:r>
            <a:r>
              <a:rPr lang="en-US" b="1" dirty="0">
                <a:solidFill>
                  <a:srgbClr val="002060"/>
                </a:solidFill>
                <a:latin typeface="Bell MT" panose="02020503060305020303" pitchFamily="18" charset="0"/>
              </a:rPr>
              <a:t>  from hr_1 as a join hr_2 as b on ( </a:t>
            </a:r>
            <a:r>
              <a:rPr lang="en-US" b="1" dirty="0" err="1">
                <a:solidFill>
                  <a:srgbClr val="002060"/>
                </a:solidFill>
                <a:latin typeface="Bell MT" panose="02020503060305020303" pitchFamily="18" charset="0"/>
              </a:rPr>
              <a:t>a.`Employee</a:t>
            </a:r>
            <a:r>
              <a:rPr lang="en-US" b="1" dirty="0">
                <a:solidFill>
                  <a:srgbClr val="002060"/>
                </a:solidFill>
                <a:latin typeface="Bell MT" panose="02020503060305020303" pitchFamily="18" charset="0"/>
              </a:rPr>
              <a:t>  Number` = </a:t>
            </a:r>
            <a:r>
              <a:rPr lang="en-US" b="1" dirty="0" err="1">
                <a:solidFill>
                  <a:srgbClr val="002060"/>
                </a:solidFill>
                <a:latin typeface="Bell MT" panose="02020503060305020303" pitchFamily="18" charset="0"/>
              </a:rPr>
              <a:t>b.Emp_Id</a:t>
            </a:r>
            <a:r>
              <a:rPr lang="en-US" b="1" dirty="0">
                <a:solidFill>
                  <a:srgbClr val="002060"/>
                </a:solidFill>
                <a:latin typeface="Bell MT" panose="02020503060305020303" pitchFamily="18" charset="0"/>
              </a:rPr>
              <a:t> )           group by Department;</a:t>
            </a:r>
            <a:endParaRPr lang="en-IN"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98761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normAutofit/>
          </a:bodyPr>
          <a:lstStyle/>
          <a:p>
            <a:r>
              <a:rPr lang="en-IN" sz="2400" b="1" i="1" dirty="0">
                <a:solidFill>
                  <a:srgbClr val="FF0000"/>
                </a:solidFill>
                <a:latin typeface="+mj-lt"/>
              </a:rPr>
              <a:t>5..   Job Role Vs Work life balance</a:t>
            </a:r>
            <a:br>
              <a:rPr lang="en-IN" dirty="0">
                <a:latin typeface="+mj-lt"/>
              </a:rPr>
            </a:br>
            <a:endParaRPr lang="en-US" dirty="0"/>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6199632" y="2080260"/>
            <a:ext cx="5065776" cy="891540"/>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rPr>
              <a:t>This bar chart shows the work life balance for each job roles.</a:t>
            </a:r>
          </a:p>
          <a:p>
            <a:pPr marL="342900" indent="-342900">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sz="2000" dirty="0">
                <a:solidFill>
                  <a:schemeClr val="tx1">
                    <a:lumMod val="95000"/>
                    <a:lumOff val="5000"/>
                  </a:schemeClr>
                </a:solidFill>
                <a:latin typeface="+mj-lt"/>
              </a:rPr>
              <a:t>This is divided by the ratings given by employees.</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199632" y="3552497"/>
            <a:ext cx="5155756" cy="1860331"/>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rPr>
              <a:t>The count of employees who have given </a:t>
            </a:r>
            <a:r>
              <a:rPr lang="en-US" sz="2000" dirty="0">
                <a:solidFill>
                  <a:srgbClr val="FF0000"/>
                </a:solidFill>
              </a:rPr>
              <a:t>1</a:t>
            </a:r>
            <a:r>
              <a:rPr lang="en-IN" sz="2000" b="1" i="0" dirty="0">
                <a:solidFill>
                  <a:srgbClr val="FF0000"/>
                </a:solidFill>
                <a:effectLst/>
                <a:latin typeface="arial" panose="020B0604020202020204" pitchFamily="34" charset="0"/>
              </a:rPr>
              <a:t>★</a:t>
            </a:r>
            <a:r>
              <a:rPr lang="en-US" sz="2000" i="0" dirty="0">
                <a:solidFill>
                  <a:srgbClr val="FF0000"/>
                </a:solidFill>
                <a:effectLst/>
                <a:latin typeface="+mj-lt"/>
              </a:rPr>
              <a:t> are in Bad</a:t>
            </a:r>
            <a:r>
              <a:rPr lang="en-US" sz="2000" i="0" dirty="0">
                <a:solidFill>
                  <a:schemeClr val="tx1">
                    <a:lumMod val="95000"/>
                    <a:lumOff val="5000"/>
                  </a:schemeClr>
                </a:solidFill>
                <a:effectLst/>
                <a:latin typeface="+mj-lt"/>
              </a:rPr>
              <a:t>, the employees who have rated</a:t>
            </a:r>
            <a:r>
              <a:rPr lang="en-US" sz="2000" i="0" dirty="0">
                <a:solidFill>
                  <a:srgbClr val="A65B3A"/>
                </a:solidFill>
                <a:effectLst/>
                <a:latin typeface="+mj-lt"/>
              </a:rPr>
              <a:t> 2</a:t>
            </a:r>
            <a:r>
              <a:rPr lang="en-IN" sz="2000" i="0" dirty="0">
                <a:solidFill>
                  <a:srgbClr val="A65B3A"/>
                </a:solidFill>
                <a:effectLst/>
                <a:latin typeface="+mj-lt"/>
              </a:rPr>
              <a:t>★ are in Average</a:t>
            </a:r>
            <a:r>
              <a:rPr lang="en-IN" sz="2000" i="0" dirty="0">
                <a:solidFill>
                  <a:srgbClr val="FF0000"/>
                </a:solidFill>
                <a:effectLst/>
                <a:latin typeface="+mj-lt"/>
              </a:rPr>
              <a:t>, </a:t>
            </a:r>
            <a:r>
              <a:rPr lang="en-US" sz="2000" i="0" dirty="0">
                <a:solidFill>
                  <a:schemeClr val="tx1">
                    <a:lumMod val="95000"/>
                    <a:lumOff val="5000"/>
                  </a:schemeClr>
                </a:solidFill>
                <a:effectLst/>
                <a:latin typeface="+mj-lt"/>
              </a:rPr>
              <a:t>the employees who have rated </a:t>
            </a:r>
            <a:r>
              <a:rPr lang="en-US" sz="2000" i="0" dirty="0">
                <a:solidFill>
                  <a:srgbClr val="FF0000"/>
                </a:solidFill>
                <a:effectLst/>
                <a:latin typeface="+mj-lt"/>
              </a:rPr>
              <a:t>3</a:t>
            </a:r>
            <a:r>
              <a:rPr lang="en-IN" sz="2000" i="0" dirty="0">
                <a:solidFill>
                  <a:srgbClr val="FF0000"/>
                </a:solidFill>
                <a:effectLst/>
                <a:latin typeface="+mj-lt"/>
              </a:rPr>
              <a:t>★ are in Good </a:t>
            </a:r>
            <a:r>
              <a:rPr lang="en-IN" sz="2000" i="0" dirty="0">
                <a:solidFill>
                  <a:schemeClr val="tx1">
                    <a:lumMod val="95000"/>
                    <a:lumOff val="5000"/>
                  </a:schemeClr>
                </a:solidFill>
                <a:effectLst/>
                <a:latin typeface="+mj-lt"/>
              </a:rPr>
              <a:t>&amp; </a:t>
            </a:r>
            <a:r>
              <a:rPr lang="en-US" sz="2000" i="0" dirty="0">
                <a:solidFill>
                  <a:schemeClr val="tx1">
                    <a:lumMod val="95000"/>
                    <a:lumOff val="5000"/>
                  </a:schemeClr>
                </a:solidFill>
                <a:effectLst/>
                <a:latin typeface="+mj-lt"/>
              </a:rPr>
              <a:t>the employees who have rated </a:t>
            </a:r>
            <a:r>
              <a:rPr lang="en-US" sz="2000" i="0" dirty="0">
                <a:solidFill>
                  <a:srgbClr val="A65B3A"/>
                </a:solidFill>
                <a:effectLst/>
                <a:latin typeface="+mj-lt"/>
              </a:rPr>
              <a:t>4</a:t>
            </a:r>
            <a:r>
              <a:rPr lang="en-IN" sz="2000" i="0" dirty="0">
                <a:solidFill>
                  <a:srgbClr val="A65B3A"/>
                </a:solidFill>
                <a:effectLst/>
                <a:latin typeface="+mj-lt"/>
              </a:rPr>
              <a:t>★ are in Excellent.</a:t>
            </a:r>
          </a:p>
          <a:p>
            <a:pPr marL="342900" indent="-34290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89612" y="5412828"/>
            <a:ext cx="5065776" cy="786804"/>
          </a:xfrm>
        </p:spPr>
        <p:txBody>
          <a:bodyPr>
            <a:normAutofit fontScale="92500" lnSpcReduction="20000"/>
          </a:bodyPr>
          <a:lstStyle/>
          <a:p>
            <a:r>
              <a:rPr lang="en-IN" sz="2200" dirty="0">
                <a:solidFill>
                  <a:schemeClr val="tx1">
                    <a:lumMod val="95000"/>
                    <a:lumOff val="5000"/>
                  </a:schemeClr>
                </a:solidFill>
                <a:latin typeface="+mj-lt"/>
              </a:rPr>
              <a:t>By this we can see that number of employees who have rated </a:t>
            </a:r>
            <a:r>
              <a:rPr lang="en-US" sz="2200" i="0" dirty="0">
                <a:solidFill>
                  <a:schemeClr val="tx1">
                    <a:lumMod val="95000"/>
                    <a:lumOff val="5000"/>
                  </a:schemeClr>
                </a:solidFill>
                <a:effectLst/>
                <a:latin typeface="+mj-lt"/>
              </a:rPr>
              <a:t>4</a:t>
            </a:r>
            <a:r>
              <a:rPr lang="en-IN" sz="2200" i="0" dirty="0">
                <a:solidFill>
                  <a:schemeClr val="tx1">
                    <a:lumMod val="95000"/>
                    <a:lumOff val="5000"/>
                  </a:schemeClr>
                </a:solidFill>
                <a:effectLst/>
                <a:latin typeface="+mj-lt"/>
              </a:rPr>
              <a:t>★ </a:t>
            </a:r>
            <a:r>
              <a:rPr lang="en-IN" sz="2200" dirty="0">
                <a:solidFill>
                  <a:schemeClr val="tx1">
                    <a:lumMod val="95000"/>
                    <a:lumOff val="5000"/>
                  </a:schemeClr>
                </a:solidFill>
                <a:latin typeface="+mj-lt"/>
              </a:rPr>
              <a:t>Is more when compared to 1,2 &amp; 3</a:t>
            </a:r>
            <a:r>
              <a:rPr lang="en-IN" sz="2200" i="0" dirty="0">
                <a:solidFill>
                  <a:schemeClr val="tx1">
                    <a:lumMod val="95000"/>
                    <a:lumOff val="5000"/>
                  </a:schemeClr>
                </a:solidFill>
                <a:effectLst/>
                <a:latin typeface="+mj-lt"/>
              </a:rPr>
              <a:t>★‘s. </a:t>
            </a:r>
            <a:endParaRPr lang="en-IN" sz="2200" dirty="0">
              <a:solidFill>
                <a:schemeClr val="tx1">
                  <a:lumMod val="95000"/>
                  <a:lumOff val="5000"/>
                </a:schemeClr>
              </a:solidFill>
              <a:latin typeface="+mj-lt"/>
            </a:endParaRPr>
          </a:p>
          <a:p>
            <a:endParaRPr lang="en-US"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11" name="Picture 10">
            <a:extLst>
              <a:ext uri="{FF2B5EF4-FFF2-40B4-BE49-F238E27FC236}">
                <a16:creationId xmlns:a16="http://schemas.microsoft.com/office/drawing/2014/main" id="{0C29380F-56EC-4CD1-ECF5-7A3847E5018D}"/>
              </a:ext>
            </a:extLst>
          </p:cNvPr>
          <p:cNvPicPr>
            <a:picLocks noChangeAspect="1"/>
          </p:cNvPicPr>
          <p:nvPr/>
        </p:nvPicPr>
        <p:blipFill>
          <a:blip r:embed="rId3"/>
          <a:stretch>
            <a:fillRect/>
          </a:stretch>
        </p:blipFill>
        <p:spPr>
          <a:xfrm>
            <a:off x="0" y="0"/>
            <a:ext cx="5900929" cy="6858000"/>
          </a:xfrm>
          <a:prstGeom prst="rect">
            <a:avLst/>
          </a:prstGeom>
        </p:spPr>
      </p:pic>
    </p:spTree>
    <p:extLst>
      <p:ext uri="{BB962C8B-B14F-4D97-AF65-F5344CB8AC3E}">
        <p14:creationId xmlns:p14="http://schemas.microsoft.com/office/powerpoint/2010/main" val="167103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normAutofit fontScale="90000"/>
          </a:bodyPr>
          <a:lstStyle/>
          <a:p>
            <a:r>
              <a:rPr lang="en-IN" sz="2700" b="1" i="1" dirty="0">
                <a:solidFill>
                  <a:srgbClr val="FF0000"/>
                </a:solidFill>
                <a:latin typeface="+mj-lt"/>
              </a:rPr>
              <a:t>6..  Attrition Rate Vs Year since last 	promotion relation</a:t>
            </a:r>
            <a:br>
              <a:rPr lang="en-IN" dirty="0">
                <a:latin typeface="+mj-lt"/>
              </a:rPr>
            </a:br>
            <a:endParaRPr lang="en-US" dirty="0"/>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6291072" y="1986454"/>
            <a:ext cx="5065776" cy="1072056"/>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rPr>
              <a:t>This line chart explains attrition rate of employees vs their year since last promotion.</a:t>
            </a:r>
          </a:p>
          <a:p>
            <a:pPr marL="342900" indent="-342900">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flipH="1">
            <a:off x="6289612" y="4388826"/>
            <a:ext cx="5661596" cy="756420"/>
          </a:xfrm>
        </p:spPr>
        <p:txBody>
          <a:bodyPr>
            <a:noAutofit/>
          </a:bodyPr>
          <a:lstStyle/>
          <a:p>
            <a:r>
              <a:rPr lang="en-US" sz="2000" dirty="0">
                <a:solidFill>
                  <a:schemeClr val="tx1">
                    <a:lumMod val="95000"/>
                    <a:lumOff val="5000"/>
                  </a:schemeClr>
                </a:solidFill>
                <a:latin typeface="+mj-lt"/>
              </a:rPr>
              <a:t>From this Analysis we got to know that the Attrition Rate is high those who haven’t received their promotion since last 36 – 41 Years i.e.(60%).</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89612" y="2753711"/>
            <a:ext cx="5065776" cy="1881028"/>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rPr>
              <a:t>In this chart we can see that attrition rate is  almost stable from 0 – 20 Year since last promotion and it fluctuates from 21 – 39 Year since last promotion and it reaches to 0% if Year since last promotion is 40.</a:t>
            </a:r>
            <a:endParaRPr lang="en-IN" sz="2000" dirty="0">
              <a:solidFill>
                <a:schemeClr val="tx1">
                  <a:lumMod val="95000"/>
                  <a:lumOff val="5000"/>
                </a:schemeClr>
              </a:solidFill>
            </a:endParaRPr>
          </a:p>
          <a:p>
            <a:pPr marL="342900" indent="-34290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89612" y="5549462"/>
            <a:ext cx="5065776" cy="756420"/>
          </a:xfrm>
        </p:spPr>
        <p:txBody>
          <a:bodyPr>
            <a:normAutofit/>
          </a:bodyPr>
          <a:lstStyle/>
          <a:p>
            <a:r>
              <a:rPr lang="en-US" sz="2000" dirty="0">
                <a:latin typeface="+mj-lt"/>
              </a:rPr>
              <a:t>We can conclude that Promotion plays an important role in Attrition.</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11" name="Picture 10">
            <a:extLst>
              <a:ext uri="{FF2B5EF4-FFF2-40B4-BE49-F238E27FC236}">
                <a16:creationId xmlns:a16="http://schemas.microsoft.com/office/drawing/2014/main" id="{6B4E478E-582D-E5F0-B18F-6605DEB4859C}"/>
              </a:ext>
            </a:extLst>
          </p:cNvPr>
          <p:cNvPicPr>
            <a:picLocks noChangeAspect="1"/>
          </p:cNvPicPr>
          <p:nvPr/>
        </p:nvPicPr>
        <p:blipFill>
          <a:blip r:embed="rId4"/>
          <a:stretch>
            <a:fillRect/>
          </a:stretch>
        </p:blipFill>
        <p:spPr>
          <a:xfrm>
            <a:off x="0" y="0"/>
            <a:ext cx="5900929" cy="6858000"/>
          </a:xfrm>
          <a:prstGeom prst="rect">
            <a:avLst/>
          </a:prstGeom>
        </p:spPr>
      </p:pic>
    </p:spTree>
    <p:extLst>
      <p:ext uri="{BB962C8B-B14F-4D97-AF65-F5344CB8AC3E}">
        <p14:creationId xmlns:p14="http://schemas.microsoft.com/office/powerpoint/2010/main" val="94939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929352" y="136525"/>
            <a:ext cx="2228192" cy="1082675"/>
          </a:xfrm>
        </p:spPr>
        <p:txBody>
          <a:bodyPr>
            <a:normAutofit fontScale="90000"/>
          </a:bodyPr>
          <a:lstStyle/>
          <a:p>
            <a:r>
              <a:rPr lang="en-IN" sz="3100" b="1" i="1" dirty="0">
                <a:solidFill>
                  <a:srgbClr val="FF0000"/>
                </a:solidFill>
              </a:rPr>
              <a:t>Dashboard</a:t>
            </a:r>
            <a:br>
              <a:rPr lang="en-IN" dirty="0">
                <a:latin typeface="+mj-lt"/>
              </a:rPr>
            </a:br>
            <a:endParaRPr lang="en-US" dirty="0"/>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Develop winning strategies to keep ahead of the competition</a:t>
            </a:r>
          </a:p>
          <a:p>
            <a:r>
              <a:rPr lang="en-US" dirty="0"/>
              <a:t>Capitalize </a:t>
            </a:r>
            <a:r>
              <a:rPr lang="en-US"/>
              <a:t>on low-hanging </a:t>
            </a:r>
            <a:r>
              <a:rPr lang="en-US" dirty="0"/>
              <a:t>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11" name="Picture 10">
            <a:extLst>
              <a:ext uri="{FF2B5EF4-FFF2-40B4-BE49-F238E27FC236}">
                <a16:creationId xmlns:a16="http://schemas.microsoft.com/office/drawing/2014/main" id="{BB7009EC-7186-CAB5-74B5-68D1C2F2582E}"/>
              </a:ext>
            </a:extLst>
          </p:cNvPr>
          <p:cNvPicPr>
            <a:picLocks noChangeAspect="1"/>
          </p:cNvPicPr>
          <p:nvPr/>
        </p:nvPicPr>
        <p:blipFill>
          <a:blip r:embed="rId3"/>
          <a:stretch>
            <a:fillRect/>
          </a:stretch>
        </p:blipFill>
        <p:spPr>
          <a:xfrm>
            <a:off x="73573" y="658368"/>
            <a:ext cx="11971282" cy="6071045"/>
          </a:xfrm>
          <a:prstGeom prst="rect">
            <a:avLst/>
          </a:prstGeom>
        </p:spPr>
      </p:pic>
    </p:spTree>
    <p:extLst>
      <p:ext uri="{BB962C8B-B14F-4D97-AF65-F5344CB8AC3E}">
        <p14:creationId xmlns:p14="http://schemas.microsoft.com/office/powerpoint/2010/main" val="245061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357352"/>
            <a:ext cx="2595372" cy="809296"/>
          </a:xfrm>
        </p:spPr>
        <p:txBody>
          <a:bodyPr/>
          <a:lstStyle/>
          <a:p>
            <a:r>
              <a:rPr lang="en-US" sz="4000" i="1" u="sng" dirty="0">
                <a:solidFill>
                  <a:srgbClr val="FF0000"/>
                </a:solidFill>
                <a:latin typeface="Baskerville Old Face" panose="02020602080505020303" pitchFamily="18" charset="77"/>
              </a:rPr>
              <a:t>Summary</a:t>
            </a:r>
            <a:r>
              <a:rPr lang="en-US" i="1" u="sng" dirty="0">
                <a:solidFill>
                  <a:srgbClr val="FF0000"/>
                </a:solidFill>
              </a:rPr>
              <a:t> </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860331" y="1093077"/>
            <a:ext cx="8108153" cy="4256164"/>
          </a:xfrm>
        </p:spPr>
        <p:txBody>
          <a:bodyPr>
            <a:normAutofit/>
          </a:bodyPr>
          <a:lstStyle/>
          <a:p>
            <a:pPr marL="342900" indent="-342900">
              <a:lnSpc>
                <a:spcPct val="100000"/>
              </a:lnSpc>
              <a:buFont typeface="Arial" panose="020B0604020202020204" pitchFamily="34" charset="0"/>
              <a:buChar char="•"/>
            </a:pPr>
            <a:r>
              <a:rPr lang="en-US" b="1" dirty="0">
                <a:solidFill>
                  <a:schemeClr val="accent3"/>
                </a:solidFill>
                <a:latin typeface="Footlight MT Light" panose="0204060206030A020304" pitchFamily="18" charset="0"/>
                <a:cs typeface="Calibri"/>
              </a:rPr>
              <a:t>We took this task and extract meaningful insights from the HR Dataset.</a:t>
            </a:r>
          </a:p>
          <a:p>
            <a:pPr marL="342900" indent="-342900">
              <a:lnSpc>
                <a:spcPct val="100000"/>
              </a:lnSpc>
              <a:buFont typeface="Arial" panose="020B0604020202020204" pitchFamily="34" charset="0"/>
              <a:buChar char="•"/>
            </a:pPr>
            <a:r>
              <a:rPr lang="en-US" b="1" dirty="0">
                <a:latin typeface="Footlight MT Light" panose="0204060206030A020304" pitchFamily="18" charset="0"/>
                <a:cs typeface="Calibri"/>
              </a:rPr>
              <a:t>The dataset does not portray substantial degree of variation in order to obtain insights for the attrition of employees. Given the lack of data variation in our analysis, we have concurred minute difference in Attrition Rate.</a:t>
            </a:r>
          </a:p>
          <a:p>
            <a:pPr marL="342900" indent="-342900">
              <a:lnSpc>
                <a:spcPct val="100000"/>
              </a:lnSpc>
              <a:buFont typeface="Arial" panose="020B0604020202020204" pitchFamily="34" charset="0"/>
              <a:buChar char="•"/>
            </a:pPr>
            <a:r>
              <a:rPr lang="en-US" b="1" dirty="0">
                <a:solidFill>
                  <a:schemeClr val="accent3"/>
                </a:solidFill>
                <a:latin typeface="Footlight MT Light" panose="0204060206030A020304" pitchFamily="18" charset="0"/>
                <a:cs typeface="Calibri"/>
              </a:rPr>
              <a:t>In ou</a:t>
            </a:r>
            <a:r>
              <a:rPr lang="en-US" b="1" dirty="0">
                <a:latin typeface="Footlight MT Light" panose="0204060206030A020304" pitchFamily="18" charset="0"/>
                <a:cs typeface="Calibri"/>
              </a:rPr>
              <a:t>r findings we got to know that </a:t>
            </a:r>
            <a:r>
              <a:rPr lang="en-US" b="1" dirty="0">
                <a:solidFill>
                  <a:srgbClr val="002060"/>
                </a:solidFill>
                <a:latin typeface="Footlight MT Light" panose="0204060206030A020304" pitchFamily="18" charset="0"/>
                <a:cs typeface="Calibri"/>
              </a:rPr>
              <a:t>the only factor which is affecting the Attrition Rate is Promotion.</a:t>
            </a:r>
          </a:p>
          <a:p>
            <a:pPr marL="342900" indent="-342900">
              <a:lnSpc>
                <a:spcPct val="100000"/>
              </a:lnSpc>
              <a:buFont typeface="Arial" panose="020B0604020202020204" pitchFamily="34" charset="0"/>
              <a:buChar char="•"/>
            </a:pPr>
            <a:r>
              <a:rPr lang="en-US" b="1" dirty="0">
                <a:solidFill>
                  <a:schemeClr val="accent3"/>
                </a:solidFill>
                <a:latin typeface="Footlight MT Light" panose="0204060206030A020304" pitchFamily="18" charset="0"/>
                <a:cs typeface="Calibri"/>
              </a:rPr>
              <a:t>From this we can say that the </a:t>
            </a:r>
            <a:r>
              <a:rPr lang="en-US" b="1" dirty="0">
                <a:solidFill>
                  <a:srgbClr val="FF0000"/>
                </a:solidFill>
                <a:latin typeface="Footlight MT Light" panose="0204060206030A020304" pitchFamily="18" charset="0"/>
                <a:cs typeface="Calibri"/>
              </a:rPr>
              <a:t>organization’s management has to take some steps to improve the work life balance of Sales Executive</a:t>
            </a:r>
            <a:r>
              <a:rPr lang="en-US" b="1" dirty="0">
                <a:latin typeface="Footlight MT Light" panose="0204060206030A020304" pitchFamily="18" charset="0"/>
                <a:cs typeface="Calibri"/>
              </a:rPr>
              <a:t>.</a:t>
            </a:r>
          </a:p>
          <a:p>
            <a:pPr marL="342900" indent="-342900">
              <a:lnSpc>
                <a:spcPct val="100000"/>
              </a:lnSpc>
              <a:buFont typeface="Arial" panose="020B0604020202020204" pitchFamily="34" charset="0"/>
              <a:buChar char="•"/>
            </a:pPr>
            <a:r>
              <a:rPr lang="en-US" b="1" dirty="0">
                <a:solidFill>
                  <a:schemeClr val="accent3"/>
                </a:solidFill>
                <a:latin typeface="Footlight MT Light" panose="0204060206030A020304" pitchFamily="18" charset="0"/>
                <a:cs typeface="Calibri"/>
              </a:rPr>
              <a:t>Our Final conclusion </a:t>
            </a:r>
            <a:r>
              <a:rPr lang="en-US" b="1" dirty="0">
                <a:solidFill>
                  <a:srgbClr val="00B0F0"/>
                </a:solidFill>
                <a:latin typeface="Footlight MT Light" panose="0204060206030A020304" pitchFamily="18" charset="0"/>
                <a:cs typeface="Calibri"/>
              </a:rPr>
              <a:t>is that the office employees are very satisfied with their respective Salary &amp; Job Roles</a:t>
            </a:r>
            <a:r>
              <a:rPr lang="en-US" b="1" dirty="0">
                <a:solidFill>
                  <a:schemeClr val="accent3"/>
                </a:solidFill>
                <a:latin typeface="Footlight MT Light" panose="0204060206030A020304" pitchFamily="18" charset="0"/>
                <a:cs typeface="Calibri"/>
              </a:rPr>
              <a:t>. </a:t>
            </a:r>
          </a:p>
          <a:p>
            <a:pPr marL="342900" indent="-342900">
              <a:lnSpc>
                <a:spcPct val="100000"/>
              </a:lnSpc>
              <a:buFont typeface="Arial" panose="020B0604020202020204" pitchFamily="34" charset="0"/>
              <a:buChar char="•"/>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 y="3100553"/>
            <a:ext cx="4992414" cy="1040524"/>
          </a:xfrm>
        </p:spPr>
        <p:txBody>
          <a:bodyPr>
            <a:normAutofit fontScale="90000"/>
          </a:bodyPr>
          <a:lstStyle/>
          <a:p>
            <a:r>
              <a:rPr lang="en-US" sz="2700" b="1" dirty="0">
                <a:latin typeface="Forte" panose="03060902040502070203" pitchFamily="66" charset="0"/>
              </a:rPr>
              <a:t>       VANDANA   THANGE</a:t>
            </a:r>
            <a:br>
              <a:rPr lang="en-US" sz="2700" b="1" dirty="0">
                <a:latin typeface="Forte" panose="03060902040502070203" pitchFamily="66" charset="0"/>
              </a:rPr>
            </a:br>
            <a:br>
              <a:rPr lang="en-US" sz="2700" b="1" dirty="0">
                <a:latin typeface="Forte" panose="03060902040502070203" pitchFamily="66" charset="0"/>
              </a:rPr>
            </a:br>
            <a:r>
              <a:rPr lang="en-US" sz="2700" b="1" dirty="0">
                <a:latin typeface="Forte" panose="03060902040502070203" pitchFamily="66" charset="0"/>
              </a:rPr>
              <a:t>        vandanathange777@gmail.com</a:t>
            </a:r>
            <a:endParaRPr lang="en-US" dirty="0"/>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6968359" y="1008993"/>
            <a:ext cx="4645572" cy="4025462"/>
          </a:xfrm>
        </p:spPr>
        <p:txBody>
          <a:bodyPr/>
          <a:lstStyle/>
          <a:p>
            <a:endParaRPr lang="en-US" dirty="0"/>
          </a:p>
        </p:txBody>
      </p:sp>
      <p:pic>
        <p:nvPicPr>
          <p:cNvPr id="4" name="Picture 3">
            <a:extLst>
              <a:ext uri="{FF2B5EF4-FFF2-40B4-BE49-F238E27FC236}">
                <a16:creationId xmlns:a16="http://schemas.microsoft.com/office/drawing/2014/main" id="{24F57667-65BC-FBE6-8BC2-475D13EF5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809" y="1008993"/>
            <a:ext cx="5430264" cy="5202621"/>
          </a:xfrm>
          <a:prstGeom prst="rect">
            <a:avLst/>
          </a:prstGeom>
        </p:spPr>
      </p:pic>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61053"/>
            <a:ext cx="8748911" cy="1007705"/>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1968758"/>
            <a:ext cx="7744968" cy="3380482"/>
          </a:xfrm>
        </p:spPr>
        <p:txBody>
          <a:bodyPr>
            <a:normAutofit/>
          </a:bodyPr>
          <a:lstStyle/>
          <a:p>
            <a:r>
              <a:rPr lang="en-IN" sz="2000" b="1" dirty="0">
                <a:solidFill>
                  <a:schemeClr val="accent3">
                    <a:lumMod val="75000"/>
                  </a:schemeClr>
                </a:solidFill>
                <a:latin typeface="+mj-lt"/>
              </a:rPr>
              <a:t>Project Domain : HR Analytics</a:t>
            </a:r>
            <a:br>
              <a:rPr lang="en-IN" sz="2000" b="1" dirty="0">
                <a:solidFill>
                  <a:schemeClr val="accent3">
                    <a:lumMod val="75000"/>
                  </a:schemeClr>
                </a:solidFill>
                <a:latin typeface="+mj-lt"/>
              </a:rPr>
            </a:br>
            <a:br>
              <a:rPr lang="en-IN" sz="2000" b="1" dirty="0">
                <a:solidFill>
                  <a:schemeClr val="accent3">
                    <a:lumMod val="75000"/>
                  </a:schemeClr>
                </a:solidFill>
                <a:latin typeface="+mj-lt"/>
              </a:rPr>
            </a:br>
            <a:r>
              <a:rPr lang="en-IN" sz="2000" b="1" dirty="0">
                <a:solidFill>
                  <a:schemeClr val="accent3">
                    <a:lumMod val="75000"/>
                  </a:schemeClr>
                </a:solidFill>
                <a:latin typeface="+mj-lt"/>
              </a:rPr>
              <a:t>Project Name : Employee Retention</a:t>
            </a:r>
            <a:br>
              <a:rPr lang="en-IN" sz="2000" b="1" dirty="0">
                <a:solidFill>
                  <a:schemeClr val="accent3">
                    <a:lumMod val="75000"/>
                  </a:schemeClr>
                </a:solidFill>
                <a:latin typeface="+mj-lt"/>
              </a:rPr>
            </a:br>
            <a:br>
              <a:rPr lang="en-IN" sz="2000" b="1" dirty="0">
                <a:solidFill>
                  <a:schemeClr val="accent3">
                    <a:lumMod val="75000"/>
                  </a:schemeClr>
                </a:solidFill>
                <a:latin typeface="+mj-lt"/>
              </a:rPr>
            </a:br>
            <a:r>
              <a:rPr lang="en-IN" sz="2000" b="1" dirty="0">
                <a:solidFill>
                  <a:schemeClr val="accent3">
                    <a:lumMod val="75000"/>
                  </a:schemeClr>
                </a:solidFill>
                <a:latin typeface="+mj-lt"/>
              </a:rPr>
              <a:t>Dataset Used : HR_1 &amp; HR_2</a:t>
            </a:r>
            <a:br>
              <a:rPr lang="en-IN" sz="2000" b="1" dirty="0">
                <a:solidFill>
                  <a:schemeClr val="accent3">
                    <a:lumMod val="75000"/>
                  </a:schemeClr>
                </a:solidFill>
                <a:latin typeface="+mj-lt"/>
              </a:rPr>
            </a:br>
            <a:br>
              <a:rPr lang="en-IN" sz="2000" b="1" dirty="0">
                <a:solidFill>
                  <a:schemeClr val="accent3">
                    <a:lumMod val="75000"/>
                  </a:schemeClr>
                </a:solidFill>
                <a:latin typeface="+mj-lt"/>
              </a:rPr>
            </a:br>
            <a:r>
              <a:rPr lang="en-IN" sz="2000" b="1" dirty="0">
                <a:solidFill>
                  <a:schemeClr val="accent3">
                    <a:lumMod val="75000"/>
                  </a:schemeClr>
                </a:solidFill>
                <a:latin typeface="+mj-lt"/>
              </a:rPr>
              <a:t>Dataset Type : Excel Data</a:t>
            </a:r>
            <a:br>
              <a:rPr lang="en-IN" sz="2000" b="1" dirty="0">
                <a:solidFill>
                  <a:schemeClr val="accent3">
                    <a:lumMod val="75000"/>
                  </a:schemeClr>
                </a:solidFill>
                <a:latin typeface="+mj-lt"/>
              </a:rPr>
            </a:br>
            <a:br>
              <a:rPr lang="en-IN" sz="2000" b="1" dirty="0">
                <a:solidFill>
                  <a:schemeClr val="accent3">
                    <a:lumMod val="75000"/>
                  </a:schemeClr>
                </a:solidFill>
                <a:latin typeface="+mj-lt"/>
              </a:rPr>
            </a:br>
            <a:r>
              <a:rPr lang="en-IN" sz="2000" b="1" dirty="0">
                <a:solidFill>
                  <a:schemeClr val="accent3">
                    <a:lumMod val="75000"/>
                  </a:schemeClr>
                </a:solidFill>
                <a:latin typeface="+mj-lt"/>
              </a:rPr>
              <a:t>Dataset Size : 50k records in each dataset</a:t>
            </a:r>
            <a:endParaRPr lang="en-US" b="1" dirty="0">
              <a:solidFill>
                <a:schemeClr val="accent3">
                  <a:lumMod val="75000"/>
                </a:schemeClr>
              </a:solidFill>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2207172" y="1124607"/>
            <a:ext cx="8082456" cy="1303283"/>
          </a:xfrm>
        </p:spPr>
        <p:txBody>
          <a:bodyPr>
            <a:normAutofit/>
          </a:bodyPr>
          <a:lstStyle/>
          <a:p>
            <a:r>
              <a:rPr lang="en-US" sz="2800" b="1" i="1" u="sng" dirty="0">
                <a:solidFill>
                  <a:schemeClr val="accent4">
                    <a:lumMod val="75000"/>
                  </a:schemeClr>
                </a:solidFill>
                <a:latin typeface="Bell MT" panose="02020503060305020303" pitchFamily="18" charset="0"/>
              </a:rPr>
              <a:t>Project Members </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902372" y="2427890"/>
            <a:ext cx="7987861" cy="2459420"/>
          </a:xfrm>
        </p:spPr>
        <p:txBody>
          <a:bodyPr>
            <a:normAutofit/>
          </a:bodyPr>
          <a:lstStyle/>
          <a:p>
            <a:r>
              <a:rPr lang="en-IN" sz="2000" b="1" i="1" dirty="0">
                <a:solidFill>
                  <a:schemeClr val="accent3">
                    <a:lumMod val="50000"/>
                  </a:schemeClr>
                </a:solidFill>
                <a:effectLst/>
                <a:latin typeface="+mj-lt"/>
              </a:rPr>
              <a:t>Vandana Babasaheb Thange</a:t>
            </a:r>
          </a:p>
          <a:p>
            <a:r>
              <a:rPr lang="en-IN" sz="2000" b="1" i="1" dirty="0">
                <a:solidFill>
                  <a:schemeClr val="accent3">
                    <a:lumMod val="50000"/>
                  </a:schemeClr>
                </a:solidFill>
                <a:effectLst/>
                <a:latin typeface="+mj-lt"/>
              </a:rPr>
              <a:t>Mohammed </a:t>
            </a:r>
            <a:r>
              <a:rPr lang="en-IN" sz="2000" b="1" i="1" dirty="0" err="1">
                <a:solidFill>
                  <a:schemeClr val="accent3">
                    <a:lumMod val="50000"/>
                  </a:schemeClr>
                </a:solidFill>
                <a:effectLst/>
                <a:latin typeface="+mj-lt"/>
              </a:rPr>
              <a:t>Naji</a:t>
            </a:r>
            <a:r>
              <a:rPr lang="en-IN" sz="2000" b="1" i="1" dirty="0">
                <a:solidFill>
                  <a:schemeClr val="accent3">
                    <a:lumMod val="50000"/>
                  </a:schemeClr>
                </a:solidFill>
                <a:effectLst/>
                <a:latin typeface="+mj-lt"/>
              </a:rPr>
              <a:t> </a:t>
            </a:r>
            <a:r>
              <a:rPr lang="en-IN" sz="2000" b="1" i="1" dirty="0">
                <a:solidFill>
                  <a:schemeClr val="accent3">
                    <a:lumMod val="50000"/>
                  </a:schemeClr>
                </a:solidFill>
                <a:latin typeface="+mj-lt"/>
              </a:rPr>
              <a:t>U</a:t>
            </a:r>
            <a:r>
              <a:rPr lang="en-IN" sz="2000" b="1" i="1" dirty="0">
                <a:solidFill>
                  <a:schemeClr val="accent3">
                    <a:lumMod val="50000"/>
                  </a:schemeClr>
                </a:solidFill>
                <a:effectLst/>
                <a:latin typeface="+mj-lt"/>
              </a:rPr>
              <a:t>llah Khan</a:t>
            </a:r>
          </a:p>
          <a:p>
            <a:r>
              <a:rPr lang="en-IN" sz="2000" b="1" i="1" dirty="0">
                <a:solidFill>
                  <a:schemeClr val="accent3">
                    <a:lumMod val="50000"/>
                  </a:schemeClr>
                </a:solidFill>
                <a:effectLst/>
                <a:latin typeface="+mj-lt"/>
              </a:rPr>
              <a:t>Rohini Govind </a:t>
            </a:r>
            <a:r>
              <a:rPr lang="en-IN" sz="2000" b="1" i="1" dirty="0" err="1">
                <a:solidFill>
                  <a:schemeClr val="accent3">
                    <a:lumMod val="50000"/>
                  </a:schemeClr>
                </a:solidFill>
                <a:effectLst/>
                <a:latin typeface="+mj-lt"/>
              </a:rPr>
              <a:t>Arkhade</a:t>
            </a:r>
            <a:endParaRPr lang="en-IN" sz="2000" b="1" i="1" dirty="0">
              <a:solidFill>
                <a:schemeClr val="accent3">
                  <a:lumMod val="50000"/>
                </a:schemeClr>
              </a:solidFill>
              <a:latin typeface="+mj-lt"/>
            </a:endParaRPr>
          </a:p>
          <a:p>
            <a:r>
              <a:rPr lang="en-IN" sz="2000" b="1" i="1" dirty="0">
                <a:solidFill>
                  <a:schemeClr val="accent3">
                    <a:lumMod val="50000"/>
                  </a:schemeClr>
                </a:solidFill>
                <a:effectLst/>
                <a:latin typeface="+mj-lt"/>
              </a:rPr>
              <a:t>Shruti Pandey</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53771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615" y="136526"/>
            <a:ext cx="1996964" cy="754138"/>
          </a:xfrm>
        </p:spPr>
        <p:txBody>
          <a:bodyPr>
            <a:normAutofit/>
          </a:bodyPr>
          <a:lstStyle/>
          <a:p>
            <a:r>
              <a:rPr lang="en-US" b="1" dirty="0">
                <a:solidFill>
                  <a:schemeClr val="accent3">
                    <a:lumMod val="75000"/>
                  </a:schemeClr>
                </a:solidFill>
                <a:latin typeface="Baskerville Old Face" panose="02020602080505020303" pitchFamily="18" charset="77"/>
                <a:cs typeface="Calibri Light"/>
              </a:rPr>
              <a:t>Agenda</a:t>
            </a:r>
            <a:endParaRPr lang="en-US" b="1" dirty="0">
              <a:solidFill>
                <a:schemeClr val="accent3">
                  <a:lumMod val="75000"/>
                </a:schemeClr>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150" y="2557437"/>
            <a:ext cx="3470050" cy="894921"/>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6977187" y="998482"/>
            <a:ext cx="4955733" cy="5502901"/>
          </a:xfrm>
        </p:spPr>
        <p:txBody>
          <a:bodyPr vert="horz" lIns="91440" tIns="45720" rIns="91440" bIns="45720" rtlCol="0" anchor="t">
            <a:normAutofit fontScale="70000" lnSpcReduction="20000"/>
          </a:bodyPr>
          <a:lstStyle/>
          <a:p>
            <a:pPr marL="342900" indent="-342900">
              <a:buFont typeface="+mj-lt"/>
              <a:buAutoNum type="arabicPeriod"/>
            </a:pPr>
            <a:r>
              <a:rPr lang="en-IN" b="1" dirty="0">
                <a:solidFill>
                  <a:schemeClr val="accent3">
                    <a:lumMod val="75000"/>
                  </a:schemeClr>
                </a:solidFill>
                <a:latin typeface="+mj-lt"/>
              </a:rPr>
              <a:t>Average Attrition rate for all Departments</a:t>
            </a:r>
          </a:p>
          <a:p>
            <a:pPr marL="342900" indent="-342900">
              <a:buFont typeface="+mj-lt"/>
              <a:buAutoNum type="arabicPeriod"/>
            </a:pPr>
            <a:endParaRPr lang="en-IN" b="1" dirty="0">
              <a:solidFill>
                <a:schemeClr val="accent3">
                  <a:lumMod val="75000"/>
                </a:schemeClr>
              </a:solidFill>
              <a:latin typeface="+mj-lt"/>
            </a:endParaRPr>
          </a:p>
          <a:p>
            <a:pPr marL="342900" indent="-342900">
              <a:buFont typeface="+mj-lt"/>
              <a:buAutoNum type="arabicPeriod"/>
            </a:pPr>
            <a:r>
              <a:rPr lang="en-IN" b="1" dirty="0">
                <a:solidFill>
                  <a:schemeClr val="accent3">
                    <a:lumMod val="75000"/>
                  </a:schemeClr>
                </a:solidFill>
                <a:latin typeface="+mj-lt"/>
              </a:rPr>
              <a:t>Average Hourly rate of Male Research Scientist</a:t>
            </a:r>
          </a:p>
          <a:p>
            <a:pPr marL="342900" indent="-342900">
              <a:buFont typeface="+mj-lt"/>
              <a:buAutoNum type="arabicPeriod"/>
            </a:pPr>
            <a:endParaRPr lang="en-IN" b="1" dirty="0">
              <a:solidFill>
                <a:schemeClr val="accent3">
                  <a:lumMod val="75000"/>
                </a:schemeClr>
              </a:solidFill>
              <a:latin typeface="+mj-lt"/>
            </a:endParaRPr>
          </a:p>
          <a:p>
            <a:pPr marL="342900" indent="-342900">
              <a:buFont typeface="+mj-lt"/>
              <a:buAutoNum type="arabicPeriod"/>
            </a:pPr>
            <a:r>
              <a:rPr lang="en-IN" b="1" dirty="0">
                <a:solidFill>
                  <a:schemeClr val="accent3">
                    <a:lumMod val="75000"/>
                  </a:schemeClr>
                </a:solidFill>
                <a:latin typeface="+mj-lt"/>
              </a:rPr>
              <a:t>Attrition rate Vs Monthly income stats</a:t>
            </a:r>
          </a:p>
          <a:p>
            <a:pPr marL="342900" indent="-342900">
              <a:buFont typeface="+mj-lt"/>
              <a:buAutoNum type="arabicPeriod"/>
            </a:pPr>
            <a:endParaRPr lang="en-IN" b="1" dirty="0">
              <a:solidFill>
                <a:schemeClr val="accent3">
                  <a:lumMod val="75000"/>
                </a:schemeClr>
              </a:solidFill>
              <a:latin typeface="+mj-lt"/>
            </a:endParaRPr>
          </a:p>
          <a:p>
            <a:pPr marL="342900" indent="-342900">
              <a:buFont typeface="+mj-lt"/>
              <a:buAutoNum type="arabicPeriod"/>
            </a:pPr>
            <a:r>
              <a:rPr lang="en-IN" b="1" dirty="0">
                <a:solidFill>
                  <a:schemeClr val="accent3">
                    <a:lumMod val="75000"/>
                  </a:schemeClr>
                </a:solidFill>
                <a:latin typeface="+mj-lt"/>
              </a:rPr>
              <a:t>Average working years for each Department</a:t>
            </a:r>
          </a:p>
          <a:p>
            <a:pPr marL="342900" indent="-342900">
              <a:buFont typeface="+mj-lt"/>
              <a:buAutoNum type="arabicPeriod"/>
            </a:pPr>
            <a:endParaRPr lang="en-IN" b="1" dirty="0">
              <a:solidFill>
                <a:schemeClr val="accent3">
                  <a:lumMod val="75000"/>
                </a:schemeClr>
              </a:solidFill>
              <a:latin typeface="+mj-lt"/>
            </a:endParaRPr>
          </a:p>
          <a:p>
            <a:pPr marL="342900" indent="-342900">
              <a:buFont typeface="+mj-lt"/>
              <a:buAutoNum type="arabicPeriod"/>
            </a:pPr>
            <a:r>
              <a:rPr lang="en-IN" b="1" dirty="0">
                <a:solidFill>
                  <a:schemeClr val="accent3">
                    <a:lumMod val="75000"/>
                  </a:schemeClr>
                </a:solidFill>
                <a:latin typeface="+mj-lt"/>
              </a:rPr>
              <a:t>Job Role Vs Work life balance</a:t>
            </a:r>
          </a:p>
          <a:p>
            <a:pPr marL="342900" indent="-342900">
              <a:buFont typeface="+mj-lt"/>
              <a:buAutoNum type="arabicPeriod"/>
            </a:pPr>
            <a:endParaRPr lang="en-IN" b="1" dirty="0">
              <a:solidFill>
                <a:schemeClr val="accent3">
                  <a:lumMod val="75000"/>
                </a:schemeClr>
              </a:solidFill>
              <a:latin typeface="+mj-lt"/>
            </a:endParaRPr>
          </a:p>
          <a:p>
            <a:pPr marL="342900" indent="-342900">
              <a:buFont typeface="+mj-lt"/>
              <a:buAutoNum type="arabicPeriod"/>
            </a:pPr>
            <a:r>
              <a:rPr lang="en-IN" b="1" dirty="0">
                <a:solidFill>
                  <a:schemeClr val="accent3">
                    <a:lumMod val="75000"/>
                  </a:schemeClr>
                </a:solidFill>
                <a:latin typeface="+mj-lt"/>
              </a:rPr>
              <a:t>Attrition rate Vs Year since last promotion relation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4</a:t>
            </a:fld>
            <a:endParaRPr lang="en-US" dirty="0"/>
          </a:p>
        </p:txBody>
      </p:sp>
      <p:graphicFrame>
        <p:nvGraphicFramePr>
          <p:cNvPr id="7" name="Table 4">
            <a:extLst>
              <a:ext uri="{FF2B5EF4-FFF2-40B4-BE49-F238E27FC236}">
                <a16:creationId xmlns:a16="http://schemas.microsoft.com/office/drawing/2014/main" id="{DA797022-15AC-43B0-1D2D-C5FBAEE1D637}"/>
              </a:ext>
            </a:extLst>
          </p:cNvPr>
          <p:cNvGraphicFramePr>
            <a:graphicFrameLocks/>
          </p:cNvGraphicFramePr>
          <p:nvPr>
            <p:extLst>
              <p:ext uri="{D42A27DB-BD31-4B8C-83A1-F6EECF244321}">
                <p14:modId xmlns:p14="http://schemas.microsoft.com/office/powerpoint/2010/main" val="2273796050"/>
              </p:ext>
            </p:extLst>
          </p:nvPr>
        </p:nvGraphicFramePr>
        <p:xfrm>
          <a:off x="259080" y="777767"/>
          <a:ext cx="5645559" cy="5723616"/>
        </p:xfrm>
        <a:graphic>
          <a:graphicData uri="http://schemas.openxmlformats.org/drawingml/2006/table">
            <a:tbl>
              <a:tblPr firstRow="1" bandRow="1">
                <a:tableStyleId>{5C22544A-7EE6-4342-B048-85BDC9FD1C3A}</a:tableStyleId>
              </a:tblPr>
              <a:tblGrid>
                <a:gridCol w="1205101">
                  <a:extLst>
                    <a:ext uri="{9D8B030D-6E8A-4147-A177-3AD203B41FA5}">
                      <a16:colId xmlns:a16="http://schemas.microsoft.com/office/drawing/2014/main" val="955707283"/>
                    </a:ext>
                  </a:extLst>
                </a:gridCol>
                <a:gridCol w="1279942">
                  <a:extLst>
                    <a:ext uri="{9D8B030D-6E8A-4147-A177-3AD203B41FA5}">
                      <a16:colId xmlns:a16="http://schemas.microsoft.com/office/drawing/2014/main" val="1809435339"/>
                    </a:ext>
                  </a:extLst>
                </a:gridCol>
                <a:gridCol w="3160516">
                  <a:extLst>
                    <a:ext uri="{9D8B030D-6E8A-4147-A177-3AD203B41FA5}">
                      <a16:colId xmlns:a16="http://schemas.microsoft.com/office/drawing/2014/main" val="915409932"/>
                    </a:ext>
                  </a:extLst>
                </a:gridCol>
              </a:tblGrid>
              <a:tr h="735086">
                <a:tc>
                  <a:txBody>
                    <a:bodyPr/>
                    <a:lstStyle/>
                    <a:p>
                      <a:pPr lvl="0" algn="ctr">
                        <a:lnSpc>
                          <a:spcPct val="100000"/>
                        </a:lnSpc>
                      </a:pPr>
                      <a:r>
                        <a:rPr lang="en-IN" b="1" dirty="0">
                          <a:solidFill>
                            <a:schemeClr val="bg1"/>
                          </a:solidFill>
                          <a:latin typeface="+mj-lt"/>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pPr>
                      <a:r>
                        <a:rPr lang="en-IN" b="1" dirty="0">
                          <a:solidFill>
                            <a:schemeClr val="bg1"/>
                          </a:solidFill>
                          <a:latin typeface="+mj-lt"/>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b="1" dirty="0">
                          <a:solidFill>
                            <a:schemeClr val="bg1"/>
                          </a:solidFill>
                          <a:latin typeface="+mj-lt"/>
                        </a:rPr>
                        <a:t>Task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652821"/>
                  </a:ext>
                </a:extLst>
              </a:tr>
              <a:tr h="997706">
                <a:tc>
                  <a:txBody>
                    <a:bodyPr/>
                    <a:lstStyle/>
                    <a:p>
                      <a:pPr lvl="0" algn="ctr">
                        <a:lnSpc>
                          <a:spcPct val="100000"/>
                        </a:lnSpc>
                      </a:pPr>
                      <a:r>
                        <a:rPr lang="en-IN" b="1" dirty="0">
                          <a:solidFill>
                            <a:schemeClr val="tx1"/>
                          </a:solidFill>
                          <a:latin typeface="+mj-lt"/>
                        </a:rPr>
                        <a:t>29</a:t>
                      </a:r>
                      <a:r>
                        <a:rPr lang="en-IN" b="1" baseline="30000" dirty="0">
                          <a:solidFill>
                            <a:schemeClr val="tx1"/>
                          </a:solidFill>
                          <a:latin typeface="+mj-lt"/>
                        </a:rPr>
                        <a:t>th</a:t>
                      </a:r>
                      <a:r>
                        <a:rPr lang="en-IN" b="1" dirty="0">
                          <a:solidFill>
                            <a:schemeClr val="tx1"/>
                          </a:solidFill>
                          <a:latin typeface="+mj-lt"/>
                        </a:rPr>
                        <a:t> Jan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pPr>
                      <a:r>
                        <a:rPr lang="en-IN" b="1" dirty="0">
                          <a:solidFill>
                            <a:schemeClr val="tx1"/>
                          </a:solidFill>
                          <a:latin typeface="+mj-lt"/>
                        </a:rPr>
                        <a:t>6 PM – 7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b="1" dirty="0">
                          <a:solidFill>
                            <a:schemeClr val="tx1"/>
                          </a:solidFill>
                          <a:latin typeface="+mj-lt"/>
                        </a:rPr>
                        <a:t>Project Kick-off Meeting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095682"/>
                  </a:ext>
                </a:extLst>
              </a:tr>
              <a:tr h="997706">
                <a:tc>
                  <a:txBody>
                    <a:bodyPr/>
                    <a:lstStyle/>
                    <a:p>
                      <a:pPr marL="0" lvl="0" algn="ctr" defTabSz="914400" rtl="0" eaLnBrk="1" latinLnBrk="0" hangingPunct="1">
                        <a:lnSpc>
                          <a:spcPct val="100000"/>
                        </a:lnSpc>
                      </a:pPr>
                      <a:r>
                        <a:rPr lang="en-IN" sz="1800" b="1" kern="1200" dirty="0">
                          <a:solidFill>
                            <a:schemeClr val="tx1"/>
                          </a:solidFill>
                          <a:latin typeface="+mj-lt"/>
                          <a:ea typeface="+mn-ea"/>
                          <a:cs typeface="+mn-cs"/>
                        </a:rPr>
                        <a:t>5</a:t>
                      </a:r>
                      <a:r>
                        <a:rPr lang="en-IN" sz="1800" b="1" kern="1200" baseline="30000" dirty="0">
                          <a:solidFill>
                            <a:schemeClr val="tx1"/>
                          </a:solidFill>
                          <a:latin typeface="+mj-lt"/>
                          <a:ea typeface="+mn-ea"/>
                          <a:cs typeface="+mn-cs"/>
                        </a:rPr>
                        <a:t>th</a:t>
                      </a:r>
                      <a:r>
                        <a:rPr lang="en-IN" sz="1800" b="1" kern="1200" dirty="0">
                          <a:solidFill>
                            <a:schemeClr val="tx1"/>
                          </a:solidFill>
                          <a:latin typeface="+mj-lt"/>
                          <a:ea typeface="+mn-ea"/>
                          <a:cs typeface="+mn-cs"/>
                        </a:rPr>
                        <a:t> Feb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latin typeface="+mj-lt"/>
                        </a:rPr>
                        <a:t>4 PM – 5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b="1" dirty="0">
                          <a:solidFill>
                            <a:schemeClr val="tx1"/>
                          </a:solidFill>
                          <a:latin typeface="+mj-lt"/>
                        </a:rPr>
                        <a:t>Implementation of KPI’s using Excel &amp; MySQL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198207"/>
                  </a:ext>
                </a:extLst>
              </a:tr>
              <a:tr h="997706">
                <a:tc>
                  <a:txBody>
                    <a:bodyPr/>
                    <a:lstStyle/>
                    <a:p>
                      <a:pPr marL="0" lvl="0" algn="ctr" defTabSz="914400" rtl="0" eaLnBrk="1" latinLnBrk="0" hangingPunct="1">
                        <a:lnSpc>
                          <a:spcPct val="100000"/>
                        </a:lnSpc>
                      </a:pPr>
                      <a:r>
                        <a:rPr lang="en-IN" sz="1800" b="1" kern="1200" dirty="0">
                          <a:solidFill>
                            <a:schemeClr val="tx1"/>
                          </a:solidFill>
                          <a:latin typeface="+mj-lt"/>
                          <a:ea typeface="+mn-ea"/>
                          <a:cs typeface="+mn-cs"/>
                        </a:rPr>
                        <a:t>12</a:t>
                      </a:r>
                      <a:r>
                        <a:rPr lang="en-IN" sz="1800" b="1" kern="1200" baseline="30000" dirty="0">
                          <a:solidFill>
                            <a:schemeClr val="tx1"/>
                          </a:solidFill>
                          <a:latin typeface="+mj-lt"/>
                          <a:ea typeface="+mn-ea"/>
                          <a:cs typeface="+mn-cs"/>
                        </a:rPr>
                        <a:t>th</a:t>
                      </a:r>
                      <a:r>
                        <a:rPr lang="en-IN" sz="1800" b="1" kern="1200" dirty="0">
                          <a:solidFill>
                            <a:schemeClr val="tx1"/>
                          </a:solidFill>
                          <a:latin typeface="+mj-lt"/>
                          <a:ea typeface="+mn-ea"/>
                          <a:cs typeface="+mn-cs"/>
                        </a:rPr>
                        <a:t> Feb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a:ln>
                            <a:noFill/>
                          </a:ln>
                          <a:solidFill>
                            <a:prstClr val="black"/>
                          </a:solidFill>
                          <a:effectLst/>
                          <a:uLnTx/>
                          <a:uFillTx/>
                          <a:latin typeface="Calibri Light" panose="020F0302020204030204"/>
                          <a:ea typeface="+mn-ea"/>
                          <a:cs typeface="+mn-cs"/>
                        </a:rPr>
                        <a:t>4 PM – 5 PM</a:t>
                      </a:r>
                      <a:endPar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latin typeface="+mj-lt"/>
                        </a:rPr>
                        <a:t>Implementation of KPI’s using Tableau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516821"/>
                  </a:ext>
                </a:extLst>
              </a:tr>
              <a:tr h="9977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mj-lt"/>
                          <a:ea typeface="+mn-ea"/>
                          <a:cs typeface="+mn-cs"/>
                        </a:rPr>
                        <a:t>19</a:t>
                      </a:r>
                      <a:r>
                        <a:rPr lang="en-IN" sz="1800" b="1" kern="1200" baseline="30000" dirty="0">
                          <a:solidFill>
                            <a:schemeClr val="tx1"/>
                          </a:solidFill>
                          <a:latin typeface="+mj-lt"/>
                          <a:ea typeface="+mn-ea"/>
                          <a:cs typeface="+mn-cs"/>
                        </a:rPr>
                        <a:t>th</a:t>
                      </a:r>
                      <a:r>
                        <a:rPr lang="en-IN" sz="1800" b="1" kern="1200" dirty="0">
                          <a:solidFill>
                            <a:schemeClr val="tx1"/>
                          </a:solidFill>
                          <a:latin typeface="+mj-lt"/>
                          <a:ea typeface="+mn-ea"/>
                          <a:cs typeface="+mn-cs"/>
                        </a:rPr>
                        <a:t> Feb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a:ln>
                            <a:noFill/>
                          </a:ln>
                          <a:solidFill>
                            <a:prstClr val="black"/>
                          </a:solidFill>
                          <a:effectLst/>
                          <a:uLnTx/>
                          <a:uFillTx/>
                          <a:latin typeface="Calibri Light" panose="020F0302020204030204"/>
                          <a:ea typeface="+mn-ea"/>
                          <a:cs typeface="+mn-cs"/>
                        </a:rPr>
                        <a:t>4 PM – 5 PM</a:t>
                      </a:r>
                      <a:endPar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mj-lt"/>
                          <a:ea typeface="+mn-ea"/>
                          <a:cs typeface="+mn-cs"/>
                        </a:rPr>
                        <a:t>Implementation of KPI’s using Power BI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074799"/>
                  </a:ext>
                </a:extLst>
              </a:tr>
              <a:tr h="997706">
                <a:tc>
                  <a:txBody>
                    <a:bodyPr/>
                    <a:lstStyle/>
                    <a:p>
                      <a:pPr lvl="0" algn="ctr">
                        <a:lnSpc>
                          <a:spcPct val="100000"/>
                        </a:lnSpc>
                      </a:pPr>
                      <a:r>
                        <a:rPr lang="en-IN" b="1" dirty="0">
                          <a:solidFill>
                            <a:schemeClr val="tx1"/>
                          </a:solidFill>
                          <a:latin typeface="+mj-lt"/>
                        </a:rPr>
                        <a:t>26</a:t>
                      </a:r>
                      <a:r>
                        <a:rPr lang="en-IN" b="1" baseline="30000" dirty="0">
                          <a:solidFill>
                            <a:schemeClr val="tx1"/>
                          </a:solidFill>
                          <a:latin typeface="+mj-lt"/>
                        </a:rPr>
                        <a:t>th</a:t>
                      </a:r>
                      <a:r>
                        <a:rPr lang="en-IN" b="1" dirty="0">
                          <a:solidFill>
                            <a:schemeClr val="tx1"/>
                          </a:solidFill>
                          <a:latin typeface="+mj-lt"/>
                        </a:rPr>
                        <a:t> Feb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mn-cs"/>
                        </a:rPr>
                        <a:t>4 PM – 5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b="1" dirty="0">
                          <a:solidFill>
                            <a:schemeClr val="tx1"/>
                          </a:solidFill>
                          <a:latin typeface="+mj-lt"/>
                        </a:rPr>
                        <a:t>Final Presentation of the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454813"/>
                  </a:ext>
                </a:extLst>
              </a:tr>
            </a:tbl>
          </a:graphicData>
        </a:graphic>
      </p:graphicFrame>
    </p:spTree>
    <p:extLst>
      <p:ext uri="{BB962C8B-B14F-4D97-AF65-F5344CB8AC3E}">
        <p14:creationId xmlns:p14="http://schemas.microsoft.com/office/powerpoint/2010/main" val="185952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4393324" y="654637"/>
            <a:ext cx="6968358" cy="1046147"/>
          </a:xfrm>
        </p:spPr>
        <p:txBody>
          <a:bodyPr/>
          <a:lstStyle/>
          <a:p>
            <a:r>
              <a:rPr lang="en-US" b="1" i="1" u="sng" dirty="0">
                <a:solidFill>
                  <a:schemeClr val="accent4">
                    <a:lumMod val="75000"/>
                  </a:schemeClr>
                </a:solidFill>
                <a:latin typeface="Footlight MT Light" panose="0204060206030A020304" pitchFamily="18" charset="0"/>
              </a:rPr>
              <a:t>About The Project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462455" y="2732690"/>
            <a:ext cx="11225047" cy="4027197"/>
          </a:xfrm>
        </p:spPr>
        <p:txBody>
          <a:bodyPr>
            <a:normAutofit/>
          </a:bodyPr>
          <a:lstStyle/>
          <a:p>
            <a:r>
              <a:rPr lang="en-US" sz="2400" b="1" dirty="0">
                <a:solidFill>
                  <a:schemeClr val="tx1">
                    <a:lumMod val="85000"/>
                    <a:lumOff val="15000"/>
                  </a:schemeClr>
                </a:solidFill>
                <a:latin typeface="Segoe UI Semibold" panose="020B0702040204020203" pitchFamily="34" charset="0"/>
                <a:cs typeface="Segoe UI Semibold" panose="020B0702040204020203" pitchFamily="34" charset="0"/>
              </a:rPr>
              <a:t>This project is the study of employee retention in HR Analysis. In this study various KPI’s (Key Performance Indicators) are presented to find out the attrition rate of employees. This study also help’s to find out the reason of attrition. The images used in this presentation are charts which were created using Excel, </a:t>
            </a:r>
            <a:r>
              <a:rPr lang="en-US" sz="2400" b="1" dirty="0" err="1">
                <a:solidFill>
                  <a:schemeClr val="tx1">
                    <a:lumMod val="85000"/>
                    <a:lumOff val="15000"/>
                  </a:schemeClr>
                </a:solidFill>
                <a:latin typeface="Segoe UI Semibold" panose="020B0702040204020203" pitchFamily="34" charset="0"/>
                <a:cs typeface="Segoe UI Semibold" panose="020B0702040204020203" pitchFamily="34" charset="0"/>
              </a:rPr>
              <a:t>Sql</a:t>
            </a:r>
            <a:r>
              <a:rPr lang="en-US" sz="2400" b="1" dirty="0">
                <a:solidFill>
                  <a:schemeClr val="tx1">
                    <a:lumMod val="85000"/>
                    <a:lumOff val="15000"/>
                  </a:schemeClr>
                </a:solidFill>
                <a:latin typeface="Segoe UI Semibold" panose="020B0702040204020203" pitchFamily="34" charset="0"/>
                <a:cs typeface="Segoe UI Semibold" panose="020B0702040204020203" pitchFamily="34" charset="0"/>
              </a:rPr>
              <a:t>, Power Bi, Tableau tools.</a:t>
            </a:r>
            <a:endParaRPr lang="en-IN" sz="2400" b="1" dirty="0">
              <a:solidFill>
                <a:schemeClr val="tx1">
                  <a:lumMod val="85000"/>
                  <a:lumOff val="15000"/>
                </a:schemeClr>
              </a:solidFill>
              <a:latin typeface="Segoe UI Semibold" panose="020B0702040204020203" pitchFamily="34" charset="0"/>
              <a:cs typeface="Segoe UI Semibold" panose="020B0702040204020203" pitchFamily="34" charset="0"/>
            </a:endParaRPr>
          </a:p>
          <a:p>
            <a:endParaRPr lang="en-US" dirty="0"/>
          </a:p>
        </p:txBody>
      </p:sp>
      <p:pic>
        <p:nvPicPr>
          <p:cNvPr id="5" name="Picture 4">
            <a:extLst>
              <a:ext uri="{FF2B5EF4-FFF2-40B4-BE49-F238E27FC236}">
                <a16:creationId xmlns:a16="http://schemas.microsoft.com/office/drawing/2014/main" id="{F5E79287-283B-887D-6894-6934769CEE25}"/>
              </a:ext>
            </a:extLst>
          </p:cNvPr>
          <p:cNvPicPr>
            <a:picLocks noChangeAspect="1"/>
          </p:cNvPicPr>
          <p:nvPr/>
        </p:nvPicPr>
        <p:blipFill>
          <a:blip r:embed="rId3"/>
          <a:stretch>
            <a:fillRect/>
          </a:stretch>
        </p:blipFill>
        <p:spPr>
          <a:xfrm>
            <a:off x="147146" y="98113"/>
            <a:ext cx="3942258" cy="2235710"/>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6" y="1975944"/>
            <a:ext cx="8705088" cy="1547867"/>
          </a:xfrm>
        </p:spPr>
        <p:txBody>
          <a:bodyPr>
            <a:normAutofit fontScale="90000"/>
          </a:bodyPr>
          <a:lstStyle/>
          <a:p>
            <a:pPr fontAlgn="base"/>
            <a:r>
              <a:rPr lang="en-US" sz="2200" b="0" i="0" dirty="0">
                <a:solidFill>
                  <a:srgbClr val="080809"/>
                </a:solidFill>
                <a:effectLst/>
                <a:latin typeface="PT Serif" panose="020B0604020202020204" pitchFamily="18" charset="0"/>
              </a:rPr>
              <a:t>Employee attrition occurs when the size of your workforce diminishes over time due to unavoidable factors such as employee resignation for personal or professional reasons.</a:t>
            </a:r>
            <a:br>
              <a:rPr lang="en-US" sz="2200" b="0" i="0" dirty="0">
                <a:solidFill>
                  <a:srgbClr val="080809"/>
                </a:solidFill>
                <a:effectLst/>
                <a:latin typeface="PT Serif" panose="020B0604020202020204" pitchFamily="18" charset="0"/>
              </a:rPr>
            </a:br>
            <a:r>
              <a:rPr lang="en-US" sz="2200" b="0" i="0" dirty="0">
                <a:solidFill>
                  <a:srgbClr val="080809"/>
                </a:solidFill>
                <a:effectLst/>
                <a:latin typeface="PT Serif" panose="020B0604020202020204" pitchFamily="18" charset="0"/>
              </a:rPr>
              <a:t>Employees are leaving the workforce faster than they are hired, and it is often outside the employer’s control</a:t>
            </a:r>
            <a:br>
              <a:rPr lang="en-US" b="0" i="0" dirty="0">
                <a:solidFill>
                  <a:srgbClr val="080809"/>
                </a:solidFill>
                <a:effectLst/>
                <a:latin typeface="PT Serif" panose="020B0604020202020204" pitchFamily="18" charset="0"/>
              </a:rPr>
            </a:b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a:xfrm>
            <a:off x="126125" y="91454"/>
            <a:ext cx="2099772" cy="1705815"/>
          </a:xfrm>
        </p:spPr>
        <p:txBody>
          <a:bodyPr/>
          <a:lstStyle/>
          <a:p>
            <a:endParaRPr lang="en-US" dirty="0"/>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noAutofit/>
          </a:bodyPr>
          <a:lstStyle/>
          <a:p>
            <a:r>
              <a:rPr lang="en-US" sz="2000" b="0" i="0" dirty="0">
                <a:solidFill>
                  <a:srgbClr val="080809"/>
                </a:solidFill>
                <a:effectLst/>
                <a:latin typeface="PT Serif" panose="020A0603040505020204" pitchFamily="18" charset="0"/>
              </a:rPr>
              <a:t>But there are other reasons for attrition as well, including the</a:t>
            </a:r>
            <a:r>
              <a:rPr lang="en-US" sz="2000" i="0" dirty="0">
                <a:solidFill>
                  <a:srgbClr val="FF0000"/>
                </a:solidFill>
                <a:effectLst/>
                <a:latin typeface="PT Serif" panose="020A0603040505020204" pitchFamily="18" charset="0"/>
              </a:rPr>
              <a:t> lack of professional growth, a hostile work environment, or declining confidence in the company’s market value. Weak leadership </a:t>
            </a:r>
            <a:r>
              <a:rPr lang="en-US" sz="2000" b="0" i="0" dirty="0">
                <a:solidFill>
                  <a:srgbClr val="080809"/>
                </a:solidFill>
                <a:effectLst/>
                <a:latin typeface="PT Serif" panose="020A0603040505020204" pitchFamily="18" charset="0"/>
              </a:rPr>
              <a:t>is another factor that often drives attrition among employees.</a:t>
            </a:r>
            <a:endParaRPr lang="en-US" sz="2000" dirty="0"/>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a:xfrm>
            <a:off x="10448543" y="4288221"/>
            <a:ext cx="1501718" cy="2017986"/>
          </a:xfrm>
        </p:spPr>
        <p:txBody>
          <a:bodyPr/>
          <a:lstStyle/>
          <a:p>
            <a:r>
              <a:rPr lang="en-US" dirty="0"/>
              <a:t>”</a:t>
            </a:r>
          </a:p>
        </p:txBody>
      </p:sp>
      <p:pic>
        <p:nvPicPr>
          <p:cNvPr id="5" name="Picture 4">
            <a:extLst>
              <a:ext uri="{FF2B5EF4-FFF2-40B4-BE49-F238E27FC236}">
                <a16:creationId xmlns:a16="http://schemas.microsoft.com/office/drawing/2014/main" id="{36F8324B-20C9-F69D-DD57-F46498DBDC01}"/>
              </a:ext>
            </a:extLst>
          </p:cNvPr>
          <p:cNvPicPr>
            <a:picLocks noChangeAspect="1"/>
          </p:cNvPicPr>
          <p:nvPr/>
        </p:nvPicPr>
        <p:blipFill>
          <a:blip r:embed="rId2"/>
          <a:stretch>
            <a:fillRect/>
          </a:stretch>
        </p:blipFill>
        <p:spPr>
          <a:xfrm>
            <a:off x="126125" y="91454"/>
            <a:ext cx="2099771" cy="1705815"/>
          </a:xfrm>
          <a:prstGeom prst="rect">
            <a:avLst/>
          </a:prstGeom>
        </p:spPr>
      </p:pic>
      <p:pic>
        <p:nvPicPr>
          <p:cNvPr id="7" name="Picture 6">
            <a:extLst>
              <a:ext uri="{FF2B5EF4-FFF2-40B4-BE49-F238E27FC236}">
                <a16:creationId xmlns:a16="http://schemas.microsoft.com/office/drawing/2014/main" id="{CC2586C0-1C2C-AFEF-448E-1DAAF3DDD76C}"/>
              </a:ext>
            </a:extLst>
          </p:cNvPr>
          <p:cNvPicPr>
            <a:picLocks noChangeAspect="1"/>
          </p:cNvPicPr>
          <p:nvPr/>
        </p:nvPicPr>
        <p:blipFill>
          <a:blip r:embed="rId3"/>
          <a:stretch>
            <a:fillRect/>
          </a:stretch>
        </p:blipFill>
        <p:spPr>
          <a:xfrm>
            <a:off x="9940894" y="4745421"/>
            <a:ext cx="1865376" cy="1786128"/>
          </a:xfrm>
          <a:prstGeom prst="rect">
            <a:avLst/>
          </a:prstGeom>
        </p:spPr>
      </p:pic>
    </p:spTree>
    <p:extLst>
      <p:ext uri="{BB962C8B-B14F-4D97-AF65-F5344CB8AC3E}">
        <p14:creationId xmlns:p14="http://schemas.microsoft.com/office/powerpoint/2010/main" val="156398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91072" y="978408"/>
            <a:ext cx="4974336" cy="556102"/>
          </a:xfrm>
        </p:spPr>
        <p:txBody>
          <a:bodyPr>
            <a:normAutofit fontScale="90000"/>
          </a:bodyPr>
          <a:lstStyle/>
          <a:p>
            <a:r>
              <a:rPr lang="en-IN" sz="2400" b="1" i="1" dirty="0">
                <a:solidFill>
                  <a:srgbClr val="FF0000"/>
                </a:solidFill>
                <a:latin typeface="+mj-lt"/>
              </a:rPr>
              <a:t>1.. Average Attrition Rate for all 	</a:t>
            </a:r>
            <a:r>
              <a:rPr lang="en-IN" sz="2400" b="1" i="1" dirty="0">
                <a:solidFill>
                  <a:srgbClr val="FF0000"/>
                </a:solidFill>
              </a:rPr>
              <a:t>Departments</a:t>
            </a:r>
            <a:br>
              <a:rPr lang="en-IN" dirty="0">
                <a:latin typeface="+mj-lt"/>
              </a:rPr>
            </a:br>
            <a:endParaRPr lang="en-US" dirty="0"/>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6291072" y="1691229"/>
            <a:ext cx="5065776" cy="1280571"/>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rPr>
              <a:t>The pie chart shows us the information about the average attrition rate </a:t>
            </a:r>
            <a:r>
              <a:rPr lang="en-US" sz="2600" dirty="0">
                <a:solidFill>
                  <a:schemeClr val="tx1">
                    <a:lumMod val="95000"/>
                    <a:lumOff val="5000"/>
                  </a:schemeClr>
                </a:solidFill>
              </a:rPr>
              <a:t>for</a:t>
            </a:r>
            <a:r>
              <a:rPr lang="en-US" sz="2000" dirty="0">
                <a:solidFill>
                  <a:schemeClr val="tx1">
                    <a:lumMod val="95000"/>
                    <a:lumOff val="5000"/>
                  </a:schemeClr>
                </a:solidFill>
              </a:rPr>
              <a:t> all department’s.</a:t>
            </a:r>
          </a:p>
          <a:p>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sz="2000" dirty="0">
                <a:solidFill>
                  <a:schemeClr val="tx1">
                    <a:lumMod val="95000"/>
                    <a:lumOff val="5000"/>
                  </a:schemeClr>
                </a:solidFill>
                <a:latin typeface="+mj-lt"/>
              </a:rPr>
              <a:t>With the help of this chart we are able to know that there is not much difference in attrition rate for different department’s.</a:t>
            </a:r>
            <a:endParaRPr lang="en-IN" sz="2000" dirty="0">
              <a:solidFill>
                <a:schemeClr val="tx1">
                  <a:lumMod val="95000"/>
                  <a:lumOff val="5000"/>
                </a:schemeClr>
              </a:solidFill>
              <a:latin typeface="+mj-lt"/>
            </a:endParaRPr>
          </a:p>
          <a:p>
            <a:endParaRPr lang="en-US" dirty="0">
              <a:solidFill>
                <a:schemeClr val="tx1">
                  <a:lumMod val="95000"/>
                  <a:lumOff val="5000"/>
                </a:schemeClr>
              </a:solidFill>
            </a:endParaRP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095999" y="4043023"/>
            <a:ext cx="5065776" cy="448056"/>
          </a:xfrm>
        </p:spPr>
        <p:txBody>
          <a:bodyPr/>
          <a:lstStyle/>
          <a:p>
            <a:pPr marL="342900" indent="-342900">
              <a:buFont typeface="Arial" panose="020B0604020202020204" pitchFamily="34" charset="0"/>
              <a:buChar char="•"/>
            </a:pPr>
            <a:r>
              <a:rPr lang="en-US" dirty="0"/>
              <a:t>Only Minute difference in Fractions.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normAutofit/>
          </a:bodyPr>
          <a:lstStyle/>
          <a:p>
            <a:r>
              <a:rPr lang="en-US" sz="2000" dirty="0">
                <a:latin typeface="+mj-lt"/>
              </a:rPr>
              <a:t>We can conclude that Department </a:t>
            </a:r>
            <a:r>
              <a:rPr lang="en-US" sz="2000" dirty="0" err="1">
                <a:latin typeface="+mj-lt"/>
              </a:rPr>
              <a:t>dosent</a:t>
            </a:r>
            <a:r>
              <a:rPr lang="en-US" sz="2000" dirty="0">
                <a:latin typeface="+mj-lt"/>
              </a:rPr>
              <a:t> matter for the Attrition Of Employee..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15" name="Picture 14">
            <a:extLst>
              <a:ext uri="{FF2B5EF4-FFF2-40B4-BE49-F238E27FC236}">
                <a16:creationId xmlns:a16="http://schemas.microsoft.com/office/drawing/2014/main" id="{3E568F22-D19A-B2FC-7050-9A94C6B274A2}"/>
              </a:ext>
            </a:extLst>
          </p:cNvPr>
          <p:cNvPicPr>
            <a:picLocks noChangeAspect="1"/>
          </p:cNvPicPr>
          <p:nvPr/>
        </p:nvPicPr>
        <p:blipFill>
          <a:blip r:embed="rId3"/>
          <a:stretch>
            <a:fillRect/>
          </a:stretch>
        </p:blipFill>
        <p:spPr>
          <a:xfrm>
            <a:off x="147144" y="136524"/>
            <a:ext cx="5948855" cy="6584951"/>
          </a:xfrm>
          <a:prstGeom prst="rect">
            <a:avLst/>
          </a:prstGeom>
        </p:spPr>
      </p:pic>
    </p:spTree>
    <p:extLst>
      <p:ext uri="{BB962C8B-B14F-4D97-AF65-F5344CB8AC3E}">
        <p14:creationId xmlns:p14="http://schemas.microsoft.com/office/powerpoint/2010/main" val="298561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normAutofit fontScale="90000"/>
          </a:bodyPr>
          <a:lstStyle/>
          <a:p>
            <a:r>
              <a:rPr lang="en-IN" sz="2700" b="1" i="1" dirty="0">
                <a:solidFill>
                  <a:srgbClr val="FF0000"/>
                </a:solidFill>
                <a:cs typeface="Arial" panose="020B0604020202020204" pitchFamily="34" charset="0"/>
              </a:rPr>
              <a:t>2..  Average </a:t>
            </a:r>
            <a:r>
              <a:rPr lang="en-IN" sz="2400" b="1" i="1" dirty="0">
                <a:solidFill>
                  <a:srgbClr val="FF0000"/>
                </a:solidFill>
              </a:rPr>
              <a:t>Hourly</a:t>
            </a:r>
            <a:r>
              <a:rPr lang="en-IN" sz="2700" b="1" i="1" dirty="0">
                <a:solidFill>
                  <a:srgbClr val="FF0000"/>
                </a:solidFill>
                <a:cs typeface="Arial" panose="020B0604020202020204" pitchFamily="34" charset="0"/>
              </a:rPr>
              <a:t> rate of Male                                                   	Research Scientist</a:t>
            </a:r>
            <a:br>
              <a:rPr lang="en-IN" b="1" dirty="0">
                <a:solidFill>
                  <a:schemeClr val="accent3">
                    <a:lumMod val="75000"/>
                  </a:schemeClr>
                </a:solidFill>
                <a:latin typeface="+mj-lt"/>
              </a:rPr>
            </a:br>
            <a:endParaRPr lang="en-US" dirty="0"/>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2843641" y="4585717"/>
            <a:ext cx="1366344" cy="1083564"/>
          </a:xfrm>
        </p:spPr>
        <p:txBody>
          <a:bodyPr>
            <a:normAutofit/>
          </a:bodyPr>
          <a:lstStyle/>
          <a:p>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sz="2400" b="1" dirty="0">
                <a:solidFill>
                  <a:schemeClr val="tx1">
                    <a:lumMod val="95000"/>
                    <a:lumOff val="5000"/>
                  </a:schemeClr>
                </a:solidFill>
                <a:latin typeface="+mj-lt"/>
                <a:cs typeface="Aparajita" panose="02020603050405020304" pitchFamily="18" charset="0"/>
              </a:rPr>
              <a:t>The table gives Information about Average Hourly Rate of Male Research Scientist which is </a:t>
            </a:r>
            <a:r>
              <a:rPr lang="en-US" sz="2400" b="1" dirty="0">
                <a:solidFill>
                  <a:schemeClr val="accent4">
                    <a:lumMod val="75000"/>
                  </a:schemeClr>
                </a:solidFill>
                <a:latin typeface="+mj-lt"/>
                <a:cs typeface="Aparajita" panose="02020603050405020304" pitchFamily="18" charset="0"/>
              </a:rPr>
              <a:t>114.45</a:t>
            </a:r>
            <a:endParaRPr lang="en-IN" sz="2400" b="1" dirty="0">
              <a:solidFill>
                <a:schemeClr val="accent4">
                  <a:lumMod val="75000"/>
                </a:schemeClr>
              </a:solidFill>
              <a:latin typeface="+mj-lt"/>
              <a:cs typeface="Aparajita" panose="02020603050405020304" pitchFamily="18" charset="0"/>
            </a:endParaRP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flipH="1">
            <a:off x="13115040" y="3878317"/>
            <a:ext cx="1252599" cy="707399"/>
          </a:xfrm>
        </p:spPr>
        <p:txBody>
          <a:bodyPr>
            <a:normAutofit/>
          </a:bodyPr>
          <a:lstStyle/>
          <a:p>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13001295" y="2459421"/>
            <a:ext cx="1366344" cy="969580"/>
          </a:xfrm>
        </p:spPr>
        <p:txBody>
          <a:bodyPr/>
          <a:lstStyle/>
          <a:p>
            <a:endParaRPr lang="en-US"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8</a:t>
            </a:fld>
            <a:endParaRPr lang="en-US" dirty="0"/>
          </a:p>
        </p:txBody>
      </p:sp>
      <p:graphicFrame>
        <p:nvGraphicFramePr>
          <p:cNvPr id="8" name="Chart 7">
            <a:extLst>
              <a:ext uri="{FF2B5EF4-FFF2-40B4-BE49-F238E27FC236}">
                <a16:creationId xmlns:a16="http://schemas.microsoft.com/office/drawing/2014/main" id="{D9D50676-2AAD-826B-B829-7ACD29D440FD}"/>
              </a:ext>
            </a:extLst>
          </p:cNvPr>
          <p:cNvGraphicFramePr>
            <a:graphicFrameLocks/>
          </p:cNvGraphicFramePr>
          <p:nvPr>
            <p:extLst>
              <p:ext uri="{D42A27DB-BD31-4B8C-83A1-F6EECF244321}">
                <p14:modId xmlns:p14="http://schemas.microsoft.com/office/powerpoint/2010/main" val="2562008156"/>
              </p:ext>
            </p:extLst>
          </p:nvPr>
        </p:nvGraphicFramePr>
        <p:xfrm>
          <a:off x="835153" y="252248"/>
          <a:ext cx="3694806" cy="62221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71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91072" y="515008"/>
            <a:ext cx="4974336" cy="1292772"/>
          </a:xfrm>
        </p:spPr>
        <p:txBody>
          <a:bodyPr>
            <a:normAutofit fontScale="90000"/>
          </a:bodyPr>
          <a:lstStyle/>
          <a:p>
            <a:r>
              <a:rPr lang="en-IN" sz="2700" b="1" i="1" dirty="0">
                <a:solidFill>
                  <a:srgbClr val="FF0000"/>
                </a:solidFill>
                <a:latin typeface="+mj-lt"/>
              </a:rPr>
              <a:t>3..   Attrition rate Vs Monthly income 		stats</a:t>
            </a:r>
            <a:br>
              <a:rPr lang="en-IN" dirty="0">
                <a:latin typeface="+mj-lt"/>
              </a:rPr>
            </a:br>
            <a:endParaRPr lang="en-US" dirty="0"/>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6289612" y="1426464"/>
            <a:ext cx="5067235" cy="1292772"/>
          </a:xfrm>
        </p:spPr>
        <p:txBody>
          <a:bodyPr>
            <a:normAutofit/>
          </a:bodyPr>
          <a:lstStyle/>
          <a:p>
            <a:pPr marL="342900" indent="-342900">
              <a:buFont typeface="Arial" panose="020B0604020202020204" pitchFamily="34" charset="0"/>
              <a:buChar char="•"/>
            </a:pPr>
            <a:r>
              <a:rPr lang="en-US" sz="2000" dirty="0">
                <a:solidFill>
                  <a:schemeClr val="tx1">
                    <a:lumMod val="95000"/>
                    <a:lumOff val="5000"/>
                  </a:schemeClr>
                </a:solidFill>
                <a:latin typeface="+mj-lt"/>
              </a:rPr>
              <a:t>The bar chart explains attrition rate of employees in monthly income group.</a:t>
            </a:r>
          </a:p>
          <a:p>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89612" y="2517544"/>
            <a:ext cx="4974336" cy="1455366"/>
          </a:xfrm>
        </p:spPr>
        <p:txBody>
          <a:bodyPr>
            <a:normAutofit/>
          </a:bodyPr>
          <a:lstStyle/>
          <a:p>
            <a:r>
              <a:rPr lang="en-US" sz="2000" dirty="0">
                <a:solidFill>
                  <a:schemeClr val="tx1">
                    <a:lumMod val="95000"/>
                    <a:lumOff val="5000"/>
                  </a:schemeClr>
                </a:solidFill>
                <a:latin typeface="+mj-lt"/>
              </a:rPr>
              <a:t>The groups are created according to monthly salary income having that range. Ex. The employee  having salary &gt;30,000 &amp; &lt;=40,000 are belongs to 30K – 40K group and so on</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89612" y="4340868"/>
            <a:ext cx="5065776" cy="924814"/>
          </a:xfrm>
        </p:spPr>
        <p:txBody>
          <a:bodyPr>
            <a:normAutofit fontScale="92500" lnSpcReduction="20000"/>
          </a:bodyPr>
          <a:lstStyle/>
          <a:p>
            <a:pPr marL="342900" indent="-342900">
              <a:buFont typeface="Arial" panose="020B0604020202020204" pitchFamily="34" charset="0"/>
              <a:buChar char="•"/>
            </a:pPr>
            <a:r>
              <a:rPr lang="en-US" sz="2000" dirty="0">
                <a:solidFill>
                  <a:schemeClr val="tx1">
                    <a:lumMod val="95000"/>
                    <a:lumOff val="5000"/>
                  </a:schemeClr>
                </a:solidFill>
              </a:rPr>
              <a:t>The count of employees </a:t>
            </a:r>
            <a:r>
              <a:rPr lang="en-US" dirty="0">
                <a:solidFill>
                  <a:schemeClr val="tx1">
                    <a:lumMod val="95000"/>
                    <a:lumOff val="5000"/>
                  </a:schemeClr>
                </a:solidFill>
              </a:rPr>
              <a:t>having monthly income between particular group </a:t>
            </a:r>
            <a:r>
              <a:rPr lang="en-US" sz="2000" dirty="0">
                <a:solidFill>
                  <a:schemeClr val="tx1">
                    <a:lumMod val="95000"/>
                    <a:lumOff val="5000"/>
                  </a:schemeClr>
                </a:solidFill>
              </a:rPr>
              <a:t>who have left the company are presented in vertical  column bar.</a:t>
            </a:r>
          </a:p>
          <a:p>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89612" y="5181600"/>
            <a:ext cx="5065776" cy="1324302"/>
          </a:xfrm>
        </p:spPr>
        <p:txBody>
          <a:bodyPr/>
          <a:lstStyle/>
          <a:p>
            <a:r>
              <a:rPr lang="en-US" sz="2000" dirty="0">
                <a:solidFill>
                  <a:schemeClr val="tx1">
                    <a:lumMod val="95000"/>
                    <a:lumOff val="5000"/>
                  </a:schemeClr>
                </a:solidFill>
                <a:latin typeface="+mj-lt"/>
              </a:rPr>
              <a:t>In this bar chart we can see that employees who are having higher salaries are also resigning from the company</a:t>
            </a:r>
            <a:r>
              <a:rPr lang="en-US" sz="2000" dirty="0">
                <a:latin typeface="+mj-lt"/>
              </a:rPr>
              <a:t>.</a:t>
            </a:r>
            <a:endParaRPr lang="en-IN" sz="2000" dirty="0">
              <a:latin typeface="+mj-lt"/>
            </a:endParaRPr>
          </a:p>
          <a:p>
            <a:endParaRPr lang="en-US" sz="2000" dirty="0">
              <a:latin typeface="+mj-lt"/>
            </a:endParaRP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9</a:t>
            </a:fld>
            <a:endParaRPr lang="en-US" dirty="0"/>
          </a:p>
        </p:txBody>
      </p:sp>
      <p:graphicFrame>
        <p:nvGraphicFramePr>
          <p:cNvPr id="8" name="Chart 7">
            <a:extLst>
              <a:ext uri="{FF2B5EF4-FFF2-40B4-BE49-F238E27FC236}">
                <a16:creationId xmlns:a16="http://schemas.microsoft.com/office/drawing/2014/main" id="{A8A74E7D-306F-D060-2016-7272DE761E69}"/>
              </a:ext>
            </a:extLst>
          </p:cNvPr>
          <p:cNvGraphicFramePr>
            <a:graphicFrameLocks/>
          </p:cNvGraphicFramePr>
          <p:nvPr>
            <p:extLst>
              <p:ext uri="{D42A27DB-BD31-4B8C-83A1-F6EECF244321}">
                <p14:modId xmlns:p14="http://schemas.microsoft.com/office/powerpoint/2010/main" val="3090974883"/>
              </p:ext>
            </p:extLst>
          </p:nvPr>
        </p:nvGraphicFramePr>
        <p:xfrm>
          <a:off x="73573" y="136526"/>
          <a:ext cx="5827356" cy="65849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723672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{4A2B37EF-28A0-40DD-90C7-0BCD5F4D9DCF}tf56410444_win32</Template>
  <TotalTime>513</TotalTime>
  <Words>1069</Words>
  <Application>Microsoft Office PowerPoint</Application>
  <PresentationFormat>Widescreen</PresentationFormat>
  <Paragraphs>120</Paragraphs>
  <Slides>15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arial</vt:lpstr>
      <vt:lpstr>Baskerville</vt:lpstr>
      <vt:lpstr>Baskerville Old Face</vt:lpstr>
      <vt:lpstr>Bell MT</vt:lpstr>
      <vt:lpstr>Calibri</vt:lpstr>
      <vt:lpstr>Calibri Light</vt:lpstr>
      <vt:lpstr>Footlight MT Light</vt:lpstr>
      <vt:lpstr>Forte</vt:lpstr>
      <vt:lpstr>Gill Sans Light</vt:lpstr>
      <vt:lpstr>Gill Sans Nova</vt:lpstr>
      <vt:lpstr>Gill Sans Nova Light</vt:lpstr>
      <vt:lpstr>PT Serif</vt:lpstr>
      <vt:lpstr>Segoe UI Semibold</vt:lpstr>
      <vt:lpstr>Office Theme</vt:lpstr>
      <vt:lpstr>ATTRITION </vt:lpstr>
      <vt:lpstr>Introduction</vt:lpstr>
      <vt:lpstr>Project Members </vt:lpstr>
      <vt:lpstr>Agenda</vt:lpstr>
      <vt:lpstr>About The Project</vt:lpstr>
      <vt:lpstr>Employee attrition occurs when the size of your workforce diminishes over time due to unavoidable factors such as employee resignation for personal or professional reasons. Employees are leaving the workforce faster than they are hired, and it is often outside the employer’s control </vt:lpstr>
      <vt:lpstr>1.. Average Attrition Rate for all  Departments </vt:lpstr>
      <vt:lpstr>2..  Average Hourly rate of Male                                                    Research Scientist </vt:lpstr>
      <vt:lpstr>3..   Attrition rate Vs Monthly income   stats </vt:lpstr>
      <vt:lpstr>4..  Average working years for each     Department </vt:lpstr>
      <vt:lpstr>5..   Job Role Vs Work life balance </vt:lpstr>
      <vt:lpstr>6..  Attrition Rate Vs Year since last  promotion relation </vt:lpstr>
      <vt:lpstr>Dashboard </vt:lpstr>
      <vt:lpstr>Summary </vt:lpstr>
      <vt:lpstr>       VANDANA   THANGE          vandanathange777@gmail.com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dc:title>
  <dc:creator>Vandana Thange</dc:creator>
  <cp:lastModifiedBy>Vandana Thange</cp:lastModifiedBy>
  <cp:revision>1</cp:revision>
  <dcterms:created xsi:type="dcterms:W3CDTF">2023-02-25T20:21:09Z</dcterms:created>
  <dcterms:modified xsi:type="dcterms:W3CDTF">2023-02-27T17:38:26Z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