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42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icrosoft Sans Serif" panose="020B0604020202020204" pitchFamily="34" charset="0"/>
      <p:regular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67804-8E83-42ED-BDAF-2CE0CB97B917}" v="1" dt="2024-05-03T16:27:13.662"/>
  </p1510:revLst>
</p1510:revInfo>
</file>

<file path=ppt/tableStyles.xml><?xml version="1.0" encoding="utf-8"?>
<a:tblStyleLst xmlns:a="http://schemas.openxmlformats.org/drawingml/2006/main" def="{26D6AF2E-184C-4D7F-93A8-E431A136F786}">
  <a:tblStyle styleId="{26D6AF2E-184C-4D7F-93A8-E431A136F7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li Santosh Sawant" userId="304982ed-d248-40bd-bedc-8e7e1390ae84" providerId="ADAL" clId="{E0967804-8E83-42ED-BDAF-2CE0CB97B917}"/>
    <pc:docChg chg="undo custSel addSld modSld sldOrd">
      <pc:chgData name="Sayli Santosh Sawant" userId="304982ed-d248-40bd-bedc-8e7e1390ae84" providerId="ADAL" clId="{E0967804-8E83-42ED-BDAF-2CE0CB97B917}" dt="2024-05-03T20:14:17.915" v="74"/>
      <pc:docMkLst>
        <pc:docMk/>
      </pc:docMkLst>
      <pc:sldChg chg="modSp mod">
        <pc:chgData name="Sayli Santosh Sawant" userId="304982ed-d248-40bd-bedc-8e7e1390ae84" providerId="ADAL" clId="{E0967804-8E83-42ED-BDAF-2CE0CB97B917}" dt="2024-05-03T16:27:13.930" v="1" actId="27636"/>
        <pc:sldMkLst>
          <pc:docMk/>
          <pc:sldMk cId="0" sldId="260"/>
        </pc:sldMkLst>
        <pc:spChg chg="mod">
          <ac:chgData name="Sayli Santosh Sawant" userId="304982ed-d248-40bd-bedc-8e7e1390ae84" providerId="ADAL" clId="{E0967804-8E83-42ED-BDAF-2CE0CB97B917}" dt="2024-05-03T16:27:13.930" v="1" actId="27636"/>
          <ac:spMkLst>
            <pc:docMk/>
            <pc:sldMk cId="0" sldId="260"/>
            <ac:spMk id="113" creationId="{00000000-0000-0000-0000-000000000000}"/>
          </ac:spMkLst>
        </pc:spChg>
      </pc:sldChg>
      <pc:sldChg chg="modSp mod">
        <pc:chgData name="Sayli Santosh Sawant" userId="304982ed-d248-40bd-bedc-8e7e1390ae84" providerId="ADAL" clId="{E0967804-8E83-42ED-BDAF-2CE0CB97B917}" dt="2024-05-03T16:27:13.945" v="2" actId="27636"/>
        <pc:sldMkLst>
          <pc:docMk/>
          <pc:sldMk cId="0" sldId="261"/>
        </pc:sldMkLst>
        <pc:spChg chg="mod">
          <ac:chgData name="Sayli Santosh Sawant" userId="304982ed-d248-40bd-bedc-8e7e1390ae84" providerId="ADAL" clId="{E0967804-8E83-42ED-BDAF-2CE0CB97B917}" dt="2024-05-03T16:27:13.945" v="2" actId="27636"/>
          <ac:spMkLst>
            <pc:docMk/>
            <pc:sldMk cId="0" sldId="261"/>
            <ac:spMk id="120" creationId="{00000000-0000-0000-0000-000000000000}"/>
          </ac:spMkLst>
        </pc:spChg>
      </pc:sldChg>
      <pc:sldChg chg="modSp mod">
        <pc:chgData name="Sayli Santosh Sawant" userId="304982ed-d248-40bd-bedc-8e7e1390ae84" providerId="ADAL" clId="{E0967804-8E83-42ED-BDAF-2CE0CB97B917}" dt="2024-05-03T18:05:58.505" v="20" actId="14734"/>
        <pc:sldMkLst>
          <pc:docMk/>
          <pc:sldMk cId="0" sldId="264"/>
        </pc:sldMkLst>
        <pc:spChg chg="mod">
          <ac:chgData name="Sayli Santosh Sawant" userId="304982ed-d248-40bd-bedc-8e7e1390ae84" providerId="ADAL" clId="{E0967804-8E83-42ED-BDAF-2CE0CB97B917}" dt="2024-05-03T18:04:30.524" v="19" actId="1076"/>
          <ac:spMkLst>
            <pc:docMk/>
            <pc:sldMk cId="0" sldId="264"/>
            <ac:spMk id="137" creationId="{00000000-0000-0000-0000-000000000000}"/>
          </ac:spMkLst>
        </pc:spChg>
        <pc:graphicFrameChg chg="modGraphic">
          <ac:chgData name="Sayli Santosh Sawant" userId="304982ed-d248-40bd-bedc-8e7e1390ae84" providerId="ADAL" clId="{E0967804-8E83-42ED-BDAF-2CE0CB97B917}" dt="2024-05-03T18:05:58.505" v="20" actId="14734"/>
          <ac:graphicFrameMkLst>
            <pc:docMk/>
            <pc:sldMk cId="0" sldId="264"/>
            <ac:graphicFrameMk id="140" creationId="{00000000-0000-0000-0000-000000000000}"/>
          </ac:graphicFrameMkLst>
        </pc:graphicFrameChg>
      </pc:sldChg>
      <pc:sldChg chg="addSp modSp add mod ord setBg">
        <pc:chgData name="Sayli Santosh Sawant" userId="304982ed-d248-40bd-bedc-8e7e1390ae84" providerId="ADAL" clId="{E0967804-8E83-42ED-BDAF-2CE0CB97B917}" dt="2024-05-03T20:14:17.915" v="74"/>
        <pc:sldMkLst>
          <pc:docMk/>
          <pc:sldMk cId="822811542" sldId="426"/>
        </pc:sldMkLst>
        <pc:spChg chg="mod">
          <ac:chgData name="Sayli Santosh Sawant" userId="304982ed-d248-40bd-bedc-8e7e1390ae84" providerId="ADAL" clId="{E0967804-8E83-42ED-BDAF-2CE0CB97B917}" dt="2024-05-03T19:52:20.533" v="69" actId="20577"/>
          <ac:spMkLst>
            <pc:docMk/>
            <pc:sldMk cId="822811542" sldId="426"/>
            <ac:spMk id="4" creationId="{D4DBEE55-4052-5138-4E82-00D79ACEB8A8}"/>
          </ac:spMkLst>
        </pc:spChg>
        <pc:spChg chg="mod">
          <ac:chgData name="Sayli Santosh Sawant" userId="304982ed-d248-40bd-bedc-8e7e1390ae84" providerId="ADAL" clId="{E0967804-8E83-42ED-BDAF-2CE0CB97B917}" dt="2024-05-03T16:28:00.551" v="5" actId="207"/>
          <ac:spMkLst>
            <pc:docMk/>
            <pc:sldMk cId="822811542" sldId="426"/>
            <ac:spMk id="5" creationId="{CD85BE3B-E4BA-34E0-AD15-AD054E14DC48}"/>
          </ac:spMkLst>
        </pc:spChg>
        <pc:spChg chg="mod">
          <ac:chgData name="Sayli Santosh Sawant" userId="304982ed-d248-40bd-bedc-8e7e1390ae84" providerId="ADAL" clId="{E0967804-8E83-42ED-BDAF-2CE0CB97B917}" dt="2024-05-03T16:29:33.747" v="14" actId="113"/>
          <ac:spMkLst>
            <pc:docMk/>
            <pc:sldMk cId="822811542" sldId="426"/>
            <ac:spMk id="10" creationId="{D136732C-05A5-8F03-BB55-4A964F10D4C3}"/>
          </ac:spMkLst>
        </pc:spChg>
        <pc:spChg chg="mod">
          <ac:chgData name="Sayli Santosh Sawant" userId="304982ed-d248-40bd-bedc-8e7e1390ae84" providerId="ADAL" clId="{E0967804-8E83-42ED-BDAF-2CE0CB97B917}" dt="2024-05-03T19:51:39.684" v="64" actId="1076"/>
          <ac:spMkLst>
            <pc:docMk/>
            <pc:sldMk cId="822811542" sldId="426"/>
            <ac:spMk id="11" creationId="{D412D320-5697-762E-00C0-FE767DFCEDE1}"/>
          </ac:spMkLst>
        </pc:spChg>
        <pc:spChg chg="mod">
          <ac:chgData name="Sayli Santosh Sawant" userId="304982ed-d248-40bd-bedc-8e7e1390ae84" providerId="ADAL" clId="{E0967804-8E83-42ED-BDAF-2CE0CB97B917}" dt="2024-05-03T20:14:17.915" v="74"/>
          <ac:spMkLst>
            <pc:docMk/>
            <pc:sldMk cId="822811542" sldId="426"/>
            <ac:spMk id="15" creationId="{2BABF6A8-7401-ECC0-E079-ACEFADACDC96}"/>
          </ac:spMkLst>
        </pc:spChg>
        <pc:picChg chg="add mod modCrop">
          <ac:chgData name="Sayli Santosh Sawant" userId="304982ed-d248-40bd-bedc-8e7e1390ae84" providerId="ADAL" clId="{E0967804-8E83-42ED-BDAF-2CE0CB97B917}" dt="2024-05-03T19:52:01.128" v="67" actId="732"/>
          <ac:picMkLst>
            <pc:docMk/>
            <pc:sldMk cId="822811542" sldId="426"/>
            <ac:picMk id="6" creationId="{2D39CF67-7F26-71DA-C5BE-8024CE7A82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ba77e21b7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ba77e21b7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ba61829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ba61829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ba61829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ba61829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ba61829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ba61829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1769b334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1769b334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1769b33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1769b33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1769b33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1769b33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1769b334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1769b334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1769b334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1769b334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5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aninstituteofscience-my.sharepoint.com/:v:/g/personal/saylisantosh_iisc_ac_in/EYkqw3X3GgJFucVsfOE00s4BmcyrR_1gBI02yrlHW96tjw?nav=eyJyZWZlcnJhbEluZm8iOnsicmVmZXJyYWxBcHAiOiJPbmVEcml2ZUZvckJ1c2luZXNzIiwicmVmZXJyYWxBcHBQbGF0Zm9ybSI6IldlYiIsInJlZmVycmFsTW9kZSI6InZpZXciLCJyZWZlcnJhbFZpZXciOiJNeUZpbGVzTGlua0NvcHkifX0&amp;e=lclP4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85BE3B-E4BA-34E0-AD15-AD054E14DC48}"/>
              </a:ext>
            </a:extLst>
          </p:cNvPr>
          <p:cNvSpPr/>
          <p:nvPr/>
        </p:nvSpPr>
        <p:spPr>
          <a:xfrm>
            <a:off x="-2381" y="-450"/>
            <a:ext cx="9141619" cy="7862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8E69F-6E2C-4F8E-8B76-5BF25C151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0048" y="0"/>
            <a:ext cx="6863953" cy="49172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Graphik Bold" panose="020B0803030202060203" pitchFamily="34" charset="0"/>
              </a:rPr>
              <a:t>GESTURE CONTROLLED SLIDE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BEE55-4052-5138-4E82-00D79ACEB8A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80048" y="488157"/>
            <a:ext cx="6863953" cy="297656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Graphik Regular" panose="020B050303020206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Sayli Sawant (CPS), Vandana Maurya (CPS), and Pandarasamy Arjunan</a:t>
            </a:r>
            <a:endParaRPr lang="en-SG" sz="1200" b="1" i="1" dirty="0">
              <a:solidFill>
                <a:schemeClr val="bg1"/>
              </a:solidFill>
              <a:latin typeface="Graphik Regular" panose="020B0503030202060203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799CAB3-6D55-D0E7-DD0E-0CB592DF0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32711" y="-450"/>
            <a:ext cx="775842" cy="73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36732C-05A5-8F03-BB55-4A964F10D4C3}"/>
              </a:ext>
            </a:extLst>
          </p:cNvPr>
          <p:cNvSpPr txBox="1">
            <a:spLocks/>
          </p:cNvSpPr>
          <p:nvPr/>
        </p:nvSpPr>
        <p:spPr>
          <a:xfrm>
            <a:off x="3165068" y="944458"/>
            <a:ext cx="2835000" cy="4049972"/>
          </a:xfrm>
          <a:prstGeom prst="roundRect">
            <a:avLst>
              <a:gd name="adj" fmla="val 2265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/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3pPr>
            <a:lvl4pPr marL="85267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4pPr>
            <a:lvl5pPr marL="103555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Graphik Semibold" panose="020B070303020206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Dataset / Data collection</a:t>
            </a:r>
            <a:endParaRPr lang="en-US" sz="825" b="1" dirty="0">
              <a:solidFill>
                <a:schemeClr val="accent5">
                  <a:lumMod val="75000"/>
                </a:schemeClr>
              </a:solidFill>
              <a:latin typeface="Graphik Regular" panose="020B0503030202060203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Number of classes</a:t>
            </a: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4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Number of samples:</a:t>
            </a: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50/class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Pre-processing:</a:t>
            </a: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marL="460364" lvl="1" indent="-257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Preprocessing and Rasterization</a:t>
            </a:r>
          </a:p>
          <a:p>
            <a:pPr marL="460364" lvl="1" indent="-257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Augmentation</a:t>
            </a:r>
          </a:p>
          <a:p>
            <a:pPr marL="460364" lvl="1" indent="-257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Shuffling</a:t>
            </a:r>
          </a:p>
          <a:p>
            <a:pPr marL="203189" lvl="1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25" dirty="0">
              <a:solidFill>
                <a:schemeClr val="tx1"/>
              </a:solidFill>
              <a:latin typeface="Graphik Regular" panose="020B0503030202060203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03189" lvl="1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25" dirty="0">
              <a:solidFill>
                <a:schemeClr val="accent2"/>
              </a:solidFill>
              <a:latin typeface="Graphik Semibold" panose="020B0703030202060203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spcAft>
                <a:spcPts val="450"/>
              </a:spcAft>
              <a:buNone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Graphik Semibold" panose="020B070303020206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Edge AI Model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Architecture</a:t>
            </a: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Utilizes DL architecture to interpret hand gestures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Employs CNN for feature extraction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Fully connected layers for gesture classification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 compression: 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Tensorflow</a:t>
            </a: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646173 bytes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Tensorflow</a:t>
            </a: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Lite Quantized: 31016 bytes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 characteristics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High accuracy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Low latency</a:t>
            </a:r>
          </a:p>
          <a:p>
            <a:pPr lvl="1"/>
            <a:endParaRPr lang="en-US" sz="1050" dirty="0">
              <a:solidFill>
                <a:schemeClr val="tx1"/>
              </a:solidFill>
              <a:latin typeface="Graphik Regular" panose="020B0503030202060203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412D320-5697-762E-00C0-FE767DFCEDE1}"/>
              </a:ext>
            </a:extLst>
          </p:cNvPr>
          <p:cNvSpPr txBox="1">
            <a:spLocks/>
          </p:cNvSpPr>
          <p:nvPr/>
        </p:nvSpPr>
        <p:spPr>
          <a:xfrm>
            <a:off x="145536" y="944458"/>
            <a:ext cx="2835000" cy="4054106"/>
          </a:xfrm>
          <a:prstGeom prst="roundRect">
            <a:avLst>
              <a:gd name="adj" fmla="val 3051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416048571">
                  <a:custGeom>
                    <a:avLst/>
                    <a:gdLst>
                      <a:gd name="connsiteX0" fmla="*/ 0 w 3780000"/>
                      <a:gd name="connsiteY0" fmla="*/ 0 h 5336255"/>
                      <a:gd name="connsiteX1" fmla="*/ 516600 w 3780000"/>
                      <a:gd name="connsiteY1" fmla="*/ 0 h 5336255"/>
                      <a:gd name="connsiteX2" fmla="*/ 1222200 w 3780000"/>
                      <a:gd name="connsiteY2" fmla="*/ 0 h 5336255"/>
                      <a:gd name="connsiteX3" fmla="*/ 1776600 w 3780000"/>
                      <a:gd name="connsiteY3" fmla="*/ 0 h 5336255"/>
                      <a:gd name="connsiteX4" fmla="*/ 2444400 w 3780000"/>
                      <a:gd name="connsiteY4" fmla="*/ 0 h 5336255"/>
                      <a:gd name="connsiteX5" fmla="*/ 2961000 w 3780000"/>
                      <a:gd name="connsiteY5" fmla="*/ 0 h 5336255"/>
                      <a:gd name="connsiteX6" fmla="*/ 3780000 w 3780000"/>
                      <a:gd name="connsiteY6" fmla="*/ 0 h 5336255"/>
                      <a:gd name="connsiteX7" fmla="*/ 3780000 w 3780000"/>
                      <a:gd name="connsiteY7" fmla="*/ 560307 h 5336255"/>
                      <a:gd name="connsiteX8" fmla="*/ 3780000 w 3780000"/>
                      <a:gd name="connsiteY8" fmla="*/ 1227339 h 5336255"/>
                      <a:gd name="connsiteX9" fmla="*/ 3780000 w 3780000"/>
                      <a:gd name="connsiteY9" fmla="*/ 1841008 h 5336255"/>
                      <a:gd name="connsiteX10" fmla="*/ 3780000 w 3780000"/>
                      <a:gd name="connsiteY10" fmla="*/ 2401315 h 5336255"/>
                      <a:gd name="connsiteX11" fmla="*/ 3780000 w 3780000"/>
                      <a:gd name="connsiteY11" fmla="*/ 2961622 h 5336255"/>
                      <a:gd name="connsiteX12" fmla="*/ 3780000 w 3780000"/>
                      <a:gd name="connsiteY12" fmla="*/ 3682016 h 5336255"/>
                      <a:gd name="connsiteX13" fmla="*/ 3780000 w 3780000"/>
                      <a:gd name="connsiteY13" fmla="*/ 4349048 h 5336255"/>
                      <a:gd name="connsiteX14" fmla="*/ 3780000 w 3780000"/>
                      <a:gd name="connsiteY14" fmla="*/ 5336255 h 5336255"/>
                      <a:gd name="connsiteX15" fmla="*/ 3263400 w 3780000"/>
                      <a:gd name="connsiteY15" fmla="*/ 5336255 h 5336255"/>
                      <a:gd name="connsiteX16" fmla="*/ 2557800 w 3780000"/>
                      <a:gd name="connsiteY16" fmla="*/ 5336255 h 5336255"/>
                      <a:gd name="connsiteX17" fmla="*/ 2003400 w 3780000"/>
                      <a:gd name="connsiteY17" fmla="*/ 5336255 h 5336255"/>
                      <a:gd name="connsiteX18" fmla="*/ 1297800 w 3780000"/>
                      <a:gd name="connsiteY18" fmla="*/ 5336255 h 5336255"/>
                      <a:gd name="connsiteX19" fmla="*/ 781200 w 3780000"/>
                      <a:gd name="connsiteY19" fmla="*/ 5336255 h 5336255"/>
                      <a:gd name="connsiteX20" fmla="*/ 0 w 3780000"/>
                      <a:gd name="connsiteY20" fmla="*/ 5336255 h 5336255"/>
                      <a:gd name="connsiteX21" fmla="*/ 0 w 3780000"/>
                      <a:gd name="connsiteY21" fmla="*/ 4722586 h 5336255"/>
                      <a:gd name="connsiteX22" fmla="*/ 0 w 3780000"/>
                      <a:gd name="connsiteY22" fmla="*/ 4108916 h 5336255"/>
                      <a:gd name="connsiteX23" fmla="*/ 0 w 3780000"/>
                      <a:gd name="connsiteY23" fmla="*/ 3441884 h 5336255"/>
                      <a:gd name="connsiteX24" fmla="*/ 0 w 3780000"/>
                      <a:gd name="connsiteY24" fmla="*/ 2774853 h 5336255"/>
                      <a:gd name="connsiteX25" fmla="*/ 0 w 3780000"/>
                      <a:gd name="connsiteY25" fmla="*/ 2001096 h 5336255"/>
                      <a:gd name="connsiteX26" fmla="*/ 0 w 3780000"/>
                      <a:gd name="connsiteY26" fmla="*/ 1387426 h 5336255"/>
                      <a:gd name="connsiteX27" fmla="*/ 0 w 3780000"/>
                      <a:gd name="connsiteY27" fmla="*/ 827120 h 5336255"/>
                      <a:gd name="connsiteX28" fmla="*/ 0 w 3780000"/>
                      <a:gd name="connsiteY28" fmla="*/ 0 h 5336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780000" h="5336255" fill="none" extrusionOk="0">
                        <a:moveTo>
                          <a:pt x="0" y="0"/>
                        </a:moveTo>
                        <a:cubicBezTo>
                          <a:pt x="184711" y="-2424"/>
                          <a:pt x="376809" y="-12452"/>
                          <a:pt x="516600" y="0"/>
                        </a:cubicBezTo>
                        <a:cubicBezTo>
                          <a:pt x="656391" y="12452"/>
                          <a:pt x="943668" y="916"/>
                          <a:pt x="1222200" y="0"/>
                        </a:cubicBezTo>
                        <a:cubicBezTo>
                          <a:pt x="1500732" y="-916"/>
                          <a:pt x="1649691" y="-14596"/>
                          <a:pt x="1776600" y="0"/>
                        </a:cubicBezTo>
                        <a:cubicBezTo>
                          <a:pt x="1903509" y="14596"/>
                          <a:pt x="2179654" y="-25253"/>
                          <a:pt x="2444400" y="0"/>
                        </a:cubicBezTo>
                        <a:cubicBezTo>
                          <a:pt x="2709146" y="25253"/>
                          <a:pt x="2803065" y="15243"/>
                          <a:pt x="2961000" y="0"/>
                        </a:cubicBezTo>
                        <a:cubicBezTo>
                          <a:pt x="3118935" y="-15243"/>
                          <a:pt x="3406307" y="39293"/>
                          <a:pt x="3780000" y="0"/>
                        </a:cubicBezTo>
                        <a:cubicBezTo>
                          <a:pt x="3760655" y="171741"/>
                          <a:pt x="3777402" y="447824"/>
                          <a:pt x="3780000" y="560307"/>
                        </a:cubicBezTo>
                        <a:cubicBezTo>
                          <a:pt x="3782598" y="672790"/>
                          <a:pt x="3747924" y="983891"/>
                          <a:pt x="3780000" y="1227339"/>
                        </a:cubicBezTo>
                        <a:cubicBezTo>
                          <a:pt x="3812076" y="1470787"/>
                          <a:pt x="3759266" y="1660769"/>
                          <a:pt x="3780000" y="1841008"/>
                        </a:cubicBezTo>
                        <a:cubicBezTo>
                          <a:pt x="3800734" y="2021247"/>
                          <a:pt x="3755525" y="2286708"/>
                          <a:pt x="3780000" y="2401315"/>
                        </a:cubicBezTo>
                        <a:cubicBezTo>
                          <a:pt x="3804475" y="2515922"/>
                          <a:pt x="3805741" y="2808611"/>
                          <a:pt x="3780000" y="2961622"/>
                        </a:cubicBezTo>
                        <a:cubicBezTo>
                          <a:pt x="3754259" y="3114633"/>
                          <a:pt x="3785576" y="3400446"/>
                          <a:pt x="3780000" y="3682016"/>
                        </a:cubicBezTo>
                        <a:cubicBezTo>
                          <a:pt x="3774424" y="3963586"/>
                          <a:pt x="3809998" y="4167648"/>
                          <a:pt x="3780000" y="4349048"/>
                        </a:cubicBezTo>
                        <a:cubicBezTo>
                          <a:pt x="3750002" y="4530448"/>
                          <a:pt x="3804152" y="4866333"/>
                          <a:pt x="3780000" y="5336255"/>
                        </a:cubicBezTo>
                        <a:cubicBezTo>
                          <a:pt x="3663918" y="5352286"/>
                          <a:pt x="3430195" y="5325654"/>
                          <a:pt x="3263400" y="5336255"/>
                        </a:cubicBezTo>
                        <a:cubicBezTo>
                          <a:pt x="3096605" y="5346856"/>
                          <a:pt x="2748874" y="5326711"/>
                          <a:pt x="2557800" y="5336255"/>
                        </a:cubicBezTo>
                        <a:cubicBezTo>
                          <a:pt x="2366726" y="5345799"/>
                          <a:pt x="2176048" y="5347911"/>
                          <a:pt x="2003400" y="5336255"/>
                        </a:cubicBezTo>
                        <a:cubicBezTo>
                          <a:pt x="1830752" y="5324599"/>
                          <a:pt x="1523353" y="5367439"/>
                          <a:pt x="1297800" y="5336255"/>
                        </a:cubicBezTo>
                        <a:cubicBezTo>
                          <a:pt x="1072247" y="5305071"/>
                          <a:pt x="920697" y="5340915"/>
                          <a:pt x="781200" y="5336255"/>
                        </a:cubicBezTo>
                        <a:cubicBezTo>
                          <a:pt x="641703" y="5331595"/>
                          <a:pt x="306026" y="5353018"/>
                          <a:pt x="0" y="5336255"/>
                        </a:cubicBezTo>
                        <a:cubicBezTo>
                          <a:pt x="8534" y="5044214"/>
                          <a:pt x="-5095" y="4883375"/>
                          <a:pt x="0" y="4722586"/>
                        </a:cubicBezTo>
                        <a:cubicBezTo>
                          <a:pt x="5095" y="4561797"/>
                          <a:pt x="-2616" y="4249905"/>
                          <a:pt x="0" y="4108916"/>
                        </a:cubicBezTo>
                        <a:cubicBezTo>
                          <a:pt x="2616" y="3967927"/>
                          <a:pt x="-25654" y="3734694"/>
                          <a:pt x="0" y="3441884"/>
                        </a:cubicBezTo>
                        <a:cubicBezTo>
                          <a:pt x="25654" y="3149074"/>
                          <a:pt x="-27753" y="3006622"/>
                          <a:pt x="0" y="2774853"/>
                        </a:cubicBezTo>
                        <a:cubicBezTo>
                          <a:pt x="27753" y="2543084"/>
                          <a:pt x="27936" y="2268727"/>
                          <a:pt x="0" y="2001096"/>
                        </a:cubicBezTo>
                        <a:cubicBezTo>
                          <a:pt x="-27936" y="1733465"/>
                          <a:pt x="-28859" y="1584062"/>
                          <a:pt x="0" y="1387426"/>
                        </a:cubicBezTo>
                        <a:cubicBezTo>
                          <a:pt x="28859" y="1190790"/>
                          <a:pt x="4787" y="1002597"/>
                          <a:pt x="0" y="827120"/>
                        </a:cubicBezTo>
                        <a:cubicBezTo>
                          <a:pt x="-4787" y="651643"/>
                          <a:pt x="12804" y="192037"/>
                          <a:pt x="0" y="0"/>
                        </a:cubicBezTo>
                        <a:close/>
                      </a:path>
                      <a:path w="3780000" h="5336255" stroke="0" extrusionOk="0">
                        <a:moveTo>
                          <a:pt x="0" y="0"/>
                        </a:moveTo>
                        <a:cubicBezTo>
                          <a:pt x="219438" y="-4737"/>
                          <a:pt x="483551" y="3787"/>
                          <a:pt x="630000" y="0"/>
                        </a:cubicBezTo>
                        <a:cubicBezTo>
                          <a:pt x="776449" y="-3787"/>
                          <a:pt x="989567" y="-4548"/>
                          <a:pt x="1184400" y="0"/>
                        </a:cubicBezTo>
                        <a:cubicBezTo>
                          <a:pt x="1379233" y="4548"/>
                          <a:pt x="1583422" y="34511"/>
                          <a:pt x="1890000" y="0"/>
                        </a:cubicBezTo>
                        <a:cubicBezTo>
                          <a:pt x="2196578" y="-34511"/>
                          <a:pt x="2313281" y="9263"/>
                          <a:pt x="2482200" y="0"/>
                        </a:cubicBezTo>
                        <a:cubicBezTo>
                          <a:pt x="2651119" y="-9263"/>
                          <a:pt x="2930195" y="-28815"/>
                          <a:pt x="3187800" y="0"/>
                        </a:cubicBezTo>
                        <a:cubicBezTo>
                          <a:pt x="3445405" y="28815"/>
                          <a:pt x="3530786" y="2155"/>
                          <a:pt x="3780000" y="0"/>
                        </a:cubicBezTo>
                        <a:cubicBezTo>
                          <a:pt x="3776461" y="217107"/>
                          <a:pt x="3781244" y="353782"/>
                          <a:pt x="3780000" y="613669"/>
                        </a:cubicBezTo>
                        <a:cubicBezTo>
                          <a:pt x="3778756" y="873556"/>
                          <a:pt x="3799839" y="1018578"/>
                          <a:pt x="3780000" y="1334064"/>
                        </a:cubicBezTo>
                        <a:cubicBezTo>
                          <a:pt x="3760161" y="1649550"/>
                          <a:pt x="3798446" y="1823760"/>
                          <a:pt x="3780000" y="1947733"/>
                        </a:cubicBezTo>
                        <a:cubicBezTo>
                          <a:pt x="3761554" y="2071706"/>
                          <a:pt x="3799139" y="2258606"/>
                          <a:pt x="3780000" y="2508040"/>
                        </a:cubicBezTo>
                        <a:cubicBezTo>
                          <a:pt x="3760861" y="2757474"/>
                          <a:pt x="3798794" y="2797621"/>
                          <a:pt x="3780000" y="3068347"/>
                        </a:cubicBezTo>
                        <a:cubicBezTo>
                          <a:pt x="3761206" y="3339073"/>
                          <a:pt x="3790396" y="3467294"/>
                          <a:pt x="3780000" y="3842104"/>
                        </a:cubicBezTo>
                        <a:cubicBezTo>
                          <a:pt x="3769604" y="4216914"/>
                          <a:pt x="3751665" y="4342382"/>
                          <a:pt x="3780000" y="4615861"/>
                        </a:cubicBezTo>
                        <a:cubicBezTo>
                          <a:pt x="3808335" y="4889340"/>
                          <a:pt x="3748472" y="5102661"/>
                          <a:pt x="3780000" y="5336255"/>
                        </a:cubicBezTo>
                        <a:cubicBezTo>
                          <a:pt x="3616342" y="5326000"/>
                          <a:pt x="3486768" y="5345648"/>
                          <a:pt x="3263400" y="5336255"/>
                        </a:cubicBezTo>
                        <a:cubicBezTo>
                          <a:pt x="3040032" y="5326862"/>
                          <a:pt x="2848488" y="5334659"/>
                          <a:pt x="2557800" y="5336255"/>
                        </a:cubicBezTo>
                        <a:cubicBezTo>
                          <a:pt x="2267112" y="5337851"/>
                          <a:pt x="2137427" y="5330066"/>
                          <a:pt x="1965600" y="5336255"/>
                        </a:cubicBezTo>
                        <a:cubicBezTo>
                          <a:pt x="1793773" y="5342444"/>
                          <a:pt x="1458051" y="5346854"/>
                          <a:pt x="1260000" y="5336255"/>
                        </a:cubicBezTo>
                        <a:cubicBezTo>
                          <a:pt x="1061949" y="5325656"/>
                          <a:pt x="872399" y="5354829"/>
                          <a:pt x="743400" y="5336255"/>
                        </a:cubicBezTo>
                        <a:cubicBezTo>
                          <a:pt x="614401" y="5317681"/>
                          <a:pt x="353927" y="5300291"/>
                          <a:pt x="0" y="5336255"/>
                        </a:cubicBezTo>
                        <a:cubicBezTo>
                          <a:pt x="-10103" y="5012025"/>
                          <a:pt x="27365" y="4912676"/>
                          <a:pt x="0" y="4615861"/>
                        </a:cubicBezTo>
                        <a:cubicBezTo>
                          <a:pt x="-27365" y="4319046"/>
                          <a:pt x="-24488" y="4276244"/>
                          <a:pt x="0" y="4055554"/>
                        </a:cubicBezTo>
                        <a:cubicBezTo>
                          <a:pt x="24488" y="3834864"/>
                          <a:pt x="3303" y="3444606"/>
                          <a:pt x="0" y="3281797"/>
                        </a:cubicBezTo>
                        <a:cubicBezTo>
                          <a:pt x="-3303" y="3118988"/>
                          <a:pt x="-3370" y="2824568"/>
                          <a:pt x="0" y="2561402"/>
                        </a:cubicBezTo>
                        <a:cubicBezTo>
                          <a:pt x="3370" y="2298236"/>
                          <a:pt x="-2678" y="1965927"/>
                          <a:pt x="0" y="1787645"/>
                        </a:cubicBezTo>
                        <a:cubicBezTo>
                          <a:pt x="2678" y="1609363"/>
                          <a:pt x="-29537" y="1289189"/>
                          <a:pt x="0" y="1120614"/>
                        </a:cubicBezTo>
                        <a:cubicBezTo>
                          <a:pt x="29537" y="952039"/>
                          <a:pt x="6862" y="2744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/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3pPr>
            <a:lvl4pPr marL="85267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4pPr>
            <a:lvl5pPr marL="103555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Graphik Semibold" panose="020B0703030202060203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Accessibility Challenges</a:t>
            </a:r>
          </a:p>
          <a:p>
            <a: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Overcoming Ergonomic Limitations</a:t>
            </a:r>
          </a:p>
          <a:p>
            <a: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 Experience Enhancement</a:t>
            </a:r>
          </a:p>
          <a:p>
            <a: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Technological Innovation</a:t>
            </a:r>
            <a:endParaRPr lang="en-US" sz="1050" b="1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spcAft>
                <a:spcPts val="450"/>
              </a:spcAft>
              <a:buNone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Graphik Semibold" panose="020B070303020206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Objectives</a:t>
            </a:r>
          </a:p>
          <a:p>
            <a: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Develop Hand Gesture-Controlled Interface</a:t>
            </a:r>
          </a:p>
          <a:p>
            <a: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Utilize sensor data and signal processing algorithms for gesture interpretation</a:t>
            </a:r>
          </a:p>
          <a:p>
            <a: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Providing Intuitive and accessible interface</a:t>
            </a:r>
          </a:p>
          <a:p>
            <a: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Explore applications across accessibility, gaming, multimedia and presentations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Graphik Semibold" panose="020B0703030202060203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n-SG" sz="12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2BABF6A8-7401-ECC0-E079-ACEFADACDC96}"/>
              </a:ext>
            </a:extLst>
          </p:cNvPr>
          <p:cNvSpPr txBox="1">
            <a:spLocks/>
          </p:cNvSpPr>
          <p:nvPr/>
        </p:nvSpPr>
        <p:spPr>
          <a:xfrm>
            <a:off x="6184600" y="944458"/>
            <a:ext cx="2835000" cy="4049972"/>
          </a:xfrm>
          <a:prstGeom prst="roundRect">
            <a:avLst>
              <a:gd name="adj" fmla="val 3312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/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3pPr>
            <a:lvl4pPr marL="85267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4pPr>
            <a:lvl5pPr marL="103555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Graphik Semibold" panose="020B070303020206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Hardware and Software spec.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Hardware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Arduino Nano 33 BLE Sense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25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Software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UART Interface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Arduino IDE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Python, </a:t>
            </a:r>
            <a:r>
              <a:rPr lang="en-US" sz="825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Tensorflow</a:t>
            </a:r>
            <a:r>
              <a:rPr lang="en-US" sz="8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and </a:t>
            </a:r>
            <a:r>
              <a:rPr lang="en-US" sz="825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Keras</a:t>
            </a:r>
            <a:endParaRPr lang="en-US" sz="825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spcAft>
                <a:spcPts val="450"/>
              </a:spcAft>
              <a:buNone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Graphik Semibold" panose="020B070303020206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Prototype &amp; demonstration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hlinkClick r:id="rId3" tooltip="https://indianinstituteofscience-my.sharepoint.com/:v:/g/personal/saylisantosh_iisc_ac_in/eykqw3x3ggjfucvsfoe00s4bmcyrr_1gbi02yrlhw96tjw?nav=eyjyzwzlcnjhbeluzm8ionsicmvmzxjyywxbchaioijpbmvecml2zuzvckj1c2luzxnziiwicmvmzxjyywxbchbqbgf0zm9ybsi6ildlyiisinjlzmvycmfstw9kzsi6inzpzxcilcjyzwzlcnjhbfzpzxcioijneuzpbgvztglua0nvchkifx0&amp;e=lclp4s"/>
              </a:rPr>
              <a:t>EdgeAI_project_video.mp4</a:t>
            </a:r>
            <a:endParaRPr lang="en-US" sz="1200" b="1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DB393-820E-F828-5594-BAD8C234D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3" y="121785"/>
            <a:ext cx="613820" cy="613820"/>
          </a:xfrm>
          <a:prstGeom prst="rect">
            <a:avLst/>
          </a:prstGeom>
          <a:noFill/>
          <a:effectLst>
            <a:glow rad="127000">
              <a:schemeClr val="bg1">
                <a:alpha val="1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4425B1-70E2-2D73-7901-11201C38FA8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6565" y="3187"/>
            <a:ext cx="775842" cy="732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39CF67-7F26-71DA-C5BE-8024CE7A82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06" b="3527"/>
          <a:stretch/>
        </p:blipFill>
        <p:spPr>
          <a:xfrm>
            <a:off x="179038" y="3010829"/>
            <a:ext cx="2595323" cy="19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1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6874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SPECIFICATIONS</a:t>
            </a:r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406500" cy="2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TRAIN-TEST SPLIT:</a:t>
            </a:r>
            <a:endParaRPr dirty="0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 dirty="0">
                <a:solidFill>
                  <a:schemeClr val="dk2"/>
                </a:solidFill>
                <a:highlight>
                  <a:schemeClr val="lt1"/>
                </a:highlight>
              </a:rPr>
              <a:t>TEST_PERCENTAGE = 10%</a:t>
            </a:r>
            <a:endParaRPr sz="11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 dirty="0">
                <a:solidFill>
                  <a:schemeClr val="dk2"/>
                </a:solidFill>
                <a:highlight>
                  <a:schemeClr val="lt1"/>
                </a:highlight>
              </a:rPr>
              <a:t>VALIDATION_PERCENTAGE = 10%</a:t>
            </a:r>
            <a:endParaRPr sz="11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 dirty="0">
                <a:solidFill>
                  <a:schemeClr val="dk2"/>
                </a:solidFill>
                <a:highlight>
                  <a:schemeClr val="lt1"/>
                </a:highlight>
              </a:rPr>
              <a:t>TRAIN_PERCENTAGE = 80%</a:t>
            </a:r>
            <a:endParaRPr sz="11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PERFORMANCE</a:t>
            </a:r>
            <a:r>
              <a:rPr lang="en" sz="1100" dirty="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endParaRPr sz="11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 dirty="0">
                <a:solidFill>
                  <a:schemeClr val="dk2"/>
                </a:solidFill>
                <a:highlight>
                  <a:schemeClr val="lt1"/>
                </a:highlight>
              </a:rPr>
              <a:t>TRAINING_ACCURACY =0.9351</a:t>
            </a:r>
            <a:endParaRPr sz="11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 dirty="0">
                <a:solidFill>
                  <a:schemeClr val="dk2"/>
                </a:solidFill>
                <a:highlight>
                  <a:schemeClr val="lt1"/>
                </a:highlight>
              </a:rPr>
              <a:t>VALIDATION_ACCURACY = 0.9524</a:t>
            </a:r>
            <a:endParaRPr sz="11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 dirty="0">
                <a:solidFill>
                  <a:schemeClr val="dk2"/>
                </a:solidFill>
                <a:highlight>
                  <a:schemeClr val="lt1"/>
                </a:highlight>
              </a:rPr>
              <a:t>TESTING_ACCRURACY = 1.00</a:t>
            </a:r>
            <a:endParaRPr sz="11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4451775" y="1902475"/>
            <a:ext cx="3406500" cy="2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SIZE: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140" name="Google Shape;140;p21"/>
          <p:cNvGraphicFramePr/>
          <p:nvPr>
            <p:extLst>
              <p:ext uri="{D42A27DB-BD31-4B8C-83A1-F6EECF244321}">
                <p14:modId xmlns:p14="http://schemas.microsoft.com/office/powerpoint/2010/main" val="1555602224"/>
              </p:ext>
            </p:extLst>
          </p:nvPr>
        </p:nvGraphicFramePr>
        <p:xfrm>
          <a:off x="4631473" y="2434743"/>
          <a:ext cx="3905302" cy="1611950"/>
        </p:xfrm>
        <a:graphic>
          <a:graphicData uri="http://schemas.openxmlformats.org/drawingml/2006/table">
            <a:tbl>
              <a:tblPr>
                <a:noFill/>
                <a:tableStyleId>{26D6AF2E-184C-4D7F-93A8-E431A136F786}</a:tableStyleId>
              </a:tblPr>
              <a:tblGrid>
                <a:gridCol w="262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sz="11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SIZE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TensorFlow</a:t>
                      </a:r>
                      <a:endParaRPr sz="11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657647</a:t>
                      </a:r>
                      <a:endParaRPr sz="11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TensorFlow Lite</a:t>
                      </a:r>
                      <a:endParaRPr sz="11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99076</a:t>
                      </a:r>
                      <a:endParaRPr sz="11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TensorFlow Lite Quantized</a:t>
                      </a:r>
                      <a:endParaRPr sz="11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31016</a:t>
                      </a:r>
                      <a:endParaRPr sz="11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Home automation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Vehicle Motion Control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Robot Movement Control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Media Control on Laptop/Phone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625" y="15573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Gesture Controlled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Slide Presentation 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 Members: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Sayli Sawant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Vandana Mourya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 Guide</a:t>
            </a:r>
            <a:r>
              <a:rPr lang="en"/>
              <a:t>:  Prof. Pandarasamy Arjunan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213" y="17745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 &amp; OBJECTIVE 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Utilize Arduino Nano BLE for gesture recognition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Develop a gesture controlled system for navigating PowerPoint Slides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Implement machine learning algorithm for gesture classifications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RESOURCE REQUIRED 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 dirty="0">
                <a:solidFill>
                  <a:schemeClr val="dk2"/>
                </a:solidFill>
              </a:rPr>
              <a:t>Hardware</a:t>
            </a:r>
            <a:endParaRPr sz="1100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dirty="0">
                <a:solidFill>
                  <a:schemeClr val="dk2"/>
                </a:solidFill>
              </a:rPr>
              <a:t>Arduino Nano 33 BLE Sense Board (IMU sensor)  </a:t>
            </a:r>
            <a:endParaRPr dirty="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 dirty="0">
                <a:solidFill>
                  <a:schemeClr val="dk2"/>
                </a:solidFill>
              </a:rPr>
              <a:t>Software</a:t>
            </a:r>
            <a:endParaRPr sz="1100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dirty="0">
                <a:solidFill>
                  <a:schemeClr val="dk2"/>
                </a:solidFill>
              </a:rPr>
              <a:t>Arduino IDE</a:t>
            </a:r>
            <a:endParaRPr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dirty="0">
                <a:solidFill>
                  <a:schemeClr val="dk2"/>
                </a:solidFill>
              </a:rPr>
              <a:t>Python environment for ML as well as controlling powerpoint actions</a:t>
            </a:r>
            <a:endParaRPr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dirty="0">
                <a:solidFill>
                  <a:schemeClr val="dk2"/>
                </a:solidFill>
              </a:rPr>
              <a:t>Gesture dataset  for training the model</a:t>
            </a:r>
            <a:endParaRPr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dirty="0">
                <a:solidFill>
                  <a:schemeClr val="dk2"/>
                </a:solidFill>
              </a:rPr>
              <a:t>Computer/Laptop for running presentation</a:t>
            </a:r>
            <a:endParaRPr dirty="0">
              <a:solidFill>
                <a:schemeClr val="dk2"/>
              </a:solidFill>
              <a:highlight>
                <a:srgbClr val="F6F8FA"/>
              </a:highlight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400" y="2078875"/>
            <a:ext cx="2481800" cy="16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OF THE PROJECT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dirty="0">
                <a:solidFill>
                  <a:schemeClr val="dk2"/>
                </a:solidFill>
              </a:rPr>
              <a:t>Data Collection and visualization using IMU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dirty="0">
                <a:solidFill>
                  <a:schemeClr val="dk2"/>
                </a:solidFill>
              </a:rPr>
              <a:t>Model training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dirty="0">
                <a:solidFill>
                  <a:schemeClr val="dk2"/>
                </a:solidFill>
              </a:rPr>
              <a:t>Integrating the model in Arduino code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dirty="0">
                <a:solidFill>
                  <a:schemeClr val="dk2"/>
                </a:solidFill>
              </a:rPr>
              <a:t>Python code implementation for presentation control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794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Number of classes: 4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Labels: </a:t>
            </a: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</a:rPr>
              <a:t>{"N", "S", "U", "X"}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Number of samples: 50/class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The strokes data is collected as training samples.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Then we perform pre-processing steps to convert these strokes to rasterized images.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550" y="1224310"/>
            <a:ext cx="3037599" cy="3273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991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322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7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 .Preprocessing and Rasterization</a:t>
            </a:r>
            <a:endParaRPr dirty="0"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</a:rPr>
              <a:t>Convert the strokes into rastered images using the helper functions</a:t>
            </a:r>
            <a:endParaRPr dirty="0"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2. Data Augmentation</a:t>
            </a:r>
            <a:endParaRPr dirty="0"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3. Shuffling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</a:rPr>
              <a:t>Once we converted the dataset to rasterized images we have generate a </a:t>
            </a:r>
            <a:r>
              <a:rPr lang="en" dirty="0">
                <a:solidFill>
                  <a:schemeClr val="dk2"/>
                </a:solidFill>
              </a:rPr>
              <a:t>Keras</a:t>
            </a: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</a:rPr>
              <a:t> dataset for use in training.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100" y="610625"/>
            <a:ext cx="2436400" cy="42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00275" y="1424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657175" y="1959550"/>
            <a:ext cx="7688700" cy="26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Input Shape: (32, 32, 3)</a:t>
            </a: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Architecture:</a:t>
            </a: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sz="1300" dirty="0">
                <a:solidFill>
                  <a:srgbClr val="0D0D0D"/>
                </a:solidFill>
                <a:highlight>
                  <a:srgbClr val="FFFFFF"/>
                </a:highlight>
              </a:rPr>
              <a:t>Utilizes Convolutional Neural Networks (CNNs) for feature extraction.</a:t>
            </a:r>
            <a:endParaRPr sz="13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sz="1300" dirty="0">
                <a:solidFill>
                  <a:srgbClr val="0D0D0D"/>
                </a:solidFill>
                <a:highlight>
                  <a:srgbClr val="FFFFFF"/>
                </a:highlight>
              </a:rPr>
              <a:t>Employs three Conv2D layers with 16, 32, and 64 filters respectively, each followed by Batch Normalization, ReLU activation, and Dropout layers.</a:t>
            </a:r>
            <a:endParaRPr sz="13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sz="1300" dirty="0">
                <a:solidFill>
                  <a:srgbClr val="0D0D0D"/>
                </a:solidFill>
                <a:highlight>
                  <a:srgbClr val="FFFFFF"/>
                </a:highlight>
              </a:rPr>
              <a:t>Utilizes Global Average Pooling to reduce spatial dimensions and obtain global information.</a:t>
            </a:r>
            <a:endParaRPr sz="13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Output:</a:t>
            </a: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sz="1300" dirty="0">
                <a:solidFill>
                  <a:srgbClr val="0D0D0D"/>
                </a:solidFill>
                <a:highlight>
                  <a:srgbClr val="FFFFFF"/>
                </a:highlight>
              </a:rPr>
              <a:t>Activation Function: Softmax - Used for multi-class classification.</a:t>
            </a:r>
            <a:endParaRPr sz="13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sz="1300" dirty="0">
                <a:solidFill>
                  <a:srgbClr val="0D0D0D"/>
                </a:solidFill>
                <a:highlight>
                  <a:srgbClr val="FFFFFF"/>
                </a:highlight>
              </a:rPr>
              <a:t>Number of Output Units: 4</a:t>
            </a:r>
            <a:endParaRPr sz="13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1566525"/>
            <a:ext cx="7688700" cy="27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Regularization:</a:t>
            </a: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sz="1300" dirty="0">
                <a:solidFill>
                  <a:srgbClr val="0D0D0D"/>
                </a:solidFill>
                <a:highlight>
                  <a:srgbClr val="FFFFFF"/>
                </a:highlight>
              </a:rPr>
              <a:t>Dropout layers with a dropout rate of 0.5 are employed after each convolutional block to reduce overfitting.</a:t>
            </a:r>
            <a:endParaRPr sz="13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Model Training:</a:t>
            </a: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sz="1300" dirty="0">
                <a:solidFill>
                  <a:srgbClr val="0D0D0D"/>
                </a:solidFill>
                <a:highlight>
                  <a:srgbClr val="FFFFFF"/>
                </a:highlight>
              </a:rPr>
              <a:t>The model is trained to minimize a categorical cross-entropy loss function.</a:t>
            </a:r>
            <a:endParaRPr sz="13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Utilizes image preprocessing through Rescaling to normalize pixel values between 0 and 1.</a:t>
            </a: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Employes strides of 2 for downsampling in the Conv2D layers, maintaining spatial dimensions.</a:t>
            </a: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Padding "same" is used to ensure that the output has the same height and width as the input.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594</Words>
  <Application>Microsoft Office PowerPoint</Application>
  <PresentationFormat>On-screen Show (16:9)</PresentationFormat>
  <Paragraphs>118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Graphik Bold</vt:lpstr>
      <vt:lpstr>Graphik Regular</vt:lpstr>
      <vt:lpstr>Arial</vt:lpstr>
      <vt:lpstr>Raleway</vt:lpstr>
      <vt:lpstr>Graphik Semibold</vt:lpstr>
      <vt:lpstr>Lato</vt:lpstr>
      <vt:lpstr>Microsoft Sans Serif</vt:lpstr>
      <vt:lpstr>Streamline</vt:lpstr>
      <vt:lpstr>GESTURE CONTROLLED SLIDE PRESENTATION</vt:lpstr>
      <vt:lpstr>Gesture Controlled  Slide Presentation </vt:lpstr>
      <vt:lpstr>SCOPE &amp; OBJECTIVE </vt:lpstr>
      <vt:lpstr>LIST OF RESOURCE REQUIRED </vt:lpstr>
      <vt:lpstr>FLOW OF THE PROJECT</vt:lpstr>
      <vt:lpstr>DATA COLLECTION</vt:lpstr>
      <vt:lpstr>DATA PRE-PROCESSING</vt:lpstr>
      <vt:lpstr>MODEL</vt:lpstr>
      <vt:lpstr>PowerPoint Presentation</vt:lpstr>
      <vt:lpstr>SPECIFICATIONS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CONTROLLED SLIDE PRESENTATION</dc:title>
  <cp:lastModifiedBy>Sayli Santosh Sawant</cp:lastModifiedBy>
  <cp:revision>1</cp:revision>
  <dcterms:modified xsi:type="dcterms:W3CDTF">2024-05-03T20:14:28Z</dcterms:modified>
</cp:coreProperties>
</file>