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aleway" charset="0"/>
      <p:regular r:id="rId12"/>
      <p:bold r:id="rId13"/>
      <p:italic r:id="rId14"/>
      <p:boldItalic r:id="rId15"/>
    </p:embeddedFont>
    <p:embeddedFont>
      <p:font typeface="La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9" autoAdjust="0"/>
    <p:restoredTop sz="94660"/>
  </p:normalViewPr>
  <p:slideViewPr>
    <p:cSldViewPr snapToGrid="0">
      <p:cViewPr varScale="1">
        <p:scale>
          <a:sx n="83" d="100"/>
          <a:sy n="83" d="100"/>
        </p:scale>
        <p:origin x="-788" y="-5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718531b50_0_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718531b50_0_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718531b5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718531b5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718531b5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718531b5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718531b50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718531b50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718531b50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718531b5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718531b50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718531b50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718531b50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718531b50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718531b50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718531b50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seattle.gov/poli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24000" y="1613825"/>
            <a:ext cx="7494900" cy="172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sz="4000"/>
              <a:t>Crisis Data</a:t>
            </a:r>
            <a:endParaRPr sz="4000"/>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443000" y="3596300"/>
            <a:ext cx="5878200" cy="1263900"/>
          </a:xfrm>
          <a:prstGeom prst="rect">
            <a:avLst/>
          </a:prstGeom>
        </p:spPr>
        <p:txBody>
          <a:bodyPr spcFirstLastPara="1" wrap="square" lIns="91425" tIns="91425" rIns="91425" bIns="91425" anchor="t" anchorCtr="0">
            <a:normAutofit lnSpcReduction="10000"/>
          </a:bodyPr>
          <a:lstStyle/>
          <a:p>
            <a:pPr marL="0" lvl="0" indent="0" rtl="0">
              <a:spcBef>
                <a:spcPts val="0"/>
              </a:spcBef>
              <a:spcAft>
                <a:spcPts val="0"/>
              </a:spcAft>
              <a:buNone/>
            </a:pPr>
            <a:r>
              <a:rPr lang="en" sz="1800" dirty="0">
                <a:solidFill>
                  <a:schemeClr val="bg2"/>
                </a:solidFill>
              </a:rPr>
              <a:t>Vandana Buduru</a:t>
            </a:r>
            <a:endParaRPr sz="1800">
              <a:solidFill>
                <a:schemeClr val="bg2"/>
              </a:solidFill>
            </a:endParaRPr>
          </a:p>
          <a:p>
            <a:pPr marL="0" lvl="0" indent="0" rtl="0">
              <a:spcBef>
                <a:spcPts val="0"/>
              </a:spcBef>
              <a:spcAft>
                <a:spcPts val="0"/>
              </a:spcAft>
              <a:buNone/>
            </a:pPr>
            <a:r>
              <a:rPr lang="en" sz="1800" dirty="0" smtClean="0">
                <a:solidFill>
                  <a:schemeClr val="bg2"/>
                </a:solidFill>
              </a:rPr>
              <a:t>EY32090</a:t>
            </a:r>
            <a:endParaRPr sz="1800">
              <a:solidFill>
                <a:schemeClr val="bg2"/>
              </a:solidFill>
            </a:endParaRPr>
          </a:p>
          <a:p>
            <a:pPr marL="0" lvl="0" indent="0" rtl="0">
              <a:spcBef>
                <a:spcPts val="0"/>
              </a:spcBef>
              <a:spcAft>
                <a:spcPts val="0"/>
              </a:spcAft>
              <a:buNone/>
            </a:pPr>
            <a:r>
              <a:rPr lang="en" sz="1800" dirty="0">
                <a:solidFill>
                  <a:schemeClr val="bg2"/>
                </a:solidFill>
              </a:rPr>
              <a:t>DATA 602-Intro to Data Analaysis &amp; Machine </a:t>
            </a:r>
            <a:r>
              <a:rPr lang="en" sz="1800" dirty="0" smtClean="0">
                <a:solidFill>
                  <a:schemeClr val="bg2"/>
                </a:solidFill>
              </a:rPr>
              <a:t>Learning</a:t>
            </a:r>
          </a:p>
          <a:p>
            <a:pPr marL="0" lvl="0" indent="0" rtl="0">
              <a:spcBef>
                <a:spcPts val="0"/>
              </a:spcBef>
              <a:spcAft>
                <a:spcPts val="0"/>
              </a:spcAft>
              <a:buNone/>
            </a:pPr>
            <a:r>
              <a:rPr lang="en" sz="1800" dirty="0" smtClean="0">
                <a:solidFill>
                  <a:schemeClr val="bg2"/>
                </a:solidFill>
              </a:rPr>
              <a:t>Final Project </a:t>
            </a:r>
            <a:endParaRPr sz="1800">
              <a:solidFill>
                <a:schemeClr val="bg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subTitle" idx="1"/>
          </p:nvPr>
        </p:nvSpPr>
        <p:spPr>
          <a:xfrm>
            <a:off x="137160" y="487680"/>
            <a:ext cx="8882514" cy="452159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300" b="1" dirty="0">
                <a:solidFill>
                  <a:schemeClr val="bg2"/>
                </a:solidFill>
                <a:latin typeface="Times New Roman" pitchFamily="18" charset="0"/>
                <a:ea typeface="Arial"/>
                <a:cs typeface="Times New Roman" pitchFamily="18" charset="0"/>
                <a:sym typeface="Arial"/>
              </a:rPr>
              <a:t>Introduction:</a:t>
            </a:r>
            <a:endParaRPr sz="1300" b="1">
              <a:solidFill>
                <a:schemeClr val="bg2"/>
              </a:solidFill>
              <a:latin typeface="Times New Roman" pitchFamily="18" charset="0"/>
              <a:ea typeface="Arial"/>
              <a:cs typeface="Times New Roman" pitchFamily="18" charset="0"/>
              <a:sym typeface="Arial"/>
            </a:endParaRPr>
          </a:p>
          <a:p>
            <a:pPr marL="0" lvl="0" indent="0" rtl="0">
              <a:spcBef>
                <a:spcPts val="0"/>
              </a:spcBef>
              <a:spcAft>
                <a:spcPts val="0"/>
              </a:spcAft>
              <a:buNone/>
            </a:pPr>
            <a:endParaRPr sz="1300">
              <a:latin typeface="Times New Roman" pitchFamily="18" charset="0"/>
              <a:ea typeface="Arial"/>
              <a:cs typeface="Times New Roman" pitchFamily="18" charset="0"/>
              <a:sym typeface="Arial"/>
            </a:endParaRPr>
          </a:p>
          <a:p>
            <a:pPr marL="0" lvl="0" indent="0" rtl="0">
              <a:spcBef>
                <a:spcPts val="0"/>
              </a:spcBef>
              <a:spcAft>
                <a:spcPts val="0"/>
              </a:spcAft>
              <a:buNone/>
            </a:pPr>
            <a:r>
              <a:rPr lang="en" sz="1300" dirty="0">
                <a:solidFill>
                  <a:srgbClr val="000000"/>
                </a:solidFill>
                <a:highlight>
                  <a:srgbClr val="FFFFFF"/>
                </a:highlight>
                <a:latin typeface="Times New Roman" pitchFamily="18" charset="0"/>
                <a:ea typeface="Arial"/>
                <a:cs typeface="Times New Roman" pitchFamily="18" charset="0"/>
                <a:sym typeface="Arial"/>
              </a:rPr>
              <a:t>Open source information transferred via Seattle city makes the information created by the City of Seattle straightforwardly accessible to people in general to expand the personal satisfaction for their residents and increasing straightforwardness,responsibility and similarity</a:t>
            </a: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spcBef>
                <a:spcPts val="0"/>
              </a:spcBef>
              <a:spcAft>
                <a:spcPts val="0"/>
              </a:spcAft>
              <a:buNone/>
            </a:pP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spcBef>
                <a:spcPts val="0"/>
              </a:spcBef>
              <a:spcAft>
                <a:spcPts val="0"/>
              </a:spcAft>
              <a:buNone/>
            </a:pPr>
            <a:r>
              <a:rPr lang="en" sz="1300" b="1" dirty="0">
                <a:solidFill>
                  <a:schemeClr val="bg2"/>
                </a:solidFill>
                <a:highlight>
                  <a:srgbClr val="FFFFFF"/>
                </a:highlight>
                <a:latin typeface="Times New Roman" pitchFamily="18" charset="0"/>
                <a:ea typeface="Arial"/>
                <a:cs typeface="Times New Roman" pitchFamily="18" charset="0"/>
                <a:sym typeface="Arial"/>
              </a:rPr>
              <a:t>Objective:</a:t>
            </a:r>
            <a:endParaRPr sz="1300" b="1">
              <a:solidFill>
                <a:schemeClr val="bg2"/>
              </a:solidFill>
              <a:highlight>
                <a:srgbClr val="FFFFFF"/>
              </a:highlight>
              <a:latin typeface="Times New Roman" pitchFamily="18" charset="0"/>
              <a:ea typeface="Arial"/>
              <a:cs typeface="Times New Roman" pitchFamily="18" charset="0"/>
              <a:sym typeface="Arial"/>
            </a:endParaRPr>
          </a:p>
          <a:p>
            <a:pPr marL="0" lvl="0" indent="0" rtl="0">
              <a:spcBef>
                <a:spcPts val="0"/>
              </a:spcBef>
              <a:spcAft>
                <a:spcPts val="0"/>
              </a:spcAft>
              <a:buNone/>
            </a:pP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spcBef>
                <a:spcPts val="0"/>
              </a:spcBef>
              <a:spcAft>
                <a:spcPts val="0"/>
              </a:spcAft>
              <a:buNone/>
            </a:pPr>
            <a:r>
              <a:rPr lang="en" sz="1300" dirty="0">
                <a:solidFill>
                  <a:srgbClr val="000000"/>
                </a:solidFill>
                <a:highlight>
                  <a:srgbClr val="FFFFFF"/>
                </a:highlight>
                <a:latin typeface="Times New Roman" pitchFamily="18" charset="0"/>
                <a:ea typeface="Arial"/>
                <a:cs typeface="Times New Roman" pitchFamily="18" charset="0"/>
                <a:sym typeface="Arial"/>
              </a:rPr>
              <a:t> To identify the trends and analyze the factors affecting and influencing the crisis contacts made by the Seattle Police Department. This can be used in improving and handling the crisis management effectively. Here I am predicting the "CIT certified Indicator" based on the nature of the crisis and the factors influencing the crisis.</a:t>
            </a: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spcBef>
                <a:spcPts val="0"/>
              </a:spcBef>
              <a:spcAft>
                <a:spcPts val="0"/>
              </a:spcAft>
              <a:buNone/>
            </a:pP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lnSpc>
                <a:spcPct val="115000"/>
              </a:lnSpc>
              <a:spcBef>
                <a:spcPts val="1100"/>
              </a:spcBef>
              <a:spcAft>
                <a:spcPts val="0"/>
              </a:spcAft>
              <a:buNone/>
            </a:pPr>
            <a:r>
              <a:rPr lang="en" sz="1300" b="1" dirty="0">
                <a:solidFill>
                  <a:srgbClr val="000000"/>
                </a:solidFill>
                <a:highlight>
                  <a:srgbClr val="FFFFFF"/>
                </a:highlight>
                <a:latin typeface="Times New Roman" pitchFamily="18" charset="0"/>
                <a:ea typeface="Arial"/>
                <a:cs typeface="Times New Roman" pitchFamily="18" charset="0"/>
                <a:sym typeface="Arial"/>
              </a:rPr>
              <a:t>Data Provided by</a:t>
            </a:r>
            <a:r>
              <a:rPr lang="en" sz="1300" dirty="0">
                <a:solidFill>
                  <a:srgbClr val="000000"/>
                </a:solidFill>
                <a:highlight>
                  <a:srgbClr val="FFFFFF"/>
                </a:highlight>
                <a:latin typeface="Times New Roman" pitchFamily="18" charset="0"/>
                <a:ea typeface="Arial"/>
                <a:cs typeface="Times New Roman" pitchFamily="18" charset="0"/>
                <a:sym typeface="Arial"/>
              </a:rPr>
              <a:t> : City of Seattle</a:t>
            </a: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lnSpc>
                <a:spcPct val="115000"/>
              </a:lnSpc>
              <a:spcBef>
                <a:spcPts val="1100"/>
              </a:spcBef>
              <a:spcAft>
                <a:spcPts val="0"/>
              </a:spcAft>
              <a:buNone/>
            </a:pPr>
            <a:r>
              <a:rPr lang="en" sz="1300" b="1" dirty="0">
                <a:solidFill>
                  <a:srgbClr val="000000"/>
                </a:solidFill>
                <a:highlight>
                  <a:srgbClr val="FFFFFF"/>
                </a:highlight>
                <a:latin typeface="Times New Roman" pitchFamily="18" charset="0"/>
                <a:ea typeface="Arial"/>
                <a:cs typeface="Times New Roman" pitchFamily="18" charset="0"/>
                <a:sym typeface="Arial"/>
              </a:rPr>
              <a:t>Source Link</a:t>
            </a:r>
            <a:r>
              <a:rPr lang="en" sz="1300" dirty="0">
                <a:solidFill>
                  <a:srgbClr val="000000"/>
                </a:solidFill>
                <a:highlight>
                  <a:srgbClr val="FFFFFF"/>
                </a:highlight>
                <a:latin typeface="Times New Roman" pitchFamily="18" charset="0"/>
                <a:ea typeface="Arial"/>
                <a:cs typeface="Times New Roman" pitchFamily="18" charset="0"/>
                <a:sym typeface="Arial"/>
              </a:rPr>
              <a:t> : </a:t>
            </a:r>
            <a:r>
              <a:rPr lang="en" sz="1300" u="sng" dirty="0">
                <a:solidFill>
                  <a:srgbClr val="296EAA"/>
                </a:solidFill>
                <a:highlight>
                  <a:srgbClr val="FFFFFF"/>
                </a:highlight>
                <a:latin typeface="Times New Roman" pitchFamily="18" charset="0"/>
                <a:ea typeface="Arial"/>
                <a:cs typeface="Times New Roman" pitchFamily="18" charset="0"/>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http://www.seattle.gov/police</a:t>
            </a:r>
            <a:endParaRPr sz="1300" u="sng">
              <a:solidFill>
                <a:srgbClr val="296EAA"/>
              </a:solidFill>
              <a:highlight>
                <a:srgbClr val="FFFFFF"/>
              </a:highlight>
              <a:latin typeface="Times New Roman" pitchFamily="18" charset="0"/>
              <a:ea typeface="Arial"/>
              <a:cs typeface="Times New Roman" pitchFamily="18" charset="0"/>
              <a:sym typeface="Arial"/>
            </a:endParaRPr>
          </a:p>
          <a:p>
            <a:pPr marL="0" lvl="0" indent="0" rtl="0">
              <a:lnSpc>
                <a:spcPct val="115000"/>
              </a:lnSpc>
              <a:spcBef>
                <a:spcPts val="1100"/>
              </a:spcBef>
              <a:spcAft>
                <a:spcPts val="0"/>
              </a:spcAft>
              <a:buNone/>
            </a:pPr>
            <a:r>
              <a:rPr lang="en" sz="1300" b="1" dirty="0">
                <a:solidFill>
                  <a:srgbClr val="000000"/>
                </a:solidFill>
                <a:highlight>
                  <a:srgbClr val="FFFFFF"/>
                </a:highlight>
                <a:latin typeface="Times New Roman" pitchFamily="18" charset="0"/>
                <a:ea typeface="Arial"/>
                <a:cs typeface="Times New Roman" pitchFamily="18" charset="0"/>
                <a:sym typeface="Arial"/>
              </a:rPr>
              <a:t>Target Feature</a:t>
            </a:r>
            <a:r>
              <a:rPr lang="en" sz="1300" dirty="0">
                <a:solidFill>
                  <a:srgbClr val="000000"/>
                </a:solidFill>
                <a:highlight>
                  <a:srgbClr val="FFFFFF"/>
                </a:highlight>
                <a:latin typeface="Times New Roman" pitchFamily="18" charset="0"/>
                <a:ea typeface="Arial"/>
                <a:cs typeface="Times New Roman" pitchFamily="18" charset="0"/>
                <a:sym typeface="Arial"/>
              </a:rPr>
              <a:t> :CIT Certified Indicator(Crisis Intervention Team) </a:t>
            </a: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lnSpc>
                <a:spcPct val="115000"/>
              </a:lnSpc>
              <a:spcBef>
                <a:spcPts val="1100"/>
              </a:spcBef>
              <a:spcAft>
                <a:spcPts val="0"/>
              </a:spcAft>
              <a:buNone/>
            </a:pPr>
            <a:r>
              <a:rPr lang="en" sz="1300" b="1" dirty="0">
                <a:solidFill>
                  <a:srgbClr val="000000"/>
                </a:solidFill>
                <a:highlight>
                  <a:srgbClr val="FFFFFF"/>
                </a:highlight>
                <a:latin typeface="Times New Roman" pitchFamily="18" charset="0"/>
                <a:ea typeface="Arial"/>
                <a:cs typeface="Times New Roman" pitchFamily="18" charset="0"/>
                <a:sym typeface="Arial"/>
              </a:rPr>
              <a:t>Rows</a:t>
            </a:r>
            <a:r>
              <a:rPr lang="en" sz="1300" dirty="0">
                <a:solidFill>
                  <a:srgbClr val="000000"/>
                </a:solidFill>
                <a:highlight>
                  <a:srgbClr val="FFFFFF"/>
                </a:highlight>
                <a:latin typeface="Times New Roman" pitchFamily="18" charset="0"/>
                <a:ea typeface="Arial"/>
                <a:cs typeface="Times New Roman" pitchFamily="18" charset="0"/>
                <a:sym typeface="Arial"/>
              </a:rPr>
              <a:t> : 71.6k</a:t>
            </a: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lnSpc>
                <a:spcPct val="115000"/>
              </a:lnSpc>
              <a:spcBef>
                <a:spcPts val="1100"/>
              </a:spcBef>
              <a:spcAft>
                <a:spcPts val="0"/>
              </a:spcAft>
              <a:buNone/>
            </a:pPr>
            <a:r>
              <a:rPr lang="en" sz="1300" b="1" dirty="0">
                <a:solidFill>
                  <a:srgbClr val="000000"/>
                </a:solidFill>
                <a:highlight>
                  <a:srgbClr val="FFFFFF"/>
                </a:highlight>
                <a:latin typeface="Times New Roman" pitchFamily="18" charset="0"/>
                <a:ea typeface="Arial"/>
                <a:cs typeface="Times New Roman" pitchFamily="18" charset="0"/>
                <a:sym typeface="Arial"/>
              </a:rPr>
              <a:t>Columns</a:t>
            </a:r>
            <a:r>
              <a:rPr lang="en" sz="1300" dirty="0">
                <a:solidFill>
                  <a:srgbClr val="000000"/>
                </a:solidFill>
                <a:highlight>
                  <a:srgbClr val="FFFFFF"/>
                </a:highlight>
                <a:latin typeface="Times New Roman" pitchFamily="18" charset="0"/>
                <a:ea typeface="Arial"/>
                <a:cs typeface="Times New Roman" pitchFamily="18" charset="0"/>
                <a:sym typeface="Arial"/>
              </a:rPr>
              <a:t> : 25</a:t>
            </a:r>
            <a:endParaRPr sz="1300">
              <a:solidFill>
                <a:srgbClr val="000000"/>
              </a:solidFill>
              <a:highlight>
                <a:srgbClr val="FFFFFF"/>
              </a:highlight>
              <a:latin typeface="Times New Roman" pitchFamily="18" charset="0"/>
              <a:ea typeface="Arial"/>
              <a:cs typeface="Times New Roman" pitchFamily="18" charset="0"/>
              <a:sym typeface="Arial"/>
            </a:endParaRPr>
          </a:p>
          <a:p>
            <a:pPr marL="0" lvl="0" indent="0" rtl="0">
              <a:spcBef>
                <a:spcPts val="0"/>
              </a:spcBef>
              <a:spcAft>
                <a:spcPts val="0"/>
              </a:spcAft>
              <a:buNone/>
            </a:pPr>
            <a:endParaRPr sz="1300">
              <a:solidFill>
                <a:srgbClr val="000000"/>
              </a:solidFill>
              <a:highlight>
                <a:srgbClr val="FFFFFF"/>
              </a:highlight>
              <a:latin typeface="Times New Roman" pitchFamily="18" charset="0"/>
              <a:ea typeface="Arial"/>
              <a:cs typeface="Times New Roman" pitchFamily="18" charset="0"/>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160020" y="236220"/>
            <a:ext cx="8732520" cy="477012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350" b="1" dirty="0" smtClean="0">
                <a:solidFill>
                  <a:srgbClr val="000000"/>
                </a:solidFill>
                <a:highlight>
                  <a:srgbClr val="FFFFFF"/>
                </a:highlight>
                <a:latin typeface="Times New Roman" pitchFamily="18" charset="0"/>
                <a:ea typeface="Arial"/>
                <a:cs typeface="Times New Roman" pitchFamily="18" charset="0"/>
                <a:sym typeface="Arial"/>
              </a:rPr>
              <a:t>    </a:t>
            </a:r>
            <a:r>
              <a:rPr lang="en" sz="1350" b="1" dirty="0">
                <a:solidFill>
                  <a:srgbClr val="000000"/>
                </a:solidFill>
                <a:highlight>
                  <a:srgbClr val="FFFFFF"/>
                </a:highlight>
                <a:latin typeface="Times New Roman" pitchFamily="18" charset="0"/>
                <a:ea typeface="Arial"/>
                <a:cs typeface="Times New Roman" pitchFamily="18" charset="0"/>
                <a:sym typeface="Arial"/>
              </a:rPr>
              <a:t>Implementation Steps:</a:t>
            </a:r>
            <a:endParaRPr sz="1350" b="1">
              <a:solidFill>
                <a:srgbClr val="000000"/>
              </a:solidFill>
              <a:latin typeface="Times New Roman" pitchFamily="18" charset="0"/>
              <a:ea typeface="Times New Roman"/>
              <a:cs typeface="Times New Roman" pitchFamily="18" charset="0"/>
              <a:sym typeface="Times New Roman"/>
            </a:endParaRPr>
          </a:p>
          <a:p>
            <a:pPr marL="0" lvl="0" indent="0" algn="l" rtl="0">
              <a:spcBef>
                <a:spcPts val="1100"/>
              </a:spcBef>
              <a:spcAft>
                <a:spcPts val="0"/>
              </a:spcAft>
              <a:buNone/>
            </a:pPr>
            <a:r>
              <a:rPr lang="en" sz="1350" b="1" dirty="0">
                <a:solidFill>
                  <a:srgbClr val="000000"/>
                </a:solidFill>
                <a:latin typeface="Times New Roman" pitchFamily="18" charset="0"/>
                <a:ea typeface="Times New Roman"/>
                <a:cs typeface="Times New Roman" pitchFamily="18" charset="0"/>
                <a:sym typeface="Times New Roman"/>
              </a:rPr>
              <a:t>    </a:t>
            </a:r>
            <a:r>
              <a:rPr lang="en" sz="1350" dirty="0">
                <a:solidFill>
                  <a:srgbClr val="000000"/>
                </a:solidFill>
                <a:highlight>
                  <a:srgbClr val="FFFFFF"/>
                </a:highlight>
                <a:latin typeface="Times New Roman" pitchFamily="18" charset="0"/>
                <a:ea typeface="Arial"/>
                <a:cs typeface="Times New Roman" pitchFamily="18" charset="0"/>
                <a:sym typeface="Arial"/>
              </a:rPr>
              <a:t>1. </a:t>
            </a:r>
            <a:r>
              <a:rPr lang="en" sz="1350" dirty="0" smtClean="0">
                <a:solidFill>
                  <a:srgbClr val="000000"/>
                </a:solidFill>
                <a:highlight>
                  <a:srgbClr val="FFFFFF"/>
                </a:highlight>
                <a:latin typeface="Times New Roman" pitchFamily="18" charset="0"/>
                <a:ea typeface="Arial"/>
                <a:cs typeface="Times New Roman" pitchFamily="18" charset="0"/>
                <a:sym typeface="Arial"/>
              </a:rPr>
              <a:t> Collecting </a:t>
            </a:r>
            <a:r>
              <a:rPr lang="en" sz="1350" dirty="0">
                <a:solidFill>
                  <a:srgbClr val="000000"/>
                </a:solidFill>
                <a:highlight>
                  <a:srgbClr val="FFFFFF"/>
                </a:highlight>
                <a:latin typeface="Times New Roman" pitchFamily="18" charset="0"/>
                <a:ea typeface="Arial"/>
                <a:cs typeface="Times New Roman" pitchFamily="18" charset="0"/>
                <a:sym typeface="Arial"/>
              </a:rPr>
              <a:t>and defining the data</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2. 	Perceiving the stats on the data</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3. 	Converting CIT Certified Indicator from Categorical to Numerical</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4. 	Performing Exploratory Data Analysis</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l" rtl="0">
              <a:spcBef>
                <a:spcPts val="800"/>
              </a:spcBef>
              <a:spcAft>
                <a:spcPts val="0"/>
              </a:spcAft>
              <a:buNone/>
            </a:pPr>
            <a:r>
              <a:rPr lang="en" sz="1350" dirty="0">
                <a:solidFill>
                  <a:srgbClr val="000000"/>
                </a:solidFill>
                <a:latin typeface="Times New Roman" pitchFamily="18" charset="0"/>
                <a:ea typeface="Arial"/>
                <a:cs typeface="Times New Roman" pitchFamily="18" charset="0"/>
                <a:sym typeface="Arial"/>
              </a:rPr>
              <a:t>5. 	</a:t>
            </a:r>
            <a:r>
              <a:rPr lang="en" sz="1350" dirty="0">
                <a:solidFill>
                  <a:srgbClr val="000000"/>
                </a:solidFill>
                <a:highlight>
                  <a:srgbClr val="FFFFFF"/>
                </a:highlight>
                <a:latin typeface="Times New Roman" pitchFamily="18" charset="0"/>
                <a:ea typeface="Arial"/>
                <a:cs typeface="Times New Roman" pitchFamily="18" charset="0"/>
                <a:sym typeface="Arial"/>
              </a:rPr>
              <a:t>Feature Engineering and Feature Selection</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just" rtl="0">
              <a:lnSpc>
                <a:spcPct val="115000"/>
              </a:lnSpc>
              <a:spcBef>
                <a:spcPts val="12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6. 	Chi Square test for important</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7. Prediction using Logistic Regression</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8. Prediction using K-Nearest Neighbours</a:t>
            </a:r>
            <a:endParaRPr sz="1350">
              <a:solidFill>
                <a:srgbClr val="000000"/>
              </a:solidFill>
              <a:highlight>
                <a:srgbClr val="FFFFFF"/>
              </a:highlight>
              <a:latin typeface="Times New Roman" pitchFamily="18" charset="0"/>
              <a:ea typeface="Arial"/>
              <a:cs typeface="Times New Roman" pitchFamily="18" charset="0"/>
              <a:sym typeface="Arial"/>
            </a:endParaRPr>
          </a:p>
          <a:p>
            <a:pPr marL="457200" lvl="0" indent="-22860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9. 	Prediction using Decision Tree</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10. Prediction using RandomForest</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11. Prediction using Xgboost</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just" rtl="0">
              <a:lnSpc>
                <a:spcPct val="115000"/>
              </a:lnSpc>
              <a:spcBef>
                <a:spcPts val="8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12. Prediction using SVM</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800"/>
              </a:spcBef>
              <a:spcAft>
                <a:spcPts val="0"/>
              </a:spcAft>
              <a:buNone/>
            </a:pP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120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a:t>
            </a:r>
            <a:endParaRPr sz="1350">
              <a:solidFill>
                <a:srgbClr val="000000"/>
              </a:solidFill>
              <a:highlight>
                <a:srgbClr val="FFFFFF"/>
              </a:highlight>
              <a:latin typeface="Times New Roman" pitchFamily="18" charset="0"/>
              <a:ea typeface="Arial"/>
              <a:cs typeface="Times New Roman" pitchFamily="18" charset="0"/>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266700" y="548639"/>
            <a:ext cx="8488680" cy="3878581"/>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SzPts val="1018"/>
              <a:buNone/>
            </a:pPr>
            <a:r>
              <a:rPr lang="en" sz="1350" b="1" dirty="0">
                <a:solidFill>
                  <a:srgbClr val="000000"/>
                </a:solidFill>
                <a:highlight>
                  <a:srgbClr val="FFFFFF"/>
                </a:highlight>
                <a:latin typeface="Times New Roman" pitchFamily="18" charset="0"/>
                <a:ea typeface="Arial"/>
                <a:cs typeface="Times New Roman" pitchFamily="18" charset="0"/>
                <a:sym typeface="Arial"/>
              </a:rPr>
              <a:t>1. </a:t>
            </a:r>
            <a:r>
              <a:rPr lang="en" sz="1350" b="1" dirty="0" smtClean="0">
                <a:solidFill>
                  <a:srgbClr val="000000"/>
                </a:solidFill>
                <a:highlight>
                  <a:srgbClr val="FFFFFF"/>
                </a:highlight>
                <a:latin typeface="Times New Roman" pitchFamily="18" charset="0"/>
                <a:ea typeface="Arial"/>
                <a:cs typeface="Times New Roman" pitchFamily="18" charset="0"/>
                <a:sym typeface="Arial"/>
              </a:rPr>
              <a:t>Collecting </a:t>
            </a:r>
            <a:r>
              <a:rPr lang="en" sz="1350" b="1" dirty="0">
                <a:solidFill>
                  <a:srgbClr val="000000"/>
                </a:solidFill>
                <a:highlight>
                  <a:srgbClr val="FFFFFF"/>
                </a:highlight>
                <a:latin typeface="Times New Roman" pitchFamily="18" charset="0"/>
                <a:ea typeface="Arial"/>
                <a:cs typeface="Times New Roman" pitchFamily="18" charset="0"/>
                <a:sym typeface="Arial"/>
              </a:rPr>
              <a:t>and defining the data</a:t>
            </a:r>
            <a:endParaRPr sz="1350" b="1">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100"/>
              </a:spcBef>
              <a:spcAft>
                <a:spcPts val="0"/>
              </a:spcAft>
              <a:buSzPts val="1018"/>
              <a:buNone/>
            </a:pPr>
            <a:r>
              <a:rPr lang="en" sz="1350" dirty="0">
                <a:solidFill>
                  <a:srgbClr val="000000"/>
                </a:solidFill>
                <a:highlight>
                  <a:srgbClr val="FFFFFF"/>
                </a:highlight>
                <a:latin typeface="Times New Roman" pitchFamily="18" charset="0"/>
                <a:ea typeface="Arial"/>
                <a:cs typeface="Times New Roman" pitchFamily="18" charset="0"/>
                <a:sym typeface="Arial"/>
              </a:rPr>
              <a:t>       All necessary libraries are included,Reading the Data Frame,Displaying  </a:t>
            </a:r>
            <a:r>
              <a:rPr lang="en" sz="1350" dirty="0" smtClean="0">
                <a:solidFill>
                  <a:srgbClr val="000000"/>
                </a:solidFill>
                <a:highlight>
                  <a:srgbClr val="FFFFFF"/>
                </a:highlight>
                <a:latin typeface="Times New Roman" pitchFamily="18" charset="0"/>
                <a:ea typeface="Arial"/>
                <a:cs typeface="Times New Roman" pitchFamily="18" charset="0"/>
                <a:sym typeface="Arial"/>
              </a:rPr>
              <a:t>Column </a:t>
            </a:r>
            <a:r>
              <a:rPr lang="en" sz="1350" dirty="0">
                <a:solidFill>
                  <a:srgbClr val="000000"/>
                </a:solidFill>
                <a:highlight>
                  <a:srgbClr val="FFFFFF"/>
                </a:highlight>
                <a:latin typeface="Times New Roman" pitchFamily="18" charset="0"/>
                <a:ea typeface="Arial"/>
                <a:cs typeface="Times New Roman" pitchFamily="18" charset="0"/>
                <a:sym typeface="Arial"/>
              </a:rPr>
              <a:t>Name Printing the dataset and unique values is done here.</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100"/>
              </a:spcBef>
              <a:spcAft>
                <a:spcPts val="0"/>
              </a:spcAft>
              <a:buSzPts val="1018"/>
              <a:buNone/>
            </a:pP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100"/>
              </a:spcBef>
              <a:spcAft>
                <a:spcPts val="0"/>
              </a:spcAft>
              <a:buSzPts val="1018"/>
              <a:buNone/>
            </a:pPr>
            <a:r>
              <a:rPr lang="en" sz="1350" b="1" dirty="0">
                <a:solidFill>
                  <a:srgbClr val="000000"/>
                </a:solidFill>
                <a:highlight>
                  <a:srgbClr val="FFFFFF"/>
                </a:highlight>
                <a:latin typeface="Times New Roman" pitchFamily="18" charset="0"/>
                <a:ea typeface="Arial"/>
                <a:cs typeface="Times New Roman" pitchFamily="18" charset="0"/>
                <a:sym typeface="Arial"/>
              </a:rPr>
              <a:t>2.   Perceiving the stats on data</a:t>
            </a:r>
            <a:endParaRPr sz="1350" b="1">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100"/>
              </a:spcBef>
              <a:spcAft>
                <a:spcPts val="0"/>
              </a:spcAft>
              <a:buSzPts val="1018"/>
              <a:buNone/>
            </a:pPr>
            <a:r>
              <a:rPr lang="en" sz="1350" dirty="0">
                <a:solidFill>
                  <a:srgbClr val="000000"/>
                </a:solidFill>
                <a:highlight>
                  <a:srgbClr val="FFFFFF"/>
                </a:highlight>
                <a:latin typeface="Times New Roman" pitchFamily="18" charset="0"/>
                <a:ea typeface="Arial"/>
                <a:cs typeface="Times New Roman" pitchFamily="18" charset="0"/>
                <a:sym typeface="Arial"/>
              </a:rPr>
              <a:t>      Summarizing numerical columns,Displaying the description of all columns,Displaying crisis amount of reported data with respect to months and years are displayed </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100"/>
              </a:spcBef>
              <a:spcAft>
                <a:spcPts val="0"/>
              </a:spcAft>
              <a:buSzPts val="1018"/>
              <a:buNone/>
            </a:pP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0"/>
              </a:spcBef>
              <a:spcAft>
                <a:spcPts val="0"/>
              </a:spcAft>
              <a:buSzPts val="1018"/>
              <a:buNone/>
            </a:pPr>
            <a:r>
              <a:rPr lang="en" sz="1350" b="1" dirty="0">
                <a:solidFill>
                  <a:schemeClr val="bg2"/>
                </a:solidFill>
                <a:latin typeface="Times New Roman" pitchFamily="18" charset="0"/>
                <a:ea typeface="Arial"/>
                <a:cs typeface="Times New Roman" pitchFamily="18" charset="0"/>
                <a:sym typeface="Arial"/>
              </a:rPr>
              <a:t>3.  Converting CIT indicator from categorical to numerical </a:t>
            </a:r>
            <a:endParaRPr sz="1350" b="1">
              <a:solidFill>
                <a:schemeClr val="bg2"/>
              </a:solidFill>
              <a:latin typeface="Times New Roman" pitchFamily="18" charset="0"/>
              <a:ea typeface="Arial"/>
              <a:cs typeface="Times New Roman" pitchFamily="18" charset="0"/>
              <a:sym typeface="Arial"/>
            </a:endParaRPr>
          </a:p>
          <a:p>
            <a:pPr marL="0" lvl="0" indent="0" algn="l" rtl="0">
              <a:spcBef>
                <a:spcPts val="1200"/>
              </a:spcBef>
              <a:spcAft>
                <a:spcPts val="0"/>
              </a:spcAft>
              <a:buSzPts val="1018"/>
              <a:buNone/>
            </a:pPr>
            <a:r>
              <a:rPr lang="en" sz="1350" dirty="0">
                <a:solidFill>
                  <a:schemeClr val="bg2"/>
                </a:solidFill>
                <a:latin typeface="Times New Roman" pitchFamily="18" charset="0"/>
                <a:ea typeface="Arial"/>
                <a:cs typeface="Times New Roman" pitchFamily="18" charset="0"/>
                <a:sym typeface="Arial"/>
              </a:rPr>
              <a:t>           Yes-1,No-0</a:t>
            </a:r>
            <a:endParaRPr sz="1350">
              <a:solidFill>
                <a:schemeClr val="bg2"/>
              </a:solidFill>
              <a:latin typeface="Times New Roman" pitchFamily="18" charset="0"/>
              <a:ea typeface="Arial"/>
              <a:cs typeface="Times New Roman" pitchFamily="18" charset="0"/>
              <a:sym typeface="Arial"/>
            </a:endParaRPr>
          </a:p>
          <a:p>
            <a:pPr marL="0" lvl="0" indent="0" algn="l" rtl="0">
              <a:spcBef>
                <a:spcPts val="1200"/>
              </a:spcBef>
              <a:spcAft>
                <a:spcPts val="1200"/>
              </a:spcAft>
              <a:buSzPts val="1018"/>
              <a:buNone/>
            </a:pPr>
            <a:endParaRPr sz="1665">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342900" y="594360"/>
            <a:ext cx="8176260" cy="383286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rgbClr val="000000"/>
              </a:buClr>
              <a:buSzPts val="523"/>
              <a:buFont typeface="Arial"/>
              <a:buNone/>
            </a:pPr>
            <a:r>
              <a:rPr lang="en" sz="1350" b="1" dirty="0">
                <a:solidFill>
                  <a:schemeClr val="bg2"/>
                </a:solidFill>
                <a:latin typeface="Times New Roman" pitchFamily="18" charset="0"/>
                <a:ea typeface="Arial"/>
                <a:cs typeface="Times New Roman" pitchFamily="18" charset="0"/>
                <a:sym typeface="Arial"/>
              </a:rPr>
              <a:t>4.Exploratory Data </a:t>
            </a:r>
            <a:r>
              <a:rPr lang="en" sz="1350" b="1" dirty="0" smtClean="0">
                <a:solidFill>
                  <a:schemeClr val="bg2"/>
                </a:solidFill>
                <a:latin typeface="Times New Roman" pitchFamily="18" charset="0"/>
                <a:ea typeface="Arial"/>
                <a:cs typeface="Times New Roman" pitchFamily="18" charset="0"/>
                <a:sym typeface="Arial"/>
              </a:rPr>
              <a:t>Analysis</a:t>
            </a:r>
          </a:p>
          <a:p>
            <a:pPr marL="0" lvl="0" indent="0" algn="l" rtl="0">
              <a:lnSpc>
                <a:spcPct val="105000"/>
              </a:lnSpc>
              <a:spcBef>
                <a:spcPts val="1200"/>
              </a:spcBef>
              <a:spcAft>
                <a:spcPts val="0"/>
              </a:spcAft>
              <a:buClr>
                <a:srgbClr val="000000"/>
              </a:buClr>
              <a:buSzPts val="523"/>
              <a:buFont typeface="Arial"/>
              <a:buNone/>
            </a:pPr>
            <a:r>
              <a:rPr lang="en" sz="1350" dirty="0" smtClean="0">
                <a:solidFill>
                  <a:schemeClr val="bg2"/>
                </a:solidFill>
                <a:latin typeface="Times New Roman" pitchFamily="18" charset="0"/>
                <a:ea typeface="Arial"/>
                <a:cs typeface="Times New Roman" pitchFamily="18" charset="0"/>
                <a:sym typeface="Arial"/>
              </a:rPr>
              <a:t>Graphs </a:t>
            </a:r>
            <a:r>
              <a:rPr lang="en" sz="1350" dirty="0">
                <a:solidFill>
                  <a:schemeClr val="bg2"/>
                </a:solidFill>
                <a:latin typeface="Times New Roman" pitchFamily="18" charset="0"/>
                <a:ea typeface="Arial"/>
                <a:cs typeface="Times New Roman" pitchFamily="18" charset="0"/>
                <a:sym typeface="Arial"/>
              </a:rPr>
              <a:t>are plotted against between CIT certified Indicator and respected it’s correspondent features related to CIT indicator such as Graph plotting b/w CIT indicator with respect to the month, CIT indicator with respect to Occured month and so on </a:t>
            </a:r>
            <a:endParaRPr lang="en" sz="1350" dirty="0" smtClean="0">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0"/>
              </a:spcAft>
              <a:buClr>
                <a:srgbClr val="000000"/>
              </a:buClr>
              <a:buSzPts val="523"/>
              <a:buFont typeface="Arial"/>
              <a:buNone/>
            </a:pPr>
            <a:endParaRPr sz="1350">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0"/>
              </a:spcAft>
              <a:buSzPts val="523"/>
              <a:buNone/>
            </a:pPr>
            <a:r>
              <a:rPr lang="en" sz="1350" b="1" dirty="0">
                <a:solidFill>
                  <a:schemeClr val="bg2"/>
                </a:solidFill>
                <a:latin typeface="Times New Roman" pitchFamily="18" charset="0"/>
                <a:ea typeface="Arial"/>
                <a:cs typeface="Times New Roman" pitchFamily="18" charset="0"/>
                <a:sym typeface="Arial"/>
              </a:rPr>
              <a:t>5.Feature Engineering and Feature Selection</a:t>
            </a:r>
            <a:endParaRPr sz="1350" b="1">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0"/>
              </a:spcAft>
              <a:buSzPts val="523"/>
              <a:buNone/>
            </a:pPr>
            <a:r>
              <a:rPr lang="en" sz="1350" dirty="0">
                <a:solidFill>
                  <a:schemeClr val="bg2"/>
                </a:solidFill>
                <a:latin typeface="Times New Roman" pitchFamily="18" charset="0"/>
                <a:ea typeface="Arial"/>
                <a:cs typeface="Times New Roman" pitchFamily="18" charset="0"/>
                <a:sym typeface="Arial"/>
              </a:rPr>
              <a:t>Identifying Null Values,Unique values ,Converting some important data columns from categorical to numerical based on frequency,Imputing Missing Values,Rechecking for Missing Values is done here </a:t>
            </a:r>
            <a:endParaRPr lang="en" sz="1350" dirty="0" smtClean="0">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0"/>
              </a:spcAft>
              <a:buSzPts val="523"/>
              <a:buNone/>
            </a:pPr>
            <a:endParaRPr sz="1350">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0"/>
              </a:spcAft>
              <a:buSzPts val="523"/>
              <a:buNone/>
            </a:pPr>
            <a:r>
              <a:rPr lang="en" sz="1350" b="1" dirty="0">
                <a:solidFill>
                  <a:schemeClr val="bg2"/>
                </a:solidFill>
                <a:latin typeface="Times New Roman" pitchFamily="18" charset="0"/>
                <a:ea typeface="Arial"/>
                <a:cs typeface="Times New Roman" pitchFamily="18" charset="0"/>
                <a:sym typeface="Arial"/>
              </a:rPr>
              <a:t>6.CHI square test for Important features </a:t>
            </a:r>
            <a:endParaRPr sz="1350" b="1">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0"/>
              </a:spcAft>
              <a:buSzPts val="523"/>
              <a:buNone/>
            </a:pPr>
            <a:r>
              <a:rPr lang="en" sz="1350" dirty="0">
                <a:solidFill>
                  <a:schemeClr val="bg2"/>
                </a:solidFill>
                <a:latin typeface="Times New Roman" pitchFamily="18" charset="0"/>
                <a:ea typeface="Arial"/>
                <a:cs typeface="Times New Roman" pitchFamily="18" charset="0"/>
                <a:sym typeface="Arial"/>
              </a:rPr>
              <a:t>Selectkbest class is applied to extract 12 best features which those features are used for further analysis.After noticing all the feature scores.Top 12 features are considered and rest of them are dropped</a:t>
            </a:r>
            <a:endParaRPr sz="1350">
              <a:solidFill>
                <a:schemeClr val="bg2"/>
              </a:solidFill>
              <a:latin typeface="Times New Roman" pitchFamily="18" charset="0"/>
              <a:ea typeface="Arial"/>
              <a:cs typeface="Times New Roman" pitchFamily="18" charset="0"/>
              <a:sym typeface="Arial"/>
            </a:endParaRPr>
          </a:p>
          <a:p>
            <a:pPr marL="0" lvl="0" indent="0" algn="l" rtl="0">
              <a:lnSpc>
                <a:spcPct val="105000"/>
              </a:lnSpc>
              <a:spcBef>
                <a:spcPts val="1200"/>
              </a:spcBef>
              <a:spcAft>
                <a:spcPts val="1200"/>
              </a:spcAft>
              <a:buSzPts val="523"/>
              <a:buNone/>
            </a:pPr>
            <a:endParaRPr sz="1350">
              <a:solidFill>
                <a:schemeClr val="bg2"/>
              </a:solidFill>
              <a:latin typeface="Times New Roman" pitchFamily="18" charset="0"/>
              <a:ea typeface="Arial"/>
              <a:cs typeface="Times New Roman" pitchFamily="18" charset="0"/>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body" idx="1"/>
          </p:nvPr>
        </p:nvSpPr>
        <p:spPr>
          <a:xfrm>
            <a:off x="411481" y="548640"/>
            <a:ext cx="8298180" cy="418338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SzPts val="1018"/>
              <a:buNone/>
            </a:pPr>
            <a:r>
              <a:rPr lang="en" sz="1350" b="1" dirty="0">
                <a:solidFill>
                  <a:schemeClr val="bg2"/>
                </a:solidFill>
                <a:latin typeface="Times New Roman" pitchFamily="18" charset="0"/>
                <a:ea typeface="Arial"/>
                <a:cs typeface="Times New Roman" pitchFamily="18" charset="0"/>
                <a:sym typeface="Arial"/>
              </a:rPr>
              <a:t>7. Prediction using Logistic Regression:</a:t>
            </a:r>
            <a:endParaRPr sz="1350" b="1">
              <a:solidFill>
                <a:schemeClr val="bg2"/>
              </a:solidFill>
              <a:latin typeface="Times New Roman" pitchFamily="18" charset="0"/>
              <a:ea typeface="Arial"/>
              <a:cs typeface="Times New Roman" pitchFamily="18" charset="0"/>
              <a:sym typeface="Arial"/>
            </a:endParaRPr>
          </a:p>
          <a:p>
            <a:pPr marL="0" lvl="0" indent="0">
              <a:lnSpc>
                <a:spcPct val="105000"/>
              </a:lnSpc>
              <a:spcBef>
                <a:spcPts val="1200"/>
              </a:spcBef>
              <a:buNone/>
            </a:pPr>
            <a:r>
              <a:rPr lang="en" sz="1350" dirty="0">
                <a:solidFill>
                  <a:schemeClr val="bg2"/>
                </a:solidFill>
                <a:highlight>
                  <a:srgbClr val="FFFFFF"/>
                </a:highlight>
                <a:latin typeface="Times New Roman" pitchFamily="18" charset="0"/>
                <a:ea typeface="Arial"/>
                <a:cs typeface="Times New Roman" pitchFamily="18" charset="0"/>
                <a:sym typeface="Arial"/>
              </a:rPr>
              <a:t> F-1 score is generally useful when working with the imbalanced dataset and it also combines precision with recall into a single metric.Logistic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a:t>
            </a:r>
            <a:r>
              <a:rPr lang="en" sz="1350" dirty="0" smtClean="0">
                <a:solidFill>
                  <a:schemeClr val="bg2"/>
                </a:solidFill>
                <a:highlight>
                  <a:srgbClr val="FFFFFF"/>
                </a:highlight>
                <a:latin typeface="Times New Roman" pitchFamily="18" charset="0"/>
                <a:ea typeface="Arial"/>
                <a:cs typeface="Times New Roman" pitchFamily="18" charset="0"/>
                <a:sym typeface="Arial"/>
              </a:rPr>
              <a:t>variable.</a:t>
            </a:r>
            <a:r>
              <a:rPr lang="en-IN" sz="1400" dirty="0" smtClean="0">
                <a:solidFill>
                  <a:schemeClr val="tx2">
                    <a:lumMod val="10000"/>
                  </a:schemeClr>
                </a:solidFill>
                <a:highlight>
                  <a:srgbClr val="FFFFFF"/>
                </a:highlight>
                <a:latin typeface="Times New Roman" pitchFamily="18" charset="0"/>
                <a:ea typeface="Arial"/>
                <a:cs typeface="Times New Roman" pitchFamily="18" charset="0"/>
                <a:sym typeface="Arial"/>
              </a:rPr>
              <a:t> Logistic regression predicts the </a:t>
            </a:r>
            <a:r>
              <a:rPr lang="en-IN" sz="1200" dirty="0" smtClean="0">
                <a:solidFill>
                  <a:schemeClr val="tx2">
                    <a:lumMod val="10000"/>
                  </a:schemeClr>
                </a:solidFill>
                <a:highlight>
                  <a:srgbClr val="FFFFFF"/>
                </a:highlight>
                <a:latin typeface="Times New Roman" pitchFamily="18" charset="0"/>
                <a:ea typeface="Arial"/>
                <a:cs typeface="Times New Roman" pitchFamily="18" charset="0"/>
                <a:sym typeface="Arial"/>
              </a:rPr>
              <a:t>output</a:t>
            </a:r>
            <a:r>
              <a:rPr lang="en-IN" sz="1400" dirty="0" smtClean="0">
                <a:solidFill>
                  <a:schemeClr val="tx2">
                    <a:lumMod val="10000"/>
                  </a:schemeClr>
                </a:solidFill>
                <a:highlight>
                  <a:srgbClr val="FFFFFF"/>
                </a:highlight>
                <a:latin typeface="Times New Roman" pitchFamily="18" charset="0"/>
                <a:ea typeface="Arial"/>
                <a:cs typeface="Times New Roman" pitchFamily="18" charset="0"/>
                <a:sym typeface="Arial"/>
              </a:rPr>
              <a:t> of a categorical dependent variable.CIT indicator is predicted by using logistic regression and so as follows are the </a:t>
            </a:r>
            <a:r>
              <a:rPr lang="en-IN" sz="1400" dirty="0" smtClean="0">
                <a:solidFill>
                  <a:schemeClr val="tx2">
                    <a:lumMod val="10000"/>
                  </a:schemeClr>
                </a:solidFill>
                <a:highlight>
                  <a:srgbClr val="FFFFFF"/>
                </a:highlight>
                <a:latin typeface="Times New Roman" pitchFamily="18" charset="0"/>
                <a:ea typeface="Arial"/>
                <a:cs typeface="Times New Roman" pitchFamily="18" charset="0"/>
                <a:sym typeface="Arial"/>
              </a:rPr>
              <a:t>inferences ,Imbalance </a:t>
            </a:r>
            <a:r>
              <a:rPr lang="en-IN" sz="1400" dirty="0" smtClean="0">
                <a:solidFill>
                  <a:schemeClr val="tx2">
                    <a:lumMod val="10000"/>
                  </a:schemeClr>
                </a:solidFill>
                <a:highlight>
                  <a:srgbClr val="FFFFFF"/>
                </a:highlight>
                <a:latin typeface="Times New Roman" pitchFamily="18" charset="0"/>
                <a:ea typeface="Arial"/>
                <a:cs typeface="Times New Roman" pitchFamily="18" charset="0"/>
                <a:sym typeface="Arial"/>
              </a:rPr>
              <a:t>target variable ,so considering F1-Score-58% for evaluation performance metrics</a:t>
            </a:r>
            <a:endParaRPr sz="1350">
              <a:solidFill>
                <a:schemeClr val="bg2"/>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0"/>
              </a:spcBef>
              <a:spcAft>
                <a:spcPts val="0"/>
              </a:spcAft>
              <a:buSzPts val="1018"/>
              <a:buNone/>
            </a:pPr>
            <a:endParaRPr sz="1350">
              <a:solidFill>
                <a:schemeClr val="bg2"/>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1200"/>
              </a:spcBef>
              <a:spcAft>
                <a:spcPts val="0"/>
              </a:spcAft>
              <a:buSzPts val="1018"/>
              <a:buNone/>
            </a:pPr>
            <a:r>
              <a:rPr lang="en" sz="1350" b="1" dirty="0">
                <a:solidFill>
                  <a:schemeClr val="bg2"/>
                </a:solidFill>
                <a:highlight>
                  <a:srgbClr val="FFFFFF"/>
                </a:highlight>
                <a:latin typeface="Times New Roman" pitchFamily="18" charset="0"/>
                <a:ea typeface="Arial"/>
                <a:cs typeface="Times New Roman" pitchFamily="18" charset="0"/>
                <a:sym typeface="Arial"/>
              </a:rPr>
              <a:t>8.Prediction Using K-Nearest Neighbors</a:t>
            </a:r>
            <a:endParaRPr sz="1350" b="1">
              <a:solidFill>
                <a:schemeClr val="bg2"/>
              </a:solidFill>
              <a:highlight>
                <a:srgbClr val="FFFFFF"/>
              </a:highlight>
              <a:latin typeface="Times New Roman" pitchFamily="18" charset="0"/>
              <a:ea typeface="Arial"/>
              <a:cs typeface="Times New Roman" pitchFamily="18" charset="0"/>
              <a:sym typeface="Arial"/>
            </a:endParaRPr>
          </a:p>
          <a:p>
            <a:pPr marL="0" lvl="0" indent="0">
              <a:lnSpc>
                <a:spcPct val="85000"/>
              </a:lnSpc>
              <a:spcBef>
                <a:spcPts val="1200"/>
              </a:spcBef>
              <a:buSzPts val="1018"/>
              <a:buNone/>
            </a:pPr>
            <a:r>
              <a:rPr lang="en" sz="1350" dirty="0">
                <a:solidFill>
                  <a:schemeClr val="bg2"/>
                </a:solidFill>
                <a:highlight>
                  <a:srgbClr val="FFFFFF"/>
                </a:highlight>
                <a:latin typeface="Times New Roman" pitchFamily="18" charset="0"/>
                <a:ea typeface="Arial"/>
                <a:cs typeface="Times New Roman" pitchFamily="18" charset="0"/>
                <a:sym typeface="Arial"/>
              </a:rPr>
              <a:t>The abbreviation KNN stands for “K-Nearest Neighbour”. It is a supervised machine learning algorithm. The algorithm can be used to solve both classification and regression problem statements. The number of nearest neighbours to a new unknown variable that has to be predicted or classified is denoted by the symbol 'K</a:t>
            </a:r>
            <a:r>
              <a:rPr lang="en" sz="1350" dirty="0" smtClean="0">
                <a:solidFill>
                  <a:schemeClr val="bg2"/>
                </a:solidFill>
                <a:highlight>
                  <a:srgbClr val="FFFFFF"/>
                </a:highlight>
                <a:latin typeface="Times New Roman" pitchFamily="18" charset="0"/>
                <a:ea typeface="Arial"/>
                <a:cs typeface="Times New Roman" pitchFamily="18" charset="0"/>
                <a:sym typeface="Arial"/>
              </a:rPr>
              <a:t>'.</a:t>
            </a:r>
            <a:r>
              <a:rPr lang="en" sz="1400" dirty="0" smtClean="0">
                <a:solidFill>
                  <a:schemeClr val="tx2">
                    <a:lumMod val="10000"/>
                  </a:schemeClr>
                </a:solidFill>
                <a:highlight>
                  <a:schemeClr val="lt1"/>
                </a:highlight>
                <a:latin typeface="Times New Roman" pitchFamily="18" charset="0"/>
                <a:ea typeface="Arial"/>
                <a:cs typeface="Times New Roman" pitchFamily="18" charset="0"/>
                <a:sym typeface="Arial"/>
              </a:rPr>
              <a:t> CIT indicator is predicted by using K-Nearest Neighbors and so as follows are the inferences</a:t>
            </a:r>
            <a:endParaRPr sz="1350">
              <a:solidFill>
                <a:schemeClr val="bg2"/>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1200"/>
              </a:spcBef>
              <a:spcAft>
                <a:spcPts val="1200"/>
              </a:spcAft>
              <a:buSzPts val="1018"/>
              <a:buNone/>
            </a:pPr>
            <a:r>
              <a:rPr lang="en" sz="1350" dirty="0">
                <a:solidFill>
                  <a:schemeClr val="bg2"/>
                </a:solidFill>
                <a:highlight>
                  <a:srgbClr val="FFFFFF"/>
                </a:highlight>
                <a:latin typeface="Times New Roman" pitchFamily="18" charset="0"/>
                <a:ea typeface="Arial"/>
                <a:cs typeface="Times New Roman" pitchFamily="18" charset="0"/>
                <a:sym typeface="Arial"/>
              </a:rPr>
              <a:t>F1-82%,High Variance </a:t>
            </a:r>
            <a:endParaRPr lang="en" sz="1350" dirty="0" smtClean="0">
              <a:solidFill>
                <a:schemeClr val="bg2"/>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1200"/>
              </a:spcBef>
              <a:spcAft>
                <a:spcPts val="1200"/>
              </a:spcAft>
              <a:buSzPts val="1018"/>
              <a:buNone/>
            </a:pPr>
            <a:endParaRPr sz="1350">
              <a:solidFill>
                <a:schemeClr val="bg2"/>
              </a:solidFill>
              <a:highlight>
                <a:srgbClr val="FFFFFF"/>
              </a:highlight>
              <a:latin typeface="Times New Roman" pitchFamily="18" charset="0"/>
              <a:ea typeface="Arial"/>
              <a:cs typeface="Times New Roman" pitchFamily="18" charset="0"/>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body" idx="1"/>
          </p:nvPr>
        </p:nvSpPr>
        <p:spPr>
          <a:xfrm>
            <a:off x="283275" y="134175"/>
            <a:ext cx="8661900" cy="4845300"/>
          </a:xfrm>
          <a:prstGeom prst="rect">
            <a:avLst/>
          </a:prstGeom>
        </p:spPr>
        <p:txBody>
          <a:bodyPr spcFirstLastPara="1" wrap="square" lIns="91425" tIns="91425" rIns="91425" bIns="91425" anchor="t" anchorCtr="0">
            <a:normAutofit/>
          </a:bodyPr>
          <a:lstStyle/>
          <a:p>
            <a:pPr marL="0" lvl="0" indent="0" algn="l" rtl="0">
              <a:lnSpc>
                <a:spcPct val="85000"/>
              </a:lnSpc>
              <a:spcBef>
                <a:spcPts val="1200"/>
              </a:spcBef>
              <a:spcAft>
                <a:spcPts val="0"/>
              </a:spcAft>
              <a:buNone/>
            </a:pPr>
            <a:endParaRPr sz="1650">
              <a:solidFill>
                <a:srgbClr val="000000"/>
              </a:solidFill>
              <a:highlight>
                <a:srgbClr val="FFFFFF"/>
              </a:highlight>
              <a:latin typeface="Arial"/>
              <a:ea typeface="Arial"/>
              <a:cs typeface="Arial"/>
              <a:sym typeface="Arial"/>
            </a:endParaRPr>
          </a:p>
          <a:p>
            <a:pPr marL="0" lvl="0" indent="0">
              <a:lnSpc>
                <a:spcPct val="85000"/>
              </a:lnSpc>
              <a:buNone/>
            </a:pPr>
            <a:r>
              <a:rPr lang="en-IN" sz="1350" b="1" dirty="0" smtClean="0">
                <a:solidFill>
                  <a:srgbClr val="202124"/>
                </a:solidFill>
                <a:highlight>
                  <a:srgbClr val="FFFFFF"/>
                </a:highlight>
                <a:latin typeface="Times New Roman" pitchFamily="18" charset="0"/>
                <a:ea typeface="Arial"/>
                <a:cs typeface="Times New Roman" pitchFamily="18" charset="0"/>
                <a:sym typeface="Arial"/>
              </a:rPr>
              <a:t>9.Prediction Using Decision Tree:</a:t>
            </a:r>
          </a:p>
          <a:p>
            <a:pPr marL="0" lvl="0" indent="0">
              <a:lnSpc>
                <a:spcPct val="85000"/>
              </a:lnSpc>
              <a:spcBef>
                <a:spcPts val="1200"/>
              </a:spcBef>
              <a:buNone/>
            </a:pPr>
            <a:r>
              <a:rPr lang="en-IN" sz="1350" dirty="0" smtClean="0">
                <a:solidFill>
                  <a:srgbClr val="202124"/>
                </a:solidFill>
                <a:highlight>
                  <a:srgbClr val="FFFFFF"/>
                </a:highlight>
                <a:latin typeface="Times New Roman" pitchFamily="18" charset="0"/>
                <a:ea typeface="Arial"/>
                <a:cs typeface="Times New Roman" pitchFamily="18" charset="0"/>
                <a:sym typeface="Arial"/>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a:t>
            </a:r>
            <a:r>
              <a:rPr lang="en-IN" sz="1350" dirty="0" smtClean="0">
                <a:solidFill>
                  <a:srgbClr val="202124"/>
                </a:solidFill>
                <a:highlight>
                  <a:srgbClr val="FFFFFF"/>
                </a:highlight>
                <a:latin typeface="Times New Roman" pitchFamily="18" charset="0"/>
                <a:ea typeface="Arial"/>
                <a:cs typeface="Times New Roman" pitchFamily="18" charset="0"/>
                <a:sym typeface="Arial"/>
              </a:rPr>
              <a:t>node.</a:t>
            </a:r>
            <a:r>
              <a:rPr lang="en" sz="1400" dirty="0" smtClean="0">
                <a:solidFill>
                  <a:srgbClr val="202124"/>
                </a:solidFill>
                <a:highlight>
                  <a:srgbClr val="FFFFFF"/>
                </a:highlight>
                <a:latin typeface="Times New Roman" pitchFamily="18" charset="0"/>
                <a:ea typeface="Arial"/>
                <a:cs typeface="Times New Roman" pitchFamily="18" charset="0"/>
                <a:sym typeface="Arial"/>
              </a:rPr>
              <a:t> node.</a:t>
            </a:r>
            <a:r>
              <a:rPr lang="en" sz="1400" dirty="0" smtClean="0">
                <a:solidFill>
                  <a:srgbClr val="202124"/>
                </a:solidFill>
                <a:highlight>
                  <a:schemeClr val="lt1"/>
                </a:highlight>
                <a:latin typeface="Times New Roman" pitchFamily="18" charset="0"/>
                <a:ea typeface="Arial"/>
                <a:cs typeface="Times New Roman" pitchFamily="18" charset="0"/>
                <a:sym typeface="Arial"/>
              </a:rPr>
              <a:t>CIT indicator is predicted by Decision tree and results are so as follows </a:t>
            </a:r>
            <a:r>
              <a:rPr lang="en" sz="1400" dirty="0" smtClean="0">
                <a:solidFill>
                  <a:srgbClr val="000000"/>
                </a:solidFill>
                <a:highlight>
                  <a:srgbClr val="FFFFFF"/>
                </a:highlight>
                <a:latin typeface="Times New Roman" pitchFamily="18" charset="0"/>
                <a:ea typeface="Arial"/>
                <a:cs typeface="Times New Roman" pitchFamily="18" charset="0"/>
                <a:sym typeface="Arial"/>
              </a:rPr>
              <a:t>Decision Tree giving best F1_Score (87%) then comparing to Logistic regression and KNN</a:t>
            </a:r>
            <a:endParaRPr lang="en-IN" sz="1350" dirty="0" smtClean="0">
              <a:solidFill>
                <a:srgbClr val="202124"/>
              </a:solidFill>
              <a:highlight>
                <a:srgbClr val="FFFFFF"/>
              </a:highlight>
              <a:latin typeface="Times New Roman" pitchFamily="18" charset="0"/>
              <a:ea typeface="Arial"/>
              <a:cs typeface="Times New Roman" pitchFamily="18" charset="0"/>
              <a:sym typeface="Arial"/>
            </a:endParaRPr>
          </a:p>
          <a:p>
            <a:pPr marL="0" lvl="0" indent="0">
              <a:lnSpc>
                <a:spcPct val="85000"/>
              </a:lnSpc>
              <a:spcBef>
                <a:spcPts val="1200"/>
              </a:spcBef>
              <a:buNone/>
            </a:pPr>
            <a:r>
              <a:rPr lang="en-IN" sz="1350" dirty="0" smtClean="0">
                <a:solidFill>
                  <a:srgbClr val="202124"/>
                </a:solidFill>
                <a:highlight>
                  <a:srgbClr val="FFFFFF"/>
                </a:highlight>
                <a:latin typeface="Times New Roman" pitchFamily="18" charset="0"/>
                <a:ea typeface="Arial"/>
                <a:cs typeface="Times New Roman" pitchFamily="18" charset="0"/>
                <a:sym typeface="Arial"/>
              </a:rPr>
              <a:t>T</a:t>
            </a:r>
            <a:r>
              <a:rPr lang="en-IN" sz="1350" dirty="0" smtClean="0">
                <a:solidFill>
                  <a:srgbClr val="000000"/>
                </a:solidFill>
                <a:highlight>
                  <a:srgbClr val="FFFFFF"/>
                </a:highlight>
                <a:latin typeface="Times New Roman" pitchFamily="18" charset="0"/>
                <a:ea typeface="Arial"/>
                <a:cs typeface="Times New Roman" pitchFamily="18" charset="0"/>
                <a:sym typeface="Arial"/>
              </a:rPr>
              <a:t>raining </a:t>
            </a:r>
            <a:r>
              <a:rPr lang="en-IN" sz="1350" dirty="0" smtClean="0">
                <a:solidFill>
                  <a:srgbClr val="000000"/>
                </a:solidFill>
                <a:highlight>
                  <a:srgbClr val="FFFFFF"/>
                </a:highlight>
                <a:latin typeface="Times New Roman" pitchFamily="18" charset="0"/>
                <a:ea typeface="Arial"/>
                <a:cs typeface="Times New Roman" pitchFamily="18" charset="0"/>
                <a:sym typeface="Arial"/>
              </a:rPr>
              <a:t>accuracy and Test accuracy are not close to each other, Training accuracy is high then compared to Test accuracy means it's Over fitting (Depth increases in Decision Tree will cause to high Variance that means Over fitting</a:t>
            </a:r>
          </a:p>
          <a:p>
            <a:pPr marL="0" lvl="0" indent="0" algn="l" rtl="0">
              <a:lnSpc>
                <a:spcPct val="85000"/>
              </a:lnSpc>
              <a:spcBef>
                <a:spcPts val="1200"/>
              </a:spcBef>
              <a:spcAft>
                <a:spcPts val="0"/>
              </a:spcAft>
              <a:buNone/>
            </a:pPr>
            <a:endParaRPr lang="en" sz="1350" dirty="0" smtClean="0">
              <a:solidFill>
                <a:srgbClr val="202124"/>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1200"/>
              </a:spcBef>
              <a:spcAft>
                <a:spcPts val="0"/>
              </a:spcAft>
              <a:buNone/>
            </a:pPr>
            <a:r>
              <a:rPr lang="en" sz="1350" b="1" dirty="0" smtClean="0">
                <a:solidFill>
                  <a:srgbClr val="202124"/>
                </a:solidFill>
                <a:highlight>
                  <a:srgbClr val="FFFFFF"/>
                </a:highlight>
                <a:latin typeface="Times New Roman" pitchFamily="18" charset="0"/>
                <a:ea typeface="Arial"/>
                <a:cs typeface="Times New Roman" pitchFamily="18" charset="0"/>
                <a:sym typeface="Arial"/>
              </a:rPr>
              <a:t>10.Prediction </a:t>
            </a:r>
            <a:r>
              <a:rPr lang="en" sz="1350" b="1" dirty="0">
                <a:solidFill>
                  <a:srgbClr val="202124"/>
                </a:solidFill>
                <a:highlight>
                  <a:srgbClr val="FFFFFF"/>
                </a:highlight>
                <a:latin typeface="Times New Roman" pitchFamily="18" charset="0"/>
                <a:ea typeface="Arial"/>
                <a:cs typeface="Times New Roman" pitchFamily="18" charset="0"/>
                <a:sym typeface="Arial"/>
              </a:rPr>
              <a:t>Using Random Forest:</a:t>
            </a:r>
            <a:endParaRPr sz="1350" b="1">
              <a:solidFill>
                <a:srgbClr val="202124"/>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1200"/>
              </a:spcBef>
              <a:spcAft>
                <a:spcPts val="0"/>
              </a:spcAft>
              <a:buNone/>
            </a:pPr>
            <a:r>
              <a:rPr lang="en" sz="1350" dirty="0">
                <a:solidFill>
                  <a:srgbClr val="202124"/>
                </a:solidFill>
                <a:highlight>
                  <a:srgbClr val="FFFFFF"/>
                </a:highlight>
                <a:latin typeface="Times New Roman" pitchFamily="18" charset="0"/>
                <a:ea typeface="Arial"/>
                <a:cs typeface="Times New Roman" pitchFamily="18" charset="0"/>
                <a:sym typeface="Arial"/>
              </a:rPr>
              <a:t>  Random forest is a Supervised Machine Learning Algorithm that is used widely in Classification and Regression problems. It builds decision trees on different samples and takes their majority vote for classification and average in case of regression.</a:t>
            </a:r>
            <a:endParaRPr sz="1350">
              <a:solidFill>
                <a:srgbClr val="202124"/>
              </a:solidFill>
              <a:highlight>
                <a:srgbClr val="FFFFFF"/>
              </a:highlight>
              <a:latin typeface="Times New Roman" pitchFamily="18" charset="0"/>
              <a:ea typeface="Arial"/>
              <a:cs typeface="Times New Roman" pitchFamily="18" charset="0"/>
              <a:sym typeface="Arial"/>
            </a:endParaRPr>
          </a:p>
          <a:p>
            <a:pPr marL="0" lvl="0" indent="0" algn="l" rtl="0">
              <a:lnSpc>
                <a:spcPct val="85000"/>
              </a:lnSpc>
              <a:spcBef>
                <a:spcPts val="1200"/>
              </a:spcBef>
              <a:spcAft>
                <a:spcPts val="1200"/>
              </a:spcAft>
              <a:buNone/>
            </a:pPr>
            <a:r>
              <a:rPr lang="en" sz="1350" dirty="0">
                <a:solidFill>
                  <a:srgbClr val="202124"/>
                </a:solidFill>
                <a:highlight>
                  <a:srgbClr val="FFFFFF"/>
                </a:highlight>
                <a:latin typeface="Times New Roman" pitchFamily="18" charset="0"/>
                <a:ea typeface="Arial"/>
                <a:cs typeface="Times New Roman" pitchFamily="18" charset="0"/>
                <a:sym typeface="Arial"/>
              </a:rPr>
              <a:t>F1-88%,</a:t>
            </a:r>
            <a:r>
              <a:rPr lang="en" sz="1350" dirty="0">
                <a:solidFill>
                  <a:srgbClr val="000000"/>
                </a:solidFill>
                <a:highlight>
                  <a:srgbClr val="FFFFFF"/>
                </a:highlight>
                <a:latin typeface="Times New Roman" pitchFamily="18" charset="0"/>
                <a:ea typeface="Arial"/>
                <a:cs typeface="Times New Roman" pitchFamily="18" charset="0"/>
                <a:sym typeface="Arial"/>
              </a:rPr>
              <a:t>Training accuracy and Test accuracy are not close to each other, Training accuracy is high then compared to Test accuracy means it's Overfitting(High Variance)</a:t>
            </a:r>
            <a:endParaRPr sz="1350">
              <a:solidFill>
                <a:srgbClr val="202124"/>
              </a:solidFill>
              <a:highlight>
                <a:srgbClr val="FFFFFF"/>
              </a:highlight>
              <a:latin typeface="Times New Roman" pitchFamily="18" charset="0"/>
              <a:ea typeface="Arial"/>
              <a:cs typeface="Times New Roman" pitchFamily="18" charset="0"/>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193825" y="149075"/>
            <a:ext cx="8870700" cy="49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b="1" dirty="0">
                <a:solidFill>
                  <a:srgbClr val="202124"/>
                </a:solidFill>
                <a:highlight>
                  <a:srgbClr val="FFFFFF"/>
                </a:highlight>
                <a:latin typeface="Times New Roman" pitchFamily="18" charset="0"/>
                <a:ea typeface="Arial"/>
                <a:cs typeface="Times New Roman" pitchFamily="18" charset="0"/>
                <a:sym typeface="Arial"/>
              </a:rPr>
              <a:t>11.Prediction Using xgboost:</a:t>
            </a:r>
            <a:endParaRPr sz="1350" b="1">
              <a:solidFill>
                <a:srgbClr val="202124"/>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0"/>
              </a:spcAft>
              <a:buNone/>
            </a:pPr>
            <a:r>
              <a:rPr lang="en" sz="1350" dirty="0">
                <a:solidFill>
                  <a:srgbClr val="202124"/>
                </a:solidFill>
                <a:highlight>
                  <a:srgbClr val="FFFFFF"/>
                </a:highlight>
                <a:latin typeface="Times New Roman" pitchFamily="18" charset="0"/>
                <a:ea typeface="Arial"/>
                <a:cs typeface="Times New Roman" pitchFamily="18" charset="0"/>
                <a:sym typeface="Arial"/>
              </a:rPr>
              <a:t>XGBoost, which stands for Extreme Gradient Boosting, is a scalable, distributed gradient-boosted decision tree (GBDT) machine learning library. It provides parallel tree boosting and is the leading machine learning library for regression, classification, and ranking </a:t>
            </a:r>
            <a:r>
              <a:rPr lang="en" sz="1350" dirty="0" smtClean="0">
                <a:solidFill>
                  <a:srgbClr val="202124"/>
                </a:solidFill>
                <a:highlight>
                  <a:srgbClr val="FFFFFF"/>
                </a:highlight>
                <a:latin typeface="Times New Roman" pitchFamily="18" charset="0"/>
                <a:ea typeface="Arial"/>
                <a:cs typeface="Times New Roman" pitchFamily="18" charset="0"/>
                <a:sym typeface="Arial"/>
              </a:rPr>
              <a:t>problems.</a:t>
            </a:r>
          </a:p>
          <a:p>
            <a:pPr marL="0" lvl="0" indent="0" algn="l" rtl="0">
              <a:spcBef>
                <a:spcPts val="1200"/>
              </a:spcBef>
              <a:spcAft>
                <a:spcPts val="0"/>
              </a:spcAft>
              <a:buNone/>
            </a:pPr>
            <a:r>
              <a:rPr lang="en" sz="1350" dirty="0" smtClean="0">
                <a:solidFill>
                  <a:srgbClr val="000000"/>
                </a:solidFill>
                <a:highlight>
                  <a:srgbClr val="FFFFFF"/>
                </a:highlight>
                <a:latin typeface="Times New Roman" pitchFamily="18" charset="0"/>
                <a:ea typeface="Arial"/>
                <a:cs typeface="Times New Roman" pitchFamily="18" charset="0"/>
                <a:sym typeface="Arial"/>
              </a:rPr>
              <a:t>F1_Score </a:t>
            </a:r>
            <a:r>
              <a:rPr lang="en" sz="1350" dirty="0">
                <a:solidFill>
                  <a:srgbClr val="000000"/>
                </a:solidFill>
                <a:highlight>
                  <a:srgbClr val="FFFFFF"/>
                </a:highlight>
                <a:latin typeface="Times New Roman" pitchFamily="18" charset="0"/>
                <a:ea typeface="Arial"/>
                <a:cs typeface="Times New Roman" pitchFamily="18" charset="0"/>
                <a:sym typeface="Arial"/>
              </a:rPr>
              <a:t>is 87% ,Training accuracy and Test accuracy are not close to each other, Training accuracy is high then compared to Test accuracy means it's Overfitting(High Variance)</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0"/>
              </a:spcAft>
              <a:buNone/>
            </a:pPr>
            <a:r>
              <a:rPr lang="en" sz="1350" b="1" dirty="0">
                <a:solidFill>
                  <a:srgbClr val="000000"/>
                </a:solidFill>
                <a:highlight>
                  <a:srgbClr val="FFFFFF"/>
                </a:highlight>
                <a:latin typeface="Times New Roman" pitchFamily="18" charset="0"/>
                <a:ea typeface="Arial"/>
                <a:cs typeface="Times New Roman" pitchFamily="18" charset="0"/>
                <a:sym typeface="Arial"/>
              </a:rPr>
              <a:t>12.Prediction Using SVM:</a:t>
            </a:r>
            <a:endParaRPr sz="1350" b="1">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0"/>
              </a:spcAft>
              <a:buNone/>
            </a:pPr>
            <a:r>
              <a:rPr lang="en" sz="1350" dirty="0">
                <a:solidFill>
                  <a:srgbClr val="202124"/>
                </a:solidFill>
                <a:highlight>
                  <a:srgbClr val="FFFFFF"/>
                </a:highlight>
                <a:latin typeface="Times New Roman" pitchFamily="18" charset="0"/>
                <a:ea typeface="Arial"/>
                <a:cs typeface="Times New Roman" pitchFamily="18" charset="0"/>
                <a:sym typeface="Arial"/>
              </a:rPr>
              <a:t>Support Vector Machine” (SVM) is a supervised machine learning algorithm that can be used for both classification or regression challenges. However, it is mostly used in classification problems.</a:t>
            </a:r>
            <a:endParaRPr sz="1350">
              <a:solidFill>
                <a:srgbClr val="202124"/>
              </a:solidFill>
              <a:highlight>
                <a:srgbClr val="FFFFFF"/>
              </a:highlight>
              <a:latin typeface="Times New Roman" pitchFamily="18" charset="0"/>
              <a:ea typeface="Arial"/>
              <a:cs typeface="Times New Roman" pitchFamily="18" charset="0"/>
              <a:sym typeface="Arial"/>
            </a:endParaRPr>
          </a:p>
          <a:p>
            <a:pPr marL="0" lvl="0" indent="0" algn="l" rtl="0">
              <a:spcBef>
                <a:spcPts val="1200"/>
              </a:spcBef>
              <a:spcAft>
                <a:spcPts val="0"/>
              </a:spcAft>
              <a:buNone/>
            </a:pPr>
            <a:r>
              <a:rPr lang="en" sz="1350" dirty="0">
                <a:solidFill>
                  <a:srgbClr val="000000"/>
                </a:solidFill>
                <a:highlight>
                  <a:srgbClr val="FFFFFF"/>
                </a:highlight>
                <a:latin typeface="Times New Roman" pitchFamily="18" charset="0"/>
                <a:ea typeface="Arial"/>
                <a:cs typeface="Times New Roman" pitchFamily="18" charset="0"/>
                <a:sym typeface="Arial"/>
              </a:rPr>
              <a:t>     F1_Score-72% ,Training accuracy and Test accuracy are close to each other. SO, there is no case for Over-fitting or Under-fitting</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spcBef>
                <a:spcPts val="1100"/>
              </a:spcBef>
              <a:spcAft>
                <a:spcPts val="0"/>
              </a:spcAft>
              <a:buNone/>
            </a:pPr>
            <a:endParaRPr sz="13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202124"/>
              </a:solidFill>
              <a:highlight>
                <a:srgbClr val="FFFFFF"/>
              </a:highlight>
              <a:latin typeface="Arial"/>
              <a:ea typeface="Arial"/>
              <a:cs typeface="Arial"/>
              <a:sym typeface="Arial"/>
            </a:endParaRPr>
          </a:p>
          <a:p>
            <a:pPr marL="0" lvl="0" indent="0" algn="l" rtl="0">
              <a:spcBef>
                <a:spcPts val="1200"/>
              </a:spcBef>
              <a:spcAft>
                <a:spcPts val="1200"/>
              </a:spcAft>
              <a:buNone/>
            </a:pPr>
            <a:endParaRPr>
              <a:solidFill>
                <a:srgbClr val="202124"/>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body" idx="1"/>
          </p:nvPr>
        </p:nvSpPr>
        <p:spPr>
          <a:xfrm>
            <a:off x="477075" y="313075"/>
            <a:ext cx="8020800" cy="4577100"/>
          </a:xfrm>
          <a:prstGeom prst="rect">
            <a:avLst/>
          </a:prstGeom>
        </p:spPr>
        <p:txBody>
          <a:bodyPr spcFirstLastPara="1" wrap="square" lIns="91425" tIns="91425" rIns="91425" bIns="91425" anchor="t" anchorCtr="0">
            <a:noAutofit/>
          </a:bodyPr>
          <a:lstStyle/>
          <a:p>
            <a:pPr marL="0" lvl="0" indent="0" algn="l" rtl="0">
              <a:lnSpc>
                <a:spcPct val="95000"/>
              </a:lnSpc>
              <a:spcBef>
                <a:spcPts val="11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Logistic Regression–F1_Score-58%</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1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KNN- F1_Score is 82% ,better than Logistic regression.</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1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Decision Tree-F1_Score-87%</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1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RandomForest- F1_Score - 88% , better than all the previous models.</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1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Xgboost- F1_Score - 87% ,less light than Random Forest Model.</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1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SVM- F1_Score- 72%, less than xgboost model.</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0"/>
              </a:spcBef>
              <a:spcAft>
                <a:spcPts val="0"/>
              </a:spcAft>
              <a:buSzPts val="935"/>
              <a:buNone/>
            </a:pP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200"/>
              </a:spcBef>
              <a:spcAft>
                <a:spcPts val="0"/>
              </a:spcAft>
              <a:buSzPts val="935"/>
              <a:buNone/>
            </a:pPr>
            <a:r>
              <a:rPr lang="en" sz="1350" b="1" dirty="0">
                <a:solidFill>
                  <a:schemeClr val="tx2">
                    <a:lumMod val="10000"/>
                  </a:schemeClr>
                </a:solidFill>
                <a:latin typeface="Times New Roman" pitchFamily="18" charset="0"/>
                <a:ea typeface="Arial"/>
                <a:cs typeface="Times New Roman" pitchFamily="18" charset="0"/>
                <a:sym typeface="Arial"/>
              </a:rPr>
              <a:t>Conclusion:</a:t>
            </a:r>
            <a:endParaRPr sz="1350" b="1">
              <a:solidFill>
                <a:schemeClr val="tx2">
                  <a:lumMod val="10000"/>
                </a:schemeClr>
              </a:solidFill>
              <a:latin typeface="Times New Roman" pitchFamily="18" charset="0"/>
              <a:ea typeface="Arial"/>
              <a:cs typeface="Times New Roman" pitchFamily="18" charset="0"/>
              <a:sym typeface="Arial"/>
            </a:endParaRPr>
          </a:p>
          <a:p>
            <a:pPr marL="0" lvl="0" indent="0" algn="l" rtl="0">
              <a:lnSpc>
                <a:spcPct val="95000"/>
              </a:lnSpc>
              <a:spcBef>
                <a:spcPts val="1200"/>
              </a:spcBef>
              <a:spcAft>
                <a:spcPts val="0"/>
              </a:spcAft>
              <a:buSzPts val="935"/>
              <a:buNone/>
            </a:pPr>
            <a:r>
              <a:rPr lang="en" sz="1350" dirty="0">
                <a:solidFill>
                  <a:srgbClr val="000000"/>
                </a:solidFill>
                <a:highlight>
                  <a:srgbClr val="FFFFFF"/>
                </a:highlight>
                <a:latin typeface="Times New Roman" pitchFamily="18" charset="0"/>
                <a:ea typeface="Arial"/>
                <a:cs typeface="Times New Roman" pitchFamily="18" charset="0"/>
                <a:sym typeface="Arial"/>
              </a:rPr>
              <a:t>Classification Problem is overcome by evaluating various factors such as Precision, Sensitivity, Recall, Specificity, F-Score, ROC-AUC Curve.Among all the algorithms between Logistic Regression,KNN,Random Forest,Xgboost,SVM ,"Randomforest model has improved the performance of the model"</a:t>
            </a:r>
            <a:endParaRPr sz="1350">
              <a:solidFill>
                <a:srgbClr val="000000"/>
              </a:solidFill>
              <a:highlight>
                <a:srgbClr val="FFFFFF"/>
              </a:highlight>
              <a:latin typeface="Times New Roman" pitchFamily="18" charset="0"/>
              <a:ea typeface="Arial"/>
              <a:cs typeface="Times New Roman" pitchFamily="18" charset="0"/>
              <a:sym typeface="Arial"/>
            </a:endParaRPr>
          </a:p>
          <a:p>
            <a:pPr marL="0" lvl="0" indent="0" algn="l" rtl="0">
              <a:lnSpc>
                <a:spcPct val="95000"/>
              </a:lnSpc>
              <a:spcBef>
                <a:spcPts val="1200"/>
              </a:spcBef>
              <a:spcAft>
                <a:spcPts val="1200"/>
              </a:spcAft>
              <a:buSzPts val="935"/>
              <a:buNone/>
            </a:pPr>
            <a:endParaRPr sz="1432">
              <a:solidFill>
                <a:srgbClr val="00000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968</Words>
  <PresentationFormat>On-screen Show (16:9)</PresentationFormat>
  <Paragraphs>81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Raleway</vt:lpstr>
      <vt:lpstr>Lato</vt:lpstr>
      <vt:lpstr>Times New Roman</vt:lpstr>
      <vt:lpstr>Streamline</vt:lpstr>
      <vt:lpstr>                  Crisis Data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Data</dc:title>
  <dc:creator>lenovo</dc:creator>
  <cp:lastModifiedBy>lenovo</cp:lastModifiedBy>
  <cp:revision>3</cp:revision>
  <dcterms:modified xsi:type="dcterms:W3CDTF">2022-05-10T06:46:37Z</dcterms:modified>
</cp:coreProperties>
</file>