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8" r:id="rId12"/>
    <p:sldId id="269" r:id="rId13"/>
    <p:sldId id="273" r:id="rId14"/>
    <p:sldId id="271" r:id="rId15"/>
    <p:sldId id="274" r:id="rId16"/>
    <p:sldId id="29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9" r:id="rId28"/>
    <p:sldId id="290" r:id="rId29"/>
    <p:sldId id="291" r:id="rId30"/>
    <p:sldId id="292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5FB"/>
    <a:srgbClr val="2897FC"/>
    <a:srgbClr val="0260B6"/>
    <a:srgbClr val="4F81BD"/>
    <a:srgbClr val="037FEF"/>
    <a:srgbClr val="FCD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nda\Desktop\Data%20Science%20and%20Pythong\Data%20Science%20Course-%20Internshala\Course-4%20SQL\SQL%20Project%20Walmart\Walmartsa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nda\Desktop\Data%20Science%20and%20Pythong\Data%20Science%20Course-%20Internshala\Course-4%20SQL\SQL%20Project%20Walmart\Walmartsa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nda\Desktop\Data%20Science%20and%20Pythong\Data%20Science%20Course-%20Internshala\Course-4%20SQL\SQL%20Project%20Walmart\Walmartsal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nda\Desktop\Data%20Science%20and%20Pythong\Data%20Science%20Course-%20Internshala\Course-4%20SQL\SQL%20Project%20Walmart\Walmartsal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vanda\Desktop\Data%20Science%20and%20Pythong\Data%20Science%20Course-%20Internshala\Course-4%20SQL\SQL%20Project%20Walmart\Walmartsa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i="0" baseline="0" dirty="0" smtClean="0">
                <a:effectLst/>
              </a:rPr>
              <a:t>Most Profitable Product Line for Each Branch</a:t>
            </a:r>
            <a:endParaRPr lang="en-GB" sz="1400" dirty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Sheet1!$C$15</c:f>
              <c:strCache>
                <c:ptCount val="1"/>
                <c:pt idx="0">
                  <c:v>Total Profit</c:v>
                </c:pt>
              </c:strCache>
            </c:strRef>
          </c:tx>
          <c:invertIfNegative val="0"/>
          <c:cat>
            <c:multiLvlStrRef>
              <c:f>Sheet1!$A$16:$B$18</c:f>
              <c:multiLvlStrCache>
                <c:ptCount val="3"/>
                <c:lvl>
                  <c:pt idx="0">
                    <c:v>Health and Beauty</c:v>
                  </c:pt>
                  <c:pt idx="1">
                    <c:v>Food and Beverages</c:v>
                  </c:pt>
                  <c:pt idx="2">
                    <c:v>Home and Lifestyle</c:v>
                  </c:pt>
                </c:lvl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</c:lvl>
              </c:multiLvlStrCache>
            </c:multiLvlStrRef>
          </c:cat>
          <c:val>
            <c:numRef>
              <c:f>Sheet1!$C$16:$C$18</c:f>
              <c:numCache>
                <c:formatCode>#,##0.00</c:formatCode>
                <c:ptCount val="3"/>
                <c:pt idx="0">
                  <c:v>-11394.86</c:v>
                </c:pt>
                <c:pt idx="1">
                  <c:v>-13764.37</c:v>
                </c:pt>
                <c:pt idx="2">
                  <c:v>-12571.86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95268608"/>
        <c:axId val="158166976"/>
      </c:barChart>
      <c:catAx>
        <c:axId val="195268608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58166976"/>
        <c:crosses val="autoZero"/>
        <c:auto val="1"/>
        <c:lblAlgn val="ctr"/>
        <c:lblOffset val="100"/>
        <c:noMultiLvlLbl val="0"/>
      </c:catAx>
      <c:valAx>
        <c:axId val="158166976"/>
        <c:scaling>
          <c:orientation val="minMax"/>
        </c:scaling>
        <c:delete val="1"/>
        <c:axPos val="b"/>
        <c:numFmt formatCode="#,##0.00" sourceLinked="1"/>
        <c:majorTickMark val="out"/>
        <c:minorTickMark val="none"/>
        <c:tickLblPos val="nextTo"/>
        <c:crossAx val="1952686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City</a:t>
            </a:r>
            <a:r>
              <a:rPr lang="en-US" baseline="0" dirty="0"/>
              <a:t> </a:t>
            </a:r>
            <a:r>
              <a:rPr lang="en-US" baseline="0" dirty="0" smtClean="0"/>
              <a:t>Wise </a:t>
            </a:r>
            <a:r>
              <a:rPr lang="en-US" baseline="0" dirty="0" err="1" smtClean="0"/>
              <a:t>Preffered</a:t>
            </a:r>
            <a:r>
              <a:rPr lang="en-US" baseline="0" dirty="0" smtClean="0"/>
              <a:t> </a:t>
            </a:r>
            <a:r>
              <a:rPr lang="en-US" dirty="0"/>
              <a:t>Payment</a:t>
            </a:r>
            <a:r>
              <a:rPr lang="en-US" baseline="0" dirty="0"/>
              <a:t> Method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Sheet2!$G$2</c:f>
              <c:strCache>
                <c:ptCount val="1"/>
                <c:pt idx="0">
                  <c:v>total_pay_count</c:v>
                </c:pt>
              </c:strCache>
            </c:strRef>
          </c:tx>
          <c:invertIfNegative val="0"/>
          <c:dLbls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Sheet2!$E$3:$F$5</c:f>
              <c:multiLvlStrCache>
                <c:ptCount val="3"/>
                <c:lvl>
                  <c:pt idx="0">
                    <c:v>Ewallet</c:v>
                  </c:pt>
                  <c:pt idx="1">
                    <c:v>Cash</c:v>
                  </c:pt>
                  <c:pt idx="2">
                    <c:v>Ewallet</c:v>
                  </c:pt>
                </c:lvl>
                <c:lvl>
                  <c:pt idx="0">
                    <c:v>Mandalay</c:v>
                  </c:pt>
                  <c:pt idx="1">
                    <c:v>Naypyitaw</c:v>
                  </c:pt>
                  <c:pt idx="2">
                    <c:v>Yangon</c:v>
                  </c:pt>
                </c:lvl>
              </c:multiLvlStrCache>
            </c:multiLvlStrRef>
          </c:cat>
          <c:val>
            <c:numRef>
              <c:f>Sheet2!$G$3:$G$5</c:f>
              <c:numCache>
                <c:formatCode>General</c:formatCode>
                <c:ptCount val="3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70656"/>
        <c:axId val="135135232"/>
      </c:barChart>
      <c:catAx>
        <c:axId val="19527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135135232"/>
        <c:crosses val="autoZero"/>
        <c:auto val="1"/>
        <c:lblAlgn val="ctr"/>
        <c:lblOffset val="100"/>
        <c:noMultiLvlLbl val="0"/>
      </c:catAx>
      <c:valAx>
        <c:axId val="1351352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5270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3"/>
    </mc:Choice>
    <mc:Fallback>
      <c:style val="43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 Sales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59139</c:v>
                </c:pt>
                <c:pt idx="1">
                  <c:v>56336</c:v>
                </c:pt>
                <c:pt idx="2">
                  <c:v>52408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 Sales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57153</c:v>
                </c:pt>
                <c:pt idx="1">
                  <c:v>40884</c:v>
                </c:pt>
                <c:pt idx="2">
                  <c:v>57047</c:v>
                </c:pt>
              </c:numCache>
            </c:numRef>
          </c:val>
          <c:smooth val="0"/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5359232"/>
        <c:axId val="135138112"/>
      </c:lineChart>
      <c:catAx>
        <c:axId val="19535923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5138112"/>
        <c:crosses val="autoZero"/>
        <c:auto val="1"/>
        <c:lblAlgn val="ctr"/>
        <c:lblOffset val="100"/>
        <c:noMultiLvlLbl val="0"/>
      </c:catAx>
      <c:valAx>
        <c:axId val="13513811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9535923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/>
              <a:t>Top Product Line Sales by Customer Type</a:t>
            </a: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Sheet1!$C$10</c:f>
              <c:strCache>
                <c:ptCount val="1"/>
                <c:pt idx="0">
                  <c:v>Total Sales </c:v>
                </c:pt>
              </c:strCache>
            </c:strRef>
          </c:tx>
          <c:invertIfNegative val="0"/>
          <c:cat>
            <c:multiLvlStrRef>
              <c:f>Sheet1!$A$11:$B$12</c:f>
              <c:multiLvlStrCache>
                <c:ptCount val="2"/>
                <c:lvl>
                  <c:pt idx="0">
                    <c:v>Food and beverages</c:v>
                  </c:pt>
                  <c:pt idx="1">
                    <c:v>Electronic accessories</c:v>
                  </c:pt>
                </c:lvl>
                <c:lvl>
                  <c:pt idx="0">
                    <c:v>Member</c:v>
                  </c:pt>
                  <c:pt idx="1">
                    <c:v>Normal</c:v>
                  </c:pt>
                </c:lvl>
              </c:multiLvlStrCache>
            </c:multiLvlStrRef>
          </c:cat>
          <c:val>
            <c:numRef>
              <c:f>Sheet1!$C$11:$C$12</c:f>
              <c:numCache>
                <c:formatCode>General</c:formatCode>
                <c:ptCount val="2"/>
                <c:pt idx="0">
                  <c:v>31358</c:v>
                </c:pt>
                <c:pt idx="1">
                  <c:v>29839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8667520"/>
        <c:axId val="135140992"/>
      </c:barChart>
      <c:catAx>
        <c:axId val="178667520"/>
        <c:scaling>
          <c:orientation val="minMax"/>
        </c:scaling>
        <c:delete val="0"/>
        <c:axPos val="b"/>
        <c:majorTickMark val="out"/>
        <c:minorTickMark val="none"/>
        <c:tickLblPos val="nextTo"/>
        <c:crossAx val="135140992"/>
        <c:crosses val="autoZero"/>
        <c:auto val="1"/>
        <c:lblAlgn val="ctr"/>
        <c:lblOffset val="100"/>
        <c:noMultiLvlLbl val="0"/>
      </c:catAx>
      <c:valAx>
        <c:axId val="135140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786675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b="1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GB" sz="1600" b="1" i="0" u="none" strike="noStrike" baseline="0"/>
              <a:t>Sales Performance by Day of the Week</a:t>
            </a:r>
            <a:endParaRPr lang="en-US" sz="160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Lbls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Sheet2!$A$2:$A$8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Sheet2!$B$2:$B$8</c:f>
              <c:numCache>
                <c:formatCode>#,##0</c:formatCode>
                <c:ptCount val="7"/>
                <c:pt idx="0">
                  <c:v>44458</c:v>
                </c:pt>
                <c:pt idx="1">
                  <c:v>37899</c:v>
                </c:pt>
                <c:pt idx="2">
                  <c:v>51482</c:v>
                </c:pt>
                <c:pt idx="3">
                  <c:v>43731</c:v>
                </c:pt>
                <c:pt idx="4">
                  <c:v>45349</c:v>
                </c:pt>
                <c:pt idx="5">
                  <c:v>43926</c:v>
                </c:pt>
                <c:pt idx="6">
                  <c:v>56121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8670080"/>
        <c:axId val="137839168"/>
      </c:barChart>
      <c:catAx>
        <c:axId val="1786700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137839168"/>
        <c:crosses val="autoZero"/>
        <c:auto val="1"/>
        <c:lblAlgn val="ctr"/>
        <c:lblOffset val="100"/>
        <c:noMultiLvlLbl val="0"/>
      </c:catAx>
      <c:valAx>
        <c:axId val="13783916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786700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08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8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3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23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31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1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0"/>
              </a:schemeClr>
            </a:gs>
            <a:gs pos="50000">
              <a:schemeClr val="accent5">
                <a:lumMod val="75000"/>
              </a:schemeClr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A533F-760F-4C96-8E88-BEF2BAFEB12A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E588-26F1-4946-9CB7-6521D6E0E0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6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a9fc2cb7b0234409ad22ded5324f870b?sid=7d8d6750-f22d-40d9-b53f-c43af99cd8e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784976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Sales Performance Analysis of Walmart Stores Using Advanced </a:t>
            </a:r>
            <a:r>
              <a:rPr lang="en-US" b="1" dirty="0" smtClean="0">
                <a:solidFill>
                  <a:srgbClr val="FFFF00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MySQL</a:t>
            </a: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  <a:ea typeface="Cambria" panose="02040503050406030204" pitchFamily="18" charset="0"/>
              </a:rPr>
              <a:t> Techniques</a:t>
            </a:r>
            <a: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GB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>
            <a:normAutofit fontScale="92500" lnSpcReduction="20000"/>
          </a:bodyPr>
          <a:lstStyle/>
          <a:p>
            <a:r>
              <a:rPr lang="en-GB" b="1" smtClean="0">
                <a:solidFill>
                  <a:srgbClr val="FFC000"/>
                </a:solidFill>
              </a:rPr>
              <a:t>Presented by:</a:t>
            </a:r>
            <a:r>
              <a:rPr lang="en-GB" smtClean="0">
                <a:solidFill>
                  <a:srgbClr val="0070C0"/>
                </a:solidFill>
              </a:rPr>
              <a:t/>
            </a:r>
            <a:br>
              <a:rPr lang="en-GB" smtClean="0">
                <a:solidFill>
                  <a:srgbClr val="0070C0"/>
                </a:solidFill>
              </a:rPr>
            </a:br>
            <a:r>
              <a:rPr lang="en-GB" sz="3900" b="1" smtClean="0">
                <a:solidFill>
                  <a:schemeClr val="bg1"/>
                </a:solidFill>
              </a:rPr>
              <a:t>Vandana Bhavsar</a:t>
            </a:r>
          </a:p>
          <a:p>
            <a:endParaRPr lang="en-US" b="1" smtClean="0">
              <a:solidFill>
                <a:srgbClr val="0070C0"/>
              </a:solidFill>
            </a:endParaRPr>
          </a:p>
          <a:p>
            <a:r>
              <a:rPr lang="en-US" b="1" smtClean="0">
                <a:solidFill>
                  <a:srgbClr val="FFC000"/>
                </a:solidFill>
              </a:rPr>
              <a:t>Internshala Trainings Project</a:t>
            </a:r>
            <a:r>
              <a:rPr lang="en-US" smtClean="0">
                <a:solidFill>
                  <a:srgbClr val="0070C0"/>
                </a:solidFill>
              </a:rPr>
              <a:t/>
            </a:r>
            <a:br>
              <a:rPr lang="en-US" smtClean="0">
                <a:solidFill>
                  <a:srgbClr val="0070C0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1-sep-2025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30" name="Picture 6" descr="File:Internshala company logo.pn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5877272"/>
            <a:ext cx="2610456" cy="89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21" y="-891480"/>
            <a:ext cx="3347864" cy="33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3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27384"/>
            <a:ext cx="9036496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3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: Analyzing Customer Segmentation Based on Spending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931984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Business Question: </a:t>
            </a:r>
            <a:r>
              <a:rPr lang="en-US" dirty="0" smtClean="0">
                <a:solidFill>
                  <a:schemeClr val="bg1"/>
                </a:solidFill>
              </a:rPr>
              <a:t>How </a:t>
            </a:r>
            <a:r>
              <a:rPr lang="en-US" dirty="0">
                <a:solidFill>
                  <a:schemeClr val="bg1"/>
                </a:solidFill>
              </a:rPr>
              <a:t>can Walmart segment its customers into High, Medium, and Low spenders based on their total purchase behavior to optimize targeting and retention strategies?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55314"/>
            <a:ext cx="8640960" cy="488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6" r="50000" b="17090"/>
          <a:stretch/>
        </p:blipFill>
        <p:spPr bwMode="auto">
          <a:xfrm>
            <a:off x="6067794" y="3932637"/>
            <a:ext cx="2824686" cy="280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52045" y="3403737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OUTPUT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8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165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640960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Insight</a:t>
            </a:r>
            <a:r>
              <a:rPr lang="en-US" sz="2400" b="1" dirty="0">
                <a:solidFill>
                  <a:schemeClr val="bg1"/>
                </a:solidFill>
              </a:rPr>
              <a:t>: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Majority of top spenders fall under the </a:t>
            </a:r>
            <a:r>
              <a:rPr lang="en-US" sz="2400" b="1" dirty="0">
                <a:solidFill>
                  <a:schemeClr val="bg1"/>
                </a:solidFill>
              </a:rPr>
              <a:t>Medium Spending Tier</a:t>
            </a:r>
            <a:r>
              <a:rPr lang="en-US" sz="2400" dirty="0">
                <a:solidFill>
                  <a:schemeClr val="bg1"/>
                </a:solidFill>
              </a:rPr>
              <a:t>, despite spending over $20,000.</a:t>
            </a:r>
          </a:p>
          <a:p>
            <a:r>
              <a:rPr lang="en-US" sz="2400" dirty="0">
                <a:solidFill>
                  <a:schemeClr val="bg1"/>
                </a:solidFill>
              </a:rPr>
              <a:t>Only </a:t>
            </a:r>
            <a:r>
              <a:rPr lang="en-US" sz="2400" b="1" dirty="0">
                <a:solidFill>
                  <a:schemeClr val="bg1"/>
                </a:solidFill>
              </a:rPr>
              <a:t>one customer</a:t>
            </a:r>
            <a:r>
              <a:rPr lang="en-US" sz="2400" dirty="0">
                <a:solidFill>
                  <a:schemeClr val="bg1"/>
                </a:solidFill>
              </a:rPr>
              <a:t> is classified as </a:t>
            </a:r>
            <a:r>
              <a:rPr lang="en-US" sz="2400" b="1" dirty="0">
                <a:solidFill>
                  <a:schemeClr val="bg1"/>
                </a:solidFill>
              </a:rPr>
              <a:t>High Tier</a:t>
            </a:r>
            <a:r>
              <a:rPr lang="en-US" sz="2400" dirty="0">
                <a:solidFill>
                  <a:schemeClr val="bg1"/>
                </a:solidFill>
              </a:rPr>
              <a:t>, even though others have similar spend levels.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Customers with spend between </a:t>
            </a:r>
            <a:r>
              <a:rPr lang="en-US" sz="2400" b="1" dirty="0">
                <a:solidFill>
                  <a:schemeClr val="bg1"/>
                </a:solidFill>
              </a:rPr>
              <a:t>$17,000–$20,000</a:t>
            </a:r>
            <a:r>
              <a:rPr lang="en-US" sz="2400" dirty="0">
                <a:solidFill>
                  <a:schemeClr val="bg1"/>
                </a:solidFill>
              </a:rPr>
              <a:t> are placed in the </a:t>
            </a:r>
            <a:r>
              <a:rPr lang="en-US" sz="2400" b="1" dirty="0">
                <a:solidFill>
                  <a:schemeClr val="bg1"/>
                </a:solidFill>
              </a:rPr>
              <a:t>Low Tier</a:t>
            </a:r>
            <a:r>
              <a:rPr lang="en-US" sz="2400" dirty="0">
                <a:solidFill>
                  <a:schemeClr val="bg1"/>
                </a:solidFill>
              </a:rPr>
              <a:t>, which may not reflect their actual </a:t>
            </a:r>
            <a:r>
              <a:rPr lang="en-US" sz="2400" dirty="0" smtClean="0">
                <a:solidFill>
                  <a:schemeClr val="bg1"/>
                </a:solidFill>
              </a:rPr>
              <a:t>value.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Recommendation:</a:t>
            </a:r>
            <a:r>
              <a:rPr lang="en-US" sz="2400" dirty="0" smtClean="0">
                <a:solidFill>
                  <a:schemeClr val="bg1"/>
                </a:solidFill>
              </a:rPr>
              <a:t> 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Reevaluate tier thresholds</a:t>
            </a:r>
            <a:r>
              <a:rPr lang="en-US" sz="2400" dirty="0">
                <a:solidFill>
                  <a:schemeClr val="bg1"/>
                </a:solidFill>
              </a:rPr>
              <a:t> to better align with actual spending behavior.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Consider creating a </a:t>
            </a:r>
            <a:r>
              <a:rPr lang="en-US" sz="2400" b="1" dirty="0">
                <a:solidFill>
                  <a:schemeClr val="bg1"/>
                </a:solidFill>
              </a:rPr>
              <a:t>"Premium Medium" or "Upper Medium"</a:t>
            </a:r>
            <a:r>
              <a:rPr lang="en-US" sz="2400" dirty="0">
                <a:solidFill>
                  <a:schemeClr val="bg1"/>
                </a:solidFill>
              </a:rPr>
              <a:t> tier to capture high-value Medium customers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07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32048" y="0"/>
            <a:ext cx="961256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Detecting Anomalies in Sales 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/>
            </a:r>
            <a:b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</a:b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Transactions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980728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Which sales transactions significantly deviate from the average for their product line, indicating potential pricing or data anomalies?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8096444" cy="5120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7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77078"/>
            <a:ext cx="8785423" cy="598652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44208" y="23488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OUTPUT </a:t>
            </a:r>
            <a:endParaRPr lang="en-GB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4726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bg1"/>
                </a:solidFill>
              </a:rPr>
              <a:t>Key Insights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Most of the unusual transactions are in the </a:t>
            </a:r>
            <a:r>
              <a:rPr lang="en-US" sz="2000" b="1" dirty="0">
                <a:solidFill>
                  <a:schemeClr val="bg1"/>
                </a:solidFill>
              </a:rPr>
              <a:t>Health and beauty</a:t>
            </a:r>
            <a:r>
              <a:rPr lang="en-US" sz="2000" dirty="0">
                <a:solidFill>
                  <a:schemeClr val="bg1"/>
                </a:solidFill>
              </a:rPr>
              <a:t> product line.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average sale amount</a:t>
            </a:r>
            <a:r>
              <a:rPr lang="en-US" sz="2000" dirty="0">
                <a:solidFill>
                  <a:schemeClr val="bg1"/>
                </a:solidFill>
              </a:rPr>
              <a:t> is around ₹323, but some sales are much higher or much lower.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High anomalies</a:t>
            </a:r>
            <a:r>
              <a:rPr lang="en-US" sz="2000" dirty="0">
                <a:solidFill>
                  <a:schemeClr val="bg1"/>
                </a:solidFill>
              </a:rPr>
              <a:t> are above ₹485, and </a:t>
            </a:r>
            <a:r>
              <a:rPr lang="en-US" sz="2000" b="1" dirty="0">
                <a:solidFill>
                  <a:schemeClr val="bg1"/>
                </a:solidFill>
              </a:rPr>
              <a:t>low anomalies</a:t>
            </a:r>
            <a:r>
              <a:rPr lang="en-US" sz="2000" dirty="0">
                <a:solidFill>
                  <a:schemeClr val="bg1"/>
                </a:solidFill>
              </a:rPr>
              <a:t> are below ₹160.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This shows that some products might be </a:t>
            </a:r>
            <a:r>
              <a:rPr lang="en-US" sz="2000" b="1" dirty="0">
                <a:solidFill>
                  <a:schemeClr val="bg1"/>
                </a:solidFill>
              </a:rPr>
              <a:t>overpriced or underpriced</a:t>
            </a:r>
            <a:r>
              <a:rPr lang="en-US" sz="2000" dirty="0">
                <a:solidFill>
                  <a:schemeClr val="bg1"/>
                </a:solidFill>
              </a:rPr>
              <a:t>, or there could be </a:t>
            </a:r>
            <a:r>
              <a:rPr lang="en-US" sz="2000" b="1" dirty="0">
                <a:solidFill>
                  <a:schemeClr val="bg1"/>
                </a:solidFill>
              </a:rPr>
              <a:t>mistakes in data entry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These differences can affect how we understand customer spending and product performance.</a:t>
            </a: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Recommendations</a:t>
            </a: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Check the pricing</a:t>
            </a:r>
            <a:r>
              <a:rPr lang="en-US" sz="2000" dirty="0">
                <a:solidFill>
                  <a:schemeClr val="bg1"/>
                </a:solidFill>
              </a:rPr>
              <a:t> of Health and beauty items to make sure it’s consistent.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Look into very low sales</a:t>
            </a:r>
            <a:r>
              <a:rPr lang="en-US" sz="2000" dirty="0">
                <a:solidFill>
                  <a:schemeClr val="bg1"/>
                </a:solidFill>
              </a:rPr>
              <a:t> to see if there were discounts or errors.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Review high sales</a:t>
            </a:r>
            <a:r>
              <a:rPr lang="en-US" sz="2000" dirty="0">
                <a:solidFill>
                  <a:schemeClr val="bg1"/>
                </a:solidFill>
              </a:rPr>
              <a:t> to confirm if they were correct or part of a bundle.</a:t>
            </a:r>
          </a:p>
          <a:p>
            <a:pPr algn="just"/>
            <a:r>
              <a:rPr lang="en-US" sz="2000" dirty="0" smtClean="0">
                <a:solidFill>
                  <a:schemeClr val="bg1"/>
                </a:solidFill>
              </a:rPr>
              <a:t>Try </a:t>
            </a:r>
            <a:r>
              <a:rPr lang="en-US" sz="2000" dirty="0">
                <a:solidFill>
                  <a:schemeClr val="bg1"/>
                </a:solidFill>
              </a:rPr>
              <a:t>to </a:t>
            </a:r>
            <a:r>
              <a:rPr lang="en-US" sz="2000" b="1" dirty="0">
                <a:solidFill>
                  <a:schemeClr val="bg1"/>
                </a:solidFill>
              </a:rPr>
              <a:t>group customers</a:t>
            </a:r>
            <a:r>
              <a:rPr lang="en-US" sz="2000" dirty="0">
                <a:solidFill>
                  <a:schemeClr val="bg1"/>
                </a:solidFill>
              </a:rPr>
              <a:t> based on their buying patterns to learn more.</a:t>
            </a:r>
          </a:p>
        </p:txBody>
      </p:sp>
    </p:spTree>
    <p:extLst>
      <p:ext uri="{BB962C8B-B14F-4D97-AF65-F5344CB8AC3E}">
        <p14:creationId xmlns:p14="http://schemas.microsoft.com/office/powerpoint/2010/main" val="162440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503" y="-243408"/>
            <a:ext cx="9143999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5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Most 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Popular Payment Method by City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622429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What is the most preferred payment method in each city to help Walmart customize its local marketing and payment strategies?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3" y="1484784"/>
            <a:ext cx="8942933" cy="519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5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9872" y="30831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OUTPUT 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985958"/>
              </p:ext>
            </p:extLst>
          </p:nvPr>
        </p:nvGraphicFramePr>
        <p:xfrm>
          <a:off x="2339752" y="39330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39596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811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Key </a:t>
            </a:r>
            <a:r>
              <a:rPr lang="en-US" sz="2400" b="1" dirty="0" smtClean="0">
                <a:solidFill>
                  <a:schemeClr val="bg1"/>
                </a:solidFill>
              </a:rPr>
              <a:t>Insights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Yangon and Mandalay</a:t>
            </a:r>
            <a:r>
              <a:rPr lang="en-US" sz="2400" dirty="0">
                <a:solidFill>
                  <a:schemeClr val="bg1"/>
                </a:solidFill>
              </a:rPr>
              <a:t> customers mostly use </a:t>
            </a:r>
            <a:r>
              <a:rPr lang="en-US" sz="2400" b="1" dirty="0" err="1">
                <a:solidFill>
                  <a:schemeClr val="bg1"/>
                </a:solidFill>
              </a:rPr>
              <a:t>Ewallet</a:t>
            </a:r>
            <a:r>
              <a:rPr lang="en-US" sz="2400" dirty="0">
                <a:solidFill>
                  <a:schemeClr val="bg1"/>
                </a:solidFill>
              </a:rPr>
              <a:t> for payments.</a:t>
            </a:r>
          </a:p>
          <a:p>
            <a:r>
              <a:rPr lang="en-US" sz="2400" b="1" dirty="0" err="1">
                <a:solidFill>
                  <a:schemeClr val="bg1"/>
                </a:solidFill>
              </a:rPr>
              <a:t>Naypyitaw</a:t>
            </a:r>
            <a:r>
              <a:rPr lang="en-US" sz="2400" dirty="0">
                <a:solidFill>
                  <a:schemeClr val="bg1"/>
                </a:solidFill>
              </a:rPr>
              <a:t> prefers </a:t>
            </a:r>
            <a:r>
              <a:rPr lang="en-US" sz="2400" b="1" dirty="0">
                <a:solidFill>
                  <a:schemeClr val="bg1"/>
                </a:solidFill>
              </a:rPr>
              <a:t>Cash</a:t>
            </a:r>
            <a:r>
              <a:rPr lang="en-US" sz="2400" dirty="0">
                <a:solidFill>
                  <a:schemeClr val="bg1"/>
                </a:solidFill>
              </a:rPr>
              <a:t>, showing less use of digital methods.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Ewallet</a:t>
            </a:r>
            <a:r>
              <a:rPr lang="en-US" sz="2400" dirty="0">
                <a:solidFill>
                  <a:schemeClr val="bg1"/>
                </a:solidFill>
              </a:rPr>
              <a:t> is the </a:t>
            </a:r>
            <a:r>
              <a:rPr lang="en-US" sz="2400" b="1" dirty="0">
                <a:solidFill>
                  <a:schemeClr val="bg1"/>
                </a:solidFill>
              </a:rPr>
              <a:t>most popular overall</a:t>
            </a:r>
            <a:r>
              <a:rPr lang="en-US" sz="2400" dirty="0">
                <a:solidFill>
                  <a:schemeClr val="bg1"/>
                </a:solidFill>
              </a:rPr>
              <a:t>, but preferences vary by </a:t>
            </a:r>
            <a:r>
              <a:rPr lang="en-US" sz="2400" dirty="0" smtClean="0">
                <a:solidFill>
                  <a:schemeClr val="bg1"/>
                </a:solidFill>
              </a:rPr>
              <a:t>city.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Recommendations 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Promote </a:t>
            </a:r>
            <a:r>
              <a:rPr lang="en-US" sz="2400" b="1" dirty="0" err="1">
                <a:solidFill>
                  <a:schemeClr val="bg1"/>
                </a:solidFill>
              </a:rPr>
              <a:t>Ewallet</a:t>
            </a:r>
            <a:r>
              <a:rPr lang="en-US" sz="2400" b="1" dirty="0">
                <a:solidFill>
                  <a:schemeClr val="bg1"/>
                </a:solidFill>
              </a:rPr>
              <a:t> offers</a:t>
            </a:r>
            <a:r>
              <a:rPr lang="en-US" sz="2400" dirty="0">
                <a:solidFill>
                  <a:schemeClr val="bg1"/>
                </a:solidFill>
              </a:rPr>
              <a:t> in Yangon and Mandalay to match customer habits.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 </a:t>
            </a:r>
            <a:r>
              <a:rPr lang="en-US" sz="2400" dirty="0" err="1">
                <a:solidFill>
                  <a:schemeClr val="bg1"/>
                </a:solidFill>
              </a:rPr>
              <a:t>Naypyitaw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encourage digital payments</a:t>
            </a:r>
            <a:r>
              <a:rPr lang="en-US" sz="2400" dirty="0">
                <a:solidFill>
                  <a:schemeClr val="bg1"/>
                </a:solidFill>
              </a:rPr>
              <a:t> by offering discounts or rewards for </a:t>
            </a:r>
            <a:r>
              <a:rPr lang="en-US" sz="2400" dirty="0" err="1">
                <a:solidFill>
                  <a:schemeClr val="bg1"/>
                </a:solidFill>
              </a:rPr>
              <a:t>Ewallet</a:t>
            </a:r>
            <a:r>
              <a:rPr lang="en-US" sz="2400" dirty="0">
                <a:solidFill>
                  <a:schemeClr val="bg1"/>
                </a:solidFill>
              </a:rPr>
              <a:t> use.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this data to </a:t>
            </a:r>
            <a:r>
              <a:rPr lang="en-US" sz="2400" b="1" dirty="0">
                <a:solidFill>
                  <a:schemeClr val="bg1"/>
                </a:solidFill>
              </a:rPr>
              <a:t>customize payment promotions</a:t>
            </a:r>
            <a:r>
              <a:rPr lang="en-US" sz="2400" dirty="0">
                <a:solidFill>
                  <a:schemeClr val="bg1"/>
                </a:solidFill>
              </a:rPr>
              <a:t> for each city to improve customer experience and sales.</a:t>
            </a:r>
          </a:p>
        </p:txBody>
      </p:sp>
    </p:spTree>
    <p:extLst>
      <p:ext uri="{BB962C8B-B14F-4D97-AF65-F5344CB8AC3E}">
        <p14:creationId xmlns:p14="http://schemas.microsoft.com/office/powerpoint/2010/main" val="7832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1442" y="-20339"/>
            <a:ext cx="9143999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Task </a:t>
            </a:r>
            <a:r>
              <a:rPr lang="en-US" sz="2800" b="1" dirty="0" smtClean="0">
                <a:solidFill>
                  <a:schemeClr val="bg1"/>
                </a:solidFill>
              </a:rPr>
              <a:t>6: </a:t>
            </a:r>
            <a:r>
              <a:rPr lang="en-US" sz="2800" b="1" dirty="0">
                <a:solidFill>
                  <a:schemeClr val="bg1"/>
                </a:solidFill>
              </a:rPr>
              <a:t>Monthly Sales Distribution by Gender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748" y="838453"/>
            <a:ext cx="8772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How do monthly sales differ between male and female customers, and which gender contributes more to sales each month?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" y="1628800"/>
            <a:ext cx="8124668" cy="502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6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63888" y="18864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OUTPUT 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79" y="836712"/>
            <a:ext cx="8354985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090939"/>
              </p:ext>
            </p:extLst>
          </p:nvPr>
        </p:nvGraphicFramePr>
        <p:xfrm>
          <a:off x="1475656" y="3429000"/>
          <a:ext cx="6696744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68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930" y="119914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Overview</a:t>
            </a:r>
            <a:endParaRPr lang="en-GB" sz="4000" dirty="0">
              <a:solidFill>
                <a:srgbClr val="FFC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24136"/>
            <a:ext cx="8229600" cy="2620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project analyzes detailed transaction data from multiple </a:t>
            </a:r>
            <a:r>
              <a:rPr lang="en-US" sz="2000" dirty="0" smtClean="0">
                <a:solidFill>
                  <a:schemeClr val="bg1"/>
                </a:solidFill>
              </a:rPr>
              <a:t>	Walmart </a:t>
            </a:r>
            <a:r>
              <a:rPr lang="en-US" sz="2000" dirty="0">
                <a:solidFill>
                  <a:schemeClr val="bg1"/>
                </a:solidFill>
              </a:rPr>
              <a:t>branches to uncover actionable insights into sales patterns, </a:t>
            </a:r>
            <a:r>
              <a:rPr lang="en-US" sz="2000" dirty="0" smtClean="0">
                <a:solidFill>
                  <a:schemeClr val="bg1"/>
                </a:solidFill>
              </a:rPr>
              <a:t>	customer </a:t>
            </a:r>
            <a:r>
              <a:rPr lang="en-US" sz="2000" dirty="0">
                <a:solidFill>
                  <a:schemeClr val="bg1"/>
                </a:solidFill>
              </a:rPr>
              <a:t>behavior, and operational efficiency.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Dataset:</a:t>
            </a:r>
            <a:r>
              <a:rPr lang="en-US" sz="2000" dirty="0">
                <a:solidFill>
                  <a:schemeClr val="bg1"/>
                </a:solidFill>
              </a:rPr>
              <a:t> Contains rich information on customer demographics, product lines, sales figures, and payment methods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Objective:</a:t>
            </a:r>
            <a:r>
              <a:rPr lang="en-US" sz="2000" dirty="0">
                <a:solidFill>
                  <a:schemeClr val="bg1"/>
                </a:solidFill>
              </a:rPr>
              <a:t> To employ advanced MySQL techniques to answer critical business questions and inform strategic decisions.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1560" y="3500996"/>
            <a:ext cx="8229600" cy="733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Problem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4234544"/>
            <a:ext cx="8445624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chemeClr val="bg1"/>
                </a:solidFill>
              </a:rPr>
              <a:t>Walmart aims to </a:t>
            </a:r>
            <a:r>
              <a:rPr lang="en-US" sz="2000" b="1" dirty="0">
                <a:solidFill>
                  <a:schemeClr val="bg1"/>
                </a:solidFill>
              </a:rPr>
              <a:t>optimize its sales strategies</a:t>
            </a:r>
            <a:r>
              <a:rPr lang="en-US" sz="2000" dirty="0">
                <a:solidFill>
                  <a:schemeClr val="bg1"/>
                </a:solidFill>
              </a:rPr>
              <a:t>. By analyzing historical data, we can identify key trends and performance indicators related to: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Sales Performance:</a:t>
            </a:r>
            <a:r>
              <a:rPr lang="en-US" sz="2000" dirty="0">
                <a:solidFill>
                  <a:schemeClr val="bg1"/>
                </a:solidFill>
              </a:rPr>
              <a:t> Which branches and products are performing best?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Customer Segmentation:</a:t>
            </a:r>
            <a:r>
              <a:rPr lang="en-US" sz="2000" dirty="0">
                <a:solidFill>
                  <a:schemeClr val="bg1"/>
                </a:solidFill>
              </a:rPr>
              <a:t> How do different customer types behave?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Product &amp; Payment Trends:</a:t>
            </a:r>
            <a:r>
              <a:rPr lang="en-US" sz="2000" dirty="0">
                <a:solidFill>
                  <a:schemeClr val="bg1"/>
                </a:solidFill>
              </a:rPr>
              <a:t> What are the most popular products and payment methods</a:t>
            </a:r>
            <a:r>
              <a:rPr lang="en-US" sz="2000" dirty="0" smtClean="0">
                <a:solidFill>
                  <a:schemeClr val="bg1"/>
                </a:solidFill>
              </a:rPr>
              <a:t>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35" y="-638944"/>
            <a:ext cx="1691680" cy="1691680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575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Key Insights</a:t>
            </a:r>
            <a:endParaRPr lang="en-US" sz="2300" b="1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In all three months (January to March 2019), </a:t>
            </a:r>
            <a:r>
              <a:rPr lang="en-US" sz="2300" b="1" dirty="0">
                <a:solidFill>
                  <a:schemeClr val="bg1"/>
                </a:solidFill>
              </a:rPr>
              <a:t>female customers spent slightly more</a:t>
            </a:r>
            <a:r>
              <a:rPr lang="en-US" sz="2300" dirty="0">
                <a:solidFill>
                  <a:schemeClr val="bg1"/>
                </a:solidFill>
              </a:rPr>
              <a:t> than male customers.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February</a:t>
            </a:r>
            <a:r>
              <a:rPr lang="en-US" sz="2300" dirty="0">
                <a:solidFill>
                  <a:schemeClr val="bg1"/>
                </a:solidFill>
              </a:rPr>
              <a:t> shows the biggest gap, with female sales at ₹56,336 vs male sales at ₹40,884.</a:t>
            </a:r>
          </a:p>
          <a:p>
            <a:r>
              <a:rPr lang="en-US" sz="2300" dirty="0">
                <a:solidFill>
                  <a:schemeClr val="bg1"/>
                </a:solidFill>
              </a:rPr>
              <a:t>Overall, both genders contribute strongly to monthly sales, but </a:t>
            </a:r>
            <a:r>
              <a:rPr lang="en-US" sz="2300" b="1" dirty="0">
                <a:solidFill>
                  <a:schemeClr val="bg1"/>
                </a:solidFill>
              </a:rPr>
              <a:t>female customers lead in total spending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Recommendations</a:t>
            </a:r>
            <a:endParaRPr lang="en-US" sz="2300" b="1" dirty="0">
              <a:solidFill>
                <a:schemeClr val="bg1"/>
              </a:solidFill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Create </a:t>
            </a:r>
            <a:r>
              <a:rPr lang="en-US" sz="2300" b="1" dirty="0">
                <a:solidFill>
                  <a:schemeClr val="bg1"/>
                </a:solidFill>
              </a:rPr>
              <a:t>special offers for female customers</a:t>
            </a:r>
            <a:r>
              <a:rPr lang="en-US" sz="2300" dirty="0">
                <a:solidFill>
                  <a:schemeClr val="bg1"/>
                </a:solidFill>
              </a:rPr>
              <a:t>, especially in months where their spending is higher.</a:t>
            </a:r>
          </a:p>
          <a:p>
            <a:r>
              <a:rPr lang="en-US" sz="2300" dirty="0">
                <a:solidFill>
                  <a:schemeClr val="bg1"/>
                </a:solidFill>
              </a:rPr>
              <a:t>Use this data to </a:t>
            </a:r>
            <a:r>
              <a:rPr lang="en-US" sz="2300" b="1" dirty="0">
                <a:solidFill>
                  <a:schemeClr val="bg1"/>
                </a:solidFill>
              </a:rPr>
              <a:t>plan gender-focused promotions</a:t>
            </a:r>
            <a:r>
              <a:rPr lang="en-US" sz="2300" dirty="0">
                <a:solidFill>
                  <a:schemeClr val="bg1"/>
                </a:solidFill>
              </a:rPr>
              <a:t> during peak months like February.</a:t>
            </a:r>
          </a:p>
          <a:p>
            <a:r>
              <a:rPr lang="en-US" sz="2300" dirty="0">
                <a:solidFill>
                  <a:schemeClr val="bg1"/>
                </a:solidFill>
              </a:rPr>
              <a:t>Keep tracking monthly trends to see if these patterns continue and adjust marketing strategies accordingly.</a:t>
            </a:r>
          </a:p>
        </p:txBody>
      </p:sp>
    </p:spTree>
    <p:extLst>
      <p:ext uri="{BB962C8B-B14F-4D97-AF65-F5344CB8AC3E}">
        <p14:creationId xmlns:p14="http://schemas.microsoft.com/office/powerpoint/2010/main" val="66083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3527" y="-171400"/>
            <a:ext cx="9143999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7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Best Product Line by Customer Type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69269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Which product lines are most preferred by Walmart’s Member and Normal customers?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372246"/>
            <a:ext cx="8928992" cy="538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9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9912" y="5486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OUTPUT </a:t>
            </a:r>
            <a:endParaRPr lang="en-GB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7823"/>
              </p:ext>
            </p:extLst>
          </p:nvPr>
        </p:nvGraphicFramePr>
        <p:xfrm>
          <a:off x="1694313" y="3212976"/>
          <a:ext cx="5760640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67914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17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Key </a:t>
            </a:r>
            <a:r>
              <a:rPr lang="en-US" sz="2300" b="1" dirty="0">
                <a:solidFill>
                  <a:schemeClr val="bg1"/>
                </a:solidFill>
              </a:rPr>
              <a:t>Insights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Members</a:t>
            </a:r>
            <a:r>
              <a:rPr lang="en-US" sz="2400" dirty="0">
                <a:solidFill>
                  <a:schemeClr val="bg1"/>
                </a:solidFill>
              </a:rPr>
              <a:t> prefer </a:t>
            </a:r>
            <a:r>
              <a:rPr lang="en-US" sz="2400" b="1" dirty="0">
                <a:solidFill>
                  <a:schemeClr val="bg1"/>
                </a:solidFill>
              </a:rPr>
              <a:t>Food and beverages</a:t>
            </a:r>
            <a:r>
              <a:rPr lang="en-US" sz="2400" dirty="0">
                <a:solidFill>
                  <a:schemeClr val="bg1"/>
                </a:solidFill>
              </a:rPr>
              <a:t>, both in number of purchases and total sales.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Normal customers</a:t>
            </a:r>
            <a:r>
              <a:rPr lang="en-US" sz="2400" dirty="0">
                <a:solidFill>
                  <a:schemeClr val="bg1"/>
                </a:solidFill>
              </a:rPr>
              <a:t> spend the most on </a:t>
            </a:r>
            <a:r>
              <a:rPr lang="en-US" sz="2400" b="1" dirty="0">
                <a:solidFill>
                  <a:schemeClr val="bg1"/>
                </a:solidFill>
              </a:rPr>
              <a:t>Electronic accessories</a:t>
            </a:r>
            <a:r>
              <a:rPr lang="en-US" sz="2400" dirty="0">
                <a:solidFill>
                  <a:schemeClr val="bg1"/>
                </a:solidFill>
              </a:rPr>
              <a:t>, showing interest in tech products.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Each customer type has a </a:t>
            </a:r>
            <a:r>
              <a:rPr lang="en-US" sz="2400" b="1" dirty="0">
                <a:solidFill>
                  <a:schemeClr val="bg1"/>
                </a:solidFill>
              </a:rPr>
              <a:t>distinct preference</a:t>
            </a:r>
            <a:r>
              <a:rPr lang="en-US" sz="2400" dirty="0">
                <a:solidFill>
                  <a:schemeClr val="bg1"/>
                </a:solidFill>
              </a:rPr>
              <a:t>, which can guide targeted promotions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en-US" sz="23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Recommendations</a:t>
            </a:r>
            <a:endParaRPr lang="en-US" sz="23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Offer </a:t>
            </a:r>
            <a:r>
              <a:rPr lang="en-US" sz="2400" b="1" dirty="0">
                <a:solidFill>
                  <a:schemeClr val="bg1"/>
                </a:solidFill>
              </a:rPr>
              <a:t>combo deals or loyalty points</a:t>
            </a:r>
            <a:r>
              <a:rPr lang="en-US" sz="2400" dirty="0">
                <a:solidFill>
                  <a:schemeClr val="bg1"/>
                </a:solidFill>
              </a:rPr>
              <a:t> on Food and beverages for Members.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Promote </a:t>
            </a:r>
            <a:r>
              <a:rPr lang="en-US" sz="2400" b="1" dirty="0">
                <a:solidFill>
                  <a:schemeClr val="bg1"/>
                </a:solidFill>
              </a:rPr>
              <a:t>gadgets and tech accessories</a:t>
            </a:r>
            <a:r>
              <a:rPr lang="en-US" sz="2400" dirty="0">
                <a:solidFill>
                  <a:schemeClr val="bg1"/>
                </a:solidFill>
              </a:rPr>
              <a:t> to Normal customers through seasonal campaigns.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this data to </a:t>
            </a:r>
            <a:r>
              <a:rPr lang="en-US" sz="2400" b="1" dirty="0">
                <a:solidFill>
                  <a:schemeClr val="bg1"/>
                </a:solidFill>
              </a:rPr>
              <a:t>personalize marketing</a:t>
            </a:r>
            <a:r>
              <a:rPr lang="en-US" sz="2400" dirty="0">
                <a:solidFill>
                  <a:schemeClr val="bg1"/>
                </a:solidFill>
              </a:rPr>
              <a:t> and improve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66325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7503" y="-243408"/>
            <a:ext cx="9143999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Task 8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GB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Identifying Repeat Customers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548680"/>
            <a:ext cx="8928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Which customers made repeat purchases within 30 days, helping Walmart understand loyalty and buying behavior?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35696" y="6525344"/>
            <a:ext cx="4392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Note:  Consider </a:t>
            </a:r>
            <a:r>
              <a:rPr lang="en-US" sz="1600" b="1" dirty="0" err="1" smtClean="0">
                <a:solidFill>
                  <a:schemeClr val="bg1"/>
                </a:solidFill>
              </a:rPr>
              <a:t>customer_id</a:t>
            </a:r>
            <a:r>
              <a:rPr lang="en-US" sz="1600" b="1" dirty="0" smtClean="0">
                <a:solidFill>
                  <a:schemeClr val="bg1"/>
                </a:solidFill>
              </a:rPr>
              <a:t> as customer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" y="1268760"/>
            <a:ext cx="8602663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 r="53201" b="18165"/>
          <a:stretch/>
        </p:blipFill>
        <p:spPr bwMode="auto">
          <a:xfrm>
            <a:off x="7237379" y="2955412"/>
            <a:ext cx="1635952" cy="351764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17147" y="2432192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OUTPUT 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9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Key </a:t>
            </a:r>
            <a:r>
              <a:rPr lang="en-US" sz="2300" b="1" dirty="0">
                <a:solidFill>
                  <a:schemeClr val="bg1"/>
                </a:solidFill>
              </a:rPr>
              <a:t>Insights </a:t>
            </a:r>
          </a:p>
          <a:p>
            <a:r>
              <a:rPr lang="en-US" sz="2300" dirty="0">
                <a:solidFill>
                  <a:schemeClr val="bg1"/>
                </a:solidFill>
              </a:rPr>
              <a:t>A total of </a:t>
            </a:r>
            <a:r>
              <a:rPr lang="en-US" sz="2300" b="1" dirty="0">
                <a:solidFill>
                  <a:schemeClr val="bg1"/>
                </a:solidFill>
              </a:rPr>
              <a:t>15 customers</a:t>
            </a:r>
            <a:r>
              <a:rPr lang="en-US" sz="2300" dirty="0">
                <a:solidFill>
                  <a:schemeClr val="bg1"/>
                </a:solidFill>
              </a:rPr>
              <a:t> returned within 30 days — showing early signs of loyalty.</a:t>
            </a:r>
          </a:p>
          <a:p>
            <a:r>
              <a:rPr lang="en-US" sz="2300" dirty="0">
                <a:solidFill>
                  <a:schemeClr val="bg1"/>
                </a:solidFill>
              </a:rPr>
              <a:t>These repeat buyers may be more </a:t>
            </a:r>
            <a:r>
              <a:rPr lang="en-US" sz="2300" b="1" dirty="0">
                <a:solidFill>
                  <a:schemeClr val="bg1"/>
                </a:solidFill>
              </a:rPr>
              <a:t>engaged</a:t>
            </a:r>
            <a:r>
              <a:rPr lang="en-US" sz="2300" dirty="0">
                <a:solidFill>
                  <a:schemeClr val="bg1"/>
                </a:solidFill>
              </a:rPr>
              <a:t>, and could become long-term customers if nurtured.</a:t>
            </a:r>
          </a:p>
          <a:p>
            <a:r>
              <a:rPr lang="en-US" sz="2300" dirty="0">
                <a:solidFill>
                  <a:schemeClr val="bg1"/>
                </a:solidFill>
              </a:rPr>
              <a:t>Even with a small sample, this behavior shows </a:t>
            </a:r>
            <a:r>
              <a:rPr lang="en-US" sz="2300" b="1" dirty="0">
                <a:solidFill>
                  <a:schemeClr val="bg1"/>
                </a:solidFill>
              </a:rPr>
              <a:t>potential for growth</a:t>
            </a:r>
            <a:r>
              <a:rPr lang="en-US" sz="2300" dirty="0">
                <a:solidFill>
                  <a:schemeClr val="bg1"/>
                </a:solidFill>
              </a:rPr>
              <a:t> in customer retention.</a:t>
            </a:r>
          </a:p>
          <a:p>
            <a:pPr marL="0" indent="0">
              <a:buNone/>
            </a:pPr>
            <a:r>
              <a:rPr lang="en-US" sz="2300" b="1" dirty="0" smtClean="0">
                <a:solidFill>
                  <a:schemeClr val="bg1"/>
                </a:solidFill>
              </a:rPr>
              <a:t>Recommendations</a:t>
            </a:r>
            <a:endParaRPr lang="en-US" sz="2300" b="1" dirty="0">
              <a:solidFill>
                <a:schemeClr val="bg1"/>
              </a:solidFill>
            </a:endParaRPr>
          </a:p>
          <a:p>
            <a:r>
              <a:rPr lang="en-US" sz="2300" b="1" dirty="0">
                <a:solidFill>
                  <a:schemeClr val="bg1"/>
                </a:solidFill>
              </a:rPr>
              <a:t>Identify and reward</a:t>
            </a:r>
            <a:r>
              <a:rPr lang="en-US" sz="2300" dirty="0">
                <a:solidFill>
                  <a:schemeClr val="bg1"/>
                </a:solidFill>
              </a:rPr>
              <a:t> these 15 repeat customers with special offers or loyalty perks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300" dirty="0">
                <a:solidFill>
                  <a:schemeClr val="bg1"/>
                </a:solidFill>
              </a:rPr>
              <a:t>Consider adding </a:t>
            </a:r>
            <a:r>
              <a:rPr lang="en-US" sz="2300" b="1" dirty="0">
                <a:solidFill>
                  <a:schemeClr val="bg1"/>
                </a:solidFill>
              </a:rPr>
              <a:t>customer feedback</a:t>
            </a:r>
            <a:r>
              <a:rPr lang="en-US" sz="2300" dirty="0">
                <a:solidFill>
                  <a:schemeClr val="bg1"/>
                </a:solidFill>
              </a:rPr>
              <a:t> or satisfaction surveys to understand why they returned</a:t>
            </a:r>
            <a:r>
              <a:rPr lang="en-US" sz="23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300" dirty="0">
                <a:solidFill>
                  <a:schemeClr val="bg1"/>
                </a:solidFill>
              </a:rPr>
              <a:t>Track repeat behavior monthly to see if the number grows — and adjust marketing accordingly.</a:t>
            </a:r>
          </a:p>
        </p:txBody>
      </p:sp>
    </p:spTree>
    <p:extLst>
      <p:ext uri="{BB962C8B-B14F-4D97-AF65-F5344CB8AC3E}">
        <p14:creationId xmlns:p14="http://schemas.microsoft.com/office/powerpoint/2010/main" val="31779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495" y="-162272"/>
            <a:ext cx="9143999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9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Finding Top 5 Customers by Sales Volume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692696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Which customers have generated the highest sales revenue, so Walmart can recognize and reward its top contributors?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98569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Note: Consider </a:t>
            </a:r>
            <a:r>
              <a:rPr lang="en-US" b="1" dirty="0" err="1" smtClean="0">
                <a:solidFill>
                  <a:schemeClr val="bg1"/>
                </a:solidFill>
              </a:rPr>
              <a:t>customer_id</a:t>
            </a:r>
            <a:r>
              <a:rPr lang="en-US" dirty="0" smtClean="0">
                <a:solidFill>
                  <a:schemeClr val="bg1"/>
                </a:solidFill>
              </a:rPr>
              <a:t> as </a:t>
            </a:r>
            <a:r>
              <a:rPr lang="en-US" b="1" dirty="0" smtClean="0">
                <a:solidFill>
                  <a:schemeClr val="bg1"/>
                </a:solidFill>
              </a:rPr>
              <a:t>customer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24000"/>
            <a:ext cx="8928992" cy="442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3" r="25436" b="35138"/>
          <a:stretch/>
        </p:blipFill>
        <p:spPr bwMode="auto">
          <a:xfrm>
            <a:off x="6144159" y="4476328"/>
            <a:ext cx="2883007" cy="14729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341570" y="4047455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OUTPUT 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16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340768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Key </a:t>
            </a:r>
            <a:r>
              <a:rPr lang="en-US" sz="2400" b="1" dirty="0">
                <a:solidFill>
                  <a:schemeClr val="bg1"/>
                </a:solidFill>
              </a:rPr>
              <a:t>Insights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Customer ID 8</a:t>
            </a:r>
            <a:r>
              <a:rPr lang="en-US" sz="2200" dirty="0">
                <a:solidFill>
                  <a:schemeClr val="bg1"/>
                </a:solidFill>
              </a:rPr>
              <a:t> is Walmart’s top spender, generating ₹26,634 in revenue.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top 5 customers together contribute a </a:t>
            </a:r>
            <a:r>
              <a:rPr lang="en-US" sz="2200" b="1" dirty="0">
                <a:solidFill>
                  <a:schemeClr val="bg1"/>
                </a:solidFill>
              </a:rPr>
              <a:t>significant portion of total sales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These customers are likely </a:t>
            </a:r>
            <a:r>
              <a:rPr lang="en-US" sz="2200" b="1" dirty="0">
                <a:solidFill>
                  <a:schemeClr val="bg1"/>
                </a:solidFill>
              </a:rPr>
              <a:t>high-value and loyal</a:t>
            </a:r>
            <a:r>
              <a:rPr lang="en-US" sz="2200" dirty="0">
                <a:solidFill>
                  <a:schemeClr val="bg1"/>
                </a:solidFill>
              </a:rPr>
              <a:t>, worth special attention.</a:t>
            </a:r>
          </a:p>
          <a:p>
            <a:pPr marL="0" indent="0">
              <a:buNone/>
            </a:pP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Recommendations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Reward these top 5 customers</a:t>
            </a:r>
            <a:r>
              <a:rPr lang="en-US" sz="2200" dirty="0">
                <a:solidFill>
                  <a:schemeClr val="bg1"/>
                </a:solidFill>
              </a:rPr>
              <a:t> with exclusive offers, early access, or loyalty bonuses.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Analyze their buying patterns to </a:t>
            </a:r>
            <a:r>
              <a:rPr lang="en-US" sz="2200" b="1" dirty="0">
                <a:solidFill>
                  <a:schemeClr val="bg1"/>
                </a:solidFill>
              </a:rPr>
              <a:t>replicate success</a:t>
            </a:r>
            <a:r>
              <a:rPr lang="en-US" sz="2200" dirty="0">
                <a:solidFill>
                  <a:schemeClr val="bg1"/>
                </a:solidFill>
              </a:rPr>
              <a:t> with other customers.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Create a </a:t>
            </a:r>
            <a:r>
              <a:rPr lang="en-US" sz="2200" b="1" dirty="0">
                <a:solidFill>
                  <a:schemeClr val="bg1"/>
                </a:solidFill>
              </a:rPr>
              <a:t>VIP program</a:t>
            </a:r>
            <a:r>
              <a:rPr lang="en-US" sz="2200" dirty="0">
                <a:solidFill>
                  <a:schemeClr val="bg1"/>
                </a:solidFill>
              </a:rPr>
              <a:t> to retain and grow relationships with high-value buyers.</a:t>
            </a:r>
          </a:p>
        </p:txBody>
      </p:sp>
    </p:spTree>
    <p:extLst>
      <p:ext uri="{BB962C8B-B14F-4D97-AF65-F5344CB8AC3E}">
        <p14:creationId xmlns:p14="http://schemas.microsoft.com/office/powerpoint/2010/main" val="174933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95535" y="116632"/>
            <a:ext cx="9539535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</a:t>
            </a:r>
            <a:r>
              <a:rPr lang="en-US" sz="32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10</a:t>
            </a:r>
            <a:r>
              <a:rPr lang="en-US" sz="28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Analyzing Sales Trends by Day of the Week</a:t>
            </a:r>
            <a:endParaRPr lang="en-GB" sz="28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198493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Business Question:</a:t>
            </a:r>
            <a:r>
              <a:rPr lang="en-US" dirty="0">
                <a:solidFill>
                  <a:schemeClr val="bg1"/>
                </a:solidFill>
              </a:rPr>
              <a:t> Which day of the week generates the highest total sales, helping Walmart optimize staffing and promotions?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7992888" cy="489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38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17407" y="188640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OUTPUT 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4" r="47956" b="15284"/>
          <a:stretch/>
        </p:blipFill>
        <p:spPr bwMode="auto">
          <a:xfrm>
            <a:off x="2987824" y="956590"/>
            <a:ext cx="2371335" cy="27363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014333"/>
              </p:ext>
            </p:extLst>
          </p:nvPr>
        </p:nvGraphicFramePr>
        <p:xfrm>
          <a:off x="1979712" y="38610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0050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91059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1453"/>
            <a:ext cx="9036496" cy="7969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1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000" b="1" dirty="0">
                <a:solidFill>
                  <a:schemeClr val="bg1"/>
                </a:solidFill>
                <a:latin typeface="Comic Sans MS" panose="030F0702030302020204" pitchFamily="66" charset="0"/>
              </a:rPr>
              <a:t>Identifying the Top Branch by Sales Growth </a:t>
            </a:r>
            <a:r>
              <a:rPr lang="en-US" sz="20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Rate</a:t>
            </a:r>
            <a:endParaRPr lang="en-GB" sz="2000" dirty="0">
              <a:solidFill>
                <a:schemeClr val="bg1"/>
              </a:solidFill>
              <a:latin typeface="Comic Sans MS" panose="030F0702030302020204" pitchFamily="66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86" y="848757"/>
            <a:ext cx="846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Business Question:</a:t>
            </a:r>
            <a:r>
              <a:rPr lang="en-US" sz="2000" dirty="0">
                <a:solidFill>
                  <a:schemeClr val="bg1"/>
                </a:solidFill>
              </a:rPr>
              <a:t> Which branch has exhibited the highest sales growth over time?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35" y="-685502"/>
            <a:ext cx="1691680" cy="16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64335"/>
            <a:ext cx="3096344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72200" y="4119463"/>
            <a:ext cx="165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OUTPUT </a:t>
            </a:r>
            <a:endParaRPr lang="en-GB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3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84784"/>
            <a:ext cx="8856984" cy="5472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Key </a:t>
            </a:r>
            <a:r>
              <a:rPr lang="en-US" sz="2400" b="1" dirty="0">
                <a:solidFill>
                  <a:schemeClr val="bg1"/>
                </a:solidFill>
              </a:rPr>
              <a:t>Insights 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Saturday</a:t>
            </a:r>
            <a:r>
              <a:rPr lang="en-US" sz="2200" dirty="0">
                <a:solidFill>
                  <a:schemeClr val="bg1"/>
                </a:solidFill>
              </a:rPr>
              <a:t> has the highest sales — ₹56,121.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Tuesday</a:t>
            </a:r>
            <a:r>
              <a:rPr lang="en-US" sz="2200" dirty="0">
                <a:solidFill>
                  <a:schemeClr val="bg1"/>
                </a:solidFill>
              </a:rPr>
              <a:t> also does well — ₹51,482.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Monday</a:t>
            </a:r>
            <a:r>
              <a:rPr lang="en-US" sz="2200" dirty="0">
                <a:solidFill>
                  <a:schemeClr val="bg1"/>
                </a:solidFill>
              </a:rPr>
              <a:t> has the lowest sales — ₹37,899.</a:t>
            </a:r>
          </a:p>
          <a:p>
            <a:r>
              <a:rPr lang="en-US" sz="2200" dirty="0">
                <a:solidFill>
                  <a:schemeClr val="bg1"/>
                </a:solidFill>
              </a:rPr>
              <a:t>Other days are in the middle, with steady sales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Recommendations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Add more staff and stock on </a:t>
            </a:r>
            <a:r>
              <a:rPr lang="en-US" sz="2200" b="1" dirty="0">
                <a:solidFill>
                  <a:schemeClr val="bg1"/>
                </a:solidFill>
              </a:rPr>
              <a:t>Saturday</a:t>
            </a:r>
            <a:r>
              <a:rPr lang="en-US" sz="2200" dirty="0">
                <a:solidFill>
                  <a:schemeClr val="bg1"/>
                </a:solidFill>
              </a:rPr>
              <a:t> — it’s the busiest day.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Run special offers on </a:t>
            </a:r>
            <a:r>
              <a:rPr lang="en-US" sz="2200" b="1" dirty="0">
                <a:solidFill>
                  <a:schemeClr val="bg1"/>
                </a:solidFill>
              </a:rPr>
              <a:t>Monday</a:t>
            </a:r>
            <a:r>
              <a:rPr lang="en-US" sz="2200" dirty="0">
                <a:solidFill>
                  <a:schemeClr val="bg1"/>
                </a:solidFill>
              </a:rPr>
              <a:t> to boost slow sales.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 </a:t>
            </a:r>
            <a:r>
              <a:rPr lang="en-US" sz="2200" b="1" dirty="0">
                <a:solidFill>
                  <a:schemeClr val="bg1"/>
                </a:solidFill>
              </a:rPr>
              <a:t>Tuesday</a:t>
            </a:r>
            <a:r>
              <a:rPr lang="en-US" sz="2200" dirty="0">
                <a:solidFill>
                  <a:schemeClr val="bg1"/>
                </a:solidFill>
              </a:rPr>
              <a:t> for midweek deals — people are already buying.</a:t>
            </a:r>
          </a:p>
          <a:p>
            <a:r>
              <a:rPr lang="en-US" sz="2200" dirty="0">
                <a:solidFill>
                  <a:schemeClr val="bg1"/>
                </a:solidFill>
              </a:rPr>
              <a:t>Plan your store and marketing based on these day-wise trends.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61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Video Link</a:t>
            </a:r>
            <a:endParaRPr lang="en-GB" sz="5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1900808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www.loom.com/share/a9fc2cb7b0234409ad22ded5324f870b?sid=7d8d6750-f22d-40d9-b53f-c43af99cd8e9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4653136"/>
            <a:ext cx="9144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Comic Sans MS" panose="030F0702030302020204" pitchFamily="66" charset="0"/>
              </a:rPr>
              <a:t>Thank you</a:t>
            </a:r>
            <a:endParaRPr lang="en-US" sz="8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8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35" y="-685502"/>
            <a:ext cx="1691680" cy="16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849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789040"/>
            <a:ext cx="878497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48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96752" y="357301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OUTPUT </a:t>
            </a:r>
            <a:endParaRPr lang="en-GB" sz="2800" b="1" dirty="0">
              <a:solidFill>
                <a:srgbClr val="00206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1461"/>
            <a:ext cx="8964488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52" y="4970784"/>
            <a:ext cx="4635288" cy="139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-324544" y="4509120"/>
            <a:ext cx="5339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OUTPUT  (Only Top Performer )</a:t>
            </a:r>
            <a:endParaRPr lang="en-GB" sz="2400" b="1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6" y="2708920"/>
            <a:ext cx="3593999" cy="130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36096" y="209772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All Branched Growth Rate  Over Time( without ‘ </a:t>
            </a:r>
            <a:r>
              <a:rPr lang="en-US" b="1" dirty="0" smtClean="0"/>
              <a:t>limit 1 ‘</a:t>
            </a:r>
            <a:r>
              <a:rPr lang="en-US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9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Insight</a:t>
            </a:r>
          </a:p>
          <a:p>
            <a:pPr algn="just"/>
            <a:r>
              <a:rPr lang="en-US" dirty="0" smtClean="0">
                <a:solidFill>
                  <a:schemeClr val="bg1"/>
                </a:solidFill>
              </a:rPr>
              <a:t>Branch A </a:t>
            </a:r>
            <a:r>
              <a:rPr lang="en-US" dirty="0">
                <a:solidFill>
                  <a:schemeClr val="bg1"/>
                </a:solidFill>
              </a:rPr>
              <a:t>demonstrated the highest average monthly sales growth, making it the top-performing branch in terms of growth momentum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US" b="1" dirty="0" smtClean="0">
                <a:solidFill>
                  <a:schemeClr val="bg1"/>
                </a:solidFill>
              </a:rPr>
              <a:t>Recommendation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 Walmart should investigate the strategies at Branch </a:t>
            </a:r>
            <a:r>
              <a:rPr lang="en-US" dirty="0" smtClean="0">
                <a:solidFill>
                  <a:schemeClr val="bg1"/>
                </a:solidFill>
              </a:rPr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8362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0688"/>
            <a:ext cx="8267375" cy="79695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Task 2</a:t>
            </a:r>
            <a:r>
              <a:rPr lang="en-US" sz="2400" b="1" dirty="0" smtClean="0">
                <a:solidFill>
                  <a:schemeClr val="bg1"/>
                </a:solidFill>
                <a:latin typeface="Comic Sans MS" panose="030F0702030302020204" pitchFamily="66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Finding the Most Profitable Product Line for Each Branch</a:t>
            </a:r>
            <a:endParaRPr lang="en-GB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340768"/>
            <a:ext cx="8460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Business Question:</a:t>
            </a:r>
            <a:r>
              <a:rPr lang="en-US" sz="2000" dirty="0">
                <a:solidFill>
                  <a:schemeClr val="bg1"/>
                </a:solidFill>
              </a:rPr>
              <a:t> Which product line generates the highest profit for each Walmart branch based on gross income and cost of goods sold?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535" y="-685502"/>
            <a:ext cx="1691680" cy="169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8712968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5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51920" y="18864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OUTPUT 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390399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839658"/>
              </p:ext>
            </p:extLst>
          </p:nvPr>
        </p:nvGraphicFramePr>
        <p:xfrm>
          <a:off x="1043608" y="3429000"/>
          <a:ext cx="6912768" cy="3103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6265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 &amp; Recommendation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Insight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All three branches (A, B, and C) show losses in their top product lines.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Branch B has the highest loss in Food and Beverages (−13,764.37).</a:t>
            </a:r>
          </a:p>
          <a:p>
            <a:r>
              <a:rPr lang="en-US" sz="2100" dirty="0">
                <a:solidFill>
                  <a:schemeClr val="bg1"/>
                </a:solidFill>
              </a:rPr>
              <a:t>Branch A and C also show significant losses in Health and Beauty and Home and Lifestyle, respectively.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Recommendation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Review pricing and cost structure for these product lines—COGS may be too high or pricing too low.</a:t>
            </a:r>
          </a:p>
          <a:p>
            <a:r>
              <a:rPr lang="en-US" sz="2100" dirty="0">
                <a:solidFill>
                  <a:schemeClr val="bg1"/>
                </a:solidFill>
              </a:rPr>
              <a:t>Analyze sales volume vs. cost to identify if low sales or high operational costs are driving losses.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Consider promotional strategies or bundling to boost sales in underperforming categories.</a:t>
            </a:r>
          </a:p>
          <a:p>
            <a:r>
              <a:rPr lang="en-US" sz="2100" dirty="0">
                <a:solidFill>
                  <a:schemeClr val="bg1"/>
                </a:solidFill>
              </a:rPr>
              <a:t>Evaluate product viability—discontinue or reposition products that consistently underperform.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6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1117</Words>
  <Application>Microsoft Office PowerPoint</Application>
  <PresentationFormat>On-screen Show (4:3)</PresentationFormat>
  <Paragraphs>149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Sales Performance Analysis of Walmart Stores Using Advanced MySQL Techniques </vt:lpstr>
      <vt:lpstr>Project Overview</vt:lpstr>
      <vt:lpstr>Task 1: Identifying the Top Branch by Sales Growth Rate</vt:lpstr>
      <vt:lpstr>PowerPoint Presentation</vt:lpstr>
      <vt:lpstr>PowerPoint Presentation</vt:lpstr>
      <vt:lpstr>Key Insight &amp; Recommendation</vt:lpstr>
      <vt:lpstr>Task 2: Finding the Most Profitable Product Line for Each Branch</vt:lpstr>
      <vt:lpstr>PowerPoint Presentation</vt:lpstr>
      <vt:lpstr>Key Insight &amp; Recommendation</vt:lpstr>
      <vt:lpstr>Task 3: Analyzing Customer Segmentation Based on Spending</vt:lpstr>
      <vt:lpstr>Key Insight &amp; Recommendation</vt:lpstr>
      <vt:lpstr>Task 4: Detecting Anomalies in Sales  Transactions</vt:lpstr>
      <vt:lpstr>PowerPoint Presentation</vt:lpstr>
      <vt:lpstr>Key Insight &amp; Recommendation</vt:lpstr>
      <vt:lpstr>Task 5: Most Popular Payment Method by City</vt:lpstr>
      <vt:lpstr>PowerPoint Presentation</vt:lpstr>
      <vt:lpstr>Key Insight &amp; Recommendation</vt:lpstr>
      <vt:lpstr>Task 6: Monthly Sales Distribution by Gender</vt:lpstr>
      <vt:lpstr>PowerPoint Presentation</vt:lpstr>
      <vt:lpstr>Key Insight &amp; Recommendation</vt:lpstr>
      <vt:lpstr>Task 7: Best Product Line by Customer Type</vt:lpstr>
      <vt:lpstr>PowerPoint Presentation</vt:lpstr>
      <vt:lpstr>Key Insight &amp; Recommendation</vt:lpstr>
      <vt:lpstr>Task 8: Identifying Repeat Customers</vt:lpstr>
      <vt:lpstr>Key Insight &amp; Recommendation</vt:lpstr>
      <vt:lpstr>Task 9: Finding Top 5 Customers by Sales Volume</vt:lpstr>
      <vt:lpstr>Key Insight &amp; Recommendation</vt:lpstr>
      <vt:lpstr>Task 10: Analyzing Sales Trends by Day of the Week</vt:lpstr>
      <vt:lpstr>PowerPoint Presentation</vt:lpstr>
      <vt:lpstr>Key Insight &amp; Recommendation</vt:lpstr>
      <vt:lpstr>Video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of Walmart Stores Using Advanced MySQL Techniques</dc:title>
  <dc:creator>vandana Bhavsar</dc:creator>
  <cp:lastModifiedBy>vandana Bhavsar</cp:lastModifiedBy>
  <cp:revision>77</cp:revision>
  <dcterms:created xsi:type="dcterms:W3CDTF">2025-08-19T10:42:34Z</dcterms:created>
  <dcterms:modified xsi:type="dcterms:W3CDTF">2025-08-28T08:24:30Z</dcterms:modified>
</cp:coreProperties>
</file>