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6" r:id="rId1"/>
  </p:sldMasterIdLst>
  <p:notesMasterIdLst>
    <p:notesMasterId r:id="rId38"/>
  </p:notesMasterIdLst>
  <p:sldIdLst>
    <p:sldId id="279" r:id="rId2"/>
    <p:sldId id="256" r:id="rId3"/>
    <p:sldId id="280" r:id="rId4"/>
    <p:sldId id="281" r:id="rId5"/>
    <p:sldId id="282" r:id="rId6"/>
    <p:sldId id="283" r:id="rId7"/>
    <p:sldId id="284" r:id="rId8"/>
    <p:sldId id="287" r:id="rId9"/>
    <p:sldId id="285" r:id="rId10"/>
    <p:sldId id="293" r:id="rId11"/>
    <p:sldId id="288" r:id="rId12"/>
    <p:sldId id="291" r:id="rId13"/>
    <p:sldId id="289" r:id="rId14"/>
    <p:sldId id="290" r:id="rId15"/>
    <p:sldId id="294" r:id="rId16"/>
    <p:sldId id="295" r:id="rId17"/>
    <p:sldId id="296" r:id="rId18"/>
    <p:sldId id="292" r:id="rId19"/>
    <p:sldId id="297" r:id="rId20"/>
    <p:sldId id="298" r:id="rId21"/>
    <p:sldId id="299" r:id="rId22"/>
    <p:sldId id="300" r:id="rId23"/>
    <p:sldId id="301" r:id="rId24"/>
    <p:sldId id="302" r:id="rId25"/>
    <p:sldId id="303" r:id="rId26"/>
    <p:sldId id="305" r:id="rId27"/>
    <p:sldId id="306" r:id="rId28"/>
    <p:sldId id="307" r:id="rId29"/>
    <p:sldId id="308" r:id="rId30"/>
    <p:sldId id="309" r:id="rId31"/>
    <p:sldId id="310" r:id="rId32"/>
    <p:sldId id="311" r:id="rId33"/>
    <p:sldId id="312" r:id="rId34"/>
    <p:sldId id="313" r:id="rId35"/>
    <p:sldId id="314" r:id="rId36"/>
    <p:sldId id="31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CCD193A-97CA-4C2E-ABC2-4A1EB5D8F135}">
          <p14:sldIdLst>
            <p14:sldId id="279"/>
            <p14:sldId id="256"/>
            <p14:sldId id="280"/>
            <p14:sldId id="281"/>
            <p14:sldId id="282"/>
            <p14:sldId id="283"/>
            <p14:sldId id="284"/>
            <p14:sldId id="287"/>
            <p14:sldId id="285"/>
            <p14:sldId id="293"/>
            <p14:sldId id="288"/>
            <p14:sldId id="291"/>
            <p14:sldId id="289"/>
            <p14:sldId id="290"/>
            <p14:sldId id="294"/>
            <p14:sldId id="295"/>
            <p14:sldId id="296"/>
            <p14:sldId id="292"/>
            <p14:sldId id="297"/>
            <p14:sldId id="298"/>
            <p14:sldId id="299"/>
            <p14:sldId id="300"/>
            <p14:sldId id="301"/>
            <p14:sldId id="302"/>
            <p14:sldId id="303"/>
            <p14:sldId id="305"/>
            <p14:sldId id="306"/>
          </p14:sldIdLst>
        </p14:section>
        <p14:section name="Untitled Section" id="{65934B0F-F865-483F-8FD6-7FC6A5AA3897}">
          <p14:sldIdLst>
            <p14:sldId id="307"/>
            <p14:sldId id="308"/>
            <p14:sldId id="309"/>
            <p14:sldId id="310"/>
            <p14:sldId id="311"/>
            <p14:sldId id="312"/>
            <p14:sldId id="313"/>
            <p14:sldId id="314"/>
            <p14:sldId id="31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204" y="-24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AD041F-864F-4603-9126-A3E431238356}" type="datetimeFigureOut">
              <a:rPr lang="en-US" smtClean="0"/>
              <a:t>5/24/2018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F26AF-A8D6-4A64-9BEF-C05534FE4CA3}" type="slidenum">
              <a:rPr lang="en-US" smtClean="0"/>
              <a:t>‹#›</a:t>
            </a:fld>
            <a:endParaRPr lang="en-US"/>
          </a:p>
        </p:txBody>
      </p:sp>
    </p:spTree>
    <p:extLst>
      <p:ext uri="{BB962C8B-B14F-4D97-AF65-F5344CB8AC3E}">
        <p14:creationId xmlns:p14="http://schemas.microsoft.com/office/powerpoint/2010/main" val="292929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AF26AF-A8D6-4A64-9BEF-C05534FE4CA3}" type="slidenum">
              <a:rPr lang="en-US" smtClean="0"/>
              <a:t>4</a:t>
            </a:fld>
            <a:endParaRPr lang="en-US"/>
          </a:p>
        </p:txBody>
      </p:sp>
    </p:spTree>
    <p:extLst>
      <p:ext uri="{BB962C8B-B14F-4D97-AF65-F5344CB8AC3E}">
        <p14:creationId xmlns:p14="http://schemas.microsoft.com/office/powerpoint/2010/main" val="3365431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AF26AF-A8D6-4A64-9BEF-C05534FE4CA3}" type="slidenum">
              <a:rPr lang="en-US" smtClean="0"/>
              <a:t>12</a:t>
            </a:fld>
            <a:endParaRPr lang="en-US"/>
          </a:p>
        </p:txBody>
      </p:sp>
    </p:spTree>
    <p:extLst>
      <p:ext uri="{BB962C8B-B14F-4D97-AF65-F5344CB8AC3E}">
        <p14:creationId xmlns:p14="http://schemas.microsoft.com/office/powerpoint/2010/main" val="430428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AF26AF-A8D6-4A64-9BEF-C05534FE4CA3}" type="slidenum">
              <a:rPr lang="en-US" smtClean="0"/>
              <a:t>35</a:t>
            </a:fld>
            <a:endParaRPr lang="en-US"/>
          </a:p>
        </p:txBody>
      </p:sp>
    </p:spTree>
    <p:extLst>
      <p:ext uri="{BB962C8B-B14F-4D97-AF65-F5344CB8AC3E}">
        <p14:creationId xmlns:p14="http://schemas.microsoft.com/office/powerpoint/2010/main" val="36486453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79925577-F7C1-4022-8383-7DEDE91B4691}" type="datetimeFigureOut">
              <a:rPr lang="en-IN" smtClean="0"/>
              <a:pPr/>
              <a:t>24-05-2018</a:t>
            </a:fld>
            <a:endParaRPr lang="en-IN"/>
          </a:p>
        </p:txBody>
      </p:sp>
      <p:sp>
        <p:nvSpPr>
          <p:cNvPr id="5" name="Footer Placeholder 4"/>
          <p:cNvSpPr>
            <a:spLocks noGrp="1"/>
          </p:cNvSpPr>
          <p:nvPr>
            <p:ph type="ftr" sz="quarter" idx="11"/>
          </p:nvPr>
        </p:nvSpPr>
        <p:spPr>
          <a:xfrm>
            <a:off x="1921934" y="5054602"/>
            <a:ext cx="4064860" cy="279400"/>
          </a:xfrm>
        </p:spPr>
        <p:txBody>
          <a:bodyPr/>
          <a:lstStyle/>
          <a:p>
            <a:endParaRPr lang="en-IN"/>
          </a:p>
        </p:txBody>
      </p:sp>
      <p:sp>
        <p:nvSpPr>
          <p:cNvPr id="6" name="Slide Number Placeholder 5"/>
          <p:cNvSpPr>
            <a:spLocks noGrp="1"/>
          </p:cNvSpPr>
          <p:nvPr>
            <p:ph type="sldNum" sz="quarter" idx="12"/>
          </p:nvPr>
        </p:nvSpPr>
        <p:spPr>
          <a:xfrm>
            <a:off x="6817317" y="5054602"/>
            <a:ext cx="413483" cy="279400"/>
          </a:xfrm>
        </p:spPr>
        <p:txBody>
          <a:bodyPr/>
          <a:lstStyle/>
          <a:p>
            <a:fld id="{49E3993D-FAEC-4119-AE1E-EA6EDEFA51FD}" type="slidenum">
              <a:rPr lang="en-IN" smtClean="0"/>
              <a:pPr/>
              <a:t>‹#›</a:t>
            </a:fld>
            <a:endParaRPr lang="en-IN"/>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0435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925577-F7C1-4022-8383-7DEDE91B4691}" type="datetimeFigureOut">
              <a:rPr lang="en-IN" smtClean="0"/>
              <a:pPr/>
              <a:t>24-05-2018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3993D-FAEC-4119-AE1E-EA6EDEFA51FD}" type="slidenum">
              <a:rPr lang="en-IN" smtClean="0"/>
              <a:pPr/>
              <a:t>‹#›</a:t>
            </a:fld>
            <a:endParaRPr lang="en-IN"/>
          </a:p>
        </p:txBody>
      </p:sp>
    </p:spTree>
    <p:extLst>
      <p:ext uri="{BB962C8B-B14F-4D97-AF65-F5344CB8AC3E}">
        <p14:creationId xmlns:p14="http://schemas.microsoft.com/office/powerpoint/2010/main" val="304177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25577-F7C1-4022-8383-7DEDE91B4691}" type="datetimeFigureOut">
              <a:rPr lang="en-IN" smtClean="0"/>
              <a:pPr/>
              <a:t>24-05-2018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3993D-FAEC-4119-AE1E-EA6EDEFA51FD}" type="slidenum">
              <a:rPr lang="en-IN" smtClean="0"/>
              <a:pPr/>
              <a:t>‹#›</a:t>
            </a:fld>
            <a:endParaRPr lang="en-IN"/>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7440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25577-F7C1-4022-8383-7DEDE91B4691}" type="datetimeFigureOut">
              <a:rPr lang="en-IN" smtClean="0"/>
              <a:pPr/>
              <a:t>24-05-2018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3993D-FAEC-4119-AE1E-EA6EDEFA51FD}" type="slidenum">
              <a:rPr lang="en-IN" smtClean="0"/>
              <a:pPr/>
              <a:t>‹#›</a:t>
            </a:fld>
            <a:endParaRPr lang="en-I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8808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25577-F7C1-4022-8383-7DEDE91B4691}" type="datetimeFigureOut">
              <a:rPr lang="en-IN" smtClean="0"/>
              <a:pPr/>
              <a:t>24-05-2018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3993D-FAEC-4119-AE1E-EA6EDEFA51FD}" type="slidenum">
              <a:rPr lang="en-IN" smtClean="0"/>
              <a:pPr/>
              <a:t>‹#›</a:t>
            </a:fld>
            <a:endParaRPr lang="en-IN"/>
          </a:p>
        </p:txBody>
      </p:sp>
    </p:spTree>
    <p:extLst>
      <p:ext uri="{BB962C8B-B14F-4D97-AF65-F5344CB8AC3E}">
        <p14:creationId xmlns:p14="http://schemas.microsoft.com/office/powerpoint/2010/main" val="1105850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25577-F7C1-4022-8383-7DEDE91B4691}" type="datetimeFigureOut">
              <a:rPr lang="en-IN" smtClean="0"/>
              <a:pPr/>
              <a:t>24-05-2018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3993D-FAEC-4119-AE1E-EA6EDEFA51FD}" type="slidenum">
              <a:rPr lang="en-IN" smtClean="0"/>
              <a:pPr/>
              <a:t>‹#›</a:t>
            </a:fld>
            <a:endParaRPr lang="en-I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373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25577-F7C1-4022-8383-7DEDE91B4691}" type="datetimeFigureOut">
              <a:rPr lang="en-IN" smtClean="0"/>
              <a:pPr/>
              <a:t>24-05-2018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3993D-FAEC-4119-AE1E-EA6EDEFA51FD}" type="slidenum">
              <a:rPr lang="en-IN" smtClean="0"/>
              <a:pPr/>
              <a:t>‹#›</a:t>
            </a:fld>
            <a:endParaRPr lang="en-IN"/>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59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925577-F7C1-4022-8383-7DEDE91B4691}" type="datetimeFigureOut">
              <a:rPr lang="en-IN" smtClean="0"/>
              <a:pPr/>
              <a:t>24-05-2018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3993D-FAEC-4119-AE1E-EA6EDEFA51FD}" type="slidenum">
              <a:rPr lang="en-IN" smtClean="0"/>
              <a:pPr/>
              <a:t>‹#›</a:t>
            </a:fld>
            <a:endParaRPr lang="en-IN"/>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851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925577-F7C1-4022-8383-7DEDE91B4691}" type="datetimeFigureOut">
              <a:rPr lang="en-IN" smtClean="0"/>
              <a:pPr/>
              <a:t>24-05-2018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3993D-FAEC-4119-AE1E-EA6EDEFA51FD}" type="slidenum">
              <a:rPr lang="en-IN" smtClean="0"/>
              <a:pPr/>
              <a:t>‹#›</a:t>
            </a:fld>
            <a:endParaRPr lang="en-IN"/>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671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925577-F7C1-4022-8383-7DEDE91B4691}" type="datetimeFigureOut">
              <a:rPr lang="en-IN" smtClean="0"/>
              <a:pPr/>
              <a:t>24-05-2018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3993D-FAEC-4119-AE1E-EA6EDEFA51FD}" type="slidenum">
              <a:rPr lang="en-IN" smtClean="0"/>
              <a:pPr/>
              <a:t>‹#›</a:t>
            </a:fld>
            <a:endParaRPr lang="en-IN"/>
          </a:p>
        </p:txBody>
      </p:sp>
    </p:spTree>
    <p:extLst>
      <p:ext uri="{BB962C8B-B14F-4D97-AF65-F5344CB8AC3E}">
        <p14:creationId xmlns:p14="http://schemas.microsoft.com/office/powerpoint/2010/main" val="1737042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25577-F7C1-4022-8383-7DEDE91B4691}" type="datetimeFigureOut">
              <a:rPr lang="en-IN" smtClean="0"/>
              <a:pPr/>
              <a:t>24-05-2018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3993D-FAEC-4119-AE1E-EA6EDEFA51FD}" type="slidenum">
              <a:rPr lang="en-IN" smtClean="0"/>
              <a:pPr/>
              <a:t>‹#›</a:t>
            </a:fld>
            <a:endParaRPr lang="en-IN"/>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322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925577-F7C1-4022-8383-7DEDE91B4691}" type="datetimeFigureOut">
              <a:rPr lang="en-IN" smtClean="0"/>
              <a:pPr/>
              <a:t>24-05-2018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3993D-FAEC-4119-AE1E-EA6EDEFA51FD}" type="slidenum">
              <a:rPr lang="en-IN" smtClean="0"/>
              <a:pPr/>
              <a:t>‹#›</a:t>
            </a:fld>
            <a:endParaRPr lang="en-IN"/>
          </a:p>
        </p:txBody>
      </p:sp>
    </p:spTree>
    <p:extLst>
      <p:ext uri="{BB962C8B-B14F-4D97-AF65-F5344CB8AC3E}">
        <p14:creationId xmlns:p14="http://schemas.microsoft.com/office/powerpoint/2010/main" val="412814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925577-F7C1-4022-8383-7DEDE91B4691}" type="datetimeFigureOut">
              <a:rPr lang="en-IN" smtClean="0"/>
              <a:pPr/>
              <a:t>24-05-2018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E3993D-FAEC-4119-AE1E-EA6EDEFA51FD}" type="slidenum">
              <a:rPr lang="en-IN" smtClean="0"/>
              <a:pPr/>
              <a:t>‹#›</a:t>
            </a:fld>
            <a:endParaRPr lang="en-IN"/>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3279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925577-F7C1-4022-8383-7DEDE91B4691}" type="datetimeFigureOut">
              <a:rPr lang="en-IN" smtClean="0"/>
              <a:pPr/>
              <a:t>24-05-2018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E3993D-FAEC-4119-AE1E-EA6EDEFA51FD}" type="slidenum">
              <a:rPr lang="en-IN" smtClean="0"/>
              <a:pPr/>
              <a:t>‹#›</a:t>
            </a:fld>
            <a:endParaRPr lang="en-IN"/>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8805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25577-F7C1-4022-8383-7DEDE91B4691}" type="datetimeFigureOut">
              <a:rPr lang="en-IN" smtClean="0"/>
              <a:pPr/>
              <a:t>24-05-2018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E3993D-FAEC-4119-AE1E-EA6EDEFA51FD}" type="slidenum">
              <a:rPr lang="en-IN" smtClean="0"/>
              <a:pPr/>
              <a:t>‹#›</a:t>
            </a:fld>
            <a:endParaRPr lang="en-IN"/>
          </a:p>
        </p:txBody>
      </p:sp>
    </p:spTree>
    <p:extLst>
      <p:ext uri="{BB962C8B-B14F-4D97-AF65-F5344CB8AC3E}">
        <p14:creationId xmlns:p14="http://schemas.microsoft.com/office/powerpoint/2010/main" val="4030053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925577-F7C1-4022-8383-7DEDE91B4691}" type="datetimeFigureOut">
              <a:rPr lang="en-IN" smtClean="0"/>
              <a:pPr/>
              <a:t>24-05-2018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3993D-FAEC-4119-AE1E-EA6EDEFA51FD}" type="slidenum">
              <a:rPr lang="en-IN" smtClean="0"/>
              <a:pPr/>
              <a:t>‹#›</a:t>
            </a:fld>
            <a:endParaRPr lang="en-IN"/>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4928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925577-F7C1-4022-8383-7DEDE91B4691}" type="datetimeFigureOut">
              <a:rPr lang="en-IN" smtClean="0"/>
              <a:pPr/>
              <a:t>24-05-2018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3993D-FAEC-4119-AE1E-EA6EDEFA51FD}" type="slidenum">
              <a:rPr lang="en-IN" smtClean="0"/>
              <a:pPr/>
              <a:t>‹#›</a:t>
            </a:fld>
            <a:endParaRPr lang="en-IN"/>
          </a:p>
        </p:txBody>
      </p:sp>
    </p:spTree>
    <p:extLst>
      <p:ext uri="{BB962C8B-B14F-4D97-AF65-F5344CB8AC3E}">
        <p14:creationId xmlns:p14="http://schemas.microsoft.com/office/powerpoint/2010/main" val="2940528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925577-F7C1-4022-8383-7DEDE91B4691}" type="datetimeFigureOut">
              <a:rPr lang="en-IN" smtClean="0"/>
              <a:pPr/>
              <a:t>24-05-2018</a:t>
            </a:fld>
            <a:endParaRPr lang="en-I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E3993D-FAEC-4119-AE1E-EA6EDEFA51FD}" type="slidenum">
              <a:rPr lang="en-IN" smtClean="0"/>
              <a:pPr/>
              <a:t>‹#›</a:t>
            </a:fld>
            <a:endParaRPr lang="en-IN"/>
          </a:p>
        </p:txBody>
      </p:sp>
    </p:spTree>
    <p:extLst>
      <p:ext uri="{BB962C8B-B14F-4D97-AF65-F5344CB8AC3E}">
        <p14:creationId xmlns:p14="http://schemas.microsoft.com/office/powerpoint/2010/main" val="2570535657"/>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 id="2147484248" r:id="rId12"/>
    <p:sldLayoutId id="2147484249" r:id="rId13"/>
    <p:sldLayoutId id="2147484250" r:id="rId14"/>
    <p:sldLayoutId id="2147484251" r:id="rId15"/>
    <p:sldLayoutId id="2147484252" r:id="rId16"/>
    <p:sldLayoutId id="2147484253"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What is Talend</a:t>
            </a:r>
          </a:p>
        </p:txBody>
      </p:sp>
      <p:sp>
        <p:nvSpPr>
          <p:cNvPr id="3" name="Content Placeholder 2"/>
          <p:cNvSpPr>
            <a:spLocks noGrp="1"/>
          </p:cNvSpPr>
          <p:nvPr>
            <p:ph idx="1"/>
          </p:nvPr>
        </p:nvSpPr>
        <p:spPr/>
        <p:txBody>
          <a:bodyPr/>
          <a:lstStyle/>
          <a:p>
            <a:endParaRPr lang="en-US" dirty="0"/>
          </a:p>
          <a:p>
            <a:r>
              <a:rPr lang="en-US" dirty="0"/>
              <a:t>Eclipse-based visual programming editor</a:t>
            </a:r>
          </a:p>
          <a:p>
            <a:r>
              <a:rPr lang="en-US" dirty="0"/>
              <a:t>Generates executables Java code </a:t>
            </a:r>
          </a:p>
          <a:p>
            <a:r>
              <a:rPr lang="en-US" dirty="0"/>
              <a:t>Jobs can run standalone or embedded( no special server)</a:t>
            </a:r>
          </a:p>
          <a:p>
            <a:pPr marL="0" indent="0">
              <a:buNone/>
            </a:pPr>
            <a:endParaRPr lang="en-US" dirty="0"/>
          </a:p>
        </p:txBody>
      </p:sp>
    </p:spTree>
    <p:extLst>
      <p:ext uri="{BB962C8B-B14F-4D97-AF65-F5344CB8AC3E}">
        <p14:creationId xmlns:p14="http://schemas.microsoft.com/office/powerpoint/2010/main" val="139486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AMCSTATDATA</a:t>
            </a:r>
          </a:p>
        </p:txBody>
      </p:sp>
      <p:sp>
        <p:nvSpPr>
          <p:cNvPr id="3" name="Content Placeholder 2"/>
          <p:cNvSpPr>
            <a:spLocks noGrp="1"/>
          </p:cNvSpPr>
          <p:nvPr>
            <p:ph idx="1"/>
          </p:nvPr>
        </p:nvSpPr>
        <p:spPr/>
        <p:txBody>
          <a:bodyPr>
            <a:normAutofit fontScale="32500" lnSpcReduction="20000"/>
          </a:bodyPr>
          <a:lstStyle/>
          <a:p>
            <a:r>
              <a:rPr lang="en-US" dirty="0"/>
              <a:t>CREATE TABLE `</a:t>
            </a:r>
            <a:r>
              <a:rPr lang="en-US" dirty="0" err="1"/>
              <a:t>statecatcher</a:t>
            </a:r>
            <a:r>
              <a:rPr lang="en-US" dirty="0"/>
              <a:t>` (</a:t>
            </a:r>
          </a:p>
          <a:p>
            <a:r>
              <a:rPr lang="en-US" dirty="0"/>
              <a:t>  `moment` datetime DEFAULT NULL,</a:t>
            </a:r>
          </a:p>
          <a:p>
            <a:r>
              <a:rPr lang="en-US" dirty="0"/>
              <a:t>  `</a:t>
            </a:r>
            <a:r>
              <a:rPr lang="en-US" dirty="0" err="1"/>
              <a:t>pid</a:t>
            </a:r>
            <a:r>
              <a:rPr lang="en-US" dirty="0"/>
              <a:t>` varchar(20) DEFAULT NULL,</a:t>
            </a:r>
          </a:p>
          <a:p>
            <a:r>
              <a:rPr lang="en-US" dirty="0"/>
              <a:t>  `</a:t>
            </a:r>
            <a:r>
              <a:rPr lang="en-US" dirty="0" err="1"/>
              <a:t>father_pid</a:t>
            </a:r>
            <a:r>
              <a:rPr lang="en-US" dirty="0"/>
              <a:t>` varchar(20) DEFAULT NULL,</a:t>
            </a:r>
          </a:p>
          <a:p>
            <a:r>
              <a:rPr lang="en-US" dirty="0"/>
              <a:t>  `</a:t>
            </a:r>
            <a:r>
              <a:rPr lang="en-US" dirty="0" err="1"/>
              <a:t>root_pid</a:t>
            </a:r>
            <a:r>
              <a:rPr lang="en-US" dirty="0"/>
              <a:t>` varchar(20) DEFAULT NULL,</a:t>
            </a:r>
          </a:p>
          <a:p>
            <a:r>
              <a:rPr lang="en-US" dirty="0"/>
              <a:t>  `</a:t>
            </a:r>
            <a:r>
              <a:rPr lang="en-US" dirty="0" err="1"/>
              <a:t>system_pid</a:t>
            </a:r>
            <a:r>
              <a:rPr lang="en-US" dirty="0"/>
              <a:t>` </a:t>
            </a:r>
            <a:r>
              <a:rPr lang="en-US" dirty="0" err="1"/>
              <a:t>bigint</a:t>
            </a:r>
            <a:r>
              <a:rPr lang="en-US" dirty="0"/>
              <a:t>(8) DEFAULT NULL,</a:t>
            </a:r>
          </a:p>
          <a:p>
            <a:r>
              <a:rPr lang="en-US" dirty="0"/>
              <a:t>  `project` varchar(50) DEFAULT NULL,</a:t>
            </a:r>
          </a:p>
          <a:p>
            <a:r>
              <a:rPr lang="en-US" dirty="0"/>
              <a:t>  `job` varchar(50) DEFAULT NULL,</a:t>
            </a:r>
          </a:p>
          <a:p>
            <a:r>
              <a:rPr lang="en-US" dirty="0"/>
              <a:t>  `</a:t>
            </a:r>
            <a:r>
              <a:rPr lang="en-US" dirty="0" err="1"/>
              <a:t>job_repository_id</a:t>
            </a:r>
            <a:r>
              <a:rPr lang="en-US" dirty="0"/>
              <a:t>` varchar(255) DEFAULT NULL,</a:t>
            </a:r>
          </a:p>
          <a:p>
            <a:r>
              <a:rPr lang="en-US" dirty="0"/>
              <a:t>  `</a:t>
            </a:r>
            <a:r>
              <a:rPr lang="en-US" dirty="0" err="1"/>
              <a:t>job_version</a:t>
            </a:r>
            <a:r>
              <a:rPr lang="en-US" dirty="0"/>
              <a:t>` varchar(255) DEFAULT NULL,</a:t>
            </a:r>
          </a:p>
          <a:p>
            <a:r>
              <a:rPr lang="en-US" dirty="0"/>
              <a:t>  `context` varchar(50) DEFAULT NULL,</a:t>
            </a:r>
          </a:p>
          <a:p>
            <a:r>
              <a:rPr lang="en-US" dirty="0"/>
              <a:t>  `origin` varchar(255) DEFAULT NULL,</a:t>
            </a:r>
          </a:p>
          <a:p>
            <a:r>
              <a:rPr lang="en-US" dirty="0"/>
              <a:t>  `</a:t>
            </a:r>
            <a:r>
              <a:rPr lang="en-US" dirty="0" err="1"/>
              <a:t>message_type</a:t>
            </a:r>
            <a:r>
              <a:rPr lang="en-US" dirty="0"/>
              <a:t>` varchar(255) DEFAULT NULL,</a:t>
            </a:r>
          </a:p>
          <a:p>
            <a:r>
              <a:rPr lang="en-US" dirty="0"/>
              <a:t>  `message` varchar(255) DEFAULT NULL,</a:t>
            </a:r>
          </a:p>
          <a:p>
            <a:r>
              <a:rPr lang="en-US" dirty="0"/>
              <a:t>  `duration` </a:t>
            </a:r>
            <a:r>
              <a:rPr lang="en-US" dirty="0" err="1"/>
              <a:t>bigint</a:t>
            </a:r>
            <a:r>
              <a:rPr lang="en-US" dirty="0"/>
              <a:t>(8) DEFAULT NULL</a:t>
            </a:r>
          </a:p>
          <a:p>
            <a:r>
              <a:rPr lang="en-US" dirty="0"/>
              <a:t>);</a:t>
            </a:r>
          </a:p>
        </p:txBody>
      </p:sp>
    </p:spTree>
    <p:extLst>
      <p:ext uri="{BB962C8B-B14F-4D97-AF65-F5344CB8AC3E}">
        <p14:creationId xmlns:p14="http://schemas.microsoft.com/office/powerpoint/2010/main" val="4057199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AMCLOGDATA</a:t>
            </a:r>
          </a:p>
        </p:txBody>
      </p:sp>
      <p:sp>
        <p:nvSpPr>
          <p:cNvPr id="3" name="Content Placeholder 2"/>
          <p:cNvSpPr>
            <a:spLocks noGrp="1"/>
          </p:cNvSpPr>
          <p:nvPr>
            <p:ph idx="1"/>
          </p:nvPr>
        </p:nvSpPr>
        <p:spPr/>
        <p:txBody>
          <a:bodyPr>
            <a:normAutofit fontScale="47500" lnSpcReduction="20000"/>
          </a:bodyPr>
          <a:lstStyle/>
          <a:p>
            <a:r>
              <a:rPr lang="en-US" dirty="0"/>
              <a:t>CREATE TABLE `</a:t>
            </a:r>
            <a:r>
              <a:rPr lang="en-US" dirty="0" err="1"/>
              <a:t>logcatcher</a:t>
            </a:r>
            <a:r>
              <a:rPr lang="en-US" dirty="0"/>
              <a:t>` (</a:t>
            </a:r>
          </a:p>
          <a:p>
            <a:r>
              <a:rPr lang="en-US" dirty="0"/>
              <a:t>  `moment` datetime DEFAULT NULL,</a:t>
            </a:r>
          </a:p>
          <a:p>
            <a:r>
              <a:rPr lang="en-US" dirty="0"/>
              <a:t>  `</a:t>
            </a:r>
            <a:r>
              <a:rPr lang="en-US" dirty="0" err="1"/>
              <a:t>pid</a:t>
            </a:r>
            <a:r>
              <a:rPr lang="en-US" dirty="0"/>
              <a:t>` varchar(20) DEFAULT NULL,</a:t>
            </a:r>
          </a:p>
          <a:p>
            <a:r>
              <a:rPr lang="en-US" dirty="0"/>
              <a:t>  `</a:t>
            </a:r>
            <a:r>
              <a:rPr lang="en-US" dirty="0" err="1"/>
              <a:t>root_pid</a:t>
            </a:r>
            <a:r>
              <a:rPr lang="en-US" dirty="0"/>
              <a:t>` varchar(20) DEFAULT NULL,</a:t>
            </a:r>
          </a:p>
          <a:p>
            <a:r>
              <a:rPr lang="en-US" dirty="0"/>
              <a:t>  `</a:t>
            </a:r>
            <a:r>
              <a:rPr lang="en-US" dirty="0" err="1"/>
              <a:t>father_pid</a:t>
            </a:r>
            <a:r>
              <a:rPr lang="en-US" dirty="0"/>
              <a:t>` varchar(20) DEFAULT NULL,</a:t>
            </a:r>
          </a:p>
          <a:p>
            <a:r>
              <a:rPr lang="en-US" dirty="0"/>
              <a:t>  `project` varchar(50) DEFAULT NULL,</a:t>
            </a:r>
          </a:p>
          <a:p>
            <a:r>
              <a:rPr lang="en-US" dirty="0"/>
              <a:t>  `job` varchar(255) DEFAULT NULL,</a:t>
            </a:r>
          </a:p>
          <a:p>
            <a:r>
              <a:rPr lang="en-US" dirty="0"/>
              <a:t>  `context` varchar(50) DEFAULT NULL,</a:t>
            </a:r>
          </a:p>
          <a:p>
            <a:r>
              <a:rPr lang="en-US" dirty="0"/>
              <a:t>  `priority` </a:t>
            </a:r>
            <a:r>
              <a:rPr lang="en-US" dirty="0" err="1"/>
              <a:t>int</a:t>
            </a:r>
            <a:r>
              <a:rPr lang="en-US" dirty="0"/>
              <a:t>(3) DEFAULT NULL,</a:t>
            </a:r>
          </a:p>
          <a:p>
            <a:r>
              <a:rPr lang="en-US" dirty="0"/>
              <a:t>  `type` varchar(255) DEFAULT NULL,</a:t>
            </a:r>
          </a:p>
          <a:p>
            <a:r>
              <a:rPr lang="en-US" dirty="0"/>
              <a:t>  `origin` varchar(255) DEFAULT NULL,</a:t>
            </a:r>
          </a:p>
          <a:p>
            <a:r>
              <a:rPr lang="en-US" dirty="0"/>
              <a:t>  `message` varchar(255) DEFAULT NULL,</a:t>
            </a:r>
          </a:p>
          <a:p>
            <a:r>
              <a:rPr lang="en-US" dirty="0"/>
              <a:t>  `code` </a:t>
            </a:r>
            <a:r>
              <a:rPr lang="en-US" dirty="0" err="1"/>
              <a:t>int</a:t>
            </a:r>
            <a:r>
              <a:rPr lang="en-US" dirty="0"/>
              <a:t>(3) DEFAULT NULL</a:t>
            </a:r>
          </a:p>
          <a:p>
            <a:r>
              <a:rPr lang="en-US" dirty="0"/>
              <a:t>);</a:t>
            </a:r>
          </a:p>
        </p:txBody>
      </p:sp>
    </p:spTree>
    <p:extLst>
      <p:ext uri="{BB962C8B-B14F-4D97-AF65-F5344CB8AC3E}">
        <p14:creationId xmlns:p14="http://schemas.microsoft.com/office/powerpoint/2010/main" val="396942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AMCFLOWMETERDATA</a:t>
            </a:r>
          </a:p>
        </p:txBody>
      </p:sp>
      <p:sp>
        <p:nvSpPr>
          <p:cNvPr id="3" name="Content Placeholder 2"/>
          <p:cNvSpPr>
            <a:spLocks noGrp="1"/>
          </p:cNvSpPr>
          <p:nvPr>
            <p:ph idx="1"/>
          </p:nvPr>
        </p:nvSpPr>
        <p:spPr/>
        <p:txBody>
          <a:bodyPr>
            <a:normAutofit fontScale="32500" lnSpcReduction="20000"/>
          </a:bodyPr>
          <a:lstStyle/>
          <a:p>
            <a:r>
              <a:rPr lang="en-US" dirty="0"/>
              <a:t>CREATE TABLE `</a:t>
            </a:r>
            <a:r>
              <a:rPr lang="en-US" dirty="0" err="1"/>
              <a:t>amcflowmeterdata</a:t>
            </a:r>
            <a:r>
              <a:rPr lang="en-US" dirty="0"/>
              <a:t>` (</a:t>
            </a:r>
          </a:p>
          <a:p>
            <a:r>
              <a:rPr lang="en-US" dirty="0"/>
              <a:t>  `moment` datetime DEFAULT NULL,</a:t>
            </a:r>
          </a:p>
          <a:p>
            <a:r>
              <a:rPr lang="en-US" dirty="0"/>
              <a:t>  `</a:t>
            </a:r>
            <a:r>
              <a:rPr lang="en-US" dirty="0" err="1"/>
              <a:t>pid</a:t>
            </a:r>
            <a:r>
              <a:rPr lang="en-US" dirty="0"/>
              <a:t>` varchar(20) DEFAULT NULL,</a:t>
            </a:r>
          </a:p>
          <a:p>
            <a:r>
              <a:rPr lang="en-US" dirty="0"/>
              <a:t>  `</a:t>
            </a:r>
            <a:r>
              <a:rPr lang="en-US" dirty="0" err="1"/>
              <a:t>father_pid</a:t>
            </a:r>
            <a:r>
              <a:rPr lang="en-US" dirty="0"/>
              <a:t>` varchar(20) DEFAULT NULL,</a:t>
            </a:r>
          </a:p>
          <a:p>
            <a:r>
              <a:rPr lang="en-US" dirty="0"/>
              <a:t>  `</a:t>
            </a:r>
            <a:r>
              <a:rPr lang="en-US" dirty="0" err="1"/>
              <a:t>root_pid</a:t>
            </a:r>
            <a:r>
              <a:rPr lang="en-US" dirty="0"/>
              <a:t>` varchar(20) DEFAULT NULL,</a:t>
            </a:r>
          </a:p>
          <a:p>
            <a:r>
              <a:rPr lang="en-US" dirty="0"/>
              <a:t>  `</a:t>
            </a:r>
            <a:r>
              <a:rPr lang="en-US" dirty="0" err="1"/>
              <a:t>system_pid</a:t>
            </a:r>
            <a:r>
              <a:rPr lang="en-US" dirty="0"/>
              <a:t>` </a:t>
            </a:r>
            <a:r>
              <a:rPr lang="en-US" dirty="0" err="1"/>
              <a:t>bigint</a:t>
            </a:r>
            <a:r>
              <a:rPr lang="en-US" dirty="0"/>
              <a:t>(8) DEFAULT NULL,</a:t>
            </a:r>
          </a:p>
          <a:p>
            <a:r>
              <a:rPr lang="en-US" dirty="0"/>
              <a:t>  `project` varchar(50) DEFAULT NULL,</a:t>
            </a:r>
          </a:p>
          <a:p>
            <a:r>
              <a:rPr lang="en-US" dirty="0"/>
              <a:t>  `job` varchar(50) DEFAULT NULL,</a:t>
            </a:r>
          </a:p>
          <a:p>
            <a:r>
              <a:rPr lang="en-US" dirty="0"/>
              <a:t>  `</a:t>
            </a:r>
            <a:r>
              <a:rPr lang="en-US" dirty="0" err="1"/>
              <a:t>job_repository_id</a:t>
            </a:r>
            <a:r>
              <a:rPr lang="en-US" dirty="0"/>
              <a:t>` varchar(255) DEFAULT NULL,</a:t>
            </a:r>
          </a:p>
          <a:p>
            <a:r>
              <a:rPr lang="en-US" dirty="0"/>
              <a:t>  `</a:t>
            </a:r>
            <a:r>
              <a:rPr lang="en-US" dirty="0" err="1"/>
              <a:t>job_version</a:t>
            </a:r>
            <a:r>
              <a:rPr lang="en-US" dirty="0"/>
              <a:t>` varchar(255) DEFAULT NULL,</a:t>
            </a:r>
          </a:p>
          <a:p>
            <a:r>
              <a:rPr lang="en-US" dirty="0"/>
              <a:t>  `context` varchar(50) DEFAULT NULL,</a:t>
            </a:r>
          </a:p>
          <a:p>
            <a:r>
              <a:rPr lang="en-US" dirty="0"/>
              <a:t>  `origin` varchar(255) DEFAULT NULL,</a:t>
            </a:r>
          </a:p>
          <a:p>
            <a:r>
              <a:rPr lang="en-US" dirty="0"/>
              <a:t>  `label` varchar(255) DEFAULT NULL,</a:t>
            </a:r>
          </a:p>
          <a:p>
            <a:r>
              <a:rPr lang="en-US" dirty="0"/>
              <a:t>  `count` </a:t>
            </a:r>
            <a:r>
              <a:rPr lang="en-US" dirty="0" err="1"/>
              <a:t>int</a:t>
            </a:r>
            <a:r>
              <a:rPr lang="en-US" dirty="0"/>
              <a:t>(3) DEFAULT NULL,</a:t>
            </a:r>
          </a:p>
          <a:p>
            <a:r>
              <a:rPr lang="en-US" dirty="0"/>
              <a:t>  `reference` </a:t>
            </a:r>
            <a:r>
              <a:rPr lang="en-US" dirty="0" err="1"/>
              <a:t>int</a:t>
            </a:r>
            <a:r>
              <a:rPr lang="en-US" dirty="0"/>
              <a:t>(3) DEFAULT NULL,</a:t>
            </a:r>
          </a:p>
          <a:p>
            <a:r>
              <a:rPr lang="en-US" dirty="0"/>
              <a:t>  `thresholds` varchar(255) DEFAULT NULL</a:t>
            </a:r>
          </a:p>
          <a:p>
            <a:r>
              <a:rPr lang="en-US" dirty="0"/>
              <a:t>);</a:t>
            </a:r>
          </a:p>
        </p:txBody>
      </p:sp>
    </p:spTree>
    <p:extLst>
      <p:ext uri="{BB962C8B-B14F-4D97-AF65-F5344CB8AC3E}">
        <p14:creationId xmlns:p14="http://schemas.microsoft.com/office/powerpoint/2010/main" val="1147932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err="1"/>
              <a:t>tLogCatcher</a:t>
            </a:r>
            <a:r>
              <a:rPr lang="en-US" dirty="0"/>
              <a:t>, </a:t>
            </a:r>
            <a:r>
              <a:rPr lang="en-US" b="1" dirty="0" err="1"/>
              <a:t>tStatCatcher</a:t>
            </a:r>
            <a:r>
              <a:rPr lang="en-US" dirty="0"/>
              <a:t> and </a:t>
            </a:r>
            <a:r>
              <a:rPr lang="en-US" b="1" dirty="0" err="1"/>
              <a:t>tFlowMeterCatcher</a:t>
            </a:r>
            <a:r>
              <a:rPr lang="en-US" dirty="0"/>
              <a:t> are the typical components required to record respectively various logs, statistics or flow information that will be interpreted and displayed on </a:t>
            </a:r>
            <a:r>
              <a:rPr lang="en-US" i="1" dirty="0"/>
              <a:t>Talend Activity Monitoring Console</a:t>
            </a:r>
            <a:r>
              <a:rPr lang="en-US" dirty="0"/>
              <a:t>.</a:t>
            </a:r>
          </a:p>
          <a:p>
            <a:pPr lvl="0"/>
            <a:r>
              <a:rPr lang="en-US" b="1" dirty="0" err="1"/>
              <a:t>tLogCatcher</a:t>
            </a:r>
            <a:r>
              <a:rPr lang="en-US" dirty="0"/>
              <a:t> can be triggered by a Java exception, </a:t>
            </a:r>
            <a:r>
              <a:rPr lang="en-US" b="1" dirty="0" err="1"/>
              <a:t>tWarn</a:t>
            </a:r>
            <a:r>
              <a:rPr lang="en-US" dirty="0"/>
              <a:t> or </a:t>
            </a:r>
            <a:r>
              <a:rPr lang="en-US" b="1" dirty="0" err="1"/>
              <a:t>tDie</a:t>
            </a:r>
            <a:r>
              <a:rPr lang="en-US" dirty="0"/>
              <a:t>.</a:t>
            </a:r>
          </a:p>
          <a:p>
            <a:pPr lvl="0"/>
            <a:r>
              <a:rPr lang="en-US" b="1" dirty="0" err="1"/>
              <a:t>tStatCatcher</a:t>
            </a:r>
            <a:r>
              <a:rPr lang="en-US" dirty="0"/>
              <a:t> can be triggered by the </a:t>
            </a:r>
            <a:r>
              <a:rPr lang="en-US" b="1" dirty="0" err="1"/>
              <a:t>tStatCatcher</a:t>
            </a:r>
            <a:r>
              <a:rPr lang="en-US" b="1" dirty="0"/>
              <a:t> Statistics</a:t>
            </a:r>
            <a:r>
              <a:rPr lang="en-US" dirty="0"/>
              <a:t> check box in a Job or individual components.</a:t>
            </a:r>
          </a:p>
          <a:p>
            <a:pPr lvl="0"/>
            <a:r>
              <a:rPr lang="en-US" b="1" dirty="0" err="1"/>
              <a:t>tFlowMeterCatcher</a:t>
            </a:r>
            <a:r>
              <a:rPr lang="en-US" dirty="0"/>
              <a:t> can be triggered by </a:t>
            </a:r>
            <a:r>
              <a:rPr lang="en-US" b="1" dirty="0" err="1"/>
              <a:t>tFlowMeter</a:t>
            </a:r>
            <a:r>
              <a:rPr lang="en-US" dirty="0"/>
              <a:t>.</a:t>
            </a:r>
          </a:p>
          <a:p>
            <a:endParaRPr lang="en-US" dirty="0"/>
          </a:p>
        </p:txBody>
      </p:sp>
    </p:spTree>
    <p:extLst>
      <p:ext uri="{BB962C8B-B14F-4D97-AF65-F5344CB8AC3E}">
        <p14:creationId xmlns:p14="http://schemas.microsoft.com/office/powerpoint/2010/main" val="866658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43608" y="722178"/>
            <a:ext cx="6624736" cy="906622"/>
          </a:xfrm>
        </p:spPr>
        <p:txBody>
          <a:bodyPr>
            <a:normAutofit fontScale="90000"/>
          </a:bodyPr>
          <a:lstStyle/>
          <a:p>
            <a:r>
              <a:rPr lang="en-US" b="1" dirty="0"/>
              <a:t>Proceed as follows:</a:t>
            </a:r>
            <a:br>
              <a:rPr lang="en-US" dirty="0">
                <a:effectLst/>
              </a:rPr>
            </a:br>
            <a:endParaRPr lang="en-US" dirty="0"/>
          </a:p>
        </p:txBody>
      </p:sp>
      <p:sp>
        <p:nvSpPr>
          <p:cNvPr id="6" name="Text Placeholder 5"/>
          <p:cNvSpPr>
            <a:spLocks noGrp="1"/>
          </p:cNvSpPr>
          <p:nvPr>
            <p:ph type="body" idx="1"/>
          </p:nvPr>
        </p:nvSpPr>
        <p:spPr>
          <a:xfrm>
            <a:off x="683568" y="1340768"/>
            <a:ext cx="7772400" cy="1800200"/>
          </a:xfrm>
        </p:spPr>
        <p:txBody>
          <a:bodyPr>
            <a:normAutofit/>
          </a:bodyPr>
          <a:lstStyle/>
          <a:p>
            <a:pPr lvl="0"/>
            <a:r>
              <a:rPr lang="en-US" sz="2000" dirty="0"/>
              <a:t>Add the </a:t>
            </a:r>
            <a:r>
              <a:rPr lang="en-US" sz="2000" b="1" dirty="0" err="1"/>
              <a:t>tStatCatcher</a:t>
            </a:r>
            <a:r>
              <a:rPr lang="en-US" sz="2000" dirty="0"/>
              <a:t>, </a:t>
            </a:r>
            <a:r>
              <a:rPr lang="en-US" sz="2000" b="1" dirty="0" err="1"/>
              <a:t>tLogCatcher</a:t>
            </a:r>
            <a:r>
              <a:rPr lang="en-US" sz="2000" dirty="0"/>
              <a:t> and </a:t>
            </a:r>
            <a:r>
              <a:rPr lang="en-US" sz="2000" b="1" dirty="0" err="1"/>
              <a:t>tFlowMeterCatcher</a:t>
            </a:r>
            <a:r>
              <a:rPr lang="en-US" sz="2000" dirty="0"/>
              <a:t> components as needed to your Job.</a:t>
            </a:r>
          </a:p>
          <a:p>
            <a:pPr lvl="0"/>
            <a:r>
              <a:rPr lang="en-US" dirty="0"/>
              <a:t>Link them to the relevant output (either files or database tables).</a:t>
            </a:r>
          </a:p>
          <a:p>
            <a:endParaRPr lang="en-US" dirty="0"/>
          </a:p>
        </p:txBody>
      </p:sp>
      <p:pic>
        <p:nvPicPr>
          <p:cNvPr id="4" name="Content Placeholder 3" descr="https://help.talend.com/images/54/bk-amc-ug-542/AMC_JobLogComponents.png"/>
          <p:cNvPicPr>
            <a:picLocks noGrp="1"/>
          </p:cNvPicPr>
          <p:nvPr>
            <p:ph idx="4294967295"/>
          </p:nvPr>
        </p:nvPicPr>
        <p:blipFill>
          <a:blip r:embed="rId2" cstate="print"/>
          <a:srcRect/>
          <a:stretch>
            <a:fillRect/>
          </a:stretch>
        </p:blipFill>
        <p:spPr bwMode="auto">
          <a:xfrm>
            <a:off x="1547664" y="3284984"/>
            <a:ext cx="4965700" cy="2795588"/>
          </a:xfrm>
          <a:prstGeom prst="rect">
            <a:avLst/>
          </a:prstGeom>
          <a:noFill/>
          <a:ln w="9525">
            <a:noFill/>
            <a:miter lim="800000"/>
            <a:headEnd/>
            <a:tailEnd/>
          </a:ln>
        </p:spPr>
      </p:pic>
    </p:spTree>
    <p:extLst>
      <p:ext uri="{BB962C8B-B14F-4D97-AF65-F5344CB8AC3E}">
        <p14:creationId xmlns:p14="http://schemas.microsoft.com/office/powerpoint/2010/main" val="2205251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100" b="1" dirty="0"/>
            </a:br>
            <a:br>
              <a:rPr lang="en-US" sz="3100" b="1" dirty="0"/>
            </a:br>
            <a:br>
              <a:rPr lang="en-US" sz="3100" b="1" dirty="0"/>
            </a:br>
            <a:br>
              <a:rPr lang="en-US" sz="3100" b="1" dirty="0"/>
            </a:br>
            <a:r>
              <a:rPr lang="en-US" sz="3100" b="1" dirty="0"/>
              <a:t>		Enabling component statistics</a:t>
            </a:r>
            <a:br>
              <a:rPr lang="en-US" b="1" dirty="0"/>
            </a:br>
            <a:endParaRPr lang="en-US" dirty="0"/>
          </a:p>
        </p:txBody>
      </p:sp>
      <p:sp>
        <p:nvSpPr>
          <p:cNvPr id="3" name="Content Placeholder 2"/>
          <p:cNvSpPr>
            <a:spLocks noGrp="1"/>
          </p:cNvSpPr>
          <p:nvPr>
            <p:ph idx="1"/>
          </p:nvPr>
        </p:nvSpPr>
        <p:spPr/>
        <p:txBody>
          <a:bodyPr/>
          <a:lstStyle/>
          <a:p>
            <a:r>
              <a:rPr lang="en-US" dirty="0"/>
              <a:t>To trace the </a:t>
            </a:r>
            <a:r>
              <a:rPr lang="en-US" dirty="0" err="1"/>
              <a:t>behaviour</a:t>
            </a:r>
            <a:r>
              <a:rPr lang="en-US" dirty="0"/>
              <a:t> of each component involved in the Job in </a:t>
            </a:r>
            <a:r>
              <a:rPr lang="en-US" i="1" dirty="0"/>
              <a:t>Talend Activity Monitoring Console</a:t>
            </a:r>
            <a:r>
              <a:rPr lang="en-US" dirty="0"/>
              <a:t>, select the </a:t>
            </a:r>
            <a:r>
              <a:rPr lang="en-US" b="1" dirty="0" err="1"/>
              <a:t>tStatCatcher</a:t>
            </a:r>
            <a:r>
              <a:rPr lang="en-US" b="1" dirty="0"/>
              <a:t> </a:t>
            </a:r>
          </a:p>
          <a:p>
            <a:r>
              <a:rPr lang="en-US" b="1" dirty="0"/>
              <a:t>Statistics</a:t>
            </a:r>
            <a:r>
              <a:rPr lang="en-US" dirty="0"/>
              <a:t> check box in the </a:t>
            </a:r>
            <a:r>
              <a:rPr lang="en-US" b="1" dirty="0"/>
              <a:t>Advanced settings</a:t>
            </a:r>
            <a:r>
              <a:rPr lang="en-US" dirty="0"/>
              <a:t> view of the relevant components of your Job.</a:t>
            </a:r>
          </a:p>
          <a:p>
            <a:endParaRPr lang="en-US" dirty="0"/>
          </a:p>
        </p:txBody>
      </p:sp>
      <p:pic>
        <p:nvPicPr>
          <p:cNvPr id="4" name="Picture 3" descr="https://help.talend.com/images/54/bk-amc-ug-542/AMC_ComponentStat.png"/>
          <p:cNvPicPr/>
          <p:nvPr/>
        </p:nvPicPr>
        <p:blipFill>
          <a:blip r:embed="rId2" cstate="print"/>
          <a:srcRect/>
          <a:stretch>
            <a:fillRect/>
          </a:stretch>
        </p:blipFill>
        <p:spPr bwMode="auto">
          <a:xfrm>
            <a:off x="1403648" y="4437112"/>
            <a:ext cx="4896544" cy="1368152"/>
          </a:xfrm>
          <a:prstGeom prst="rect">
            <a:avLst/>
          </a:prstGeom>
          <a:noFill/>
          <a:ln w="9525">
            <a:noFill/>
            <a:miter lim="800000"/>
            <a:headEnd/>
            <a:tailEnd/>
          </a:ln>
        </p:spPr>
      </p:pic>
    </p:spTree>
    <p:extLst>
      <p:ext uri="{BB962C8B-B14F-4D97-AF65-F5344CB8AC3E}">
        <p14:creationId xmlns:p14="http://schemas.microsoft.com/office/powerpoint/2010/main" val="1199408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612965"/>
            <a:ext cx="6798734" cy="1303867"/>
          </a:xfrm>
        </p:spPr>
        <p:txBody>
          <a:bodyPr>
            <a:normAutofit/>
          </a:bodyPr>
          <a:lstStyle/>
          <a:p>
            <a:r>
              <a:rPr lang="en-US" sz="3100" b="1" dirty="0"/>
              <a:t>		Enabling connection monitoring</a:t>
            </a:r>
            <a:br>
              <a:rPr lang="en-US" b="1" dirty="0"/>
            </a:br>
            <a:endParaRPr lang="en-US" dirty="0"/>
          </a:p>
        </p:txBody>
      </p:sp>
      <p:sp>
        <p:nvSpPr>
          <p:cNvPr id="3" name="Content Placeholder 2"/>
          <p:cNvSpPr>
            <a:spLocks noGrp="1"/>
          </p:cNvSpPr>
          <p:nvPr>
            <p:ph idx="1"/>
          </p:nvPr>
        </p:nvSpPr>
        <p:spPr>
          <a:xfrm>
            <a:off x="1176864" y="1916832"/>
            <a:ext cx="6798736" cy="3444997"/>
          </a:xfrm>
        </p:spPr>
        <p:txBody>
          <a:bodyPr>
            <a:normAutofit fontScale="92500" lnSpcReduction="20000"/>
          </a:bodyPr>
          <a:lstStyle/>
          <a:p>
            <a:r>
              <a:rPr lang="en-US" dirty="0"/>
              <a:t>In order to ease the reading of a complex Job based on numerous connections, you can use the connection settings to avoid using the </a:t>
            </a:r>
            <a:r>
              <a:rPr lang="en-US" b="1" dirty="0" err="1"/>
              <a:t>tFlowMeter</a:t>
            </a:r>
            <a:r>
              <a:rPr lang="en-US" dirty="0"/>
              <a:t> component.</a:t>
            </a:r>
          </a:p>
          <a:p>
            <a:pPr marL="0" indent="0">
              <a:buNone/>
            </a:pPr>
            <a:r>
              <a:rPr lang="en-US" dirty="0"/>
              <a:t>   Proceed as follows:</a:t>
            </a:r>
          </a:p>
          <a:p>
            <a:pPr lvl="0"/>
            <a:r>
              <a:rPr lang="en-US" dirty="0"/>
              <a:t>Select the connection linking the two components that you want to monitor.</a:t>
            </a:r>
          </a:p>
          <a:p>
            <a:pPr lvl="0"/>
            <a:r>
              <a:rPr lang="en-US" dirty="0"/>
              <a:t>On the </a:t>
            </a:r>
            <a:r>
              <a:rPr lang="en-US" b="1" dirty="0"/>
              <a:t>Component</a:t>
            </a:r>
            <a:r>
              <a:rPr lang="en-US" dirty="0"/>
              <a:t> view, select the </a:t>
            </a:r>
            <a:r>
              <a:rPr lang="en-US" b="1" dirty="0"/>
              <a:t>Advanced settings </a:t>
            </a:r>
            <a:r>
              <a:rPr lang="en-US" dirty="0"/>
              <a:t>tab.</a:t>
            </a:r>
          </a:p>
          <a:p>
            <a:pPr lvl="0"/>
            <a:r>
              <a:rPr lang="en-US" dirty="0"/>
              <a:t>Select the </a:t>
            </a:r>
            <a:r>
              <a:rPr lang="en-US" b="1" dirty="0"/>
              <a:t>Monitor this connection</a:t>
            </a:r>
            <a:r>
              <a:rPr lang="en-US" dirty="0"/>
              <a:t> check box.</a:t>
            </a:r>
          </a:p>
          <a:p>
            <a:pPr lvl="0"/>
            <a:endParaRPr lang="en-US" dirty="0"/>
          </a:p>
          <a:p>
            <a:endParaRPr lang="en-US" dirty="0"/>
          </a:p>
        </p:txBody>
      </p:sp>
      <p:pic>
        <p:nvPicPr>
          <p:cNvPr id="4" name="Picture 3" descr="https://help.talend.com/images/54/bk-amc-ug-542/AMC_ConnectionMonitor.png"/>
          <p:cNvPicPr/>
          <p:nvPr/>
        </p:nvPicPr>
        <p:blipFill>
          <a:blip r:embed="rId2" cstate="print"/>
          <a:srcRect/>
          <a:stretch>
            <a:fillRect/>
          </a:stretch>
        </p:blipFill>
        <p:spPr bwMode="auto">
          <a:xfrm>
            <a:off x="2195736" y="5085184"/>
            <a:ext cx="4320480" cy="864096"/>
          </a:xfrm>
          <a:prstGeom prst="rect">
            <a:avLst/>
          </a:prstGeom>
          <a:noFill/>
          <a:ln w="9525">
            <a:noFill/>
            <a:miter lim="800000"/>
            <a:headEnd/>
            <a:tailEnd/>
          </a:ln>
        </p:spPr>
      </p:pic>
    </p:spTree>
    <p:extLst>
      <p:ext uri="{BB962C8B-B14F-4D97-AF65-F5344CB8AC3E}">
        <p14:creationId xmlns:p14="http://schemas.microsoft.com/office/powerpoint/2010/main" val="194856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Different Views in AMC </a:t>
            </a:r>
          </a:p>
        </p:txBody>
      </p:sp>
      <p:sp>
        <p:nvSpPr>
          <p:cNvPr id="3" name="Content Placeholder 2"/>
          <p:cNvSpPr>
            <a:spLocks noGrp="1"/>
          </p:cNvSpPr>
          <p:nvPr>
            <p:ph idx="1"/>
          </p:nvPr>
        </p:nvSpPr>
        <p:spPr/>
        <p:txBody>
          <a:bodyPr>
            <a:normAutofit fontScale="70000" lnSpcReduction="20000"/>
          </a:bodyPr>
          <a:lstStyle/>
          <a:p>
            <a:pPr lvl="0"/>
            <a:r>
              <a:rPr lang="en-US" dirty="0"/>
              <a:t>Jobs view : </a:t>
            </a:r>
          </a:p>
          <a:p>
            <a:pPr lvl="0"/>
            <a:r>
              <a:rPr lang="en-US" dirty="0"/>
              <a:t>History and Detailed history views</a:t>
            </a:r>
          </a:p>
          <a:p>
            <a:pPr lvl="0"/>
            <a:r>
              <a:rPr lang="en-US" dirty="0"/>
              <a:t>Meter log view</a:t>
            </a:r>
          </a:p>
          <a:p>
            <a:pPr lvl="0"/>
            <a:r>
              <a:rPr lang="en-US" dirty="0"/>
              <a:t>Main chart view</a:t>
            </a:r>
          </a:p>
          <a:p>
            <a:pPr lvl="0"/>
            <a:r>
              <a:rPr lang="en-US" dirty="0"/>
              <a:t>Job Volume view</a:t>
            </a:r>
          </a:p>
          <a:p>
            <a:pPr lvl="0"/>
            <a:r>
              <a:rPr lang="en-US" dirty="0"/>
              <a:t>Logged Events view</a:t>
            </a:r>
          </a:p>
          <a:p>
            <a:pPr lvl="0"/>
            <a:r>
              <a:rPr lang="en-US" dirty="0"/>
              <a:t>Error report view</a:t>
            </a:r>
          </a:p>
          <a:p>
            <a:pPr lvl="0"/>
            <a:r>
              <a:rPr lang="en-US" dirty="0"/>
              <a:t>Threshold Charts view.</a:t>
            </a:r>
          </a:p>
          <a:p>
            <a:pPr marL="0" lvl="0" indent="0">
              <a:buNone/>
            </a:pPr>
            <a:r>
              <a:rPr lang="en-US" dirty="0"/>
              <a:t>You can customize the views to filter the activity monitoring information and display only the information of interest in </a:t>
            </a:r>
            <a:r>
              <a:rPr lang="en-US" i="1" dirty="0"/>
              <a:t>Talend Activity Monitoring Console</a:t>
            </a:r>
            <a:r>
              <a:rPr lang="en-US" dirty="0"/>
              <a:t>. </a:t>
            </a:r>
          </a:p>
        </p:txBody>
      </p:sp>
    </p:spTree>
    <p:extLst>
      <p:ext uri="{BB962C8B-B14F-4D97-AF65-F5344CB8AC3E}">
        <p14:creationId xmlns:p14="http://schemas.microsoft.com/office/powerpoint/2010/main" val="2610700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help.talend.com/images/54/bk-amc-ug-542/AMC_Overview.png"/>
          <p:cNvPicPr>
            <a:picLocks noGrp="1"/>
          </p:cNvPicPr>
          <p:nvPr>
            <p:ph idx="1"/>
          </p:nvPr>
        </p:nvPicPr>
        <p:blipFill>
          <a:blip r:embed="rId2" cstate="print"/>
          <a:srcRect/>
          <a:stretch>
            <a:fillRect/>
          </a:stretch>
        </p:blipFill>
        <p:spPr bwMode="auto">
          <a:xfrm>
            <a:off x="611560" y="1124745"/>
            <a:ext cx="7244923" cy="5199856"/>
          </a:xfrm>
          <a:prstGeom prst="rect">
            <a:avLst/>
          </a:prstGeom>
          <a:noFill/>
          <a:ln w="9525">
            <a:noFill/>
            <a:miter lim="800000"/>
            <a:headEnd/>
            <a:tailEnd/>
          </a:ln>
        </p:spPr>
      </p:pic>
    </p:spTree>
    <p:extLst>
      <p:ext uri="{BB962C8B-B14F-4D97-AF65-F5344CB8AC3E}">
        <p14:creationId xmlns:p14="http://schemas.microsoft.com/office/powerpoint/2010/main" val="893112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Views</a:t>
            </a:r>
          </a:p>
        </p:txBody>
      </p:sp>
      <p:sp>
        <p:nvSpPr>
          <p:cNvPr id="3" name="Content Placeholder 2"/>
          <p:cNvSpPr>
            <a:spLocks noGrp="1"/>
          </p:cNvSpPr>
          <p:nvPr>
            <p:ph idx="1"/>
          </p:nvPr>
        </p:nvSpPr>
        <p:spPr/>
        <p:txBody>
          <a:bodyPr/>
          <a:lstStyle/>
          <a:p>
            <a:r>
              <a:rPr lang="en-US" dirty="0"/>
              <a:t>Job View : The </a:t>
            </a:r>
            <a:r>
              <a:rPr lang="en-US" b="1" dirty="0"/>
              <a:t>Jobs</a:t>
            </a:r>
            <a:r>
              <a:rPr lang="en-US" dirty="0"/>
              <a:t> view provides the list of Jobs mentioned in the execution log data collected.</a:t>
            </a:r>
          </a:p>
          <a:p>
            <a:endParaRPr lang="en-US" dirty="0"/>
          </a:p>
        </p:txBody>
      </p:sp>
      <p:pic>
        <p:nvPicPr>
          <p:cNvPr id="4" name="Picture 3" descr="https://help.talend.com/images/54/bk-amc-ug-542/AMC_JobInformation1.png"/>
          <p:cNvPicPr/>
          <p:nvPr/>
        </p:nvPicPr>
        <p:blipFill>
          <a:blip r:embed="rId2" cstate="print"/>
          <a:srcRect/>
          <a:stretch>
            <a:fillRect/>
          </a:stretch>
        </p:blipFill>
        <p:spPr bwMode="auto">
          <a:xfrm>
            <a:off x="827584" y="3356992"/>
            <a:ext cx="7488832" cy="2592288"/>
          </a:xfrm>
          <a:prstGeom prst="rect">
            <a:avLst/>
          </a:prstGeom>
          <a:noFill/>
          <a:ln w="9525">
            <a:noFill/>
            <a:miter lim="800000"/>
            <a:headEnd/>
            <a:tailEnd/>
          </a:ln>
        </p:spPr>
      </p:pic>
    </p:spTree>
    <p:extLst>
      <p:ext uri="{BB962C8B-B14F-4D97-AF65-F5344CB8AC3E}">
        <p14:creationId xmlns:p14="http://schemas.microsoft.com/office/powerpoint/2010/main" val="772428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pPr algn="ctr"/>
            <a:r>
              <a:rPr lang="en-US" dirty="0">
                <a:effectLst/>
              </a:rPr>
              <a:t>Introduction to </a:t>
            </a:r>
            <a:r>
              <a:rPr lang="en-US" i="1" dirty="0">
                <a:effectLst/>
              </a:rPr>
              <a:t>Talend Activity Monitoring Console</a:t>
            </a:r>
            <a:endParaRPr lang="en-US" dirty="0">
              <a:effectLst/>
            </a:endParaRPr>
          </a:p>
        </p:txBody>
      </p:sp>
      <p:sp>
        <p:nvSpPr>
          <p:cNvPr id="5" name="Subtitle 4"/>
          <p:cNvSpPr>
            <a:spLocks noGrp="1"/>
          </p:cNvSpPr>
          <p:nvPr>
            <p:ph type="subTitle" idx="1"/>
          </p:nvPr>
        </p:nvSpPr>
        <p:spPr/>
        <p:txBody>
          <a:bodyPr>
            <a:normAutofit fontScale="92500" lnSpcReduction="10000"/>
          </a:bodyPr>
          <a:lstStyle/>
          <a:p>
            <a:endParaRPr lang="en-US" i="1" dirty="0"/>
          </a:p>
          <a:p>
            <a:pPr algn="l"/>
            <a:r>
              <a:rPr lang="en-US" i="1" dirty="0"/>
              <a:t>Talend Activity Monitoring Console</a:t>
            </a:r>
            <a:r>
              <a:rPr lang="en-US" dirty="0"/>
              <a:t> is an add-on tool integrated in the studio and in </a:t>
            </a:r>
            <a:r>
              <a:rPr lang="en-US" i="1" dirty="0"/>
              <a:t>Talend Administration Center</a:t>
            </a:r>
            <a:r>
              <a:rPr lang="en-US" dirty="0"/>
              <a:t> for monitoring </a:t>
            </a:r>
            <a:r>
              <a:rPr lang="en-US" b="1" dirty="0"/>
              <a:t>Talend</a:t>
            </a:r>
            <a:r>
              <a:rPr lang="en-US" dirty="0"/>
              <a:t> Jobs and projects.</a:t>
            </a:r>
          </a:p>
          <a:p>
            <a:pPr algn="l"/>
            <a:endParaRPr lang="en-US" dirty="0"/>
          </a:p>
          <a:p>
            <a:pPr algn="l"/>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	</a:t>
            </a:r>
            <a:r>
              <a:rPr lang="en-US" sz="3100" b="1" dirty="0"/>
              <a:t>History and Detailed history views</a:t>
            </a:r>
            <a:br>
              <a:rPr lang="en-US" sz="3100" b="1" dirty="0"/>
            </a:br>
            <a:endParaRPr lang="en-US" sz="3100" dirty="0"/>
          </a:p>
        </p:txBody>
      </p:sp>
      <p:sp>
        <p:nvSpPr>
          <p:cNvPr id="3" name="Content Placeholder 2"/>
          <p:cNvSpPr>
            <a:spLocks noGrp="1"/>
          </p:cNvSpPr>
          <p:nvPr>
            <p:ph idx="1"/>
          </p:nvPr>
        </p:nvSpPr>
        <p:spPr/>
        <p:txBody>
          <a:bodyPr/>
          <a:lstStyle/>
          <a:p>
            <a:pPr lvl="0"/>
            <a:r>
              <a:rPr lang="en-US" dirty="0"/>
              <a:t>The </a:t>
            </a:r>
            <a:r>
              <a:rPr lang="en-US" b="1" dirty="0"/>
              <a:t>History</a:t>
            </a:r>
            <a:r>
              <a:rPr lang="en-US" dirty="0"/>
              <a:t> view provides a summary of the Job main steps.</a:t>
            </a:r>
          </a:p>
          <a:p>
            <a:pPr lvl="0"/>
            <a:r>
              <a:rPr lang="en-US" dirty="0"/>
              <a:t>The </a:t>
            </a:r>
            <a:r>
              <a:rPr lang="en-US" b="1" dirty="0"/>
              <a:t>Detailed History</a:t>
            </a:r>
            <a:r>
              <a:rPr lang="en-US" dirty="0"/>
              <a:t> view splits up each Job into components and provides the execution details.</a:t>
            </a:r>
          </a:p>
          <a:p>
            <a:endParaRPr lang="en-US" dirty="0"/>
          </a:p>
        </p:txBody>
      </p:sp>
      <p:pic>
        <p:nvPicPr>
          <p:cNvPr id="4" name="Picture 3" descr="https://help.talend.com/images/54/bk-amc-ug-542/AMC_StatusSimpleView.png"/>
          <p:cNvPicPr/>
          <p:nvPr/>
        </p:nvPicPr>
        <p:blipFill>
          <a:blip r:embed="rId2" cstate="print"/>
          <a:srcRect/>
          <a:stretch>
            <a:fillRect/>
          </a:stretch>
        </p:blipFill>
        <p:spPr bwMode="auto">
          <a:xfrm>
            <a:off x="971600" y="3861048"/>
            <a:ext cx="5819140" cy="2737485"/>
          </a:xfrm>
          <a:prstGeom prst="rect">
            <a:avLst/>
          </a:prstGeom>
          <a:noFill/>
          <a:ln w="9525">
            <a:noFill/>
            <a:miter lim="800000"/>
            <a:headEnd/>
            <a:tailEnd/>
          </a:ln>
        </p:spPr>
      </p:pic>
    </p:spTree>
    <p:extLst>
      <p:ext uri="{BB962C8B-B14F-4D97-AF65-F5344CB8AC3E}">
        <p14:creationId xmlns:p14="http://schemas.microsoft.com/office/powerpoint/2010/main" val="100982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sz="3100" b="1" dirty="0"/>
              <a:t>Meter Log view</a:t>
            </a:r>
            <a:br>
              <a:rPr lang="en-US" b="1" dirty="0"/>
            </a:br>
            <a:endParaRPr lang="en-US" dirty="0"/>
          </a:p>
        </p:txBody>
      </p:sp>
      <p:sp>
        <p:nvSpPr>
          <p:cNvPr id="3" name="Content Placeholder 2"/>
          <p:cNvSpPr>
            <a:spLocks noGrp="1"/>
          </p:cNvSpPr>
          <p:nvPr>
            <p:ph idx="1"/>
          </p:nvPr>
        </p:nvSpPr>
        <p:spPr>
          <a:xfrm>
            <a:off x="1127580" y="1706501"/>
            <a:ext cx="6798736" cy="3444997"/>
          </a:xfrm>
        </p:spPr>
        <p:txBody>
          <a:bodyPr/>
          <a:lstStyle/>
          <a:p>
            <a:r>
              <a:rPr lang="en-US" dirty="0"/>
              <a:t>The </a:t>
            </a:r>
            <a:r>
              <a:rPr lang="en-US" b="1" dirty="0"/>
              <a:t>Meter Log</a:t>
            </a:r>
            <a:r>
              <a:rPr lang="en-US" dirty="0"/>
              <a:t> view displays the detailed information of the various flows processed in the Job selected on the </a:t>
            </a:r>
            <a:r>
              <a:rPr lang="en-US" b="1" dirty="0"/>
              <a:t>Jobs</a:t>
            </a:r>
            <a:r>
              <a:rPr lang="en-US" dirty="0"/>
              <a:t> view</a:t>
            </a:r>
          </a:p>
          <a:p>
            <a:endParaRPr lang="en-US" dirty="0"/>
          </a:p>
        </p:txBody>
      </p:sp>
      <p:pic>
        <p:nvPicPr>
          <p:cNvPr id="4" name="Picture 3" descr="https://help.talend.com/images/54/bk-amc-ug-542/AMC_MeterLogtab.png"/>
          <p:cNvPicPr/>
          <p:nvPr/>
        </p:nvPicPr>
        <p:blipFill>
          <a:blip r:embed="rId2" cstate="print"/>
          <a:srcRect/>
          <a:stretch>
            <a:fillRect/>
          </a:stretch>
        </p:blipFill>
        <p:spPr bwMode="auto">
          <a:xfrm>
            <a:off x="1206848" y="3010368"/>
            <a:ext cx="6768752" cy="2520280"/>
          </a:xfrm>
          <a:prstGeom prst="rect">
            <a:avLst/>
          </a:prstGeom>
          <a:noFill/>
          <a:ln w="9525">
            <a:noFill/>
            <a:miter lim="800000"/>
            <a:headEnd/>
            <a:tailEnd/>
          </a:ln>
        </p:spPr>
      </p:pic>
      <p:sp>
        <p:nvSpPr>
          <p:cNvPr id="6" name="Rectangle 5"/>
          <p:cNvSpPr/>
          <p:nvPr/>
        </p:nvSpPr>
        <p:spPr>
          <a:xfrm>
            <a:off x="3370389" y="3223559"/>
            <a:ext cx="2403222" cy="410882"/>
          </a:xfrm>
          <a:prstGeom prst="rect">
            <a:avLst/>
          </a:prstGeom>
        </p:spPr>
        <p:txBody>
          <a:bodyPr wrap="none">
            <a:spAutoFit/>
          </a:bodyPr>
          <a:lstStyle/>
          <a:p>
            <a:pPr>
              <a:lnSpc>
                <a:spcPct val="115000"/>
              </a:lnSpc>
              <a:spcBef>
                <a:spcPts val="1800"/>
              </a:spcBef>
              <a:spcAft>
                <a:spcPts val="600"/>
              </a:spcAft>
            </a:pPr>
            <a:r>
              <a:rPr lang="en-US" b="1" dirty="0">
                <a:solidFill>
                  <a:srgbClr val="255B97"/>
                </a:solidFill>
                <a:latin typeface="Rokkitt"/>
                <a:ea typeface="Times New Roman" panose="02020603050405020304" pitchFamily="18" charset="0"/>
                <a:cs typeface="Arial" panose="020B0604020202020204" pitchFamily="34" charset="0"/>
              </a:rPr>
              <a:t>Logged Events view</a:t>
            </a:r>
            <a:endParaRPr lang="en-US" sz="28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557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sz="3100" b="1" dirty="0"/>
              <a:t>Logged Events view</a:t>
            </a:r>
            <a:br>
              <a:rPr lang="en-US" b="1" dirty="0"/>
            </a:br>
            <a:endParaRPr lang="en-US" dirty="0"/>
          </a:p>
        </p:txBody>
      </p:sp>
      <p:sp>
        <p:nvSpPr>
          <p:cNvPr id="3" name="Content Placeholder 2"/>
          <p:cNvSpPr>
            <a:spLocks noGrp="1"/>
          </p:cNvSpPr>
          <p:nvPr>
            <p:ph idx="1"/>
          </p:nvPr>
        </p:nvSpPr>
        <p:spPr/>
        <p:txBody>
          <a:bodyPr/>
          <a:lstStyle/>
          <a:p>
            <a:r>
              <a:rPr lang="en-US"/>
              <a:t>The </a:t>
            </a:r>
            <a:r>
              <a:rPr lang="en-US" b="1"/>
              <a:t>Logged Events</a:t>
            </a:r>
            <a:r>
              <a:rPr lang="en-US"/>
              <a:t> view displays in full the messages generated through </a:t>
            </a:r>
            <a:r>
              <a:rPr lang="en-US" b="1"/>
              <a:t>tWarn</a:t>
            </a:r>
            <a:r>
              <a:rPr lang="en-US"/>
              <a:t> or </a:t>
            </a:r>
            <a:r>
              <a:rPr lang="en-US" b="1"/>
              <a:t>tDie</a:t>
            </a:r>
            <a:r>
              <a:rPr lang="en-US"/>
              <a:t> components as well as </a:t>
            </a:r>
            <a:r>
              <a:rPr lang="en-US" b="1"/>
              <a:t>Java Exception</a:t>
            </a:r>
            <a:r>
              <a:rPr lang="en-US"/>
              <a:t>.</a:t>
            </a:r>
          </a:p>
        </p:txBody>
      </p:sp>
      <p:pic>
        <p:nvPicPr>
          <p:cNvPr id="4" name="Picture 3" descr="https://help.talend.com/images/54/bk-amc-ug-542/AMC_ExecLoggedEvent.png"/>
          <p:cNvPicPr/>
          <p:nvPr/>
        </p:nvPicPr>
        <p:blipFill>
          <a:blip r:embed="rId2" cstate="print"/>
          <a:srcRect/>
          <a:stretch>
            <a:fillRect/>
          </a:stretch>
        </p:blipFill>
        <p:spPr bwMode="auto">
          <a:xfrm>
            <a:off x="1331640" y="3501008"/>
            <a:ext cx="5976664" cy="1512168"/>
          </a:xfrm>
          <a:prstGeom prst="rect">
            <a:avLst/>
          </a:prstGeom>
          <a:noFill/>
          <a:ln w="9525">
            <a:noFill/>
            <a:miter lim="800000"/>
            <a:headEnd/>
            <a:tailEnd/>
          </a:ln>
        </p:spPr>
      </p:pic>
    </p:spTree>
    <p:extLst>
      <p:ext uri="{BB962C8B-B14F-4D97-AF65-F5344CB8AC3E}">
        <p14:creationId xmlns:p14="http://schemas.microsoft.com/office/powerpoint/2010/main" val="718578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It provides the following information: </a:t>
            </a:r>
            <a:r>
              <a:rPr lang="en-US" sz="2800" b="1" dirty="0"/>
              <a:t>Message</a:t>
            </a:r>
            <a:r>
              <a:rPr lang="en-US" sz="2800" dirty="0"/>
              <a:t>, </a:t>
            </a:r>
            <a:r>
              <a:rPr lang="en-US" sz="2800" b="1" dirty="0"/>
              <a:t>Code</a:t>
            </a:r>
            <a:r>
              <a:rPr lang="en-US" sz="2800" dirty="0"/>
              <a:t>, </a:t>
            </a:r>
            <a:r>
              <a:rPr lang="en-US" sz="2800" b="1" dirty="0"/>
              <a:t>Job Name</a:t>
            </a:r>
            <a:r>
              <a:rPr lang="en-US" sz="2800" dirty="0"/>
              <a:t>, </a:t>
            </a:r>
            <a:r>
              <a:rPr lang="en-US" sz="2800" b="1" dirty="0"/>
              <a:t>Context</a:t>
            </a:r>
            <a:r>
              <a:rPr lang="en-US" sz="2800" dirty="0"/>
              <a:t>, </a:t>
            </a:r>
            <a:r>
              <a:rPr lang="en-US" sz="2800" b="1" dirty="0"/>
              <a:t>Source type</a:t>
            </a:r>
            <a:r>
              <a:rPr lang="en-US" sz="2800" dirty="0"/>
              <a:t>, </a:t>
            </a:r>
            <a:r>
              <a:rPr lang="en-US" sz="2800" b="1" dirty="0"/>
              <a:t>Origin</a:t>
            </a:r>
            <a:r>
              <a:rPr lang="en-US" sz="2800" dirty="0"/>
              <a:t> and </a:t>
            </a:r>
            <a:r>
              <a:rPr lang="en-US" sz="2800" b="1" dirty="0"/>
              <a:t>Date</a:t>
            </a:r>
            <a:r>
              <a:rPr lang="en-US" sz="2800" dirty="0"/>
              <a:t>.</a:t>
            </a:r>
            <a:br>
              <a:rPr lang="en-US" sz="2800" dirty="0"/>
            </a:br>
            <a:endParaRPr lang="en-US" sz="2800" dirty="0"/>
          </a:p>
        </p:txBody>
      </p:sp>
      <p:sp>
        <p:nvSpPr>
          <p:cNvPr id="3" name="Content Placeholder 2"/>
          <p:cNvSpPr>
            <a:spLocks noGrp="1"/>
          </p:cNvSpPr>
          <p:nvPr>
            <p:ph idx="1"/>
          </p:nvPr>
        </p:nvSpPr>
        <p:spPr/>
        <p:txBody>
          <a:bodyPr>
            <a:normAutofit fontScale="92500" lnSpcReduction="10000"/>
          </a:bodyPr>
          <a:lstStyle/>
          <a:p>
            <a:r>
              <a:rPr lang="en-US" b="1" dirty="0"/>
              <a:t>Message : </a:t>
            </a:r>
            <a:r>
              <a:rPr lang="en-US" sz="1800" dirty="0"/>
              <a:t>The message displayed is defined in the Properties of the </a:t>
            </a:r>
            <a:r>
              <a:rPr lang="en-US" sz="1800" b="1" dirty="0" err="1"/>
              <a:t>tWarn</a:t>
            </a:r>
            <a:r>
              <a:rPr lang="en-US" sz="1800" dirty="0"/>
              <a:t>, </a:t>
            </a:r>
            <a:r>
              <a:rPr lang="en-US" sz="1800" b="1" dirty="0" err="1"/>
              <a:t>tDie</a:t>
            </a:r>
            <a:r>
              <a:rPr lang="en-US" sz="1800" dirty="0"/>
              <a:t> component In </a:t>
            </a:r>
            <a:r>
              <a:rPr lang="en-US" sz="1800" b="1" dirty="0"/>
              <a:t>Talend</a:t>
            </a:r>
            <a:r>
              <a:rPr lang="en-US" sz="1800" dirty="0"/>
              <a:t> or automatic messages of </a:t>
            </a:r>
            <a:r>
              <a:rPr lang="en-US" sz="1800" b="1" dirty="0"/>
              <a:t>Java Exception</a:t>
            </a:r>
            <a:r>
              <a:rPr lang="en-US" sz="1800" dirty="0"/>
              <a:t>.</a:t>
            </a:r>
          </a:p>
          <a:p>
            <a:r>
              <a:rPr lang="en-US" b="1" dirty="0"/>
              <a:t>Code : </a:t>
            </a:r>
            <a:r>
              <a:rPr lang="en-US" sz="1800" dirty="0"/>
              <a:t>The code level you defined in The </a:t>
            </a:r>
            <a:r>
              <a:rPr lang="en-US" sz="1800" b="1" dirty="0"/>
              <a:t>Properties</a:t>
            </a:r>
            <a:r>
              <a:rPr lang="en-US" sz="1800" dirty="0"/>
              <a:t> of The </a:t>
            </a:r>
            <a:r>
              <a:rPr lang="en-US" sz="1800" b="1" dirty="0" err="1"/>
              <a:t>tWarn</a:t>
            </a:r>
            <a:r>
              <a:rPr lang="en-US" sz="1800" dirty="0"/>
              <a:t> or </a:t>
            </a:r>
            <a:r>
              <a:rPr lang="en-US" sz="1800" b="1" dirty="0" err="1"/>
              <a:t>tDie</a:t>
            </a:r>
            <a:r>
              <a:rPr lang="en-US" sz="1800" dirty="0"/>
              <a:t> component</a:t>
            </a:r>
          </a:p>
          <a:p>
            <a:r>
              <a:rPr lang="en-US" b="1" dirty="0"/>
              <a:t>Job Name : </a:t>
            </a:r>
            <a:r>
              <a:rPr lang="en-US" sz="1800" dirty="0"/>
              <a:t>Name of the Job where the message is generated from.</a:t>
            </a:r>
          </a:p>
          <a:p>
            <a:r>
              <a:rPr lang="en-US" sz="1800" b="1" dirty="0"/>
              <a:t>C</a:t>
            </a:r>
            <a:r>
              <a:rPr lang="en-US" b="1" dirty="0"/>
              <a:t>ontext</a:t>
            </a:r>
            <a:r>
              <a:rPr lang="en-US" sz="1800" b="1" dirty="0"/>
              <a:t>	: </a:t>
            </a:r>
            <a:r>
              <a:rPr lang="en-US" sz="1800" dirty="0"/>
              <a:t>Name of the context if a specific context has been defined for the Job other than </a:t>
            </a:r>
            <a:r>
              <a:rPr lang="en-US" sz="1800" b="1" dirty="0"/>
              <a:t>Default</a:t>
            </a:r>
            <a:r>
              <a:rPr lang="en-US" sz="1800" dirty="0"/>
              <a:t> </a:t>
            </a:r>
          </a:p>
          <a:p>
            <a:r>
              <a:rPr lang="en-US" sz="1800" b="1" dirty="0"/>
              <a:t>Source type :  </a:t>
            </a:r>
            <a:r>
              <a:rPr lang="en-US" sz="1800" dirty="0"/>
              <a:t>Type of message component. It can be </a:t>
            </a:r>
            <a:r>
              <a:rPr lang="en-US" sz="1800" b="1" dirty="0" err="1"/>
              <a:t>tWarn</a:t>
            </a:r>
            <a:r>
              <a:rPr lang="en-US" sz="1800" dirty="0"/>
              <a:t>, </a:t>
            </a:r>
            <a:r>
              <a:rPr lang="en-US" sz="1800" b="1" dirty="0" err="1"/>
              <a:t>tDie</a:t>
            </a:r>
            <a:r>
              <a:rPr lang="en-US" sz="1800" dirty="0"/>
              <a:t> or </a:t>
            </a:r>
            <a:r>
              <a:rPr lang="en-US" sz="1800" b="1" dirty="0"/>
              <a:t>Java Exception</a:t>
            </a:r>
            <a:r>
              <a:rPr lang="en-US" sz="1800" dirty="0"/>
              <a:t> according to the Properties you set and the message type.</a:t>
            </a:r>
            <a:endParaRPr lang="en-US" sz="1800" b="1" dirty="0"/>
          </a:p>
        </p:txBody>
      </p:sp>
    </p:spTree>
    <p:extLst>
      <p:ext uri="{BB962C8B-B14F-4D97-AF65-F5344CB8AC3E}">
        <p14:creationId xmlns:p14="http://schemas.microsoft.com/office/powerpoint/2010/main" val="934440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Error report view</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b="1" dirty="0"/>
              <a:t>Error Report</a:t>
            </a:r>
            <a:r>
              <a:rPr lang="en-US" dirty="0"/>
              <a:t> view provides an analysis of the proportion of errors that occurred over a number of Job executions.</a:t>
            </a:r>
          </a:p>
          <a:p>
            <a:endParaRPr lang="en-US" dirty="0"/>
          </a:p>
        </p:txBody>
      </p:sp>
      <p:pic>
        <p:nvPicPr>
          <p:cNvPr id="4" name="Picture 3" descr="https://help.talend.com/images/54/bk-amc-ug-542/AMC_ErrorReport.png"/>
          <p:cNvPicPr/>
          <p:nvPr/>
        </p:nvPicPr>
        <p:blipFill>
          <a:blip r:embed="rId2" cstate="print"/>
          <a:srcRect/>
          <a:stretch>
            <a:fillRect/>
          </a:stretch>
        </p:blipFill>
        <p:spPr bwMode="auto">
          <a:xfrm>
            <a:off x="1403648" y="3573016"/>
            <a:ext cx="4803775" cy="1906270"/>
          </a:xfrm>
          <a:prstGeom prst="rect">
            <a:avLst/>
          </a:prstGeom>
          <a:noFill/>
          <a:ln w="9525">
            <a:noFill/>
            <a:miter lim="800000"/>
            <a:headEnd/>
            <a:tailEnd/>
          </a:ln>
        </p:spPr>
      </p:pic>
    </p:spTree>
    <p:extLst>
      <p:ext uri="{BB962C8B-B14F-4D97-AF65-F5344CB8AC3E}">
        <p14:creationId xmlns:p14="http://schemas.microsoft.com/office/powerpoint/2010/main" val="3605596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t>			Main Chart view</a:t>
            </a:r>
            <a:br>
              <a:rPr lang="en-US" b="1" dirty="0"/>
            </a:br>
            <a:endParaRPr lang="en-US" dirty="0"/>
          </a:p>
        </p:txBody>
      </p:sp>
      <p:sp>
        <p:nvSpPr>
          <p:cNvPr id="3" name="Content Placeholder 2"/>
          <p:cNvSpPr>
            <a:spLocks noGrp="1"/>
          </p:cNvSpPr>
          <p:nvPr>
            <p:ph idx="1"/>
          </p:nvPr>
        </p:nvSpPr>
        <p:spPr/>
        <p:txBody>
          <a:bodyPr/>
          <a:lstStyle/>
          <a:p>
            <a:r>
              <a:rPr lang="en-US" dirty="0"/>
              <a:t>On the </a:t>
            </a:r>
            <a:r>
              <a:rPr lang="en-US" b="1" dirty="0"/>
              <a:t>Main Chart</a:t>
            </a:r>
            <a:r>
              <a:rPr lang="en-US" dirty="0"/>
              <a:t> view of the </a:t>
            </a:r>
            <a:r>
              <a:rPr lang="en-US" i="1" dirty="0"/>
              <a:t>Talend Activity Monitoring Console</a:t>
            </a:r>
            <a:r>
              <a:rPr lang="en-US" dirty="0"/>
              <a:t> window, various charts are provided to illustrate the Job instance you selected. These charts help you to quickly and intuitively understand the </a:t>
            </a:r>
            <a:r>
              <a:rPr lang="en-US" dirty="0" err="1"/>
              <a:t>behaviour</a:t>
            </a:r>
            <a:r>
              <a:rPr lang="en-US" dirty="0"/>
              <a:t> of </a:t>
            </a:r>
            <a:r>
              <a:rPr lang="en-US" b="1" dirty="0"/>
              <a:t>Talend</a:t>
            </a:r>
            <a:r>
              <a:rPr lang="en-US" dirty="0"/>
              <a:t> Jobs illustrated by the collected log data.</a:t>
            </a:r>
          </a:p>
          <a:p>
            <a:endParaRPr lang="en-US" dirty="0"/>
          </a:p>
        </p:txBody>
      </p:sp>
    </p:spTree>
    <p:extLst>
      <p:ext uri="{BB962C8B-B14F-4D97-AF65-F5344CB8AC3E}">
        <p14:creationId xmlns:p14="http://schemas.microsoft.com/office/powerpoint/2010/main" val="2288539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t>	Customizing the monitoring console</a:t>
            </a:r>
            <a:br>
              <a:rPr lang="en-US" b="1" dirty="0"/>
            </a:br>
            <a:endParaRPr lang="en-US" dirty="0"/>
          </a:p>
        </p:txBody>
      </p:sp>
      <p:sp>
        <p:nvSpPr>
          <p:cNvPr id="3" name="Content Placeholder 2"/>
          <p:cNvSpPr>
            <a:spLocks noGrp="1"/>
          </p:cNvSpPr>
          <p:nvPr>
            <p:ph idx="1"/>
          </p:nvPr>
        </p:nvSpPr>
        <p:spPr/>
        <p:txBody>
          <a:bodyPr/>
          <a:lstStyle/>
          <a:p>
            <a:r>
              <a:rPr lang="en-US" b="1" dirty="0"/>
              <a:t>Customizing Jobs view</a:t>
            </a:r>
          </a:p>
          <a:p>
            <a:r>
              <a:rPr lang="en-US" dirty="0"/>
              <a:t>The </a:t>
            </a:r>
            <a:r>
              <a:rPr lang="en-US" b="1" dirty="0"/>
              <a:t>Jobs</a:t>
            </a:r>
            <a:r>
              <a:rPr lang="en-US" dirty="0"/>
              <a:t> view provides the list of Jobs mentioned in the execution log data collected.</a:t>
            </a:r>
          </a:p>
          <a:p>
            <a:endParaRPr lang="en-US" dirty="0"/>
          </a:p>
        </p:txBody>
      </p:sp>
      <p:pic>
        <p:nvPicPr>
          <p:cNvPr id="4" name="Picture 3" descr="https://help.talend.com/images/54/bk-amc-ug-542/AMC_JobInformation1.png"/>
          <p:cNvPicPr/>
          <p:nvPr/>
        </p:nvPicPr>
        <p:blipFill>
          <a:blip r:embed="rId2" cstate="print"/>
          <a:srcRect/>
          <a:stretch>
            <a:fillRect/>
          </a:stretch>
        </p:blipFill>
        <p:spPr bwMode="auto">
          <a:xfrm>
            <a:off x="971600" y="3429000"/>
            <a:ext cx="5878195" cy="2084070"/>
          </a:xfrm>
          <a:prstGeom prst="rect">
            <a:avLst/>
          </a:prstGeom>
          <a:noFill/>
          <a:ln w="9525">
            <a:noFill/>
            <a:miter lim="800000"/>
            <a:headEnd/>
            <a:tailEnd/>
          </a:ln>
        </p:spPr>
      </p:pic>
    </p:spTree>
    <p:extLst>
      <p:ext uri="{BB962C8B-B14F-4D97-AF65-F5344CB8AC3E}">
        <p14:creationId xmlns:p14="http://schemas.microsoft.com/office/powerpoint/2010/main" val="1521815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t>	Customizing the monitoring console</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You can filter Job instances following the </a:t>
            </a:r>
            <a:r>
              <a:rPr lang="en-US" b="1" dirty="0"/>
              <a:t>Project</a:t>
            </a:r>
            <a:r>
              <a:rPr lang="en-US" dirty="0"/>
              <a:t> they belong to, so that only the selected project's Jobs are displayed in the information list. By default all projects contained in the log sources will show up.</a:t>
            </a:r>
          </a:p>
          <a:p>
            <a:pPr lvl="0"/>
            <a:r>
              <a:rPr lang="en-US" dirty="0"/>
              <a:t>You can also filter on other information if you need. In the </a:t>
            </a:r>
            <a:r>
              <a:rPr lang="en-US" b="1" dirty="0"/>
              <a:t>Filter</a:t>
            </a:r>
            <a:r>
              <a:rPr lang="en-US" dirty="0"/>
              <a:t> field, type in the corresponding regular expression to fine-tune your selection.</a:t>
            </a:r>
          </a:p>
          <a:p>
            <a:pPr lvl="0"/>
            <a:r>
              <a:rPr lang="en-US" dirty="0"/>
              <a:t>More precisely, you can select one single execution. In the </a:t>
            </a:r>
            <a:r>
              <a:rPr lang="en-US" b="1" dirty="0"/>
              <a:t>Talend</a:t>
            </a:r>
            <a:r>
              <a:rPr lang="en-US" dirty="0"/>
              <a:t> </a:t>
            </a:r>
            <a:r>
              <a:rPr lang="en-US" b="1" dirty="0" err="1"/>
              <a:t>Pid</a:t>
            </a:r>
            <a:r>
              <a:rPr lang="en-US" dirty="0"/>
              <a:t> field, type in the corresponding </a:t>
            </a:r>
            <a:r>
              <a:rPr lang="en-US" b="1" dirty="0"/>
              <a:t>Talend</a:t>
            </a:r>
            <a:r>
              <a:rPr lang="en-US" dirty="0"/>
              <a:t> PID, execution PID (Process ID) given by your </a:t>
            </a:r>
            <a:r>
              <a:rPr lang="en-US" b="1" dirty="0"/>
              <a:t>Talend</a:t>
            </a:r>
            <a:r>
              <a:rPr lang="en-US" dirty="0"/>
              <a:t> application.</a:t>
            </a:r>
          </a:p>
          <a:p>
            <a:pPr lvl="0"/>
            <a:r>
              <a:rPr lang="en-US" dirty="0"/>
              <a:t>You can as well type in a system </a:t>
            </a:r>
            <a:r>
              <a:rPr lang="en-US" dirty="0" err="1"/>
              <a:t>Pid</a:t>
            </a:r>
            <a:r>
              <a:rPr lang="en-US" dirty="0"/>
              <a:t> in the </a:t>
            </a:r>
            <a:r>
              <a:rPr lang="en-US" b="1" dirty="0"/>
              <a:t>System </a:t>
            </a:r>
            <a:r>
              <a:rPr lang="en-US" b="1" dirty="0" err="1"/>
              <a:t>Pid</a:t>
            </a:r>
            <a:r>
              <a:rPr lang="en-US" dirty="0"/>
              <a:t> field to select Job(s) according to their execution PIDs given by the operating system(s) where the Jobs run.</a:t>
            </a:r>
          </a:p>
          <a:p>
            <a:endParaRPr lang="en-US" dirty="0"/>
          </a:p>
        </p:txBody>
      </p:sp>
    </p:spTree>
    <p:extLst>
      <p:ext uri="{BB962C8B-B14F-4D97-AF65-F5344CB8AC3E}">
        <p14:creationId xmlns:p14="http://schemas.microsoft.com/office/powerpoint/2010/main" val="1020457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b="1" dirty="0"/>
              <a:t>Talend and Amazon cloud connectivity</a:t>
            </a:r>
            <a:br>
              <a:rPr lang="en-US" dirty="0"/>
            </a:br>
            <a:endParaRPr lang="en-US" dirty="0"/>
          </a:p>
        </p:txBody>
      </p:sp>
    </p:spTree>
    <p:extLst>
      <p:ext uri="{BB962C8B-B14F-4D97-AF65-F5344CB8AC3E}">
        <p14:creationId xmlns:p14="http://schemas.microsoft.com/office/powerpoint/2010/main" val="561396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S3</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Amazon Simple Storage Service is storage for the Internet. It is designed to make web-scale computing easier for developers.</a:t>
            </a:r>
          </a:p>
          <a:p>
            <a:r>
              <a:rPr lang="en-US" dirty="0"/>
              <a:t>Amazon S3 has a simple web services interface that you can use to store and retrieve any amount of data, at any time, from anywhere on the web. It gives any developer access to the same highly scalable, reliable, fast, inexpensive data storage infrastructure that Amazon uses to run its own global network of web sites. The service aims to maximize benefits of scale and to pass those benefits on to developers.</a:t>
            </a:r>
          </a:p>
          <a:p>
            <a:endParaRPr lang="en-US" dirty="0"/>
          </a:p>
        </p:txBody>
      </p:sp>
    </p:spTree>
    <p:extLst>
      <p:ext uri="{BB962C8B-B14F-4D97-AF65-F5344CB8AC3E}">
        <p14:creationId xmlns:p14="http://schemas.microsoft.com/office/powerpoint/2010/main" val="4018238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AMC</a:t>
            </a:r>
          </a:p>
        </p:txBody>
      </p:sp>
      <p:sp>
        <p:nvSpPr>
          <p:cNvPr id="3" name="Content Placeholder 2"/>
          <p:cNvSpPr>
            <a:spLocks noGrp="1"/>
          </p:cNvSpPr>
          <p:nvPr>
            <p:ph idx="1"/>
          </p:nvPr>
        </p:nvSpPr>
        <p:spPr/>
        <p:txBody>
          <a:bodyPr/>
          <a:lstStyle/>
          <a:p>
            <a:r>
              <a:rPr lang="en-US" dirty="0"/>
              <a:t>The Talend Activity Monitoring Console (AMC) is an add-on to Talend Data Integration that is largely overlooked by Open Source users. </a:t>
            </a:r>
          </a:p>
          <a:p>
            <a:r>
              <a:rPr lang="en-US" dirty="0"/>
              <a:t>The Enterprise Edition provides a web interface and an interface via the Studio to monitor job statistics. </a:t>
            </a:r>
          </a:p>
          <a:p>
            <a:r>
              <a:rPr lang="en-US" dirty="0"/>
              <a:t>Unfortunately the Open Source edition does not.</a:t>
            </a:r>
          </a:p>
        </p:txBody>
      </p:sp>
    </p:spTree>
    <p:extLst>
      <p:ext uri="{BB962C8B-B14F-4D97-AF65-F5344CB8AC3E}">
        <p14:creationId xmlns:p14="http://schemas.microsoft.com/office/powerpoint/2010/main" val="4157845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Amazon Redshift</a:t>
            </a:r>
          </a:p>
        </p:txBody>
      </p:sp>
      <p:sp>
        <p:nvSpPr>
          <p:cNvPr id="3" name="Content Placeholder 2"/>
          <p:cNvSpPr>
            <a:spLocks noGrp="1"/>
          </p:cNvSpPr>
          <p:nvPr>
            <p:ph idx="1"/>
          </p:nvPr>
        </p:nvSpPr>
        <p:spPr/>
        <p:txBody>
          <a:bodyPr/>
          <a:lstStyle/>
          <a:p>
            <a:r>
              <a:rPr lang="en-US" dirty="0"/>
              <a:t>Amazon Redshift is a fully managed, petabyte-scale data warehouse service in the cloud. You can start with just a few hundred gigabytes of data and scale to a petabyte or more. This enables you to use your data to acquire new insights for your business and customers.</a:t>
            </a:r>
          </a:p>
        </p:txBody>
      </p:sp>
    </p:spTree>
    <p:extLst>
      <p:ext uri="{BB962C8B-B14F-4D97-AF65-F5344CB8AC3E}">
        <p14:creationId xmlns:p14="http://schemas.microsoft.com/office/powerpoint/2010/main" val="3950468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Talend S3 to Redshift</a:t>
            </a:r>
          </a:p>
        </p:txBody>
      </p:sp>
      <p:sp>
        <p:nvSpPr>
          <p:cNvPr id="3" name="Content Placeholder 2"/>
          <p:cNvSpPr>
            <a:spLocks noGrp="1"/>
          </p:cNvSpPr>
          <p:nvPr>
            <p:ph idx="1"/>
          </p:nvPr>
        </p:nvSpPr>
        <p:spPr/>
        <p:txBody>
          <a:bodyPr/>
          <a:lstStyle/>
          <a:p>
            <a:r>
              <a:rPr lang="en-US" dirty="0"/>
              <a:t>- </a:t>
            </a:r>
            <a:r>
              <a:rPr lang="en-US" dirty="0" err="1"/>
              <a:t>i</a:t>
            </a:r>
            <a:r>
              <a:rPr lang="en-US" dirty="0"/>
              <a:t> need to transfer this flat file to amazon </a:t>
            </a:r>
            <a:r>
              <a:rPr lang="en-US" dirty="0" err="1"/>
              <a:t>aws</a:t>
            </a:r>
            <a:r>
              <a:rPr lang="en-US" dirty="0"/>
              <a:t> S3. We can use tS3Put component for this. This component would need bucket/</a:t>
            </a:r>
            <a:r>
              <a:rPr lang="en-US" dirty="0" err="1"/>
              <a:t>acess</a:t>
            </a:r>
            <a:r>
              <a:rPr lang="en-US" dirty="0"/>
              <a:t> key/secret key details for your AWS account.</a:t>
            </a:r>
          </a:p>
          <a:p>
            <a:r>
              <a:rPr lang="en-US" dirty="0"/>
              <a:t>Once file has been uploaded to S3, we can use </a:t>
            </a:r>
            <a:r>
              <a:rPr lang="en-US" dirty="0" err="1"/>
              <a:t>tRedshiftRow</a:t>
            </a:r>
            <a:r>
              <a:rPr lang="en-US" dirty="0"/>
              <a:t> to execute copy from command and load data to </a:t>
            </a:r>
            <a:r>
              <a:rPr lang="en-US" dirty="0" err="1"/>
              <a:t>aws</a:t>
            </a:r>
            <a:r>
              <a:rPr lang="en-US" dirty="0"/>
              <a:t> redshift table.</a:t>
            </a:r>
          </a:p>
          <a:p>
            <a:endParaRPr lang="en-US" dirty="0"/>
          </a:p>
        </p:txBody>
      </p:sp>
    </p:spTree>
    <p:extLst>
      <p:ext uri="{BB962C8B-B14F-4D97-AF65-F5344CB8AC3E}">
        <p14:creationId xmlns:p14="http://schemas.microsoft.com/office/powerpoint/2010/main" val="217504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ownloa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05" y="1052736"/>
            <a:ext cx="7594681" cy="46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6864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ownloa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340768"/>
            <a:ext cx="6696744" cy="4357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3655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ownloa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24744"/>
            <a:ext cx="6342813"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7274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4038" y="908720"/>
            <a:ext cx="6798734" cy="1303867"/>
          </a:xfrm>
        </p:spPr>
        <p:txBody>
          <a:bodyPr/>
          <a:lstStyle/>
          <a:p>
            <a:r>
              <a:rPr lang="en-US" dirty="0"/>
              <a:t>Questions</a:t>
            </a:r>
          </a:p>
        </p:txBody>
      </p:sp>
    </p:spTree>
    <p:extLst>
      <p:ext uri="{BB962C8B-B14F-4D97-AF65-F5344CB8AC3E}">
        <p14:creationId xmlns:p14="http://schemas.microsoft.com/office/powerpoint/2010/main" val="581428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336092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Talend Activity Monitoring Console (AMC )</a:t>
            </a:r>
            <a:br>
              <a:rPr lang="en-US" dirty="0"/>
            </a:br>
            <a:endParaRPr lang="en-US" dirty="0"/>
          </a:p>
        </p:txBody>
      </p:sp>
      <p:sp>
        <p:nvSpPr>
          <p:cNvPr id="3" name="Content Placeholder 2"/>
          <p:cNvSpPr>
            <a:spLocks noGrp="1"/>
          </p:cNvSpPr>
          <p:nvPr>
            <p:ph idx="1"/>
          </p:nvPr>
        </p:nvSpPr>
        <p:spPr/>
        <p:txBody>
          <a:bodyPr/>
          <a:lstStyle/>
          <a:p>
            <a:r>
              <a:rPr lang="en-US" i="1" dirty="0"/>
              <a:t>Talend Activity Monitoring Console</a:t>
            </a:r>
            <a:r>
              <a:rPr lang="en-US" dirty="0"/>
              <a:t> provides detailed monitoring capabilities that can be used to consolidate the collected activity monitoring information, understand the underlying component and Job interaction, prevent faults that could be unexpectedly generated and support system management decisions.</a:t>
            </a:r>
          </a:p>
          <a:p>
            <a:endParaRPr lang="en-US" dirty="0"/>
          </a:p>
        </p:txBody>
      </p:sp>
    </p:spTree>
    <p:extLst>
      <p:ext uri="{BB962C8B-B14F-4D97-AF65-F5344CB8AC3E}">
        <p14:creationId xmlns:p14="http://schemas.microsoft.com/office/powerpoint/2010/main" val="3723632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r>
              <a:rPr lang="en-US" sz="3600" dirty="0"/>
              <a:t>Talend Activity Monitoring Console (AMC )</a:t>
            </a:r>
            <a:br>
              <a:rPr lang="en-US" dirty="0"/>
            </a:br>
            <a:br>
              <a:rPr lang="en-US" dirty="0"/>
            </a:br>
            <a:br>
              <a:rPr lang="en-US" dirty="0"/>
            </a:br>
            <a:br>
              <a:rPr lang="en-US" dirty="0"/>
            </a:br>
            <a:r>
              <a:rPr lang="en-US" dirty="0"/>
              <a:t>	</a:t>
            </a:r>
            <a:endParaRPr lang="en-US" sz="3100" dirty="0"/>
          </a:p>
        </p:txBody>
      </p:sp>
      <p:sp>
        <p:nvSpPr>
          <p:cNvPr id="3" name="Content Placeholder 2"/>
          <p:cNvSpPr>
            <a:spLocks noGrp="1"/>
          </p:cNvSpPr>
          <p:nvPr>
            <p:ph idx="1"/>
          </p:nvPr>
        </p:nvSpPr>
        <p:spPr>
          <a:xfrm>
            <a:off x="395536" y="1690689"/>
            <a:ext cx="7886700" cy="4351338"/>
          </a:xfrm>
        </p:spPr>
        <p:txBody>
          <a:bodyPr>
            <a:normAutofit fontScale="62500" lnSpcReduction="20000"/>
          </a:bodyPr>
          <a:lstStyle/>
          <a:p>
            <a:endParaRPr lang="en-US" dirty="0"/>
          </a:p>
          <a:p>
            <a:r>
              <a:rPr lang="en-US" dirty="0"/>
              <a:t>Activity monitoring information can be stored in delimited files or database tables.</a:t>
            </a:r>
          </a:p>
          <a:p>
            <a:endParaRPr lang="en-US" dirty="0"/>
          </a:p>
          <a:p>
            <a:r>
              <a:rPr lang="en-US" dirty="0"/>
              <a:t>Before collecting and reusing the activity monitoring information of your Talend Jobs, you have to:</a:t>
            </a:r>
          </a:p>
          <a:p>
            <a:endParaRPr lang="en-US" dirty="0"/>
          </a:p>
          <a:p>
            <a:r>
              <a:rPr lang="en-US" dirty="0"/>
              <a:t>•Create files or database tables to be used as data sources for the activity monitoring information.</a:t>
            </a:r>
          </a:p>
          <a:p>
            <a:endParaRPr lang="en-US" dirty="0"/>
          </a:p>
          <a:p>
            <a:r>
              <a:rPr lang="en-US" dirty="0"/>
              <a:t>•Enable activity monitoring either by configuring the Stats &amp; Logs settings at the project level or Job level or by adding the relevant components to your Jobs in order to catch and record the activity monitoring information and deliver it to the defined output (files or database tables).</a:t>
            </a:r>
          </a:p>
          <a:p>
            <a:endParaRPr lang="en-US" dirty="0"/>
          </a:p>
          <a:p>
            <a:r>
              <a:rPr lang="en-US" dirty="0"/>
              <a:t>•Configure the data sources to retrieve the activity monitoring information, which can be displayed on Talend Activity Monitoring Console either from the studio or from the Monitoring module of Talend Administration Center.</a:t>
            </a:r>
          </a:p>
        </p:txBody>
      </p:sp>
    </p:spTree>
    <p:extLst>
      <p:ext uri="{BB962C8B-B14F-4D97-AF65-F5344CB8AC3E}">
        <p14:creationId xmlns:p14="http://schemas.microsoft.com/office/powerpoint/2010/main" val="2420617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503" y="620688"/>
            <a:ext cx="6798734" cy="1303867"/>
          </a:xfrm>
        </p:spPr>
        <p:txBody>
          <a:bodyPr>
            <a:normAutofit fontScale="90000"/>
          </a:bodyPr>
          <a:lstStyle/>
          <a:p>
            <a:r>
              <a:rPr lang="en-US" dirty="0"/>
              <a:t>	</a:t>
            </a:r>
            <a:br>
              <a:rPr lang="en-US" dirty="0"/>
            </a:br>
            <a:br>
              <a:rPr lang="en-US" dirty="0"/>
            </a:br>
            <a:r>
              <a:rPr lang="en-US" dirty="0"/>
              <a:t>Different Log Types</a:t>
            </a:r>
            <a:br>
              <a:rPr lang="en-US" dirty="0"/>
            </a:br>
            <a:br>
              <a:rPr lang="en-US" dirty="0"/>
            </a:br>
            <a:br>
              <a:rPr lang="en-US" dirty="0"/>
            </a:br>
            <a:r>
              <a:rPr lang="en-US" dirty="0"/>
              <a:t>		</a:t>
            </a:r>
          </a:p>
        </p:txBody>
      </p:sp>
      <p:sp>
        <p:nvSpPr>
          <p:cNvPr id="3" name="Content Placeholder 2"/>
          <p:cNvSpPr>
            <a:spLocks noGrp="1"/>
          </p:cNvSpPr>
          <p:nvPr>
            <p:ph idx="1"/>
          </p:nvPr>
        </p:nvSpPr>
        <p:spPr>
          <a:xfrm>
            <a:off x="251520" y="1690689"/>
            <a:ext cx="7886700" cy="4351338"/>
          </a:xfrm>
        </p:spPr>
        <p:txBody>
          <a:bodyPr/>
          <a:lstStyle/>
          <a:p>
            <a:r>
              <a:rPr lang="en-US" dirty="0"/>
              <a:t>1. AMC STAT DATA :</a:t>
            </a:r>
            <a:r>
              <a:rPr lang="en-US" b="1" dirty="0"/>
              <a:t> </a:t>
            </a:r>
            <a:r>
              <a:rPr lang="en-US" b="1" dirty="0" err="1"/>
              <a:t>tStatCatcher</a:t>
            </a:r>
            <a:endParaRPr lang="en-US" dirty="0"/>
          </a:p>
          <a:p>
            <a:pPr marL="0" indent="0">
              <a:buNone/>
            </a:pPr>
            <a:endParaRPr lang="en-US" dirty="0"/>
          </a:p>
          <a:p>
            <a:pPr marL="0" indent="0">
              <a:buNone/>
            </a:pPr>
            <a:r>
              <a:rPr lang="en-US" dirty="0"/>
              <a:t>  2. AMC FLOW DATA : </a:t>
            </a:r>
            <a:r>
              <a:rPr lang="en-US" b="1" dirty="0" err="1"/>
              <a:t>tFlowMeterCatcher</a:t>
            </a:r>
            <a:r>
              <a:rPr lang="en-US" dirty="0"/>
              <a:t> </a:t>
            </a:r>
          </a:p>
          <a:p>
            <a:pPr marL="0" indent="0">
              <a:buNone/>
            </a:pPr>
            <a:endParaRPr lang="en-US" dirty="0"/>
          </a:p>
          <a:p>
            <a:pPr marL="0" indent="0">
              <a:buNone/>
            </a:pPr>
            <a:r>
              <a:rPr lang="en-US" dirty="0"/>
              <a:t>  3. AMC LOG DATA  : </a:t>
            </a:r>
            <a:r>
              <a:rPr lang="en-US" b="1" dirty="0" err="1"/>
              <a:t>tLogCatcher</a:t>
            </a:r>
            <a:r>
              <a:rPr lang="en-US" dirty="0"/>
              <a:t> </a:t>
            </a:r>
          </a:p>
        </p:txBody>
      </p:sp>
    </p:spTree>
    <p:extLst>
      <p:ext uri="{BB962C8B-B14F-4D97-AF65-F5344CB8AC3E}">
        <p14:creationId xmlns:p14="http://schemas.microsoft.com/office/powerpoint/2010/main" val="389169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dirty="0"/>
            </a:br>
            <a:br>
              <a:rPr lang="en-US" sz="3600" dirty="0"/>
            </a:br>
            <a:br>
              <a:rPr lang="en-US" sz="3600" dirty="0"/>
            </a:br>
            <a:br>
              <a:rPr lang="en-US" sz="3600" dirty="0"/>
            </a:br>
            <a:r>
              <a:rPr lang="en-US" sz="3600" b="1" dirty="0"/>
              <a:t>Generating and Storing Logs in Files/Database</a:t>
            </a:r>
            <a:br>
              <a:rPr lang="en-US" sz="3200" dirty="0"/>
            </a:br>
            <a:br>
              <a:rPr lang="en-US" sz="3600" dirty="0"/>
            </a:br>
            <a:br>
              <a:rPr lang="en-US" sz="3600" dirty="0"/>
            </a:br>
            <a:br>
              <a:rPr lang="en-US" sz="3600" dirty="0"/>
            </a:br>
            <a:br>
              <a:rPr lang="en-US" sz="3600" dirty="0"/>
            </a:br>
            <a:endParaRPr lang="en-US" dirty="0"/>
          </a:p>
        </p:txBody>
      </p:sp>
      <p:sp>
        <p:nvSpPr>
          <p:cNvPr id="3" name="Content Placeholder 2"/>
          <p:cNvSpPr>
            <a:spLocks noGrp="1"/>
          </p:cNvSpPr>
          <p:nvPr>
            <p:ph idx="1"/>
          </p:nvPr>
        </p:nvSpPr>
        <p:spPr>
          <a:xfrm>
            <a:off x="457200" y="1690689"/>
            <a:ext cx="8058150" cy="9030639"/>
          </a:xfrm>
        </p:spPr>
        <p:txBody>
          <a:bodyPr/>
          <a:lstStyle/>
          <a:p>
            <a:pPr marL="0" lvl="0" indent="0" eaLnBrk="0" fontAlgn="base" hangingPunct="0">
              <a:spcBef>
                <a:spcPct val="0"/>
              </a:spcBef>
              <a:spcAft>
                <a:spcPct val="0"/>
              </a:spcAft>
              <a:buClrTx/>
              <a:buSzTx/>
              <a:buNone/>
              <a:tabLst>
                <a:tab pos="457200" algn="l"/>
              </a:tabLst>
            </a:pPr>
            <a:endParaRPr lang="en-US" altLang="en-US" sz="5400" dirty="0">
              <a:latin typeface="Arial" panose="020B0604020202020204" pitchFamily="34" charset="0"/>
            </a:endParaRPr>
          </a:p>
          <a:p>
            <a:pPr marL="0" lvl="0" indent="0" eaLnBrk="0" fontAlgn="base" hangingPunct="0">
              <a:spcBef>
                <a:spcPct val="0"/>
              </a:spcBef>
              <a:spcAft>
                <a:spcPct val="0"/>
              </a:spcAft>
              <a:buClrTx/>
              <a:buSzTx/>
              <a:buNone/>
              <a:tabLst>
                <a:tab pos="457200" algn="l"/>
              </a:tabLst>
            </a:pPr>
            <a:r>
              <a:rPr lang="en-US" altLang="en-US" dirty="0">
                <a:solidFill>
                  <a:srgbClr val="333333"/>
                </a:solidFill>
                <a:latin typeface="Arial" panose="020B0604020202020204" pitchFamily="34" charset="0"/>
                <a:ea typeface="Times New Roman" panose="02020603050405020304" pitchFamily="18" charset="0"/>
                <a:cs typeface="Arial" panose="020B0604020202020204" pitchFamily="34" charset="0"/>
              </a:rPr>
              <a:t>To enable activity monitoring for a project in your studio, do the following:</a:t>
            </a:r>
            <a:endParaRPr lang="en-US" altLang="en-US" sz="3600" dirty="0">
              <a:ea typeface="Times New Roman" panose="02020603050405020304" pitchFamily="18" charset="0"/>
            </a:endParaRPr>
          </a:p>
          <a:p>
            <a:pPr marL="0" lvl="0" indent="0" eaLnBrk="0" fontAlgn="base" hangingPunct="0">
              <a:spcBef>
                <a:spcPct val="0"/>
              </a:spcBef>
              <a:spcAft>
                <a:spcPct val="0"/>
              </a:spcAft>
              <a:buClrTx/>
              <a:buSzTx/>
              <a:buFontTx/>
              <a:buChar char="•"/>
              <a:tabLst>
                <a:tab pos="457200" algn="l"/>
              </a:tabLst>
            </a:pPr>
            <a:r>
              <a:rPr lang="en-US" altLang="en-US" dirty="0">
                <a:solidFill>
                  <a:srgbClr val="333333"/>
                </a:solidFill>
                <a:latin typeface="Arial" panose="020B0604020202020204" pitchFamily="34" charset="0"/>
                <a:ea typeface="Times New Roman" panose="02020603050405020304" pitchFamily="18" charset="0"/>
                <a:cs typeface="Arial" panose="020B0604020202020204" pitchFamily="34" charset="0"/>
              </a:rPr>
              <a:t>Select </a:t>
            </a:r>
            <a:r>
              <a:rPr lang="en-US" altLang="en-US" b="1" dirty="0">
                <a:solidFill>
                  <a:srgbClr val="333333"/>
                </a:solidFill>
                <a:latin typeface="Arial" panose="020B0604020202020204" pitchFamily="34" charset="0"/>
                <a:ea typeface="Times New Roman" panose="02020603050405020304" pitchFamily="18" charset="0"/>
                <a:cs typeface="Arial" panose="020B0604020202020204" pitchFamily="34" charset="0"/>
              </a:rPr>
              <a:t>File </a:t>
            </a:r>
            <a:r>
              <a:rPr lang="en-US" altLang="en-US" dirty="0">
                <a:solidFill>
                  <a:srgbClr val="333333"/>
                </a:solidFill>
                <a:latin typeface="Arial" panose="020B0604020202020204" pitchFamily="34" charset="0"/>
                <a:ea typeface="Times New Roman" panose="02020603050405020304" pitchFamily="18" charset="0"/>
                <a:cs typeface="Arial" panose="020B0604020202020204" pitchFamily="34" charset="0"/>
              </a:rPr>
              <a:t>&gt;</a:t>
            </a:r>
            <a:r>
              <a:rPr lang="en-US" altLang="en-US" b="1" dirty="0">
                <a:solidFill>
                  <a:srgbClr val="333333"/>
                </a:solidFill>
                <a:latin typeface="Arial" panose="020B0604020202020204" pitchFamily="34" charset="0"/>
                <a:ea typeface="Times New Roman" panose="02020603050405020304" pitchFamily="18" charset="0"/>
                <a:cs typeface="Arial" panose="020B0604020202020204" pitchFamily="34" charset="0"/>
              </a:rPr>
              <a:t> Edit Project properties</a:t>
            </a:r>
            <a:r>
              <a:rPr lang="en-US" altLang="en-US" dirty="0">
                <a:solidFill>
                  <a:srgbClr val="333333"/>
                </a:solidFill>
                <a:latin typeface="Arial" panose="020B0604020202020204" pitchFamily="34" charset="0"/>
                <a:ea typeface="Times New Roman" panose="02020603050405020304" pitchFamily="18" charset="0"/>
                <a:cs typeface="Arial" panose="020B0604020202020204" pitchFamily="34" charset="0"/>
              </a:rPr>
              <a:t> from the menu to open the </a:t>
            </a:r>
            <a:r>
              <a:rPr lang="en-US" altLang="en-US" b="1" dirty="0">
                <a:solidFill>
                  <a:srgbClr val="333333"/>
                </a:solidFill>
                <a:latin typeface="Arial" panose="020B0604020202020204" pitchFamily="34" charset="0"/>
                <a:ea typeface="Times New Roman" panose="02020603050405020304" pitchFamily="18" charset="0"/>
                <a:cs typeface="Arial" panose="020B0604020202020204" pitchFamily="34" charset="0"/>
              </a:rPr>
              <a:t>[Project Settings]</a:t>
            </a:r>
            <a:r>
              <a:rPr lang="en-US" altLang="en-US" dirty="0">
                <a:solidFill>
                  <a:srgbClr val="333333"/>
                </a:solidFill>
                <a:latin typeface="Arial" panose="020B0604020202020204" pitchFamily="34" charset="0"/>
                <a:ea typeface="Times New Roman" panose="02020603050405020304" pitchFamily="18" charset="0"/>
                <a:cs typeface="Arial" panose="020B0604020202020204" pitchFamily="34" charset="0"/>
              </a:rPr>
              <a:t> dialog box.</a:t>
            </a:r>
            <a:endParaRPr lang="en-US" altLang="en-US" sz="3600" dirty="0">
              <a:ea typeface="Times New Roman" panose="02020603050405020304" pitchFamily="18" charset="0"/>
            </a:endParaRPr>
          </a:p>
          <a:p>
            <a:pPr marL="0" lvl="0" indent="0" eaLnBrk="0" fontAlgn="base" hangingPunct="0">
              <a:spcBef>
                <a:spcPct val="0"/>
              </a:spcBef>
              <a:spcAft>
                <a:spcPct val="0"/>
              </a:spcAft>
              <a:buClrTx/>
              <a:buSzTx/>
              <a:buNone/>
              <a:tabLst>
                <a:tab pos="457200" algn="l"/>
              </a:tabLst>
            </a:pPr>
            <a:r>
              <a:rPr lang="en-US" altLang="en-US" dirty="0">
                <a:solidFill>
                  <a:srgbClr val="333333"/>
                </a:solidFill>
                <a:latin typeface="Arial" panose="020B0604020202020204" pitchFamily="34" charset="0"/>
                <a:ea typeface="Times New Roman" panose="02020603050405020304" pitchFamily="18" charset="0"/>
                <a:cs typeface="Arial" panose="020B0604020202020204" pitchFamily="34" charset="0"/>
              </a:rPr>
              <a:t>Alternatively, you can click </a:t>
            </a:r>
            <a:endParaRPr lang="en-US" dirty="0"/>
          </a:p>
        </p:txBody>
      </p:sp>
      <p:pic>
        <p:nvPicPr>
          <p:cNvPr id="1028" name="Picture 41" descr="https://help.talend.com/images/54/bk-amc-ug-542/AMC_ProjectSetting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171450" cy="1619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0" y="619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to open the dialog box directly.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286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help.talend.com/images/54/bk-amc-ug-542/AMC_Projectsettings.png"/>
          <p:cNvPicPr>
            <a:picLocks noGrp="1"/>
          </p:cNvPicPr>
          <p:nvPr>
            <p:ph idx="1"/>
          </p:nvPr>
        </p:nvPicPr>
        <p:blipFill>
          <a:blip r:embed="rId2" cstate="print"/>
          <a:srcRect/>
          <a:stretch>
            <a:fillRect/>
          </a:stretch>
        </p:blipFill>
        <p:spPr bwMode="auto">
          <a:xfrm>
            <a:off x="539552" y="1052737"/>
            <a:ext cx="6881924" cy="5271864"/>
          </a:xfrm>
          <a:prstGeom prst="rect">
            <a:avLst/>
          </a:prstGeom>
          <a:noFill/>
          <a:ln w="9525">
            <a:noFill/>
            <a:miter lim="800000"/>
            <a:headEnd/>
            <a:tailEnd/>
          </a:ln>
        </p:spPr>
      </p:pic>
    </p:spTree>
    <p:extLst>
      <p:ext uri="{BB962C8B-B14F-4D97-AF65-F5344CB8AC3E}">
        <p14:creationId xmlns:p14="http://schemas.microsoft.com/office/powerpoint/2010/main" val="3213497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Creating Table </a:t>
            </a:r>
          </a:p>
        </p:txBody>
      </p:sp>
      <p:sp>
        <p:nvSpPr>
          <p:cNvPr id="3" name="Content Placeholder 2"/>
          <p:cNvSpPr>
            <a:spLocks noGrp="1"/>
          </p:cNvSpPr>
          <p:nvPr>
            <p:ph idx="1"/>
          </p:nvPr>
        </p:nvSpPr>
        <p:spPr/>
        <p:txBody>
          <a:bodyPr/>
          <a:lstStyle/>
          <a:p>
            <a:r>
              <a:rPr lang="en-US" dirty="0"/>
              <a:t>The AMC schema can be created using SQL scripts or a Talend Job. It is arguably easier to use a Talend Job and here is an example of how this can be done. </a:t>
            </a:r>
          </a:p>
          <a:p>
            <a:r>
              <a:rPr lang="en-US" dirty="0"/>
              <a:t>Example SQL scripts for a MySQL database are shown below. These will need to be adjusted depending on the database being used.</a:t>
            </a:r>
          </a:p>
        </p:txBody>
      </p:sp>
    </p:spTree>
    <p:extLst>
      <p:ext uri="{BB962C8B-B14F-4D97-AF65-F5344CB8AC3E}">
        <p14:creationId xmlns:p14="http://schemas.microsoft.com/office/powerpoint/2010/main" val="23592907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4738</TotalTime>
  <Words>1169</Words>
  <Application>Microsoft Office PowerPoint</Application>
  <PresentationFormat>On-screen Show (4:3)</PresentationFormat>
  <Paragraphs>159</Paragraphs>
  <Slides>36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vt:lpstr>
      <vt:lpstr>Garamond</vt:lpstr>
      <vt:lpstr>Rokkitt</vt:lpstr>
      <vt:lpstr>Times New Roman</vt:lpstr>
      <vt:lpstr>Organic</vt:lpstr>
      <vt:lpstr>  What is Talend</vt:lpstr>
      <vt:lpstr>Introduction to Talend Activity Monitoring Console</vt:lpstr>
      <vt:lpstr>AMC</vt:lpstr>
      <vt:lpstr>Talend Activity Monitoring Console (AMC ) </vt:lpstr>
      <vt:lpstr>   Talend Activity Monitoring Console (AMC )     </vt:lpstr>
      <vt:lpstr>   Different Log Types     </vt:lpstr>
      <vt:lpstr>    Generating and Storing Logs in Files/Database     </vt:lpstr>
      <vt:lpstr>PowerPoint Presentation</vt:lpstr>
      <vt:lpstr>  Creating Table </vt:lpstr>
      <vt:lpstr>  AMCSTATDATA</vt:lpstr>
      <vt:lpstr>  AMCLOGDATA</vt:lpstr>
      <vt:lpstr> AMCFLOWMETERDATA</vt:lpstr>
      <vt:lpstr>PowerPoint Presentation</vt:lpstr>
      <vt:lpstr>Proceed as follows: </vt:lpstr>
      <vt:lpstr>      Enabling component statistics </vt:lpstr>
      <vt:lpstr>  Enabling connection monitoring </vt:lpstr>
      <vt:lpstr> Different Views in AMC </vt:lpstr>
      <vt:lpstr>PowerPoint Presentation</vt:lpstr>
      <vt:lpstr>Different Views</vt:lpstr>
      <vt:lpstr>  History and Detailed history views </vt:lpstr>
      <vt:lpstr>  Meter Log view </vt:lpstr>
      <vt:lpstr>  Logged Events view </vt:lpstr>
      <vt:lpstr>It provides the following information: Message, Code, Job Name, Context, Source type, Origin and Date. </vt:lpstr>
      <vt:lpstr>  Error report view </vt:lpstr>
      <vt:lpstr>   Main Chart view </vt:lpstr>
      <vt:lpstr> Customizing the monitoring console </vt:lpstr>
      <vt:lpstr> Customizing the monitoring console </vt:lpstr>
      <vt:lpstr>Talend and Amazon cloud connectivity </vt:lpstr>
      <vt:lpstr>Introduction to S3 </vt:lpstr>
      <vt:lpstr>  Amazon Redshift</vt:lpstr>
      <vt:lpstr>Talend S3 to Redshift</vt:lpstr>
      <vt:lpstr>PowerPoint Presentation</vt:lpstr>
      <vt:lpstr>PowerPoint Presentation</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Poonam Takkar</dc:creator>
  <cp:lastModifiedBy>Baljeet Kaur</cp:lastModifiedBy>
  <cp:revision>173</cp:revision>
  <dcterms:created xsi:type="dcterms:W3CDTF">2014-08-28T07:29:26Z</dcterms:created>
  <dcterms:modified xsi:type="dcterms:W3CDTF">2018-05-24T11:56:04Z</dcterms:modified>
</cp:coreProperties>
</file>