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27"/>
  </p:notesMasterIdLst>
  <p:handoutMasterIdLst>
    <p:handoutMasterId r:id="rId28"/>
  </p:handoutMasterIdLst>
  <p:sldIdLst>
    <p:sldId id="256" r:id="rId9"/>
    <p:sldId id="297" r:id="rId10"/>
    <p:sldId id="322" r:id="rId11"/>
    <p:sldId id="321" r:id="rId12"/>
    <p:sldId id="312" r:id="rId13"/>
    <p:sldId id="313" r:id="rId14"/>
    <p:sldId id="319" r:id="rId15"/>
    <p:sldId id="324" r:id="rId16"/>
    <p:sldId id="325" r:id="rId17"/>
    <p:sldId id="326" r:id="rId18"/>
    <p:sldId id="327" r:id="rId19"/>
    <p:sldId id="328" r:id="rId20"/>
    <p:sldId id="329" r:id="rId21"/>
    <p:sldId id="323" r:id="rId22"/>
    <p:sldId id="331" r:id="rId23"/>
    <p:sldId id="332" r:id="rId24"/>
    <p:sldId id="330" r:id="rId25"/>
    <p:sldId id="269" r:id="rId26"/>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78782" autoAdjust="0"/>
  </p:normalViewPr>
  <p:slideViewPr>
    <p:cSldViewPr snapToGrid="0">
      <p:cViewPr varScale="1">
        <p:scale>
          <a:sx n="70" d="100"/>
          <a:sy n="70" d="100"/>
        </p:scale>
        <p:origin x="1350" y="5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18</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2/16/2018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2/16/2018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16, 2018</a:t>
            </a:fld>
            <a:endParaRPr lang="en-US" b="1" dirty="0"/>
          </a:p>
        </p:txBody>
      </p:sp>
      <p:sp>
        <p:nvSpPr>
          <p:cNvPr id="9" name="Subtitle 2"/>
          <p:cNvSpPr txBox="1">
            <a:spLocks/>
          </p:cNvSpPr>
          <p:nvPr/>
        </p:nvSpPr>
        <p:spPr bwMode="gray">
          <a:xfrm>
            <a:off x="2908548" y="4172730"/>
            <a:ext cx="4546600" cy="59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 </a:t>
            </a:r>
          </a:p>
        </p:txBody>
      </p:sp>
      <p:sp>
        <p:nvSpPr>
          <p:cNvPr id="6" name="Title 1"/>
          <p:cNvSpPr>
            <a:spLocks noGrp="1"/>
          </p:cNvSpPr>
          <p:nvPr>
            <p:ph type="ctrTitle"/>
          </p:nvPr>
        </p:nvSpPr>
        <p:spPr>
          <a:xfrm>
            <a:off x="1437861" y="1949443"/>
            <a:ext cx="5479774" cy="1231055"/>
          </a:xfrm>
        </p:spPr>
        <p:txBody>
          <a:bodyPr>
            <a:normAutofit/>
          </a:bodyPr>
          <a:lstStyle/>
          <a:p>
            <a:pPr algn="ctr"/>
            <a:r>
              <a:rPr lang="en-IN" b="1" dirty="0"/>
              <a:t>A Tour to Talend Open Studio and its usage</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p>
            <a:pPr algn="ctr"/>
            <a:r>
              <a:rPr lang="en-IN" sz="3200" b="1" dirty="0"/>
              <a:t>Tour of the Talend Open Studio </a:t>
            </a:r>
          </a:p>
        </p:txBody>
      </p:sp>
      <p:sp>
        <p:nvSpPr>
          <p:cNvPr id="3" name="Content Placeholder 2"/>
          <p:cNvSpPr>
            <a:spLocks noGrp="1"/>
          </p:cNvSpPr>
          <p:nvPr>
            <p:ph idx="1"/>
          </p:nvPr>
        </p:nvSpPr>
        <p:spPr>
          <a:xfrm>
            <a:off x="2852530" y="1700199"/>
            <a:ext cx="3438939" cy="2056792"/>
          </a:xfrm>
        </p:spPr>
        <p:txBody>
          <a:bodyPr/>
          <a:lstStyle/>
          <a:p>
            <a:pPr marL="514350" indent="-514350">
              <a:buFont typeface="Arial" pitchFamily="34" charset="0"/>
              <a:buChar char="•"/>
            </a:pPr>
            <a:r>
              <a:rPr lang="en-IN" dirty="0"/>
              <a:t>The Repository </a:t>
            </a:r>
          </a:p>
          <a:p>
            <a:pPr marL="514350" indent="-514350">
              <a:buFont typeface="Arial" pitchFamily="34" charset="0"/>
              <a:buChar char="•"/>
            </a:pPr>
            <a:r>
              <a:rPr lang="en-IN" dirty="0"/>
              <a:t>The design workspace </a:t>
            </a:r>
          </a:p>
          <a:p>
            <a:pPr marL="514350" indent="-514350">
              <a:buFont typeface="Arial" pitchFamily="34" charset="0"/>
              <a:buChar char="•"/>
            </a:pPr>
            <a:r>
              <a:rPr lang="en-IN" dirty="0"/>
              <a:t>The Palette </a:t>
            </a:r>
          </a:p>
          <a:p>
            <a:pPr marL="514350" indent="-514350">
              <a:buFont typeface="Arial" pitchFamily="34" charset="0"/>
              <a:buChar char="•"/>
            </a:pPr>
            <a:r>
              <a:rPr lang="en-IN" dirty="0"/>
              <a:t>Configuration tabs </a:t>
            </a:r>
          </a:p>
          <a:p>
            <a:pPr marL="514350" indent="-514350">
              <a:buFont typeface="Arial" pitchFamily="34" charset="0"/>
              <a:buChar char="•"/>
            </a:pPr>
            <a:r>
              <a:rPr lang="en-IN" dirty="0"/>
              <a:t>Outline and Code panels</a:t>
            </a:r>
          </a:p>
        </p:txBody>
      </p:sp>
    </p:spTree>
    <p:extLst>
      <p:ext uri="{BB962C8B-B14F-4D97-AF65-F5344CB8AC3E}">
        <p14:creationId xmlns:p14="http://schemas.microsoft.com/office/powerpoint/2010/main" val="154316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78"/>
            <a:ext cx="8229600" cy="454970"/>
          </a:xfrm>
        </p:spPr>
        <p:txBody>
          <a:bodyPr/>
          <a:lstStyle/>
          <a:p>
            <a:pPr algn="ctr"/>
            <a:r>
              <a:rPr lang="en-IN" b="1" dirty="0"/>
              <a:t>Repository</a:t>
            </a:r>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5823114" y="596348"/>
            <a:ext cx="2291487" cy="4186099"/>
          </a:xfrm>
          <a:prstGeom prst="rect">
            <a:avLst/>
          </a:prstGeom>
          <a:noFill/>
          <a:ln w="9525">
            <a:noFill/>
            <a:miter lim="800000"/>
            <a:headEnd/>
            <a:tailEnd/>
          </a:ln>
        </p:spPr>
      </p:pic>
      <p:sp>
        <p:nvSpPr>
          <p:cNvPr id="4" name="Content Placeholder 2"/>
          <p:cNvSpPr txBox="1">
            <a:spLocks/>
          </p:cNvSpPr>
          <p:nvPr/>
        </p:nvSpPr>
        <p:spPr>
          <a:xfrm>
            <a:off x="367747" y="709329"/>
            <a:ext cx="5266928" cy="3942184"/>
          </a:xfrm>
          <a:prstGeom prst="rect">
            <a:avLst/>
          </a:prstGeom>
        </p:spPr>
        <p:txBody>
          <a:bodyPr vert="horz">
            <a:normAutofit/>
          </a:bodyPr>
          <a:lstStyle/>
          <a:p>
            <a:pPr marL="274320" lvl="0" indent="-274320">
              <a:spcBef>
                <a:spcPct val="20000"/>
              </a:spcBef>
              <a:buClr>
                <a:schemeClr val="accent3"/>
              </a:buClr>
              <a:buSzPct val="95000"/>
            </a:pPr>
            <a:r>
              <a:rPr lang="en-IN" sz="1600" dirty="0"/>
              <a:t>   The </a:t>
            </a:r>
            <a:r>
              <a:rPr lang="en-IN" sz="1600" b="1" dirty="0"/>
              <a:t>Repository</a:t>
            </a:r>
            <a:r>
              <a:rPr lang="en-IN" sz="1600" dirty="0"/>
              <a:t> window, shown in the top-left of the Studio, contains all of the artefacts associated with a project. This will typically include:</a:t>
            </a:r>
          </a:p>
          <a:p>
            <a:pPr marL="274320" lvl="0" indent="-274320">
              <a:spcBef>
                <a:spcPct val="20000"/>
              </a:spcBef>
              <a:buClr>
                <a:schemeClr val="accent3"/>
              </a:buClr>
              <a:buSzPct val="95000"/>
            </a:pPr>
            <a:endParaRPr lang="en-IN" sz="1600" dirty="0"/>
          </a:p>
          <a:p>
            <a:pPr marL="274320" lvl="0" indent="-274320">
              <a:spcBef>
                <a:spcPct val="20000"/>
              </a:spcBef>
              <a:buClr>
                <a:schemeClr val="accent3"/>
              </a:buClr>
              <a:buSzPct val="95000"/>
            </a:pPr>
            <a:r>
              <a:rPr lang="en-IN" sz="1600" dirty="0"/>
              <a:t>• Job definitions</a:t>
            </a:r>
          </a:p>
          <a:p>
            <a:pPr marL="274320" lvl="0" indent="-274320">
              <a:spcBef>
                <a:spcPct val="20000"/>
              </a:spcBef>
              <a:buClr>
                <a:schemeClr val="accent3"/>
              </a:buClr>
              <a:buSzPct val="95000"/>
            </a:pPr>
            <a:r>
              <a:rPr lang="en-IN" sz="1600" dirty="0"/>
              <a:t>• Metadata items</a:t>
            </a:r>
          </a:p>
          <a:p>
            <a:pPr marL="274320" lvl="0" indent="-274320">
              <a:spcBef>
                <a:spcPct val="20000"/>
              </a:spcBef>
              <a:buClr>
                <a:schemeClr val="accent3"/>
              </a:buClr>
              <a:buSzPct val="95000"/>
            </a:pPr>
            <a:r>
              <a:rPr lang="en-IN" sz="1600" dirty="0"/>
              <a:t>• Reusable code snippets</a:t>
            </a:r>
          </a:p>
          <a:p>
            <a:pPr marL="274320" lvl="0" indent="-274320">
              <a:spcBef>
                <a:spcPct val="20000"/>
              </a:spcBef>
              <a:buClr>
                <a:schemeClr val="accent3"/>
              </a:buClr>
              <a:buSzPct val="95000"/>
            </a:pPr>
            <a:r>
              <a:rPr lang="en-IN" sz="1600" dirty="0"/>
              <a:t>• Business Models</a:t>
            </a:r>
          </a:p>
          <a:p>
            <a:pPr marL="274320" lvl="0" indent="-274320">
              <a:spcBef>
                <a:spcPct val="20000"/>
              </a:spcBef>
              <a:buClr>
                <a:schemeClr val="accent3"/>
              </a:buClr>
              <a:buSzPct val="95000"/>
            </a:pPr>
            <a:r>
              <a:rPr lang="en-IN" sz="1600" dirty="0"/>
              <a:t>• Contexts</a:t>
            </a:r>
            <a:endParaRPr kumimoji="0" lang="en-IN" sz="1600" b="0" i="0" u="none" strike="noStrike" kern="1200" cap="none" spc="0" normalizeH="0" baseline="0" noProof="0" dirty="0">
              <a:ln>
                <a:noFill/>
              </a:ln>
              <a:solidFill>
                <a:schemeClr val="tx1"/>
              </a:solidFill>
              <a:effectLst/>
              <a:uLnTx/>
              <a:uFillTx/>
              <a:latin typeface="+mn-lt"/>
              <a:ea typeface="+mn-ea"/>
            </a:endParaRPr>
          </a:p>
        </p:txBody>
      </p:sp>
    </p:spTree>
    <p:extLst>
      <p:ext uri="{BB962C8B-B14F-4D97-AF65-F5344CB8AC3E}">
        <p14:creationId xmlns:p14="http://schemas.microsoft.com/office/powerpoint/2010/main" val="263038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413790" y="1819267"/>
            <a:ext cx="8352928" cy="2736303"/>
          </a:xfrm>
          <a:prstGeom prst="rect">
            <a:avLst/>
          </a:prstGeom>
          <a:noFill/>
          <a:ln w="9525">
            <a:noFill/>
            <a:miter lim="800000"/>
            <a:headEnd/>
            <a:tailEnd/>
          </a:ln>
        </p:spPr>
      </p:pic>
      <p:sp>
        <p:nvSpPr>
          <p:cNvPr id="3" name="Title 1"/>
          <p:cNvSpPr>
            <a:spLocks noGrp="1"/>
          </p:cNvSpPr>
          <p:nvPr>
            <p:ph type="title"/>
          </p:nvPr>
        </p:nvSpPr>
        <p:spPr>
          <a:xfrm>
            <a:off x="537118" y="0"/>
            <a:ext cx="8229600" cy="1143000"/>
          </a:xfrm>
        </p:spPr>
        <p:txBody>
          <a:bodyPr/>
          <a:lstStyle/>
          <a:p>
            <a:pPr algn="ctr"/>
            <a:r>
              <a:rPr lang="en-IN" b="1" dirty="0"/>
              <a:t>The design workspace</a:t>
            </a:r>
          </a:p>
        </p:txBody>
      </p:sp>
      <p:sp>
        <p:nvSpPr>
          <p:cNvPr id="4" name="Content Placeholder 2"/>
          <p:cNvSpPr txBox="1">
            <a:spLocks/>
          </p:cNvSpPr>
          <p:nvPr/>
        </p:nvSpPr>
        <p:spPr>
          <a:xfrm>
            <a:off x="537118" y="571500"/>
            <a:ext cx="8363272" cy="1143000"/>
          </a:xfrm>
          <a:prstGeom prst="rect">
            <a:avLst/>
          </a:prstGeom>
        </p:spPr>
        <p:txBody>
          <a:bodyPr vert="horz">
            <a:normAutofit/>
          </a:bodyPr>
          <a:lstStyle/>
          <a:p>
            <a:r>
              <a:rPr lang="en-IN" sz="1800" dirty="0"/>
              <a:t>The design workspace is in the middle of the Studio where developers place and configure components in order to build the required data integration job.</a:t>
            </a:r>
            <a:endParaRPr kumimoji="0" lang="en-IN" sz="1800" b="0" i="0" u="none" strike="noStrike" kern="1200" cap="none" spc="0" normalizeH="0" baseline="0" noProof="0" dirty="0">
              <a:ln>
                <a:noFill/>
              </a:ln>
              <a:solidFill>
                <a:schemeClr val="tx1"/>
              </a:solidFill>
              <a:effectLst/>
              <a:uLnTx/>
              <a:uFillTx/>
              <a:latin typeface="+mn-lt"/>
              <a:ea typeface="+mn-ea"/>
            </a:endParaRPr>
          </a:p>
        </p:txBody>
      </p:sp>
    </p:spTree>
    <p:extLst>
      <p:ext uri="{BB962C8B-B14F-4D97-AF65-F5344CB8AC3E}">
        <p14:creationId xmlns:p14="http://schemas.microsoft.com/office/powerpoint/2010/main" val="19824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31" y="81541"/>
            <a:ext cx="8229600" cy="465111"/>
          </a:xfrm>
        </p:spPr>
        <p:txBody>
          <a:bodyPr/>
          <a:lstStyle/>
          <a:p>
            <a:pPr algn="ctr"/>
            <a:r>
              <a:rPr lang="en-IN" b="1" dirty="0"/>
              <a:t>The Palette</a:t>
            </a:r>
          </a:p>
        </p:txBody>
      </p:sp>
      <p:sp>
        <p:nvSpPr>
          <p:cNvPr id="3" name="Content Placeholder 2"/>
          <p:cNvSpPr txBox="1">
            <a:spLocks/>
          </p:cNvSpPr>
          <p:nvPr/>
        </p:nvSpPr>
        <p:spPr>
          <a:xfrm>
            <a:off x="231642" y="840972"/>
            <a:ext cx="5112568" cy="3890054"/>
          </a:xfrm>
          <a:prstGeom prst="rect">
            <a:avLst/>
          </a:prstGeom>
        </p:spPr>
        <p:txBody>
          <a:bodyPr vert="horz">
            <a:normAutofit/>
          </a:bodyPr>
          <a:lstStyle/>
          <a:p>
            <a:r>
              <a:rPr lang="en-IN" sz="1600" dirty="0"/>
              <a:t>The Palette is located on the right-hand side of the Studio and contains the component that can be used in the data integration jobs. </a:t>
            </a:r>
          </a:p>
        </p:txBody>
      </p:sp>
      <p:pic>
        <p:nvPicPr>
          <p:cNvPr id="4" name="Picture 3"/>
          <p:cNvPicPr>
            <a:picLocks noChangeAspect="1" noChangeArrowheads="1"/>
          </p:cNvPicPr>
          <p:nvPr/>
        </p:nvPicPr>
        <p:blipFill>
          <a:blip r:embed="rId2" cstate="print"/>
          <a:srcRect/>
          <a:stretch>
            <a:fillRect/>
          </a:stretch>
        </p:blipFill>
        <p:spPr bwMode="auto">
          <a:xfrm>
            <a:off x="5344210" y="546652"/>
            <a:ext cx="3453705" cy="4184374"/>
          </a:xfrm>
          <a:prstGeom prst="rect">
            <a:avLst/>
          </a:prstGeom>
          <a:noFill/>
          <a:ln w="9525">
            <a:noFill/>
            <a:miter lim="800000"/>
            <a:headEnd/>
            <a:tailEnd/>
          </a:ln>
        </p:spPr>
      </p:pic>
    </p:spTree>
    <p:extLst>
      <p:ext uri="{BB962C8B-B14F-4D97-AF65-F5344CB8AC3E}">
        <p14:creationId xmlns:p14="http://schemas.microsoft.com/office/powerpoint/2010/main" val="8080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556444" y="0"/>
            <a:ext cx="8229600" cy="508000"/>
          </a:xfrm>
        </p:spPr>
        <p:txBody>
          <a:bodyPr/>
          <a:lstStyle/>
          <a:p>
            <a:pPr algn="ctr"/>
            <a:r>
              <a:rPr lang="en-IN" b="1" dirty="0"/>
              <a:t>Configuration tabs</a:t>
            </a:r>
            <a:endParaRPr lang="en-IN" dirty="0"/>
          </a:p>
        </p:txBody>
      </p:sp>
      <p:sp>
        <p:nvSpPr>
          <p:cNvPr id="5" name="Content Placeholder 2"/>
          <p:cNvSpPr>
            <a:spLocks noGrp="1"/>
          </p:cNvSpPr>
          <p:nvPr>
            <p:ph idx="1"/>
          </p:nvPr>
        </p:nvSpPr>
        <p:spPr>
          <a:xfrm>
            <a:off x="556444" y="446276"/>
            <a:ext cx="8435280" cy="4479776"/>
          </a:xfrm>
        </p:spPr>
        <p:txBody>
          <a:bodyPr>
            <a:normAutofit/>
          </a:bodyPr>
          <a:lstStyle/>
          <a:p>
            <a:pPr>
              <a:buNone/>
            </a:pPr>
            <a:r>
              <a:rPr lang="en-IN" sz="1800" dirty="0"/>
              <a:t>   The configuration tabs are below the design workspace and they display properties of the job or specific components that are selected in the design workspace. </a:t>
            </a:r>
            <a:endParaRPr lang="en-IN" sz="1200" dirty="0"/>
          </a:p>
        </p:txBody>
      </p:sp>
      <p:pic>
        <p:nvPicPr>
          <p:cNvPr id="6" name="Picture 3"/>
          <p:cNvPicPr>
            <a:picLocks noChangeAspect="1" noChangeArrowheads="1"/>
          </p:cNvPicPr>
          <p:nvPr/>
        </p:nvPicPr>
        <p:blipFill>
          <a:blip r:embed="rId2" cstate="print"/>
          <a:srcRect/>
          <a:stretch>
            <a:fillRect/>
          </a:stretch>
        </p:blipFill>
        <p:spPr bwMode="auto">
          <a:xfrm>
            <a:off x="350764" y="1109011"/>
            <a:ext cx="8640960" cy="3096344"/>
          </a:xfrm>
          <a:prstGeom prst="rect">
            <a:avLst/>
          </a:prstGeom>
          <a:noFill/>
          <a:ln w="9525">
            <a:noFill/>
            <a:miter lim="800000"/>
            <a:headEnd/>
            <a:tailEnd/>
          </a:ln>
        </p:spPr>
      </p:pic>
    </p:spTree>
    <p:extLst>
      <p:ext uri="{BB962C8B-B14F-4D97-AF65-F5344CB8AC3E}">
        <p14:creationId xmlns:p14="http://schemas.microsoft.com/office/powerpoint/2010/main" val="283834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571500" y="0"/>
            <a:ext cx="8229600" cy="1143000"/>
          </a:xfrm>
        </p:spPr>
        <p:txBody>
          <a:bodyPr/>
          <a:lstStyle/>
          <a:p>
            <a:pPr algn="ctr"/>
            <a:r>
              <a:rPr lang="en-IN" b="1" dirty="0"/>
              <a:t>Outline and Code panels</a:t>
            </a:r>
            <a:endParaRPr lang="en-IN" dirty="0"/>
          </a:p>
        </p:txBody>
      </p:sp>
      <p:sp>
        <p:nvSpPr>
          <p:cNvPr id="5" name="Content Placeholder 2"/>
          <p:cNvSpPr>
            <a:spLocks noGrp="1"/>
          </p:cNvSpPr>
          <p:nvPr>
            <p:ph idx="1"/>
          </p:nvPr>
        </p:nvSpPr>
        <p:spPr>
          <a:xfrm>
            <a:off x="662880" y="487484"/>
            <a:ext cx="8229600" cy="985716"/>
          </a:xfrm>
        </p:spPr>
        <p:txBody>
          <a:bodyPr/>
          <a:lstStyle/>
          <a:p>
            <a:r>
              <a:rPr lang="en-IN" dirty="0"/>
              <a:t>The Outline tab lists the components that have been added to the design workspace and gives quick access to the standard variables for each component. </a:t>
            </a:r>
          </a:p>
          <a:p>
            <a:r>
              <a:rPr lang="en-IN" dirty="0"/>
              <a:t>The Code panel displays the code associated with each component.</a:t>
            </a:r>
          </a:p>
        </p:txBody>
      </p:sp>
      <p:pic>
        <p:nvPicPr>
          <p:cNvPr id="6" name="Picture 6"/>
          <p:cNvPicPr>
            <a:picLocks noChangeAspect="1" noChangeArrowheads="1"/>
          </p:cNvPicPr>
          <p:nvPr/>
        </p:nvPicPr>
        <p:blipFill>
          <a:blip r:embed="rId2" cstate="print"/>
          <a:srcRect/>
          <a:stretch>
            <a:fillRect/>
          </a:stretch>
        </p:blipFill>
        <p:spPr bwMode="auto">
          <a:xfrm>
            <a:off x="160140" y="1630484"/>
            <a:ext cx="8640960" cy="2304256"/>
          </a:xfrm>
          <a:prstGeom prst="rect">
            <a:avLst/>
          </a:prstGeom>
          <a:noFill/>
          <a:ln w="9525">
            <a:noFill/>
            <a:miter lim="800000"/>
            <a:headEnd/>
            <a:tailEnd/>
          </a:ln>
        </p:spPr>
      </p:pic>
    </p:spTree>
    <p:extLst>
      <p:ext uri="{BB962C8B-B14F-4D97-AF65-F5344CB8AC3E}">
        <p14:creationId xmlns:p14="http://schemas.microsoft.com/office/powerpoint/2010/main" val="41451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492944" y="0"/>
            <a:ext cx="8229600" cy="1143000"/>
          </a:xfrm>
        </p:spPr>
        <p:txBody>
          <a:bodyPr/>
          <a:lstStyle/>
          <a:p>
            <a:pPr algn="ctr"/>
            <a:r>
              <a:rPr lang="en-IN" b="1" dirty="0"/>
              <a:t>Creating a new project</a:t>
            </a:r>
          </a:p>
        </p:txBody>
      </p:sp>
      <p:sp>
        <p:nvSpPr>
          <p:cNvPr id="5" name="Content Placeholder 2"/>
          <p:cNvSpPr>
            <a:spLocks noGrp="1"/>
          </p:cNvSpPr>
          <p:nvPr>
            <p:ph idx="1"/>
          </p:nvPr>
        </p:nvSpPr>
        <p:spPr>
          <a:xfrm>
            <a:off x="492944" y="438492"/>
            <a:ext cx="8229600" cy="1452861"/>
          </a:xfrm>
        </p:spPr>
        <p:txBody>
          <a:bodyPr/>
          <a:lstStyle/>
          <a:p>
            <a:pPr marL="514350" indent="-514350">
              <a:buFont typeface="+mj-lt"/>
              <a:buAutoNum type="arabicPeriod"/>
            </a:pPr>
            <a:r>
              <a:rPr lang="en-IN" dirty="0"/>
              <a:t>Start the Studio (or if it is already open, go to </a:t>
            </a:r>
            <a:r>
              <a:rPr lang="en-IN" b="1" dirty="0"/>
              <a:t>File | Switch Project</a:t>
            </a:r>
            <a:r>
              <a:rPr lang="en-IN" dirty="0"/>
              <a:t>) and wait for the logon screen to appear. </a:t>
            </a:r>
          </a:p>
          <a:p>
            <a:pPr marL="514350" indent="-514350">
              <a:buFont typeface="+mj-lt"/>
              <a:buAutoNum type="arabicPeriod"/>
            </a:pPr>
            <a:r>
              <a:rPr lang="en-IN" dirty="0"/>
              <a:t>Click on the </a:t>
            </a:r>
            <a:r>
              <a:rPr lang="en-IN" b="1" dirty="0"/>
              <a:t>Create </a:t>
            </a:r>
            <a:r>
              <a:rPr lang="en-IN" dirty="0"/>
              <a:t>button</a:t>
            </a:r>
            <a:r>
              <a:rPr lang="en-IN" b="1" dirty="0"/>
              <a:t>.</a:t>
            </a:r>
          </a:p>
          <a:p>
            <a:pPr marL="514350" indent="-514350">
              <a:buFont typeface="+mj-lt"/>
              <a:buAutoNum type="arabicPeriod"/>
            </a:pPr>
            <a:r>
              <a:rPr lang="en-IN" dirty="0"/>
              <a:t>Enter project name and click on the </a:t>
            </a:r>
            <a:r>
              <a:rPr lang="en-IN" b="1" dirty="0"/>
              <a:t>Finish button.</a:t>
            </a:r>
            <a:endParaRPr lang="en-IN" dirty="0"/>
          </a:p>
        </p:txBody>
      </p:sp>
      <p:pic>
        <p:nvPicPr>
          <p:cNvPr id="6" name="Picture 3"/>
          <p:cNvPicPr>
            <a:picLocks noChangeAspect="1" noChangeArrowheads="1"/>
          </p:cNvPicPr>
          <p:nvPr/>
        </p:nvPicPr>
        <p:blipFill>
          <a:blip r:embed="rId2" cstate="print"/>
          <a:srcRect/>
          <a:stretch>
            <a:fillRect/>
          </a:stretch>
        </p:blipFill>
        <p:spPr bwMode="auto">
          <a:xfrm>
            <a:off x="1441872" y="2144092"/>
            <a:ext cx="6305550" cy="2304256"/>
          </a:xfrm>
          <a:prstGeom prst="rect">
            <a:avLst/>
          </a:prstGeom>
          <a:noFill/>
          <a:ln w="9525">
            <a:noFill/>
            <a:miter lim="800000"/>
            <a:headEnd/>
            <a:tailEnd/>
          </a:ln>
        </p:spPr>
      </p:pic>
    </p:spTree>
    <p:extLst>
      <p:ext uri="{BB962C8B-B14F-4D97-AF65-F5344CB8AC3E}">
        <p14:creationId xmlns:p14="http://schemas.microsoft.com/office/powerpoint/2010/main" val="21397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782401" y="2031234"/>
            <a:ext cx="1689182" cy="463488"/>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sz="2800" b="1" kern="0" dirty="0"/>
              <a:t>Questions?</a:t>
            </a:r>
            <a:endParaRPr lang="en-IN" sz="2800" b="1" kern="0" dirty="0"/>
          </a:p>
        </p:txBody>
      </p:sp>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411985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64" y="1782147"/>
            <a:ext cx="8229600" cy="516553"/>
          </a:xfrm>
        </p:spPr>
        <p:txBody>
          <a:bodyPr>
            <a:normAutofit/>
          </a:bodyPr>
          <a:lstStyle/>
          <a:p>
            <a:pPr algn="ctr"/>
            <a:r>
              <a:rPr lang="en-IN" sz="3200" b="1" dirty="0"/>
              <a:t>Introduction to Talend Open Studio </a:t>
            </a:r>
            <a:endParaRPr lang="en-IN" sz="3200" dirty="0"/>
          </a:p>
        </p:txBody>
      </p:sp>
    </p:spTree>
    <p:extLst>
      <p:ext uri="{BB962C8B-B14F-4D97-AF65-F5344CB8AC3E}">
        <p14:creationId xmlns:p14="http://schemas.microsoft.com/office/powerpoint/2010/main" val="28502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92" y="0"/>
            <a:ext cx="8229600" cy="1143000"/>
          </a:xfrm>
        </p:spPr>
        <p:txBody>
          <a:bodyPr/>
          <a:lstStyle/>
          <a:p>
            <a:pPr algn="ctr"/>
            <a:r>
              <a:rPr lang="en-IN" b="1" dirty="0"/>
              <a:t>What is Talend Open Studio</a:t>
            </a:r>
          </a:p>
        </p:txBody>
      </p:sp>
      <p:sp>
        <p:nvSpPr>
          <p:cNvPr id="3" name="Content Placeholder 2"/>
          <p:cNvSpPr txBox="1">
            <a:spLocks/>
          </p:cNvSpPr>
          <p:nvPr/>
        </p:nvSpPr>
        <p:spPr>
          <a:xfrm>
            <a:off x="327992" y="346809"/>
            <a:ext cx="8229600" cy="4389120"/>
          </a:xfrm>
          <a:prstGeom prst="rect">
            <a:avLst/>
          </a:prstGeom>
        </p:spPr>
        <p:txBody>
          <a:bodyPr>
            <a:norm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br>
              <a:rPr lang="en-IN" sz="1800" kern="0" dirty="0"/>
            </a:br>
            <a:r>
              <a:rPr lang="en-IN" sz="1800" kern="0" dirty="0" err="1"/>
              <a:t>Talend</a:t>
            </a:r>
            <a:r>
              <a:rPr lang="en-IN" sz="1800" kern="0" dirty="0"/>
              <a:t> was founded in 2005 and is an open source software vendor providing</a:t>
            </a:r>
          </a:p>
          <a:p>
            <a:pPr>
              <a:buFont typeface="Wingdings" charset="2"/>
              <a:buNone/>
            </a:pPr>
            <a:r>
              <a:rPr lang="en-IN" sz="1800" kern="0" dirty="0"/>
              <a:t>      solutions for data integration, data quality, master data management, enterprise service bus, and business process management </a:t>
            </a:r>
          </a:p>
          <a:p>
            <a:pPr>
              <a:buFont typeface="Wingdings" charset="2"/>
              <a:buNone/>
            </a:pPr>
            <a:endParaRPr lang="en-IN" sz="1800" kern="0" dirty="0"/>
          </a:p>
          <a:p>
            <a:pPr>
              <a:buFont typeface="Wingdings" charset="2"/>
              <a:buNone/>
            </a:pPr>
            <a:r>
              <a:rPr lang="en-IN" sz="1800" kern="0" dirty="0"/>
              <a:t>     </a:t>
            </a:r>
            <a:r>
              <a:rPr lang="en-IN" sz="1800" kern="0" dirty="0" err="1"/>
              <a:t>Talend</a:t>
            </a:r>
            <a:r>
              <a:rPr lang="en-IN" sz="1800" kern="0" dirty="0"/>
              <a:t> Open Studio for Data Integration is an open source graphical development environment for creating and deploying custom integrations between systems.</a:t>
            </a:r>
          </a:p>
          <a:p>
            <a:pPr>
              <a:buFont typeface="Wingdings" charset="2"/>
              <a:buNone/>
            </a:pPr>
            <a:endParaRPr lang="en-IN" sz="1800" kern="0" dirty="0"/>
          </a:p>
          <a:p>
            <a:pPr>
              <a:buFont typeface="Wingdings" charset="2"/>
              <a:buNone/>
            </a:pPr>
            <a:r>
              <a:rPr lang="en-IN" sz="1800" kern="0" dirty="0"/>
              <a:t>     It comes with over 600 pre-built connectors that make it quick and easy to connect databases, transform files, load data, move, copy and rename files, and connect individual components in order to define complex integration processes.</a:t>
            </a:r>
          </a:p>
          <a:p>
            <a:pPr>
              <a:buFont typeface="Wingdings" charset="2"/>
              <a:buNone/>
            </a:pPr>
            <a:endParaRPr lang="en-IN" sz="1800" kern="0" dirty="0"/>
          </a:p>
          <a:p>
            <a:pPr>
              <a:buFont typeface="Wingdings" charset="2"/>
              <a:buNone/>
            </a:pPr>
            <a:endParaRPr lang="en-IN" sz="1800" kern="0" dirty="0"/>
          </a:p>
        </p:txBody>
      </p:sp>
    </p:spTree>
    <p:extLst>
      <p:ext uri="{BB962C8B-B14F-4D97-AF65-F5344CB8AC3E}">
        <p14:creationId xmlns:p14="http://schemas.microsoft.com/office/powerpoint/2010/main" val="55300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6" y="386036"/>
            <a:ext cx="8229600" cy="1143000"/>
          </a:xfrm>
        </p:spPr>
        <p:txBody>
          <a:bodyPr/>
          <a:lstStyle/>
          <a:p>
            <a:pPr algn="ctr"/>
            <a:r>
              <a:rPr lang="en-IN" b="1" dirty="0"/>
              <a:t>Use Cases</a:t>
            </a:r>
          </a:p>
        </p:txBody>
      </p:sp>
      <p:sp>
        <p:nvSpPr>
          <p:cNvPr id="3" name="Content Placeholder 2"/>
          <p:cNvSpPr>
            <a:spLocks noGrp="1"/>
          </p:cNvSpPr>
          <p:nvPr>
            <p:ph idx="1"/>
          </p:nvPr>
        </p:nvSpPr>
        <p:spPr>
          <a:xfrm>
            <a:off x="1709530" y="957536"/>
            <a:ext cx="5983357" cy="3206960"/>
          </a:xfrm>
        </p:spPr>
        <p:txBody>
          <a:bodyPr>
            <a:normAutofit/>
          </a:bodyPr>
          <a:lstStyle/>
          <a:p>
            <a:pPr>
              <a:buNone/>
            </a:pPr>
            <a:r>
              <a:rPr lang="en-IN" dirty="0"/>
              <a:t>   </a:t>
            </a:r>
          </a:p>
          <a:p>
            <a:r>
              <a:rPr lang="en-IN" dirty="0"/>
              <a:t>ETL (Extract, Transform, and Load)</a:t>
            </a:r>
          </a:p>
          <a:p>
            <a:r>
              <a:rPr lang="en-IN" dirty="0"/>
              <a:t>Data migration from one database to another </a:t>
            </a:r>
          </a:p>
          <a:p>
            <a:r>
              <a:rPr lang="en-IN" dirty="0"/>
              <a:t>Regular file exchanges between systems:</a:t>
            </a:r>
          </a:p>
          <a:p>
            <a:r>
              <a:rPr lang="en-IN" dirty="0"/>
              <a:t>Data synchronization</a:t>
            </a:r>
          </a:p>
          <a:p>
            <a:r>
              <a:rPr lang="en-IN" dirty="0"/>
              <a:t>Data Cleanup</a:t>
            </a:r>
          </a:p>
          <a:p>
            <a:r>
              <a:rPr lang="en-IN" dirty="0"/>
              <a:t>Data Scrapping</a:t>
            </a:r>
          </a:p>
        </p:txBody>
      </p:sp>
    </p:spTree>
    <p:extLst>
      <p:ext uri="{BB962C8B-B14F-4D97-AF65-F5344CB8AC3E}">
        <p14:creationId xmlns:p14="http://schemas.microsoft.com/office/powerpoint/2010/main" val="29653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556" y="0"/>
            <a:ext cx="4939748" cy="457200"/>
          </a:xfrm>
        </p:spPr>
        <p:txBody>
          <a:bodyPr/>
          <a:lstStyle/>
          <a:p>
            <a:r>
              <a:rPr lang="en-IN" b="1" dirty="0"/>
              <a:t>Pre-requisite for installing TOS</a:t>
            </a:r>
          </a:p>
        </p:txBody>
      </p:sp>
      <p:sp>
        <p:nvSpPr>
          <p:cNvPr id="3" name="Content Placeholder 2"/>
          <p:cNvSpPr>
            <a:spLocks noGrp="1"/>
          </p:cNvSpPr>
          <p:nvPr>
            <p:ph idx="1"/>
          </p:nvPr>
        </p:nvSpPr>
        <p:spPr>
          <a:xfrm>
            <a:off x="636105" y="556591"/>
            <a:ext cx="8229600" cy="4389120"/>
          </a:xfrm>
        </p:spPr>
        <p:txBody>
          <a:bodyPr>
            <a:noAutofit/>
          </a:bodyPr>
          <a:lstStyle/>
          <a:p>
            <a:pPr>
              <a:lnSpc>
                <a:spcPct val="80000"/>
              </a:lnSpc>
              <a:buNone/>
            </a:pPr>
            <a:r>
              <a:rPr lang="en-IN" sz="1800" b="1" dirty="0"/>
              <a:t>Hardware and software requirements:</a:t>
            </a:r>
            <a:r>
              <a:rPr lang="en-IN" sz="1800" dirty="0"/>
              <a:t>    </a:t>
            </a:r>
          </a:p>
          <a:p>
            <a:pPr>
              <a:lnSpc>
                <a:spcPct val="80000"/>
              </a:lnSpc>
              <a:buNone/>
            </a:pPr>
            <a:r>
              <a:rPr lang="en-IN" sz="1800" dirty="0"/>
              <a:t>     To make the most out of the Talend products, please consider the following hardware </a:t>
            </a:r>
            <a:br>
              <a:rPr lang="en-IN" sz="1800" dirty="0"/>
            </a:br>
            <a:r>
              <a:rPr lang="en-IN" sz="1800" dirty="0"/>
              <a:t>   and software requirements.</a:t>
            </a:r>
          </a:p>
          <a:p>
            <a:pPr>
              <a:lnSpc>
                <a:spcPct val="80000"/>
              </a:lnSpc>
            </a:pPr>
            <a:r>
              <a:rPr lang="en-IN" sz="1800" dirty="0"/>
              <a:t>  Memory usage -  3 GB minimum, 4 GB recommended </a:t>
            </a:r>
          </a:p>
          <a:p>
            <a:pPr>
              <a:lnSpc>
                <a:spcPct val="80000"/>
              </a:lnSpc>
            </a:pPr>
            <a:r>
              <a:rPr lang="en-IN" sz="1800" dirty="0"/>
              <a:t>  Disk usage - 3GB</a:t>
            </a:r>
          </a:p>
          <a:p>
            <a:pPr>
              <a:lnSpc>
                <a:spcPct val="80000"/>
              </a:lnSpc>
            </a:pPr>
            <a:endParaRPr lang="en-IN" sz="1800" dirty="0"/>
          </a:p>
          <a:p>
            <a:pPr>
              <a:lnSpc>
                <a:spcPct val="80000"/>
              </a:lnSpc>
              <a:buNone/>
            </a:pPr>
            <a:r>
              <a:rPr lang="en-IN" sz="1800" b="1" dirty="0">
                <a:cs typeface="Arial" pitchFamily="34" charset="0"/>
              </a:rPr>
              <a:t> Environment variable configuration: on Windows</a:t>
            </a:r>
          </a:p>
          <a:p>
            <a:pPr>
              <a:lnSpc>
                <a:spcPct val="80000"/>
              </a:lnSpc>
            </a:pPr>
            <a:r>
              <a:rPr lang="en-IN" sz="1800" dirty="0">
                <a:cs typeface="Arial" pitchFamily="34" charset="0"/>
              </a:rPr>
              <a:t>  Prior to installing your Talend solutions, you have to set the </a:t>
            </a:r>
          </a:p>
          <a:p>
            <a:pPr>
              <a:lnSpc>
                <a:spcPct val="80000"/>
              </a:lnSpc>
              <a:buNone/>
            </a:pPr>
            <a:r>
              <a:rPr lang="en-IN" sz="1800" dirty="0">
                <a:cs typeface="Arial" pitchFamily="34" charset="0"/>
              </a:rPr>
              <a:t>     JAVA_HOME Environment variable:</a:t>
            </a:r>
          </a:p>
          <a:p>
            <a:pPr>
              <a:lnSpc>
                <a:spcPct val="80000"/>
              </a:lnSpc>
            </a:pPr>
            <a:r>
              <a:rPr lang="en-IN" sz="1800" dirty="0">
                <a:cs typeface="Arial" pitchFamily="34" charset="0"/>
              </a:rPr>
              <a:t>  Define your JAVA_HOME environment variable so that it points to the JDK directory.</a:t>
            </a:r>
            <a:endParaRPr lang="en-IN" sz="1800" dirty="0"/>
          </a:p>
          <a:p>
            <a:pPr>
              <a:lnSpc>
                <a:spcPct val="80000"/>
              </a:lnSpc>
              <a:buNone/>
            </a:pPr>
            <a:endParaRPr lang="en-IN" sz="1800" b="1" dirty="0"/>
          </a:p>
        </p:txBody>
      </p:sp>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68" y="1831843"/>
            <a:ext cx="8229600" cy="1143000"/>
          </a:xfrm>
        </p:spPr>
        <p:txBody>
          <a:bodyPr>
            <a:normAutofit/>
          </a:bodyPr>
          <a:lstStyle/>
          <a:p>
            <a:pPr algn="ctr"/>
            <a:r>
              <a:rPr lang="en-IN" sz="3200" b="1" dirty="0"/>
              <a:t>Working with TOS</a:t>
            </a:r>
          </a:p>
        </p:txBody>
      </p:sp>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31" y="150912"/>
            <a:ext cx="8229600" cy="524949"/>
          </a:xfrm>
        </p:spPr>
        <p:txBody>
          <a:bodyPr/>
          <a:lstStyle/>
          <a:p>
            <a:pPr algn="ctr"/>
            <a:r>
              <a:rPr lang="en-IN" b="1" dirty="0"/>
              <a:t>Working with TOS</a:t>
            </a:r>
          </a:p>
        </p:txBody>
      </p:sp>
      <p:sp>
        <p:nvSpPr>
          <p:cNvPr id="3" name="Content Placeholder 2"/>
          <p:cNvSpPr>
            <a:spLocks noGrp="1"/>
          </p:cNvSpPr>
          <p:nvPr>
            <p:ph idx="1"/>
          </p:nvPr>
        </p:nvSpPr>
        <p:spPr>
          <a:xfrm>
            <a:off x="388031" y="754380"/>
            <a:ext cx="8229600" cy="4389120"/>
          </a:xfrm>
        </p:spPr>
        <p:txBody>
          <a:bodyPr>
            <a:normAutofit/>
          </a:bodyPr>
          <a:lstStyle/>
          <a:p>
            <a:r>
              <a:rPr lang="en-IN" dirty="0"/>
              <a:t>  Starting the Talend Open Studio </a:t>
            </a:r>
          </a:p>
          <a:p>
            <a:r>
              <a:rPr lang="en-IN" dirty="0"/>
              <a:t>  Tour of the Talend Open Studio </a:t>
            </a:r>
          </a:p>
          <a:p>
            <a:pPr>
              <a:buNone/>
            </a:pPr>
            <a:r>
              <a:rPr lang="en-IN" dirty="0"/>
              <a:t>   		 o The Repository </a:t>
            </a:r>
          </a:p>
          <a:p>
            <a:pPr>
              <a:buNone/>
            </a:pPr>
            <a:r>
              <a:rPr lang="en-IN" dirty="0"/>
              <a:t>   		 o The design workspace </a:t>
            </a:r>
          </a:p>
          <a:p>
            <a:pPr>
              <a:buNone/>
            </a:pPr>
            <a:r>
              <a:rPr lang="en-IN" dirty="0"/>
              <a:t>    	 o The Palette </a:t>
            </a:r>
          </a:p>
          <a:p>
            <a:pPr>
              <a:buNone/>
            </a:pPr>
            <a:r>
              <a:rPr lang="en-IN" dirty="0"/>
              <a:t>    	 o Configuration tabs </a:t>
            </a:r>
          </a:p>
          <a:p>
            <a:pPr>
              <a:buNone/>
            </a:pPr>
            <a:r>
              <a:rPr lang="en-IN" dirty="0"/>
              <a:t>  		 o Outline and Code panels </a:t>
            </a:r>
          </a:p>
          <a:p>
            <a:r>
              <a:rPr lang="en-IN" dirty="0"/>
              <a:t>  Creating a new project </a:t>
            </a:r>
          </a:p>
          <a:p>
            <a:r>
              <a:rPr lang="en-IN" dirty="0"/>
              <a:t>  Creating an example job </a:t>
            </a:r>
          </a:p>
          <a:p>
            <a:endParaRPr lang="en-IN" dirty="0"/>
          </a:p>
        </p:txBody>
      </p:sp>
    </p:spTree>
    <p:extLst>
      <p:ext uri="{BB962C8B-B14F-4D97-AF65-F5344CB8AC3E}">
        <p14:creationId xmlns:p14="http://schemas.microsoft.com/office/powerpoint/2010/main" val="398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887" y="0"/>
            <a:ext cx="8229600" cy="506896"/>
          </a:xfrm>
        </p:spPr>
        <p:txBody>
          <a:bodyPr>
            <a:normAutofit/>
          </a:bodyPr>
          <a:lstStyle/>
          <a:p>
            <a:r>
              <a:rPr lang="en-IN" b="1" dirty="0"/>
              <a:t>Starting the Talend Open Studio</a:t>
            </a:r>
          </a:p>
        </p:txBody>
      </p:sp>
      <p:sp>
        <p:nvSpPr>
          <p:cNvPr id="3" name="Content Placeholder 2"/>
          <p:cNvSpPr>
            <a:spLocks noGrp="1"/>
          </p:cNvSpPr>
          <p:nvPr>
            <p:ph idx="1"/>
          </p:nvPr>
        </p:nvSpPr>
        <p:spPr>
          <a:xfrm>
            <a:off x="644462" y="506896"/>
            <a:ext cx="8147248" cy="1061472"/>
          </a:xfrm>
        </p:spPr>
        <p:txBody>
          <a:bodyPr>
            <a:normAutofit/>
          </a:bodyPr>
          <a:lstStyle/>
          <a:p>
            <a:pPr>
              <a:buNone/>
            </a:pPr>
            <a:r>
              <a:rPr lang="en-IN" sz="1800" dirty="0"/>
              <a:t>     Go to your installation directory  and click on the exe as per your operating system. E.g.  if you operating system is 64-bit, double-click on TOS_DI-win-x86_64.exe . </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1396346" y="1338505"/>
            <a:ext cx="6305550" cy="2914650"/>
          </a:xfrm>
          <a:prstGeom prst="rect">
            <a:avLst/>
          </a:prstGeom>
          <a:noFill/>
          <a:ln w="9525">
            <a:noFill/>
            <a:miter lim="800000"/>
            <a:headEnd/>
            <a:tailEnd/>
          </a:ln>
        </p:spPr>
      </p:pic>
    </p:spTree>
    <p:extLst>
      <p:ext uri="{BB962C8B-B14F-4D97-AF65-F5344CB8AC3E}">
        <p14:creationId xmlns:p14="http://schemas.microsoft.com/office/powerpoint/2010/main" val="32010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061" y="715617"/>
            <a:ext cx="4581939" cy="636104"/>
          </a:xfrm>
        </p:spPr>
        <p:txBody>
          <a:bodyPr>
            <a:normAutofit/>
          </a:bodyPr>
          <a:lstStyle/>
          <a:p>
            <a:r>
              <a:rPr lang="en-IN" b="1" dirty="0"/>
              <a:t>Starting the Talend Open Studio</a:t>
            </a:r>
          </a:p>
        </p:txBody>
      </p:sp>
      <p:sp>
        <p:nvSpPr>
          <p:cNvPr id="3" name="Content Placeholder 2"/>
          <p:cNvSpPr>
            <a:spLocks noGrp="1"/>
          </p:cNvSpPr>
          <p:nvPr>
            <p:ph idx="1"/>
          </p:nvPr>
        </p:nvSpPr>
        <p:spPr>
          <a:xfrm>
            <a:off x="586408" y="1659835"/>
            <a:ext cx="8229600" cy="1997765"/>
          </a:xfrm>
        </p:spPr>
        <p:txBody>
          <a:bodyPr/>
          <a:lstStyle/>
          <a:p>
            <a:pPr>
              <a:buNone/>
            </a:pPr>
            <a:r>
              <a:rPr lang="en-IN" dirty="0"/>
              <a:t>   In above window we can specify our workspace directory and select/create the project to work in.</a:t>
            </a:r>
          </a:p>
          <a:p>
            <a:pPr>
              <a:buNone/>
            </a:pPr>
            <a:endParaRPr lang="en-IN" dirty="0"/>
          </a:p>
          <a:p>
            <a:pPr>
              <a:buNone/>
            </a:pPr>
            <a:r>
              <a:rPr lang="en-IN" dirty="0"/>
              <a:t>   Select project from the list provided and click on “Open” button. </a:t>
            </a:r>
          </a:p>
        </p:txBody>
      </p:sp>
    </p:spTree>
    <p:extLst>
      <p:ext uri="{BB962C8B-B14F-4D97-AF65-F5344CB8AC3E}">
        <p14:creationId xmlns:p14="http://schemas.microsoft.com/office/powerpoint/2010/main" val="154677585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106f984-e4b1-4b7b-87ad-03bde39b99bc"/>
    <ds:schemaRef ds:uri="15b50f1c-fe35-411b-97c8-2d455c688f70"/>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27375</TotalTime>
  <Words>462</Words>
  <Application>Microsoft Office PowerPoint</Application>
  <PresentationFormat>On-screen Show (16:9)</PresentationFormat>
  <Paragraphs>79</Paragraphs>
  <Slides>18</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18</vt:i4>
      </vt:variant>
    </vt:vector>
  </HeadingPairs>
  <TitlesOfParts>
    <vt:vector size="31" baseType="lpstr">
      <vt:lpstr>Arial</vt:lpstr>
      <vt:lpstr>Calibri Light</vt:lpstr>
      <vt:lpstr>Geneva</vt:lpstr>
      <vt:lpstr>STKaiti</vt:lpstr>
      <vt:lpstr>Symbol</vt:lpstr>
      <vt:lpstr>Trebuchet MS</vt:lpstr>
      <vt:lpstr>Wingdings</vt:lpstr>
      <vt:lpstr>ヒラギノ角ゴ Pro W3</vt:lpstr>
      <vt:lpstr>L&amp;T Infotech</vt:lpstr>
      <vt:lpstr>Custom Design</vt:lpstr>
      <vt:lpstr>3_L&amp;T Infotech</vt:lpstr>
      <vt:lpstr>7_L&amp;T Infotech</vt:lpstr>
      <vt:lpstr>1_L&amp;T Infotech</vt:lpstr>
      <vt:lpstr>A Tour to Talend Open Studio and its usage</vt:lpstr>
      <vt:lpstr>Introduction to Talend Open Studio </vt:lpstr>
      <vt:lpstr>What is Talend Open Studio</vt:lpstr>
      <vt:lpstr>Use Cases</vt:lpstr>
      <vt:lpstr>Pre-requisite for installing TOS</vt:lpstr>
      <vt:lpstr>Working with TOS</vt:lpstr>
      <vt:lpstr>Working with TOS</vt:lpstr>
      <vt:lpstr>Starting the Talend Open Studio</vt:lpstr>
      <vt:lpstr>Starting the Talend Open Studio</vt:lpstr>
      <vt:lpstr>Tour of the Talend Open Studio </vt:lpstr>
      <vt:lpstr>Repository</vt:lpstr>
      <vt:lpstr>The design workspace</vt:lpstr>
      <vt:lpstr>The Palette</vt:lpstr>
      <vt:lpstr>Configuration tabs</vt:lpstr>
      <vt:lpstr>Outline and Code panels</vt:lpstr>
      <vt:lpstr>Creating a new project</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Yogesh Shinde</cp:lastModifiedBy>
  <cp:revision>2089</cp:revision>
  <cp:lastPrinted>2015-11-28T12:28:20Z</cp:lastPrinted>
  <dcterms:created xsi:type="dcterms:W3CDTF">2007-05-25T22:38:05Z</dcterms:created>
  <dcterms:modified xsi:type="dcterms:W3CDTF">2018-02-16T10:01:38Z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