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741" r:id="rId6"/>
    <p:sldMasterId id="2147483746" r:id="rId7"/>
    <p:sldMasterId id="2147483754" r:id="rId8"/>
  </p:sldMasterIdLst>
  <p:notesMasterIdLst>
    <p:notesMasterId r:id="rId20"/>
  </p:notesMasterIdLst>
  <p:handoutMasterIdLst>
    <p:handoutMasterId r:id="rId21"/>
  </p:handoutMasterIdLst>
  <p:sldIdLst>
    <p:sldId id="256" r:id="rId9"/>
    <p:sldId id="297" r:id="rId10"/>
    <p:sldId id="322" r:id="rId11"/>
    <p:sldId id="321" r:id="rId12"/>
    <p:sldId id="312" r:id="rId13"/>
    <p:sldId id="313" r:id="rId14"/>
    <p:sldId id="319" r:id="rId15"/>
    <p:sldId id="324" r:id="rId16"/>
    <p:sldId id="325" r:id="rId17"/>
    <p:sldId id="323" r:id="rId18"/>
    <p:sldId id="269" r:id="rId19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6E00"/>
    <a:srgbClr val="FEBB1E"/>
    <a:srgbClr val="00008C"/>
    <a:srgbClr val="FFCC00"/>
    <a:srgbClr val="00CCFF"/>
    <a:srgbClr val="001EFF"/>
    <a:srgbClr val="9AF7FF"/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2966" autoAdjust="0"/>
  </p:normalViewPr>
  <p:slideViewPr>
    <p:cSldViewPr snapToGrid="0">
      <p:cViewPr varScale="1">
        <p:scale>
          <a:sx n="96" d="100"/>
          <a:sy n="96" d="100"/>
        </p:scale>
        <p:origin x="600" y="7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33363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7200" indent="-209550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90563" indent="-233363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4400" indent="-223838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7763" indent="-223838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259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64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2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295543\Desktop\GettyImages-532100863.jp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0" y="1308101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358" tIns="45679" rIns="91358" bIns="45679" numCol="1" rtlCol="0" anchor="ctr" anchorCtr="0" compatLnSpc="1">
            <a:prstTxWarp prst="textNoShape">
              <a:avLst/>
            </a:prstTxWarp>
          </a:bodyPr>
          <a:lstStyle/>
          <a:p>
            <a:pPr defTabSz="913478"/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60" y="4705350"/>
            <a:ext cx="4138501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64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6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36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117" indent="-233117">
              <a:buFont typeface="Wingdings" pitchFamily="2" charset="2"/>
              <a:buChar char="§"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456710" indent="-209345">
              <a:buFont typeface="Arial" pitchFamily="34" charset="0"/>
              <a:buChar char="–"/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689866" indent="-233117">
              <a:tabLst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913478" indent="-223592">
              <a:buFont typeface="Trebuchet MS" pitchFamily="34" charset="0"/>
              <a:buChar char="-"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6594" indent="-223592">
              <a:buFont typeface="Calibri Light" pitchFamily="34" charset="0"/>
              <a:buChar char="»"/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00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9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8122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417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132285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 sz="1425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753" y="109540"/>
            <a:ext cx="6215063" cy="477052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552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407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552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007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594260" cy="38472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4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79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028D55-8EE5-4EF3-A834-B285C6B92E86}" type="datetime1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2/15/2018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4E20EE1-9F3A-4444-A409-BC55FA34097F}" type="slidenum">
              <a:rPr lang="en-US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4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610354\Desktop\pptx_bgImg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 bwMode="auto">
          <a:xfrm>
            <a:off x="-8172" y="1308100"/>
            <a:ext cx="6530305" cy="2184399"/>
          </a:xfrm>
          <a:custGeom>
            <a:avLst/>
            <a:gdLst>
              <a:gd name="connsiteX0" fmla="*/ 0 w 6530305"/>
              <a:gd name="connsiteY0" fmla="*/ 0 h 2184399"/>
              <a:gd name="connsiteX1" fmla="*/ 653030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  <a:gd name="connsiteX0" fmla="*/ 0 w 6530305"/>
              <a:gd name="connsiteY0" fmla="*/ 0 h 2184399"/>
              <a:gd name="connsiteX1" fmla="*/ 5849585 w 6530305"/>
              <a:gd name="connsiteY1" fmla="*/ 0 h 2184399"/>
              <a:gd name="connsiteX2" fmla="*/ 6530305 w 6530305"/>
              <a:gd name="connsiteY2" fmla="*/ 2184399 h 2184399"/>
              <a:gd name="connsiteX3" fmla="*/ 0 w 6530305"/>
              <a:gd name="connsiteY3" fmla="*/ 2184399 h 2184399"/>
              <a:gd name="connsiteX4" fmla="*/ 0 w 6530305"/>
              <a:gd name="connsiteY4" fmla="*/ 0 h 218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0305" h="2184399">
                <a:moveTo>
                  <a:pt x="0" y="0"/>
                </a:moveTo>
                <a:lnTo>
                  <a:pt x="5849585" y="0"/>
                </a:lnTo>
                <a:lnTo>
                  <a:pt x="6530305" y="2184399"/>
                </a:lnTo>
                <a:lnTo>
                  <a:pt x="0" y="2184399"/>
                </a:lnTo>
                <a:lnTo>
                  <a:pt x="0" y="0"/>
                </a:lnTo>
                <a:close/>
              </a:path>
            </a:pathLst>
          </a:custGeom>
          <a:solidFill>
            <a:srgbClr val="124079">
              <a:alpha val="86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IN" sz="1400" dirty="0">
              <a:solidFill>
                <a:srgbClr val="7C7C7C"/>
              </a:solidFill>
              <a:ea typeface="+mj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5105400" y="4705350"/>
            <a:ext cx="4138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©Larsen &amp; Toubro </a:t>
            </a:r>
            <a:r>
              <a:rPr lang="en-US" sz="900" dirty="0" err="1">
                <a:solidFill>
                  <a:srgbClr val="FFFFFF"/>
                </a:solidFill>
                <a:latin typeface="Calibri Light"/>
                <a:cs typeface="Calibri Light"/>
              </a:rPr>
              <a:t>Infotech</a:t>
            </a:r>
            <a:r>
              <a:rPr lang="en-US" sz="900" dirty="0">
                <a:solidFill>
                  <a:srgbClr val="FFFFFF"/>
                </a:solidFill>
                <a:latin typeface="Calibri Light"/>
                <a:cs typeface="Calibri Light"/>
              </a:rPr>
              <a:t> Ltd. Privileged and Confidential</a:t>
            </a:r>
          </a:p>
        </p:txBody>
      </p:sp>
      <p:pic>
        <p:nvPicPr>
          <p:cNvPr id="22" name="Picture 21" descr="LNT InfotechWhite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57150"/>
            <a:ext cx="1304647" cy="745512"/>
          </a:xfrm>
          <a:prstGeom prst="rect">
            <a:avLst/>
          </a:prstGeom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0810" y="2759444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400" b="0" i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1977" y="1962150"/>
            <a:ext cx="5556738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b"/>
          <a:lstStyle>
            <a:lvl1pPr>
              <a:defRPr sz="27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07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5" r:id="rId2"/>
    <p:sldLayoutId id="2147483663" r:id="rId3"/>
    <p:sldLayoutId id="2147483680" r:id="rId4"/>
    <p:sldLayoutId id="2147483740" r:id="rId5"/>
    <p:sldLayoutId id="2147483753" r:id="rId6"/>
    <p:sldLayoutId id="2147483762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17" y="973666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00" y="19431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3958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746" y="4827360"/>
            <a:ext cx="2959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0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223" y="4819666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720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19917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600" indent="-22860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4025" indent="-225425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8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44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3000" indent="-228600" algn="l" defTabSz="1566621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alphaModFix amt="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7920" y="973721"/>
            <a:ext cx="7789333" cy="35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685822" y="194480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2591" y="384162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18819" y="4827360"/>
            <a:ext cx="2959099" cy="230750"/>
          </a:xfrm>
          <a:prstGeom prst="rect">
            <a:avLst/>
          </a:prstGeom>
          <a:noFill/>
        </p:spPr>
        <p:txBody>
          <a:bodyPr wrap="square" lIns="91358" tIns="45679" rIns="91358" bIns="45679" rtlCol="0">
            <a:spAutoFit/>
          </a:bodyPr>
          <a:lstStyle/>
          <a:p>
            <a:r>
              <a:rPr lang="en-US" sz="9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3" name="Picture 2" descr="LNT Infotech_K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441" y="4784348"/>
            <a:ext cx="1174750" cy="3168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35320" y="4819861"/>
            <a:ext cx="335183" cy="246138"/>
          </a:xfrm>
          <a:prstGeom prst="rect">
            <a:avLst/>
          </a:prstGeom>
        </p:spPr>
        <p:txBody>
          <a:bodyPr wrap="none" lIns="91358" tIns="45679" rIns="91358" bIns="45679">
            <a:spAutoFit/>
          </a:bodyPr>
          <a:lstStyle/>
          <a:p>
            <a:pPr defTabSz="456710">
              <a:defRPr/>
            </a:pPr>
            <a:fld id="{9C5957C0-C9FD-924F-A662-3B71DAE40C56}" type="slidenum">
              <a:rPr lang="uk-UA" sz="1000" smtClean="0">
                <a:solidFill>
                  <a:srgbClr val="7C7C7C"/>
                </a:solidFill>
                <a:latin typeface="Calibri Light"/>
                <a:cs typeface="Calibri Light"/>
              </a:rPr>
              <a:pPr defTabSz="456710">
                <a:defRPr/>
              </a:pPr>
              <a:t>‹#›</a:t>
            </a:fld>
            <a:endParaRPr lang="uk-UA" sz="700" dirty="0">
              <a:solidFill>
                <a:srgbClr val="7C7C7C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491329" y="4920121"/>
            <a:ext cx="649224" cy="45719"/>
          </a:xfrm>
          <a:prstGeom prst="rect">
            <a:avLst/>
          </a:prstGeom>
          <a:solidFill>
            <a:srgbClr val="FEC3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58" tIns="45679" rIns="91358" bIns="45679" rtlCol="0" anchor="ctr"/>
          <a:lstStyle/>
          <a:p>
            <a:endParaRPr lang="en-US">
              <a:solidFill>
                <a:srgbClr val="FE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4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000000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25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845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7689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6904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228354" indent="-228354" algn="l" defTabSz="1565022" rtl="0" eaLnBrk="0" fontAlgn="base" hangingPunct="0">
        <a:spcBef>
          <a:spcPct val="75000"/>
        </a:spcBef>
        <a:spcAft>
          <a:spcPct val="0"/>
        </a:spcAft>
        <a:buClrTx/>
        <a:buFont typeface="Wingdings" pitchFamily="2" charset="2"/>
        <a:buChar char="§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1pPr>
      <a:lvl2pPr marL="453574" indent="-225179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 pitchFamily="34" charset="0"/>
        <a:buChar char="–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2pPr>
      <a:lvl3pPr marL="685103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3pPr>
      <a:lvl4pPr marL="913478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Trebuchet MS" pitchFamily="34" charset="0"/>
        <a:buChar char="-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4pPr>
      <a:lvl5pPr marL="1141832" indent="-228354" algn="l" defTabSz="1565022" rtl="0" eaLnBrk="0" fontAlgn="base" hangingPunct="0">
        <a:spcBef>
          <a:spcPct val="25000"/>
        </a:spcBef>
        <a:spcAft>
          <a:spcPct val="0"/>
        </a:spcAft>
        <a:buClrTx/>
        <a:buFont typeface="Calibri Light" pitchFamily="34" charset="0"/>
        <a:buChar char="»"/>
        <a:defRPr sz="1600" b="0" i="0">
          <a:solidFill>
            <a:schemeClr val="tx1">
              <a:lumMod val="75000"/>
            </a:schemeClr>
          </a:solidFill>
          <a:latin typeface="Calibri Light"/>
          <a:ea typeface="+mn-ea"/>
          <a:cs typeface="Calibri Light"/>
        </a:defRPr>
      </a:lvl5pPr>
      <a:lvl6pPr marL="1114968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4205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3434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2657" indent="-140575" algn="l" defTabSz="1565022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255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845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768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6904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6159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357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4593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3810" algn="l" defTabSz="77845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1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8548" y="3556787"/>
            <a:ext cx="5556738" cy="221456"/>
          </a:xfrm>
        </p:spPr>
        <p:txBody>
          <a:bodyPr/>
          <a:lstStyle/>
          <a:p>
            <a:fld id="{B334B7EA-1AE1-45F2-8BE5-CF21376D5D61}" type="datetime4">
              <a:rPr lang="en-US" b="1" smtClean="0"/>
              <a:t>February 15, 2018</a:t>
            </a:fld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gray">
          <a:xfrm>
            <a:off x="2908548" y="4253924"/>
            <a:ext cx="5565913" cy="59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kern="0" dirty="0"/>
              <a:t>Presenter: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96279" y="1747889"/>
            <a:ext cx="4664765" cy="654043"/>
          </a:xfrm>
        </p:spPr>
        <p:txBody>
          <a:bodyPr>
            <a:normAutofit/>
          </a:bodyPr>
          <a:lstStyle/>
          <a:p>
            <a:r>
              <a:rPr lang="en-IN" dirty="0"/>
              <a:t>Designing a Talend standard Job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3300262" y="2180322"/>
            <a:ext cx="1689182" cy="463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GB" sz="2800" b="1" kern="0" dirty="0"/>
              <a:t>Questions?</a:t>
            </a:r>
            <a:endParaRPr lang="en-IN" sz="2800" b="1" kern="0" dirty="0"/>
          </a:p>
        </p:txBody>
      </p:sp>
      <p:sp>
        <p:nvSpPr>
          <p:cNvPr id="3" name="Rectangle 2"/>
          <p:cNvSpPr/>
          <p:nvPr/>
        </p:nvSpPr>
        <p:spPr>
          <a:xfrm>
            <a:off x="2123728" y="6581001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Copyright © 2014 by </a:t>
            </a:r>
            <a:r>
              <a:rPr lang="en-GB" sz="1200" b="1" dirty="0"/>
              <a:t>Vikram Takkar</a:t>
            </a:r>
            <a:r>
              <a:rPr lang="en-GB" sz="1200" dirty="0"/>
              <a:t>. All Rights Reserved..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3834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gray">
          <a:xfrm>
            <a:off x="514603" y="194002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algn="ctr"/>
            <a:r>
              <a:rPr lang="en-IN" sz="2800" b="1" kern="0" dirty="0"/>
              <a:t>Logs &amp; Error Handling	</a:t>
            </a: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28502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0"/>
            <a:ext cx="8229600" cy="377687"/>
          </a:xfrm>
        </p:spPr>
        <p:txBody>
          <a:bodyPr/>
          <a:lstStyle/>
          <a:p>
            <a:pPr algn="ctr"/>
            <a:r>
              <a:rPr lang="en-IN" b="1" dirty="0" err="1"/>
              <a:t>tAssert</a:t>
            </a:r>
            <a:endParaRPr lang="en-IN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51514" y="285585"/>
            <a:ext cx="8229600" cy="3590676"/>
          </a:xfrm>
          <a:prstGeom prst="rect">
            <a:avLst/>
          </a:prstGeom>
        </p:spPr>
        <p:txBody>
          <a:bodyPr>
            <a:normAutofit/>
          </a:bodyPr>
          <a:lstStyle>
            <a:lvl1pPr marL="146110" indent="-146110" algn="l" defTabSz="1566621" rtl="0" eaLnBrk="0" fontAlgn="base" hangingPunct="0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br>
              <a:rPr lang="en-IN" sz="1800" kern="0" dirty="0"/>
            </a:br>
            <a:r>
              <a:rPr lang="en-US" kern="0" dirty="0"/>
              <a:t>The </a:t>
            </a:r>
            <a:r>
              <a:rPr lang="en-US" b="1" kern="0" dirty="0" err="1"/>
              <a:t>tAssert</a:t>
            </a:r>
            <a:r>
              <a:rPr lang="en-US" kern="0" dirty="0"/>
              <a:t> component works alongside  </a:t>
            </a:r>
            <a:r>
              <a:rPr lang="en-US" b="1" kern="0" dirty="0" err="1"/>
              <a:t>tAssertCatcher</a:t>
            </a:r>
            <a:r>
              <a:rPr lang="en-US" kern="0" dirty="0"/>
              <a:t> to evaluate the status of a Job execution.</a:t>
            </a:r>
          </a:p>
          <a:p>
            <a:pPr>
              <a:buFont typeface="Wingdings" charset="2"/>
              <a:buNone/>
            </a:pPr>
            <a:endParaRPr lang="en-IN" sz="3200" kern="0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07" y="1578902"/>
            <a:ext cx="4248472" cy="1728192"/>
          </a:xfrm>
          <a:prstGeom prst="rect">
            <a:avLst/>
          </a:prstGeom>
        </p:spPr>
      </p:pic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40" y="5461608"/>
            <a:ext cx="8229600" cy="8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1192696" y="58405"/>
            <a:ext cx="3031435" cy="489986"/>
          </a:xfrm>
        </p:spPr>
        <p:txBody>
          <a:bodyPr/>
          <a:lstStyle/>
          <a:p>
            <a:r>
              <a:rPr lang="en-IN" dirty="0" err="1"/>
              <a:t>tChronometerStop</a:t>
            </a:r>
            <a:endParaRPr lang="en-IN" dirty="0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27382" y="548391"/>
            <a:ext cx="8229600" cy="4389120"/>
          </a:xfrm>
        </p:spPr>
        <p:txBody>
          <a:bodyPr/>
          <a:lstStyle/>
          <a:p>
            <a:r>
              <a:rPr lang="en-US" dirty="0"/>
              <a:t>Measures the time a </a:t>
            </a:r>
            <a:r>
              <a:rPr lang="en-US" dirty="0" err="1"/>
              <a:t>subjob</a:t>
            </a:r>
            <a:r>
              <a:rPr lang="en-US" dirty="0"/>
              <a:t> takes to be executed.</a:t>
            </a:r>
            <a:endParaRPr lang="en-IN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2" y="1038377"/>
            <a:ext cx="3810000" cy="1914525"/>
          </a:xfrm>
          <a:prstGeom prst="rect">
            <a:avLst/>
          </a:prstGeom>
        </p:spPr>
      </p:pic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82" y="1136294"/>
            <a:ext cx="3810000" cy="1905000"/>
          </a:xfrm>
          <a:prstGeom prst="rect">
            <a:avLst/>
          </a:prstGeom>
        </p:spPr>
      </p:pic>
      <p:pic>
        <p:nvPicPr>
          <p:cNvPr id="6" name="Picture 5">
            <a:extLst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57" y="3298840"/>
            <a:ext cx="51149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4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6" y="36071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err="1"/>
              <a:t>tDie</a:t>
            </a:r>
            <a:r>
              <a:rPr lang="en-IN" dirty="0"/>
              <a:t> and </a:t>
            </a:r>
            <a:r>
              <a:rPr lang="en-IN" dirty="0" err="1"/>
              <a:t>tWarn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503712"/>
            <a:ext cx="8229600" cy="413508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  </a:t>
            </a:r>
            <a:r>
              <a:rPr lang="en-US" dirty="0" err="1"/>
              <a:t>tDie</a:t>
            </a:r>
            <a:r>
              <a:rPr lang="en-US" dirty="0"/>
              <a:t>:-     This component throws an error and kills the job.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  </a:t>
            </a:r>
            <a:r>
              <a:rPr lang="en-US" dirty="0" err="1"/>
              <a:t>tWarn</a:t>
            </a:r>
            <a:r>
              <a:rPr lang="en-US" dirty="0"/>
              <a:t>:- This component provides a priority-rated message to the next component. It does not  </a:t>
            </a:r>
            <a:br>
              <a:rPr lang="en-US" dirty="0"/>
            </a:br>
            <a:r>
              <a:rPr lang="en-US" dirty="0"/>
              <a:t>                 stop your Job in case of error.</a:t>
            </a:r>
            <a:endParaRPr lang="en-IN" sz="1800" b="1" dirty="0"/>
          </a:p>
          <a:p>
            <a:pPr>
              <a:lnSpc>
                <a:spcPct val="80000"/>
              </a:lnSpc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0191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457200" y="117680"/>
            <a:ext cx="8229600" cy="538303"/>
          </a:xfrm>
        </p:spPr>
        <p:txBody>
          <a:bodyPr/>
          <a:lstStyle/>
          <a:p>
            <a:pPr algn="ctr"/>
            <a:r>
              <a:rPr lang="en-IN" dirty="0" err="1"/>
              <a:t>tFlowMeter</a:t>
            </a:r>
            <a:endParaRPr lang="en-IN" dirty="0"/>
          </a:p>
        </p:txBody>
      </p:sp>
      <p:sp>
        <p:nvSpPr>
          <p:cNvPr id="3" name="Content Placeholder 9">
            <a:extLst/>
          </p:cNvPr>
          <p:cNvSpPr>
            <a:spLocks noGrp="1"/>
          </p:cNvSpPr>
          <p:nvPr>
            <p:ph idx="1"/>
          </p:nvPr>
        </p:nvSpPr>
        <p:spPr>
          <a:xfrm>
            <a:off x="576470" y="991262"/>
            <a:ext cx="8229600" cy="4389120"/>
          </a:xfrm>
        </p:spPr>
        <p:txBody>
          <a:bodyPr/>
          <a:lstStyle/>
          <a:p>
            <a:r>
              <a:rPr lang="en-US" dirty="0"/>
              <a:t>Counts the number of rows processed in the defined flow.</a:t>
            </a:r>
          </a:p>
          <a:p>
            <a:endParaRPr lang="en-IN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1848678"/>
            <a:ext cx="6809184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88" y="200608"/>
            <a:ext cx="8229600" cy="53488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tLogRow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1" y="871993"/>
            <a:ext cx="8229600" cy="3044024"/>
          </a:xfrm>
        </p:spPr>
        <p:txBody>
          <a:bodyPr>
            <a:normAutofit/>
          </a:bodyPr>
          <a:lstStyle/>
          <a:p>
            <a:r>
              <a:rPr lang="en-US" dirty="0"/>
              <a:t>Displays data or results in the </a:t>
            </a:r>
            <a:r>
              <a:rPr lang="en-US" b="1" dirty="0"/>
              <a:t>Run</a:t>
            </a:r>
            <a:r>
              <a:rPr lang="en-US" dirty="0"/>
              <a:t> console.</a:t>
            </a:r>
          </a:p>
          <a:p>
            <a:r>
              <a:rPr lang="en-US" b="1" dirty="0" err="1"/>
              <a:t>tLogRow</a:t>
            </a:r>
            <a:r>
              <a:rPr lang="en-US" dirty="0"/>
              <a:t> is used to monitor data processed.</a:t>
            </a:r>
          </a:p>
          <a:p>
            <a:endParaRPr lang="en-IN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73" y="2345344"/>
            <a:ext cx="4320480" cy="5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997765" cy="486760"/>
          </a:xfrm>
        </p:spPr>
        <p:txBody>
          <a:bodyPr>
            <a:normAutofit/>
          </a:bodyPr>
          <a:lstStyle/>
          <a:p>
            <a:r>
              <a:rPr lang="en-IN" dirty="0" err="1"/>
              <a:t>tStatCatcher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667" y="486760"/>
            <a:ext cx="8147248" cy="4420870"/>
          </a:xfrm>
        </p:spPr>
        <p:txBody>
          <a:bodyPr>
            <a:normAutofit/>
          </a:bodyPr>
          <a:lstStyle/>
          <a:p>
            <a:r>
              <a:rPr lang="en-US" sz="1600" dirty="0"/>
              <a:t>Based on the pre-defined schema, </a:t>
            </a:r>
            <a:r>
              <a:rPr lang="en-US" sz="1600" b="1" dirty="0" err="1"/>
              <a:t>tStatCatcher</a:t>
            </a:r>
            <a:r>
              <a:rPr lang="en-US" sz="1600" dirty="0"/>
              <a:t> gathers the Job processing metadata at the Job level and at the component level when the </a:t>
            </a:r>
            <a:r>
              <a:rPr lang="en-US" sz="1600" b="1" dirty="0" err="1"/>
              <a:t>tStatCatcher</a:t>
            </a:r>
            <a:r>
              <a:rPr lang="en-US" sz="1600" b="1" dirty="0"/>
              <a:t> Statistics</a:t>
            </a:r>
            <a:r>
              <a:rPr lang="en-US" sz="1600" dirty="0"/>
              <a:t> check box is selected.</a:t>
            </a:r>
          </a:p>
          <a:p>
            <a:r>
              <a:rPr lang="en-US" sz="1600" dirty="0"/>
              <a:t>Gathers the Job processing metadata at the Job level and at the component level when the </a:t>
            </a:r>
            <a:r>
              <a:rPr lang="en-US" sz="1600" b="1" dirty="0" err="1"/>
              <a:t>tStatCatcher</a:t>
            </a:r>
            <a:r>
              <a:rPr lang="en-US" sz="1600" b="1" dirty="0"/>
              <a:t> Statistics</a:t>
            </a:r>
            <a:r>
              <a:rPr lang="en-US" sz="1600" dirty="0"/>
              <a:t> check box is selected and transfers the log data to the subsequent component for display or storage.</a:t>
            </a:r>
            <a:endParaRPr lang="en-IN" sz="1600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67" y="2026111"/>
            <a:ext cx="3219450" cy="1847850"/>
          </a:xfrm>
          <a:prstGeom prst="rect">
            <a:avLst/>
          </a:prstGeom>
        </p:spPr>
      </p:pic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38" y="1835258"/>
            <a:ext cx="3486150" cy="25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40" y="0"/>
            <a:ext cx="2981739" cy="555594"/>
          </a:xfrm>
        </p:spPr>
        <p:txBody>
          <a:bodyPr>
            <a:normAutofit/>
          </a:bodyPr>
          <a:lstStyle/>
          <a:p>
            <a:r>
              <a:rPr lang="en-IN" dirty="0" err="1"/>
              <a:t>tLogCatcher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044" y="555594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/>
              <a:t>  Fetches set fields and messages from Java Exception, </a:t>
            </a:r>
            <a:r>
              <a:rPr lang="en-US" sz="2000" b="1" dirty="0"/>
              <a:t>tDie</a:t>
            </a:r>
            <a:r>
              <a:rPr lang="en-US" sz="2000" dirty="0"/>
              <a:t> and/or </a:t>
            </a:r>
            <a:r>
              <a:rPr lang="en-US" sz="2000" b="1" dirty="0" err="1"/>
              <a:t>tWarn</a:t>
            </a:r>
            <a:r>
              <a:rPr lang="en-US" sz="2000" dirty="0"/>
              <a:t> and   </a:t>
            </a:r>
            <a:br>
              <a:rPr lang="en-US" sz="2000" dirty="0"/>
            </a:br>
            <a:r>
              <a:rPr lang="en-US" sz="2000" dirty="0"/>
              <a:t>  passes them on to the next component.</a:t>
            </a:r>
            <a:endParaRPr lang="en-IN" sz="2000" dirty="0"/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6" y="1561354"/>
            <a:ext cx="6131024" cy="1008112"/>
          </a:xfrm>
          <a:prstGeom prst="rect">
            <a:avLst/>
          </a:prstGeom>
        </p:spPr>
      </p:pic>
      <p:pic>
        <p:nvPicPr>
          <p:cNvPr id="5" name="Picture 4">
            <a:extLst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80" y="2967541"/>
            <a:ext cx="6373713" cy="12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7585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7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2D050">
            <a:alpha val="89803"/>
          </a:srgbClr>
        </a:solidFill>
        <a:ln>
          <a:noFill/>
        </a:ln>
        <a:extLst/>
      </a:spPr>
      <a:bodyPr/>
      <a:lstStyle>
        <a:defPPr algn="l">
          <a:defRPr sz="1800" b="1">
            <a:solidFill>
              <a:srgbClr val="FFCB05"/>
            </a:solidFill>
            <a:latin typeface="Calibri" pitchFamily="34" charset="0"/>
            <a:ea typeface="+mn-ea"/>
            <a:cs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0D4CB51882E44822A7987C79C32DA" ma:contentTypeVersion="9" ma:contentTypeDescription="Create a new document." ma:contentTypeScope="" ma:versionID="268d7d5dd9b2c3741d2ad41b627c3cf9">
  <xsd:schema xmlns:xsd="http://www.w3.org/2001/XMLSchema" xmlns:xs="http://www.w3.org/2001/XMLSchema" xmlns:p="http://schemas.microsoft.com/office/2006/metadata/properties" xmlns:ns2="15b50f1c-fe35-411b-97c8-2d455c688f70" xmlns:ns3="8106f984-e4b1-4b7b-87ad-03bde39b99bc" targetNamespace="http://schemas.microsoft.com/office/2006/metadata/properties" ma:root="true" ma:fieldsID="7f567a18660022c5d3520c936c61ac57" ns2:_="" ns3:_="">
    <xsd:import namespace="15b50f1c-fe35-411b-97c8-2d455c688f70"/>
    <xsd:import namespace="8106f984-e4b1-4b7b-87ad-03bde39b99bc"/>
    <xsd:element name="properties">
      <xsd:complexType>
        <xsd:sequence>
          <xsd:element name="documentManagement">
            <xsd:complexType>
              <xsd:all>
                <xsd:element ref="ns2:Path" minOccurs="0"/>
                <xsd:element ref="ns3:Industry" minOccurs="0"/>
                <xsd:element ref="ns3:Technology" minOccurs="0"/>
                <xsd:element ref="ns3:Type_x0020_of_x0020_Project" minOccurs="0"/>
                <xsd:element ref="ns3:Service_x0020_Offerings" minOccurs="0"/>
                <xsd:element ref="ns3:Type_x0020_of_x0020_Cont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50f1c-fe35-411b-97c8-2d455c688f70" elementFormDefault="qualified">
    <xsd:import namespace="http://schemas.microsoft.com/office/2006/documentManagement/types"/>
    <xsd:import namespace="http://schemas.microsoft.com/office/infopath/2007/PartnerControls"/>
    <xsd:element name="Path" ma:index="8" nillable="true" ma:displayName="Path" ma:internalName="Pa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6f984-e4b1-4b7b-87ad-03bde39b99bc" elementFormDefault="qualified">
    <xsd:import namespace="http://schemas.microsoft.com/office/2006/documentManagement/types"/>
    <xsd:import namespace="http://schemas.microsoft.com/office/infopath/2007/PartnerControls"/>
    <xsd:element name="Industry" ma:index="9" nillable="true" ma:displayName="Industry" ma:default="CPG / Retail / Pharmaceuticals / Life science" ma:format="Dropdown" ma:internalName="Industry">
      <xsd:simpleType>
        <xsd:restriction base="dms:Choice">
          <xsd:enumeration value="CPG / Retail / Pharmaceuticals / Life science"/>
          <xsd:enumeration value="Media and Entertainment"/>
          <xsd:enumeration value="Banking and Financial Services"/>
          <xsd:enumeration value="Insurance"/>
          <xsd:enumeration value="Oil and Gas"/>
          <xsd:enumeration value="Manufacturing"/>
          <xsd:enumeration value="Governmental Organizations"/>
          <xsd:enumeration value="Utilities"/>
          <xsd:enumeration value="ALL"/>
        </xsd:restriction>
      </xsd:simpleType>
    </xsd:element>
    <xsd:element name="Technology" ma:index="10" nillable="true" ma:displayName="Technology" ma:default="Ab Initio" ma:internalName="Technology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b Initio"/>
                    <xsd:enumeration value="Actuate / BIRT"/>
                    <xsd:enumeration value="AWS RedShift"/>
                    <xsd:enumeration value="Cloudera"/>
                    <xsd:enumeration value="Cognos"/>
                    <xsd:enumeration value="Cognos TM1"/>
                    <xsd:enumeration value="Crystal Reports"/>
                    <xsd:enumeration value="Hadoop"/>
                    <xsd:enumeration value="Hbase"/>
                    <xsd:enumeration value="Hortonworks"/>
                    <xsd:enumeration value="Hyperion"/>
                    <xsd:enumeration value="IBM Infosphere DataStage"/>
                    <xsd:enumeration value="IBM Netezza"/>
                    <xsd:enumeration value="Informatica"/>
                    <xsd:enumeration value="Kafka"/>
                    <xsd:enumeration value="Khalix LongView"/>
                    <xsd:enumeration value="Lexis Nexis HPCC"/>
                    <xsd:enumeration value="MapR"/>
                    <xsd:enumeration value="Microsoft Azure"/>
                    <xsd:enumeration value="Microsoft PowerBI"/>
                    <xsd:enumeration value="Microsoft SQL"/>
                    <xsd:enumeration value="Microsoft SSAS"/>
                    <xsd:enumeration value="Microsoft SSIS"/>
                    <xsd:enumeration value="Microsoft SSRS"/>
                    <xsd:enumeration value="Microstrategy"/>
                    <xsd:enumeration value="MongoDB"/>
                    <xsd:enumeration value="Mosaic Decisions"/>
                    <xsd:enumeration value="Oracle"/>
                    <xsd:enumeration value="Oracle OBIEE"/>
                    <xsd:enumeration value="Python"/>
                    <xsd:enumeration value="QlikSense"/>
                    <xsd:enumeration value="QlikView"/>
                    <xsd:enumeration value="R"/>
                    <xsd:enumeration value="Reltio"/>
                    <xsd:enumeration value="Riversand"/>
                    <xsd:enumeration value="SAP Business Objects"/>
                    <xsd:enumeration value="SAP DI"/>
                    <xsd:enumeration value="SAP HANA"/>
                    <xsd:enumeration value="SAS BI Dashboard"/>
                    <xsd:enumeration value="SAS E Miner"/>
                    <xsd:enumeration value="SAS Enterprise Guide"/>
                    <xsd:enumeration value="SAS Information Map Studio"/>
                    <xsd:enumeration value="SAS Macros"/>
                    <xsd:enumeration value="SAS Web Report Studio"/>
                    <xsd:enumeration value="SolR"/>
                    <xsd:enumeration value="Spark"/>
                    <xsd:enumeration value="Splunk"/>
                    <xsd:enumeration value="SPSS"/>
                    <xsd:enumeration value="Sqoop"/>
                    <xsd:enumeration value="Tableau"/>
                    <xsd:enumeration value="TalenD"/>
                    <xsd:enumeration value="Teradata"/>
                    <xsd:enumeration value="Tibco Spotfire"/>
                    <xsd:enumeration value="Others"/>
                  </xsd:restriction>
                </xsd:simpleType>
              </xsd:element>
            </xsd:sequence>
          </xsd:extension>
        </xsd:complexContent>
      </xsd:complexType>
    </xsd:element>
    <xsd:element name="Type_x0020_of_x0020_Project" ma:index="11" nillable="true" ma:displayName="Type of Project" ma:default="Development" ma:format="Dropdown" ma:internalName="Type_x0020_of_x0020_Project">
      <xsd:simpleType>
        <xsd:restriction base="dms:Choice">
          <xsd:enumeration value="Development"/>
          <xsd:enumeration value="Support and Maintenance"/>
          <xsd:enumeration value="Development and Maintenance"/>
          <xsd:enumeration value="Consulting"/>
          <xsd:enumeration value="ALL"/>
        </xsd:restriction>
      </xsd:simpleType>
    </xsd:element>
    <xsd:element name="Service_x0020_Offerings" ma:index="12" nillable="true" ma:displayName="Service Offerings" ma:default="Data Warehouse / Data appliances" ma:internalName="Service_x0020_Offerin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ata Warehouse / Data appliances"/>
                    <xsd:enumeration value="MDM"/>
                    <xsd:enumeration value="Business Intelligence / Reporting"/>
                    <xsd:enumeration value="Advanced Analytics"/>
                    <xsd:enumeration value="Big data"/>
                    <xsd:enumeration value="Mosaic Decisions"/>
                    <xsd:enumeration value="ALL"/>
                  </xsd:restriction>
                </xsd:simpleType>
              </xsd:element>
            </xsd:sequence>
          </xsd:extension>
        </xsd:complexContent>
      </xsd:complexType>
    </xsd:element>
    <xsd:element name="Type_x0020_of_x0020_Content" ma:index="13" nillable="true" ma:displayName="Type of Content" ma:default="Technology Capability / Competence" ma:internalName="Type_x0020_of_x0020_Conten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logy Capability / Competence"/>
                    <xsd:enumeration value="Domain Capability / Competence"/>
                    <xsd:enumeration value="Client Deck"/>
                    <xsd:enumeration value="Client Visit"/>
                    <xsd:enumeration value="RFP / RFI / PoC"/>
                    <xsd:enumeration value="Case Study"/>
                    <xsd:enumeration value="Analyst Response"/>
                    <xsd:enumeration value="Consulting ToolKit"/>
                    <xsd:enumeration value="Market Research"/>
                    <xsd:enumeration value="Brochure / Flyer / Marketing / Stande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ath xmlns="15b50f1c-fe35-411b-97c8-2d455c688f70">Competence - Technology Competence - Data Appliances</Path>
    <Industry xmlns="8106f984-e4b1-4b7b-87ad-03bde39b99bc">ALL</Industry>
    <Type_x0020_of_x0020_Project xmlns="8106f984-e4b1-4b7b-87ad-03bde39b99bc">ALL</Type_x0020_of_x0020_Project>
    <Technology xmlns="8106f984-e4b1-4b7b-87ad-03bde39b99bc">
      <Value>MongoDB</Value>
    </Technology>
    <Service_x0020_Offerings xmlns="8106f984-e4b1-4b7b-87ad-03bde39b99bc">
      <Value>Data Warehouse / Data appliances</Value>
      <Value>Big data</Value>
    </Service_x0020_Offerings>
    <Type_x0020_of_x0020_Content xmlns="8106f984-e4b1-4b7b-87ad-03bde39b99bc">
      <Value>Technology Capability / Competence</Value>
    </Type_x0020_of_x0020_Content>
  </documentManagement>
</p:properties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1D9F50-BEF4-477C-8D40-0C7413F8F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50f1c-fe35-411b-97c8-2d455c688f70"/>
    <ds:schemaRef ds:uri="8106f984-e4b1-4b7b-87ad-03bde39b99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59248-63FA-4C6E-A37D-96FF4426E5C5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106f984-e4b1-4b7b-87ad-03bde39b99bc"/>
    <ds:schemaRef ds:uri="15b50f1c-fe35-411b-97c8-2d455c688f7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27365</TotalTime>
  <Words>108</Words>
  <Application>Microsoft Office PowerPoint</Application>
  <PresentationFormat>On-screen Show (16:9)</PresentationFormat>
  <Paragraphs>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 Light</vt:lpstr>
      <vt:lpstr>Geneva</vt:lpstr>
      <vt:lpstr>STKaiti</vt:lpstr>
      <vt:lpstr>Symbol</vt:lpstr>
      <vt:lpstr>Trebuchet MS</vt:lpstr>
      <vt:lpstr>Wingdings</vt:lpstr>
      <vt:lpstr>ヒラギノ角ゴ Pro W3</vt:lpstr>
      <vt:lpstr>L&amp;T Infotech</vt:lpstr>
      <vt:lpstr>Custom Design</vt:lpstr>
      <vt:lpstr>3_L&amp;T Infotech</vt:lpstr>
      <vt:lpstr>7_L&amp;T Infotech</vt:lpstr>
      <vt:lpstr>1_L&amp;T Infotech</vt:lpstr>
      <vt:lpstr>Designing a Talend standard Job</vt:lpstr>
      <vt:lpstr>PowerPoint Presentation</vt:lpstr>
      <vt:lpstr>tAssert</vt:lpstr>
      <vt:lpstr>tChronometerStop</vt:lpstr>
      <vt:lpstr>tDie and tWarn</vt:lpstr>
      <vt:lpstr>tFlowMeter</vt:lpstr>
      <vt:lpstr>tLogRow</vt:lpstr>
      <vt:lpstr>tStatCatcher</vt:lpstr>
      <vt:lpstr>tLogCatcher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Competence - No SQL data base</dc:title>
  <dc:creator>Rowsell, Karen [CCC-OT_OP]</dc:creator>
  <cp:lastModifiedBy>Vikas Pandey</cp:lastModifiedBy>
  <cp:revision>2086</cp:revision>
  <cp:lastPrinted>2015-11-28T12:28:20Z</cp:lastPrinted>
  <dcterms:created xsi:type="dcterms:W3CDTF">2007-05-25T22:38:05Z</dcterms:created>
  <dcterms:modified xsi:type="dcterms:W3CDTF">2018-02-15T16:50:58Z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0x01010016D0D4CB51882E44822A7987C79C32DA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